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8000663" cy="144176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32" d="100"/>
          <a:sy n="32" d="100"/>
        </p:scale>
        <p:origin x="139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6CCDB3-98FF-4A24-9BF4-4DF6B699AD5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FE849E6-A703-4D4B-8242-35500354AFCC}">
      <dgm:prSet phldrT="[Text]" custT="1"/>
      <dgm:spPr>
        <a:solidFill>
          <a:schemeClr val="accent4">
            <a:lumMod val="40000"/>
            <a:lumOff val="60000"/>
          </a:schemeClr>
        </a:solidFill>
      </dgm:spPr>
      <dgm:t>
        <a:bodyPr/>
        <a:lstStyle/>
        <a:p>
          <a:pPr algn="ctr"/>
          <a:r>
            <a:rPr lang="en-IN" sz="2400" b="1" dirty="0">
              <a:solidFill>
                <a:schemeClr val="tx1">
                  <a:lumMod val="95000"/>
                  <a:lumOff val="5000"/>
                </a:schemeClr>
              </a:solidFill>
              <a:latin typeface="Times New Roman" panose="02020603050405020304" pitchFamily="18" charset="0"/>
              <a:cs typeface="Times New Roman" panose="02020603050405020304" pitchFamily="18" charset="0"/>
            </a:rPr>
            <a:t>Self-Awareness</a:t>
          </a:r>
        </a:p>
        <a:p>
          <a:pPr algn="just"/>
          <a:r>
            <a:rPr lang="en-IN" sz="1200" dirty="0">
              <a:solidFill>
                <a:schemeClr val="tx1">
                  <a:lumMod val="95000"/>
                  <a:lumOff val="5000"/>
                </a:schemeClr>
              </a:solidFill>
              <a:latin typeface="Times New Roman" panose="02020603050405020304" pitchFamily="18" charset="0"/>
              <a:cs typeface="Times New Roman" panose="02020603050405020304" pitchFamily="18" charset="0"/>
            </a:rPr>
            <a:t>The EI is self-awareness, the ability to recognise an individual’s emotions, strengths and weakness (Singh, Prabhakar and Kiran, 2022). Self-aware employees are better at managing the reactions in stressful situations. For instance, a Tesco supervisor who possesses the awareness of self will notice when they are under pressure, and will then do something to regain composure, for example taking a deep breath before replying to a difficult situation.</a:t>
          </a:r>
          <a:endParaRPr lang="en-GB" sz="1200"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320851BF-A621-4AE6-A99A-92D9ECFC20BF}" type="parTrans" cxnId="{36A61659-DDB4-47F6-BDD5-50275D741202}">
      <dgm:prSet/>
      <dgm:spPr/>
      <dgm:t>
        <a:bodyPr/>
        <a:lstStyle/>
        <a:p>
          <a:endParaRPr lang="en-GB"/>
        </a:p>
      </dgm:t>
    </dgm:pt>
    <dgm:pt modelId="{2C63D78D-2992-450E-A46B-9A13B4AC332C}" type="sibTrans" cxnId="{36A61659-DDB4-47F6-BDD5-50275D741202}">
      <dgm:prSet/>
      <dgm:spPr/>
      <dgm:t>
        <a:bodyPr/>
        <a:lstStyle/>
        <a:p>
          <a:endParaRPr lang="en-GB"/>
        </a:p>
      </dgm:t>
    </dgm:pt>
    <dgm:pt modelId="{CAD43955-71E5-44C0-B17C-138A9D867F8C}">
      <dgm:prSet phldrT="[Text]" custT="1"/>
      <dgm:spPr>
        <a:solidFill>
          <a:schemeClr val="accent5">
            <a:lumMod val="40000"/>
            <a:lumOff val="60000"/>
          </a:schemeClr>
        </a:solidFill>
      </dgm:spPr>
      <dgm:t>
        <a:bodyPr/>
        <a:lstStyle/>
        <a:p>
          <a:pPr algn="ctr"/>
          <a:r>
            <a:rPr lang="en-IN" sz="2400" b="1" dirty="0">
              <a:solidFill>
                <a:schemeClr val="tx1">
                  <a:lumMod val="95000"/>
                  <a:lumOff val="5000"/>
                </a:schemeClr>
              </a:solidFill>
              <a:latin typeface="Times New Roman" panose="02020603050405020304" pitchFamily="18" charset="0"/>
              <a:cs typeface="Times New Roman" panose="02020603050405020304" pitchFamily="18" charset="0"/>
            </a:rPr>
            <a:t>Self-Regulation</a:t>
          </a:r>
          <a:endParaRPr lang="en-IN" sz="14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r>
            <a:rPr lang="en-IN" sz="1200" dirty="0">
              <a:solidFill>
                <a:schemeClr val="tx1">
                  <a:lumMod val="95000"/>
                  <a:lumOff val="5000"/>
                </a:schemeClr>
              </a:solidFill>
              <a:latin typeface="Times New Roman" panose="02020603050405020304" pitchFamily="18" charset="0"/>
              <a:cs typeface="Times New Roman" panose="02020603050405020304" pitchFamily="18" charset="0"/>
            </a:rPr>
            <a:t>Self regulation is the ability to control emotional reactions and continue to be professional. They can also handle the challenges of a workplace without acting impulsively. For example, say an employee is not pleased with the negative feedback from a manager, self regulation will help the employee to accept criticism constructively instead of defensively. This makes the workplace relationships better and personal growth as well.</a:t>
          </a:r>
          <a:endParaRPr lang="en-GB" sz="1200"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60364F23-ACDE-42E9-A14D-10DB6D1D5B14}" type="parTrans" cxnId="{D5C2F164-0C62-435E-9547-28404E7576C6}">
      <dgm:prSet/>
      <dgm:spPr/>
      <dgm:t>
        <a:bodyPr/>
        <a:lstStyle/>
        <a:p>
          <a:endParaRPr lang="en-GB"/>
        </a:p>
      </dgm:t>
    </dgm:pt>
    <dgm:pt modelId="{7575FFFD-6087-49C9-86A8-61B90CBFA1E5}" type="sibTrans" cxnId="{D5C2F164-0C62-435E-9547-28404E7576C6}">
      <dgm:prSet/>
      <dgm:spPr/>
      <dgm:t>
        <a:bodyPr/>
        <a:lstStyle/>
        <a:p>
          <a:endParaRPr lang="en-GB"/>
        </a:p>
      </dgm:t>
    </dgm:pt>
    <dgm:pt modelId="{C8C4EAF4-7F8A-4186-AC74-BB06467B1628}">
      <dgm:prSet phldrT="[Text]" custT="1"/>
      <dgm:spPr>
        <a:solidFill>
          <a:schemeClr val="accent6">
            <a:lumMod val="40000"/>
            <a:lumOff val="60000"/>
          </a:schemeClr>
        </a:solidFill>
      </dgm:spPr>
      <dgm:t>
        <a:bodyPr/>
        <a:lstStyle/>
        <a:p>
          <a:pPr algn="ctr"/>
          <a:r>
            <a:rPr lang="en-IN" sz="2400" b="1" dirty="0">
              <a:solidFill>
                <a:schemeClr val="tx1">
                  <a:lumMod val="95000"/>
                  <a:lumOff val="5000"/>
                </a:schemeClr>
              </a:solidFill>
              <a:latin typeface="Times New Roman" panose="02020603050405020304" pitchFamily="18" charset="0"/>
              <a:cs typeface="Times New Roman" panose="02020603050405020304" pitchFamily="18" charset="0"/>
            </a:rPr>
            <a:t>Motivation</a:t>
          </a:r>
        </a:p>
        <a:p>
          <a:pPr algn="just"/>
          <a:r>
            <a:rPr lang="en-IN" sz="1200" dirty="0">
              <a:solidFill>
                <a:schemeClr val="tx1">
                  <a:lumMod val="95000"/>
                  <a:lumOff val="5000"/>
                </a:schemeClr>
              </a:solidFill>
              <a:latin typeface="Times New Roman" panose="02020603050405020304" pitchFamily="18" charset="0"/>
              <a:cs typeface="Times New Roman" panose="02020603050405020304" pitchFamily="18" charset="0"/>
            </a:rPr>
            <a:t>This encourages employees to be motivated and to beat the challenges. High EI employees set personal goals, remain positive and work towards continuous improvement. Pandey (2024) finds that at Tesco, motivated employees contribute to high performance and the best service to customers too in the busy period, for instance, the holiday season.</a:t>
          </a:r>
          <a:endParaRPr lang="en-GB" sz="1200"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42841CF6-59BC-478F-854E-5474D9950095}" type="parTrans" cxnId="{871652BE-B55C-421E-9AFB-D1F884F887B1}">
      <dgm:prSet/>
      <dgm:spPr/>
      <dgm:t>
        <a:bodyPr/>
        <a:lstStyle/>
        <a:p>
          <a:endParaRPr lang="en-GB"/>
        </a:p>
      </dgm:t>
    </dgm:pt>
    <dgm:pt modelId="{BBD4D9C6-7B56-4D82-8F68-A9ACDE92A67C}" type="sibTrans" cxnId="{871652BE-B55C-421E-9AFB-D1F884F887B1}">
      <dgm:prSet/>
      <dgm:spPr/>
      <dgm:t>
        <a:bodyPr/>
        <a:lstStyle/>
        <a:p>
          <a:endParaRPr lang="en-GB"/>
        </a:p>
      </dgm:t>
    </dgm:pt>
    <dgm:pt modelId="{F6A92AED-8644-4339-919D-2F35C8F896FB}">
      <dgm:prSet phldrT="[Text]" custT="1"/>
      <dgm:spPr>
        <a:solidFill>
          <a:schemeClr val="bg2">
            <a:lumMod val="90000"/>
          </a:schemeClr>
        </a:solidFill>
      </dgm:spPr>
      <dgm:t>
        <a:bodyPr/>
        <a:lstStyle/>
        <a:p>
          <a:pPr algn="ctr"/>
          <a:r>
            <a:rPr lang="en-IN" sz="2400" b="1" dirty="0">
              <a:solidFill>
                <a:schemeClr val="tx1">
                  <a:lumMod val="95000"/>
                  <a:lumOff val="5000"/>
                </a:schemeClr>
              </a:solidFill>
              <a:latin typeface="Times New Roman" panose="02020603050405020304" pitchFamily="18" charset="0"/>
              <a:cs typeface="Times New Roman" panose="02020603050405020304" pitchFamily="18" charset="0"/>
            </a:rPr>
            <a:t>Empathy</a:t>
          </a:r>
        </a:p>
        <a:p>
          <a:pPr algn="just"/>
          <a:r>
            <a:rPr lang="en-IN" sz="1200" dirty="0">
              <a:solidFill>
                <a:schemeClr val="tx1">
                  <a:lumMod val="95000"/>
                  <a:lumOff val="5000"/>
                </a:schemeClr>
              </a:solidFill>
            </a:rPr>
            <a:t>If empathy isn’t a component of your job description, then you’re not in the right job. Both as a leader and a customer service person, empathy is very much needed. Active listening and genuine concern of the leader for his employees, create a positive work environment (IJCRT, </a:t>
          </a:r>
          <a:r>
            <a:rPr lang="en-IN" sz="1200" dirty="0" err="1">
              <a:solidFill>
                <a:schemeClr val="tx1">
                  <a:lumMod val="95000"/>
                  <a:lumOff val="5000"/>
                </a:schemeClr>
              </a:solidFill>
            </a:rPr>
            <a:t>n.d</a:t>
          </a:r>
          <a:r>
            <a:rPr lang="en-IN" sz="1200" dirty="0">
              <a:solidFill>
                <a:schemeClr val="tx1">
                  <a:lumMod val="95000"/>
                  <a:lumOff val="5000"/>
                </a:schemeClr>
              </a:solidFill>
            </a:rPr>
            <a:t>). For example, if a Tesco manager realises that an employee is having personal problems, this could mean that the manager offers flexible working to support the employee’s welfare, and so the manager is showing compassionate leadership.</a:t>
          </a:r>
          <a:endParaRPr lang="en-GB" sz="1200" dirty="0">
            <a:solidFill>
              <a:schemeClr val="tx1">
                <a:lumMod val="95000"/>
                <a:lumOff val="5000"/>
              </a:schemeClr>
            </a:solidFill>
          </a:endParaRPr>
        </a:p>
      </dgm:t>
    </dgm:pt>
    <dgm:pt modelId="{1497E784-A7D6-450C-9CB8-DE3D79DF5212}" type="parTrans" cxnId="{9323290C-3961-4C76-8552-17098CE1E4BF}">
      <dgm:prSet/>
      <dgm:spPr/>
      <dgm:t>
        <a:bodyPr/>
        <a:lstStyle/>
        <a:p>
          <a:endParaRPr lang="en-GB"/>
        </a:p>
      </dgm:t>
    </dgm:pt>
    <dgm:pt modelId="{D903E738-821D-4A00-B678-A6DB6D67CACF}" type="sibTrans" cxnId="{9323290C-3961-4C76-8552-17098CE1E4BF}">
      <dgm:prSet/>
      <dgm:spPr/>
      <dgm:t>
        <a:bodyPr/>
        <a:lstStyle/>
        <a:p>
          <a:endParaRPr lang="en-GB"/>
        </a:p>
      </dgm:t>
    </dgm:pt>
    <dgm:pt modelId="{55CE8695-5450-45B3-96F4-9743649D4FAC}">
      <dgm:prSet phldrT="[Text]" custT="1"/>
      <dgm:spPr>
        <a:solidFill>
          <a:schemeClr val="accent2">
            <a:lumMod val="40000"/>
            <a:lumOff val="60000"/>
          </a:schemeClr>
        </a:solidFill>
      </dgm:spPr>
      <dgm:t>
        <a:bodyPr/>
        <a:lstStyle/>
        <a:p>
          <a:pPr algn="ctr"/>
          <a:r>
            <a:rPr lang="en-IN" sz="2400" b="1" dirty="0">
              <a:solidFill>
                <a:schemeClr val="tx1">
                  <a:lumMod val="95000"/>
                  <a:lumOff val="5000"/>
                </a:schemeClr>
              </a:solidFill>
              <a:latin typeface="Times New Roman" panose="02020603050405020304" pitchFamily="18" charset="0"/>
              <a:cs typeface="Times New Roman" panose="02020603050405020304" pitchFamily="18" charset="0"/>
            </a:rPr>
            <a:t>Social Skills</a:t>
          </a:r>
        </a:p>
        <a:p>
          <a:pPr algn="just"/>
          <a:r>
            <a:rPr lang="en-IN" sz="1200" dirty="0">
              <a:solidFill>
                <a:schemeClr val="tx1">
                  <a:lumMod val="95000"/>
                  <a:lumOff val="5000"/>
                </a:schemeClr>
              </a:solidFill>
              <a:latin typeface="Times New Roman" panose="02020603050405020304" pitchFamily="18" charset="0"/>
              <a:cs typeface="Times New Roman" panose="02020603050405020304" pitchFamily="18" charset="0"/>
            </a:rPr>
            <a:t>Emphatically, employees with good social skills can communicate well, be able to solve conflicts and work well with other colleagues. Positive and productive workplace is one where misunderstandings in the workplace are reduced and teamwork is improved through good social skills. A social leader team leader on a Tesco team will be able to mediate conflict, guarantee clear communication among staff and inspire the team to work toward a shared goal.</a:t>
          </a:r>
          <a:endParaRPr lang="en-GB" sz="1200"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43ED3016-DBE0-43D9-9287-E0BE8E53E534}" type="parTrans" cxnId="{559570A6-C01A-48F3-A499-73E27D1DF0DA}">
      <dgm:prSet/>
      <dgm:spPr/>
      <dgm:t>
        <a:bodyPr/>
        <a:lstStyle/>
        <a:p>
          <a:endParaRPr lang="en-GB"/>
        </a:p>
      </dgm:t>
    </dgm:pt>
    <dgm:pt modelId="{07089D52-63A5-474E-B2B3-3D5CD5EC4EE3}" type="sibTrans" cxnId="{559570A6-C01A-48F3-A499-73E27D1DF0DA}">
      <dgm:prSet/>
      <dgm:spPr/>
      <dgm:t>
        <a:bodyPr/>
        <a:lstStyle/>
        <a:p>
          <a:endParaRPr lang="en-GB"/>
        </a:p>
      </dgm:t>
    </dgm:pt>
    <dgm:pt modelId="{F37874F3-3177-453F-8223-8C3739B358B0}" type="pres">
      <dgm:prSet presAssocID="{366CCDB3-98FF-4A24-9BF4-4DF6B699AD5A}" presName="diagram" presStyleCnt="0">
        <dgm:presLayoutVars>
          <dgm:dir/>
          <dgm:resizeHandles val="exact"/>
        </dgm:presLayoutVars>
      </dgm:prSet>
      <dgm:spPr/>
    </dgm:pt>
    <dgm:pt modelId="{2593FA7D-2EDC-4D30-8E66-215BF0E1DCC3}" type="pres">
      <dgm:prSet presAssocID="{9FE849E6-A703-4D4B-8242-35500354AFCC}" presName="node" presStyleLbl="node1" presStyleIdx="0" presStyleCnt="5" custScaleX="161802" custScaleY="320381" custLinFactNeighborX="-8295" custLinFactNeighborY="-9514">
        <dgm:presLayoutVars>
          <dgm:bulletEnabled val="1"/>
        </dgm:presLayoutVars>
      </dgm:prSet>
      <dgm:spPr/>
    </dgm:pt>
    <dgm:pt modelId="{0B50D681-79AA-438C-9FC3-18F4BFBC4E17}" type="pres">
      <dgm:prSet presAssocID="{2C63D78D-2992-450E-A46B-9A13B4AC332C}" presName="sibTrans" presStyleCnt="0"/>
      <dgm:spPr/>
    </dgm:pt>
    <dgm:pt modelId="{B34C0D50-05C0-4242-AE4E-9F0EEE28AA48}" type="pres">
      <dgm:prSet presAssocID="{CAD43955-71E5-44C0-B17C-138A9D867F8C}" presName="node" presStyleLbl="node1" presStyleIdx="1" presStyleCnt="5" custScaleX="177374" custScaleY="329415" custLinFactNeighborX="-3616" custLinFactNeighborY="-53">
        <dgm:presLayoutVars>
          <dgm:bulletEnabled val="1"/>
        </dgm:presLayoutVars>
      </dgm:prSet>
      <dgm:spPr/>
    </dgm:pt>
    <dgm:pt modelId="{B2C86B41-37D8-48F2-8BEE-B12603D8DA5E}" type="pres">
      <dgm:prSet presAssocID="{7575FFFD-6087-49C9-86A8-61B90CBFA1E5}" presName="sibTrans" presStyleCnt="0"/>
      <dgm:spPr/>
    </dgm:pt>
    <dgm:pt modelId="{2C69C2E6-4976-4F43-ABE2-3F84E58D7F45}" type="pres">
      <dgm:prSet presAssocID="{C8C4EAF4-7F8A-4186-AC74-BB06467B1628}" presName="node" presStyleLbl="node1" presStyleIdx="2" presStyleCnt="5" custScaleX="229660" custScaleY="173268" custLinFactNeighborX="-4003" custLinFactNeighborY="72341">
        <dgm:presLayoutVars>
          <dgm:bulletEnabled val="1"/>
        </dgm:presLayoutVars>
      </dgm:prSet>
      <dgm:spPr/>
    </dgm:pt>
    <dgm:pt modelId="{A6AACA45-4A85-475C-8C1A-4AFC1A9AC021}" type="pres">
      <dgm:prSet presAssocID="{BBD4D9C6-7B56-4D82-8F68-A9ACDE92A67C}" presName="sibTrans" presStyleCnt="0"/>
      <dgm:spPr/>
    </dgm:pt>
    <dgm:pt modelId="{E2B7AAC4-6C66-472B-B1AD-021E72F8786C}" type="pres">
      <dgm:prSet presAssocID="{F6A92AED-8644-4339-919D-2F35C8F896FB}" presName="node" presStyleLbl="node1" presStyleIdx="3" presStyleCnt="5" custScaleX="276107" custScaleY="215348" custLinFactNeighborX="-5186" custLinFactNeighborY="-11436">
        <dgm:presLayoutVars>
          <dgm:bulletEnabled val="1"/>
        </dgm:presLayoutVars>
      </dgm:prSet>
      <dgm:spPr/>
    </dgm:pt>
    <dgm:pt modelId="{2B0EC016-E015-42F0-B69A-789123B64D1C}" type="pres">
      <dgm:prSet presAssocID="{D903E738-821D-4A00-B678-A6DB6D67CACF}" presName="sibTrans" presStyleCnt="0"/>
      <dgm:spPr/>
    </dgm:pt>
    <dgm:pt modelId="{BF3F0A0C-6D05-45B2-B3D9-BB0448F52201}" type="pres">
      <dgm:prSet presAssocID="{55CE8695-5450-45B3-96F4-9743649D4FAC}" presName="node" presStyleLbl="node1" presStyleIdx="4" presStyleCnt="5" custScaleX="303817" custScaleY="245999" custLinFactNeighborX="-3221" custLinFactNeighborY="-1686">
        <dgm:presLayoutVars>
          <dgm:bulletEnabled val="1"/>
        </dgm:presLayoutVars>
      </dgm:prSet>
      <dgm:spPr/>
    </dgm:pt>
  </dgm:ptLst>
  <dgm:cxnLst>
    <dgm:cxn modelId="{9323290C-3961-4C76-8552-17098CE1E4BF}" srcId="{366CCDB3-98FF-4A24-9BF4-4DF6B699AD5A}" destId="{F6A92AED-8644-4339-919D-2F35C8F896FB}" srcOrd="3" destOrd="0" parTransId="{1497E784-A7D6-450C-9CB8-DE3D79DF5212}" sibTransId="{D903E738-821D-4A00-B678-A6DB6D67CACF}"/>
    <dgm:cxn modelId="{AF3F4A62-39A6-4623-8678-D87F26587F2F}" type="presOf" srcId="{CAD43955-71E5-44C0-B17C-138A9D867F8C}" destId="{B34C0D50-05C0-4242-AE4E-9F0EEE28AA48}" srcOrd="0" destOrd="0" presId="urn:microsoft.com/office/officeart/2005/8/layout/default"/>
    <dgm:cxn modelId="{D5C2F164-0C62-435E-9547-28404E7576C6}" srcId="{366CCDB3-98FF-4A24-9BF4-4DF6B699AD5A}" destId="{CAD43955-71E5-44C0-B17C-138A9D867F8C}" srcOrd="1" destOrd="0" parTransId="{60364F23-ACDE-42E9-A14D-10DB6D1D5B14}" sibTransId="{7575FFFD-6087-49C9-86A8-61B90CBFA1E5}"/>
    <dgm:cxn modelId="{70FFFF66-371C-4238-BE68-0579D67ABE16}" type="presOf" srcId="{C8C4EAF4-7F8A-4186-AC74-BB06467B1628}" destId="{2C69C2E6-4976-4F43-ABE2-3F84E58D7F45}" srcOrd="0" destOrd="0" presId="urn:microsoft.com/office/officeart/2005/8/layout/default"/>
    <dgm:cxn modelId="{36A61659-DDB4-47F6-BDD5-50275D741202}" srcId="{366CCDB3-98FF-4A24-9BF4-4DF6B699AD5A}" destId="{9FE849E6-A703-4D4B-8242-35500354AFCC}" srcOrd="0" destOrd="0" parTransId="{320851BF-A621-4AE6-A99A-92D9ECFC20BF}" sibTransId="{2C63D78D-2992-450E-A46B-9A13B4AC332C}"/>
    <dgm:cxn modelId="{9E7D9095-BEE4-4ECA-875C-74A94CEB2058}" type="presOf" srcId="{9FE849E6-A703-4D4B-8242-35500354AFCC}" destId="{2593FA7D-2EDC-4D30-8E66-215BF0E1DCC3}" srcOrd="0" destOrd="0" presId="urn:microsoft.com/office/officeart/2005/8/layout/default"/>
    <dgm:cxn modelId="{6931B999-D6A6-4554-ABEC-D722A4516336}" type="presOf" srcId="{F6A92AED-8644-4339-919D-2F35C8F896FB}" destId="{E2B7AAC4-6C66-472B-B1AD-021E72F8786C}" srcOrd="0" destOrd="0" presId="urn:microsoft.com/office/officeart/2005/8/layout/default"/>
    <dgm:cxn modelId="{559570A6-C01A-48F3-A499-73E27D1DF0DA}" srcId="{366CCDB3-98FF-4A24-9BF4-4DF6B699AD5A}" destId="{55CE8695-5450-45B3-96F4-9743649D4FAC}" srcOrd="4" destOrd="0" parTransId="{43ED3016-DBE0-43D9-9287-E0BE8E53E534}" sibTransId="{07089D52-63A5-474E-B2B3-3D5CD5EC4EE3}"/>
    <dgm:cxn modelId="{871652BE-B55C-421E-9AFB-D1F884F887B1}" srcId="{366CCDB3-98FF-4A24-9BF4-4DF6B699AD5A}" destId="{C8C4EAF4-7F8A-4186-AC74-BB06467B1628}" srcOrd="2" destOrd="0" parTransId="{42841CF6-59BC-478F-854E-5474D9950095}" sibTransId="{BBD4D9C6-7B56-4D82-8F68-A9ACDE92A67C}"/>
    <dgm:cxn modelId="{E5D362CA-0E37-487F-AF02-53D771DDD884}" type="presOf" srcId="{55CE8695-5450-45B3-96F4-9743649D4FAC}" destId="{BF3F0A0C-6D05-45B2-B3D9-BB0448F52201}" srcOrd="0" destOrd="0" presId="urn:microsoft.com/office/officeart/2005/8/layout/default"/>
    <dgm:cxn modelId="{63209BF3-8EC8-4E02-B15A-D971447EB87D}" type="presOf" srcId="{366CCDB3-98FF-4A24-9BF4-4DF6B699AD5A}" destId="{F37874F3-3177-453F-8223-8C3739B358B0}" srcOrd="0" destOrd="0" presId="urn:microsoft.com/office/officeart/2005/8/layout/default"/>
    <dgm:cxn modelId="{C80D920F-CBC1-440A-9FD8-0BF63C85132B}" type="presParOf" srcId="{F37874F3-3177-453F-8223-8C3739B358B0}" destId="{2593FA7D-2EDC-4D30-8E66-215BF0E1DCC3}" srcOrd="0" destOrd="0" presId="urn:microsoft.com/office/officeart/2005/8/layout/default"/>
    <dgm:cxn modelId="{8F9C486D-E068-42DF-83DC-7CEBF261779D}" type="presParOf" srcId="{F37874F3-3177-453F-8223-8C3739B358B0}" destId="{0B50D681-79AA-438C-9FC3-18F4BFBC4E17}" srcOrd="1" destOrd="0" presId="urn:microsoft.com/office/officeart/2005/8/layout/default"/>
    <dgm:cxn modelId="{A35703DE-C827-4595-8A4D-20DF8B74E5DF}" type="presParOf" srcId="{F37874F3-3177-453F-8223-8C3739B358B0}" destId="{B34C0D50-05C0-4242-AE4E-9F0EEE28AA48}" srcOrd="2" destOrd="0" presId="urn:microsoft.com/office/officeart/2005/8/layout/default"/>
    <dgm:cxn modelId="{65CE7A13-510B-48A7-9D6E-CB4987FC0552}" type="presParOf" srcId="{F37874F3-3177-453F-8223-8C3739B358B0}" destId="{B2C86B41-37D8-48F2-8BEE-B12603D8DA5E}" srcOrd="3" destOrd="0" presId="urn:microsoft.com/office/officeart/2005/8/layout/default"/>
    <dgm:cxn modelId="{70CDAC7F-C00B-4BC2-8FF5-E5709A7A5D12}" type="presParOf" srcId="{F37874F3-3177-453F-8223-8C3739B358B0}" destId="{2C69C2E6-4976-4F43-ABE2-3F84E58D7F45}" srcOrd="4" destOrd="0" presId="urn:microsoft.com/office/officeart/2005/8/layout/default"/>
    <dgm:cxn modelId="{68997F70-38E0-42D4-AB65-83CE9238E26F}" type="presParOf" srcId="{F37874F3-3177-453F-8223-8C3739B358B0}" destId="{A6AACA45-4A85-475C-8C1A-4AFC1A9AC021}" srcOrd="5" destOrd="0" presId="urn:microsoft.com/office/officeart/2005/8/layout/default"/>
    <dgm:cxn modelId="{1A71D62B-436C-4F04-BAD2-DAB22472659F}" type="presParOf" srcId="{F37874F3-3177-453F-8223-8C3739B358B0}" destId="{E2B7AAC4-6C66-472B-B1AD-021E72F8786C}" srcOrd="6" destOrd="0" presId="urn:microsoft.com/office/officeart/2005/8/layout/default"/>
    <dgm:cxn modelId="{CE4B9AB1-75BD-48A4-877D-74174F9AD42B}" type="presParOf" srcId="{F37874F3-3177-453F-8223-8C3739B358B0}" destId="{2B0EC016-E015-42F0-B69A-789123B64D1C}" srcOrd="7" destOrd="0" presId="urn:microsoft.com/office/officeart/2005/8/layout/default"/>
    <dgm:cxn modelId="{EBD16CEE-C329-47B0-93E6-34FB2BD0A952}" type="presParOf" srcId="{F37874F3-3177-453F-8223-8C3739B358B0}" destId="{BF3F0A0C-6D05-45B2-B3D9-BB0448F52201}" srcOrd="8" destOrd="0" presId="urn:microsoft.com/office/officeart/2005/8/layout/default"/>
  </dgm:cxnLst>
  <dgm:bg>
    <a:solidFill>
      <a:schemeClr val="accent2">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3FA7D-2EDC-4D30-8E66-215BF0E1DCC3}">
      <dsp:nvSpPr>
        <dsp:cNvPr id="0" name=""/>
        <dsp:cNvSpPr/>
      </dsp:nvSpPr>
      <dsp:spPr>
        <a:xfrm>
          <a:off x="0" y="0"/>
          <a:ext cx="2617080" cy="3109217"/>
        </a:xfrm>
        <a:prstGeom prst="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lumMod val="95000"/>
                  <a:lumOff val="5000"/>
                </a:schemeClr>
              </a:solidFill>
              <a:latin typeface="Times New Roman" panose="02020603050405020304" pitchFamily="18" charset="0"/>
              <a:cs typeface="Times New Roman" panose="02020603050405020304" pitchFamily="18" charset="0"/>
            </a:rPr>
            <a:t>Self-Awareness</a:t>
          </a:r>
        </a:p>
        <a:p>
          <a:pPr marL="0" lvl="0" indent="0" algn="just" defTabSz="1066800">
            <a:lnSpc>
              <a:spcPct val="90000"/>
            </a:lnSpc>
            <a:spcBef>
              <a:spcPct val="0"/>
            </a:spcBef>
            <a:spcAft>
              <a:spcPct val="35000"/>
            </a:spcAft>
            <a:buNone/>
          </a:pPr>
          <a:r>
            <a:rPr lang="en-IN" sz="1200" kern="1200" dirty="0">
              <a:solidFill>
                <a:schemeClr val="tx1">
                  <a:lumMod val="95000"/>
                  <a:lumOff val="5000"/>
                </a:schemeClr>
              </a:solidFill>
              <a:latin typeface="Times New Roman" panose="02020603050405020304" pitchFamily="18" charset="0"/>
              <a:cs typeface="Times New Roman" panose="02020603050405020304" pitchFamily="18" charset="0"/>
            </a:rPr>
            <a:t>The EI is self-awareness, the ability to recognise an individual’s emotions, strengths and weakness (Singh, Prabhakar and Kiran, 2022). Self-aware employees are better at managing the reactions in stressful situations. For instance, a Tesco supervisor who possesses the awareness of self will notice when they are under pressure, and will then do something to regain composure, for example taking a deep breath before replying to a difficult situation.</a:t>
          </a:r>
          <a:endParaRPr lang="en-GB" sz="1200" kern="1200" dirty="0">
            <a:solidFill>
              <a:schemeClr val="tx1">
                <a:lumMod val="95000"/>
                <a:lumOff val="5000"/>
              </a:schemeClr>
            </a:solidFill>
            <a:latin typeface="Times New Roman" panose="02020603050405020304" pitchFamily="18" charset="0"/>
            <a:cs typeface="Times New Roman" panose="02020603050405020304" pitchFamily="18" charset="0"/>
          </a:endParaRPr>
        </a:p>
      </dsp:txBody>
      <dsp:txXfrm>
        <a:off x="0" y="0"/>
        <a:ext cx="2617080" cy="3109217"/>
      </dsp:txXfrm>
    </dsp:sp>
    <dsp:sp modelId="{B34C0D50-05C0-4242-AE4E-9F0EEE28AA48}">
      <dsp:nvSpPr>
        <dsp:cNvPr id="0" name=""/>
        <dsp:cNvSpPr/>
      </dsp:nvSpPr>
      <dsp:spPr>
        <a:xfrm>
          <a:off x="2731383" y="0"/>
          <a:ext cx="2868950" cy="3196890"/>
        </a:xfrm>
        <a:prstGeom prst="rect">
          <a:avLst/>
        </a:prstGeom>
        <a:solidFill>
          <a:schemeClr val="accent5">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lumMod val="95000"/>
                  <a:lumOff val="5000"/>
                </a:schemeClr>
              </a:solidFill>
              <a:latin typeface="Times New Roman" panose="02020603050405020304" pitchFamily="18" charset="0"/>
              <a:cs typeface="Times New Roman" panose="02020603050405020304" pitchFamily="18" charset="0"/>
            </a:rPr>
            <a:t>Self-Regulation</a:t>
          </a:r>
          <a:endParaRPr lang="en-IN" sz="1400" b="1" kern="12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lvl="0" indent="0" algn="just" defTabSz="1066800">
            <a:lnSpc>
              <a:spcPct val="90000"/>
            </a:lnSpc>
            <a:spcBef>
              <a:spcPct val="0"/>
            </a:spcBef>
            <a:spcAft>
              <a:spcPct val="35000"/>
            </a:spcAft>
            <a:buNone/>
          </a:pPr>
          <a:r>
            <a:rPr lang="en-IN" sz="1200" kern="1200" dirty="0">
              <a:solidFill>
                <a:schemeClr val="tx1">
                  <a:lumMod val="95000"/>
                  <a:lumOff val="5000"/>
                </a:schemeClr>
              </a:solidFill>
              <a:latin typeface="Times New Roman" panose="02020603050405020304" pitchFamily="18" charset="0"/>
              <a:cs typeface="Times New Roman" panose="02020603050405020304" pitchFamily="18" charset="0"/>
            </a:rPr>
            <a:t>Self regulation is the ability to control emotional reactions and continue to be professional. They can also handle the challenges of a workplace without acting impulsively. For example, say an employee is not pleased with the negative feedback from a manager, self regulation will help the employee to accept criticism constructively instead of defensively. This makes the workplace relationships better and personal growth as well.</a:t>
          </a:r>
          <a:endParaRPr lang="en-GB" sz="1200" kern="1200" dirty="0">
            <a:solidFill>
              <a:schemeClr val="tx1">
                <a:lumMod val="95000"/>
                <a:lumOff val="5000"/>
              </a:schemeClr>
            </a:solidFill>
            <a:latin typeface="Times New Roman" panose="02020603050405020304" pitchFamily="18" charset="0"/>
            <a:cs typeface="Times New Roman" panose="02020603050405020304" pitchFamily="18" charset="0"/>
          </a:endParaRPr>
        </a:p>
      </dsp:txBody>
      <dsp:txXfrm>
        <a:off x="2731383" y="0"/>
        <a:ext cx="2868950" cy="3196890"/>
      </dsp:txXfrm>
    </dsp:sp>
    <dsp:sp modelId="{2C69C2E6-4976-4F43-ABE2-3F84E58D7F45}">
      <dsp:nvSpPr>
        <dsp:cNvPr id="0" name=""/>
        <dsp:cNvSpPr/>
      </dsp:nvSpPr>
      <dsp:spPr>
        <a:xfrm>
          <a:off x="5755820" y="1460249"/>
          <a:ext cx="3714655" cy="1681522"/>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lumMod val="95000"/>
                  <a:lumOff val="5000"/>
                </a:schemeClr>
              </a:solidFill>
              <a:latin typeface="Times New Roman" panose="02020603050405020304" pitchFamily="18" charset="0"/>
              <a:cs typeface="Times New Roman" panose="02020603050405020304" pitchFamily="18" charset="0"/>
            </a:rPr>
            <a:t>Motivation</a:t>
          </a:r>
        </a:p>
        <a:p>
          <a:pPr marL="0" lvl="0" indent="0" algn="just" defTabSz="1066800">
            <a:lnSpc>
              <a:spcPct val="90000"/>
            </a:lnSpc>
            <a:spcBef>
              <a:spcPct val="0"/>
            </a:spcBef>
            <a:spcAft>
              <a:spcPct val="35000"/>
            </a:spcAft>
            <a:buNone/>
          </a:pPr>
          <a:r>
            <a:rPr lang="en-IN" sz="1200" kern="1200" dirty="0">
              <a:solidFill>
                <a:schemeClr val="tx1">
                  <a:lumMod val="95000"/>
                  <a:lumOff val="5000"/>
                </a:schemeClr>
              </a:solidFill>
              <a:latin typeface="Times New Roman" panose="02020603050405020304" pitchFamily="18" charset="0"/>
              <a:cs typeface="Times New Roman" panose="02020603050405020304" pitchFamily="18" charset="0"/>
            </a:rPr>
            <a:t>This encourages employees to be motivated and to beat the challenges. High EI employees set personal goals, remain positive and work towards continuous improvement. Pandey (2024) finds that at Tesco, motivated employees contribute to high performance and the best service to customers too in the busy period, for instance, the holiday season.</a:t>
          </a:r>
          <a:endParaRPr lang="en-GB" sz="1200" kern="1200" dirty="0">
            <a:solidFill>
              <a:schemeClr val="tx1">
                <a:lumMod val="95000"/>
                <a:lumOff val="5000"/>
              </a:schemeClr>
            </a:solidFill>
            <a:latin typeface="Times New Roman" panose="02020603050405020304" pitchFamily="18" charset="0"/>
            <a:cs typeface="Times New Roman" panose="02020603050405020304" pitchFamily="18" charset="0"/>
          </a:endParaRPr>
        </a:p>
      </dsp:txBody>
      <dsp:txXfrm>
        <a:off x="5755820" y="1460249"/>
        <a:ext cx="3714655" cy="1681522"/>
      </dsp:txXfrm>
    </dsp:sp>
    <dsp:sp modelId="{E2B7AAC4-6C66-472B-B1AD-021E72F8786C}">
      <dsp:nvSpPr>
        <dsp:cNvPr id="0" name=""/>
        <dsp:cNvSpPr/>
      </dsp:nvSpPr>
      <dsp:spPr>
        <a:xfrm>
          <a:off x="0" y="3396896"/>
          <a:ext cx="4465916" cy="2089898"/>
        </a:xfrm>
        <a:prstGeom prst="rect">
          <a:avLst/>
        </a:prstGeom>
        <a:solidFill>
          <a:schemeClr val="bg2">
            <a:lumMod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lumMod val="95000"/>
                  <a:lumOff val="5000"/>
                </a:schemeClr>
              </a:solidFill>
              <a:latin typeface="Times New Roman" panose="02020603050405020304" pitchFamily="18" charset="0"/>
              <a:cs typeface="Times New Roman" panose="02020603050405020304" pitchFamily="18" charset="0"/>
            </a:rPr>
            <a:t>Empathy</a:t>
          </a:r>
        </a:p>
        <a:p>
          <a:pPr marL="0" lvl="0" indent="0" algn="just" defTabSz="1066800">
            <a:lnSpc>
              <a:spcPct val="90000"/>
            </a:lnSpc>
            <a:spcBef>
              <a:spcPct val="0"/>
            </a:spcBef>
            <a:spcAft>
              <a:spcPct val="35000"/>
            </a:spcAft>
            <a:buNone/>
          </a:pPr>
          <a:r>
            <a:rPr lang="en-IN" sz="1200" kern="1200" dirty="0">
              <a:solidFill>
                <a:schemeClr val="tx1">
                  <a:lumMod val="95000"/>
                  <a:lumOff val="5000"/>
                </a:schemeClr>
              </a:solidFill>
            </a:rPr>
            <a:t>If empathy isn’t a component of your job description, then you’re not in the right job. Both as a leader and a customer service person, empathy is very much needed. Active listening and genuine concern of the leader for his employees, create a positive work environment (IJCRT, </a:t>
          </a:r>
          <a:r>
            <a:rPr lang="en-IN" sz="1200" kern="1200" dirty="0" err="1">
              <a:solidFill>
                <a:schemeClr val="tx1">
                  <a:lumMod val="95000"/>
                  <a:lumOff val="5000"/>
                </a:schemeClr>
              </a:solidFill>
            </a:rPr>
            <a:t>n.d</a:t>
          </a:r>
          <a:r>
            <a:rPr lang="en-IN" sz="1200" kern="1200" dirty="0">
              <a:solidFill>
                <a:schemeClr val="tx1">
                  <a:lumMod val="95000"/>
                  <a:lumOff val="5000"/>
                </a:schemeClr>
              </a:solidFill>
            </a:rPr>
            <a:t>). For example, if a Tesco manager realises that an employee is having personal problems, this could mean that the manager offers flexible working to support the employee’s welfare, and so the manager is showing compassionate leadership.</a:t>
          </a:r>
          <a:endParaRPr lang="en-GB" sz="1200" kern="1200" dirty="0">
            <a:solidFill>
              <a:schemeClr val="tx1">
                <a:lumMod val="95000"/>
                <a:lumOff val="5000"/>
              </a:schemeClr>
            </a:solidFill>
          </a:endParaRPr>
        </a:p>
      </dsp:txBody>
      <dsp:txXfrm>
        <a:off x="0" y="3396896"/>
        <a:ext cx="4465916" cy="2089898"/>
      </dsp:txXfrm>
    </dsp:sp>
    <dsp:sp modelId="{BF3F0A0C-6D05-45B2-B3D9-BB0448F52201}">
      <dsp:nvSpPr>
        <dsp:cNvPr id="0" name=""/>
        <dsp:cNvSpPr/>
      </dsp:nvSpPr>
      <dsp:spPr>
        <a:xfrm>
          <a:off x="4577809" y="3342787"/>
          <a:ext cx="4914113" cy="2387359"/>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lumMod val="95000"/>
                  <a:lumOff val="5000"/>
                </a:schemeClr>
              </a:solidFill>
              <a:latin typeface="Times New Roman" panose="02020603050405020304" pitchFamily="18" charset="0"/>
              <a:cs typeface="Times New Roman" panose="02020603050405020304" pitchFamily="18" charset="0"/>
            </a:rPr>
            <a:t>Social Skills</a:t>
          </a:r>
        </a:p>
        <a:p>
          <a:pPr marL="0" lvl="0" indent="0" algn="just" defTabSz="1066800">
            <a:lnSpc>
              <a:spcPct val="90000"/>
            </a:lnSpc>
            <a:spcBef>
              <a:spcPct val="0"/>
            </a:spcBef>
            <a:spcAft>
              <a:spcPct val="35000"/>
            </a:spcAft>
            <a:buNone/>
          </a:pPr>
          <a:r>
            <a:rPr lang="en-IN" sz="1200" kern="1200" dirty="0">
              <a:solidFill>
                <a:schemeClr val="tx1">
                  <a:lumMod val="95000"/>
                  <a:lumOff val="5000"/>
                </a:schemeClr>
              </a:solidFill>
              <a:latin typeface="Times New Roman" panose="02020603050405020304" pitchFamily="18" charset="0"/>
              <a:cs typeface="Times New Roman" panose="02020603050405020304" pitchFamily="18" charset="0"/>
            </a:rPr>
            <a:t>Emphatically, employees with good social skills can communicate well, be able to solve conflicts and work well with other colleagues. Positive and productive workplace is one where misunderstandings in the workplace are reduced and teamwork is improved through good social skills. A social leader team leader on a Tesco team will be able to mediate conflict, guarantee clear communication among staff and inspire the team to work toward a shared goal.</a:t>
          </a:r>
          <a:endParaRPr lang="en-GB" sz="1200" kern="1200" dirty="0">
            <a:solidFill>
              <a:schemeClr val="tx1">
                <a:lumMod val="95000"/>
                <a:lumOff val="5000"/>
              </a:schemeClr>
            </a:solidFill>
            <a:latin typeface="Times New Roman" panose="02020603050405020304" pitchFamily="18" charset="0"/>
            <a:cs typeface="Times New Roman" panose="02020603050405020304" pitchFamily="18" charset="0"/>
          </a:endParaRPr>
        </a:p>
      </dsp:txBody>
      <dsp:txXfrm>
        <a:off x="4577809" y="3342787"/>
        <a:ext cx="4914113" cy="23873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50050" y="2359560"/>
            <a:ext cx="15300564" cy="5019487"/>
          </a:xfrm>
        </p:spPr>
        <p:txBody>
          <a:bodyPr anchor="b"/>
          <a:lstStyle>
            <a:lvl1pPr algn="ctr">
              <a:defRPr sz="11812"/>
            </a:lvl1pPr>
          </a:lstStyle>
          <a:p>
            <a:r>
              <a:rPr lang="en-US"/>
              <a:t>Click to edit Master title style</a:t>
            </a:r>
            <a:endParaRPr lang="en-US" dirty="0"/>
          </a:p>
        </p:txBody>
      </p:sp>
      <p:sp>
        <p:nvSpPr>
          <p:cNvPr id="3" name="Subtitle 2"/>
          <p:cNvSpPr>
            <a:spLocks noGrp="1"/>
          </p:cNvSpPr>
          <p:nvPr>
            <p:ph type="subTitle" idx="1"/>
          </p:nvPr>
        </p:nvSpPr>
        <p:spPr>
          <a:xfrm>
            <a:off x="2250083" y="7572618"/>
            <a:ext cx="13500497" cy="3480933"/>
          </a:xfrm>
        </p:spPr>
        <p:txBody>
          <a:bodyPr/>
          <a:lstStyle>
            <a:lvl1pPr marL="0" indent="0" algn="ctr">
              <a:buNone/>
              <a:defRPr sz="4725"/>
            </a:lvl1pPr>
            <a:lvl2pPr marL="900044" indent="0" algn="ctr">
              <a:buNone/>
              <a:defRPr sz="3937"/>
            </a:lvl2pPr>
            <a:lvl3pPr marL="1800088" indent="0" algn="ctr">
              <a:buNone/>
              <a:defRPr sz="3543"/>
            </a:lvl3pPr>
            <a:lvl4pPr marL="2700132" indent="0" algn="ctr">
              <a:buNone/>
              <a:defRPr sz="3150"/>
            </a:lvl4pPr>
            <a:lvl5pPr marL="3600176" indent="0" algn="ctr">
              <a:buNone/>
              <a:defRPr sz="3150"/>
            </a:lvl5pPr>
            <a:lvl6pPr marL="4500220" indent="0" algn="ctr">
              <a:buNone/>
              <a:defRPr sz="3150"/>
            </a:lvl6pPr>
            <a:lvl7pPr marL="5400264" indent="0" algn="ctr">
              <a:buNone/>
              <a:defRPr sz="3150"/>
            </a:lvl7pPr>
            <a:lvl8pPr marL="6300307" indent="0" algn="ctr">
              <a:buNone/>
              <a:defRPr sz="3150"/>
            </a:lvl8pPr>
            <a:lvl9pPr marL="7200351" indent="0" algn="ctr">
              <a:buNone/>
              <a:defRPr sz="315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6841FE-DFC0-4749-83AF-73F28B9C1CA4}"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4261194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6841FE-DFC0-4749-83AF-73F28B9C1CA4}"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2697952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8171" y="3594411"/>
            <a:ext cx="15525572" cy="5997351"/>
          </a:xfrm>
        </p:spPr>
        <p:txBody>
          <a:bodyPr anchor="b"/>
          <a:lstStyle>
            <a:lvl1pPr>
              <a:defRPr sz="11812"/>
            </a:lvl1pPr>
          </a:lstStyle>
          <a:p>
            <a:r>
              <a:rPr lang="en-US"/>
              <a:t>Click to edit Master title style</a:t>
            </a:r>
            <a:endParaRPr lang="en-US" dirty="0"/>
          </a:p>
        </p:txBody>
      </p:sp>
      <p:sp>
        <p:nvSpPr>
          <p:cNvPr id="3" name="Text Placeholder 2"/>
          <p:cNvSpPr>
            <a:spLocks noGrp="1"/>
          </p:cNvSpPr>
          <p:nvPr>
            <p:ph type="body" idx="1"/>
          </p:nvPr>
        </p:nvSpPr>
        <p:spPr>
          <a:xfrm>
            <a:off x="1228171" y="9648499"/>
            <a:ext cx="15525572" cy="3153865"/>
          </a:xfrm>
        </p:spPr>
        <p:txBody>
          <a:bodyPr/>
          <a:lstStyle>
            <a:lvl1pPr marL="0" indent="0">
              <a:buNone/>
              <a:defRPr sz="4725">
                <a:solidFill>
                  <a:schemeClr val="tx1"/>
                </a:solidFill>
              </a:defRPr>
            </a:lvl1pPr>
            <a:lvl2pPr marL="900044" indent="0">
              <a:buNone/>
              <a:defRPr sz="3937">
                <a:solidFill>
                  <a:schemeClr val="tx1">
                    <a:tint val="75000"/>
                  </a:schemeClr>
                </a:solidFill>
              </a:defRPr>
            </a:lvl2pPr>
            <a:lvl3pPr marL="1800088" indent="0">
              <a:buNone/>
              <a:defRPr sz="3543">
                <a:solidFill>
                  <a:schemeClr val="tx1">
                    <a:tint val="75000"/>
                  </a:schemeClr>
                </a:solidFill>
              </a:defRPr>
            </a:lvl3pPr>
            <a:lvl4pPr marL="2700132" indent="0">
              <a:buNone/>
              <a:defRPr sz="3150">
                <a:solidFill>
                  <a:schemeClr val="tx1">
                    <a:tint val="75000"/>
                  </a:schemeClr>
                </a:solidFill>
              </a:defRPr>
            </a:lvl4pPr>
            <a:lvl5pPr marL="3600176" indent="0">
              <a:buNone/>
              <a:defRPr sz="3150">
                <a:solidFill>
                  <a:schemeClr val="tx1">
                    <a:tint val="75000"/>
                  </a:schemeClr>
                </a:solidFill>
              </a:defRPr>
            </a:lvl5pPr>
            <a:lvl6pPr marL="4500220" indent="0">
              <a:buNone/>
              <a:defRPr sz="3150">
                <a:solidFill>
                  <a:schemeClr val="tx1">
                    <a:tint val="75000"/>
                  </a:schemeClr>
                </a:solidFill>
              </a:defRPr>
            </a:lvl6pPr>
            <a:lvl7pPr marL="5400264" indent="0">
              <a:buNone/>
              <a:defRPr sz="3150">
                <a:solidFill>
                  <a:schemeClr val="tx1">
                    <a:tint val="75000"/>
                  </a:schemeClr>
                </a:solidFill>
              </a:defRPr>
            </a:lvl7pPr>
            <a:lvl8pPr marL="6300307" indent="0">
              <a:buNone/>
              <a:defRPr sz="3150">
                <a:solidFill>
                  <a:schemeClr val="tx1">
                    <a:tint val="75000"/>
                  </a:schemeClr>
                </a:solidFill>
              </a:defRPr>
            </a:lvl8pPr>
            <a:lvl9pPr marL="7200351" indent="0">
              <a:buNone/>
              <a:defRPr sz="31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6841FE-DFC0-4749-83AF-73F28B9C1CA4}"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3078899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37545" y="3838039"/>
            <a:ext cx="7650282" cy="9147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112836" y="3838039"/>
            <a:ext cx="7650282" cy="9147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6841FE-DFC0-4749-83AF-73F28B9C1CA4}"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1581737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39890" y="767611"/>
            <a:ext cx="15525572" cy="278675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39892" y="3534334"/>
            <a:ext cx="7615123" cy="1732122"/>
          </a:xfrm>
        </p:spPr>
        <p:txBody>
          <a:bodyPr anchor="b"/>
          <a:lstStyle>
            <a:lvl1pPr marL="0" indent="0">
              <a:buNone/>
              <a:defRPr sz="4725" b="1"/>
            </a:lvl1pPr>
            <a:lvl2pPr marL="900044" indent="0">
              <a:buNone/>
              <a:defRPr sz="3937" b="1"/>
            </a:lvl2pPr>
            <a:lvl3pPr marL="1800088" indent="0">
              <a:buNone/>
              <a:defRPr sz="3543" b="1"/>
            </a:lvl3pPr>
            <a:lvl4pPr marL="2700132" indent="0">
              <a:buNone/>
              <a:defRPr sz="3150" b="1"/>
            </a:lvl4pPr>
            <a:lvl5pPr marL="3600176" indent="0">
              <a:buNone/>
              <a:defRPr sz="3150" b="1"/>
            </a:lvl5pPr>
            <a:lvl6pPr marL="4500220" indent="0">
              <a:buNone/>
              <a:defRPr sz="3150" b="1"/>
            </a:lvl6pPr>
            <a:lvl7pPr marL="5400264" indent="0">
              <a:buNone/>
              <a:defRPr sz="3150" b="1"/>
            </a:lvl7pPr>
            <a:lvl8pPr marL="6300307" indent="0">
              <a:buNone/>
              <a:defRPr sz="3150" b="1"/>
            </a:lvl8pPr>
            <a:lvl9pPr marL="7200351" indent="0">
              <a:buNone/>
              <a:defRPr sz="3150" b="1"/>
            </a:lvl9pPr>
          </a:lstStyle>
          <a:p>
            <a:pPr lvl="0"/>
            <a:r>
              <a:rPr lang="en-US"/>
              <a:t>Click to edit Master text styles</a:t>
            </a:r>
          </a:p>
        </p:txBody>
      </p:sp>
      <p:sp>
        <p:nvSpPr>
          <p:cNvPr id="4" name="Content Placeholder 3"/>
          <p:cNvSpPr>
            <a:spLocks noGrp="1"/>
          </p:cNvSpPr>
          <p:nvPr>
            <p:ph sz="half" idx="2"/>
          </p:nvPr>
        </p:nvSpPr>
        <p:spPr>
          <a:xfrm>
            <a:off x="1239892" y="5266456"/>
            <a:ext cx="7615123" cy="77461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112837" y="3534334"/>
            <a:ext cx="7652626" cy="1732122"/>
          </a:xfrm>
        </p:spPr>
        <p:txBody>
          <a:bodyPr anchor="b"/>
          <a:lstStyle>
            <a:lvl1pPr marL="0" indent="0">
              <a:buNone/>
              <a:defRPr sz="4725" b="1"/>
            </a:lvl1pPr>
            <a:lvl2pPr marL="900044" indent="0">
              <a:buNone/>
              <a:defRPr sz="3937" b="1"/>
            </a:lvl2pPr>
            <a:lvl3pPr marL="1800088" indent="0">
              <a:buNone/>
              <a:defRPr sz="3543" b="1"/>
            </a:lvl3pPr>
            <a:lvl4pPr marL="2700132" indent="0">
              <a:buNone/>
              <a:defRPr sz="3150" b="1"/>
            </a:lvl4pPr>
            <a:lvl5pPr marL="3600176" indent="0">
              <a:buNone/>
              <a:defRPr sz="3150" b="1"/>
            </a:lvl5pPr>
            <a:lvl6pPr marL="4500220" indent="0">
              <a:buNone/>
              <a:defRPr sz="3150" b="1"/>
            </a:lvl6pPr>
            <a:lvl7pPr marL="5400264" indent="0">
              <a:buNone/>
              <a:defRPr sz="3150" b="1"/>
            </a:lvl7pPr>
            <a:lvl8pPr marL="6300307" indent="0">
              <a:buNone/>
              <a:defRPr sz="3150" b="1"/>
            </a:lvl8pPr>
            <a:lvl9pPr marL="7200351" indent="0">
              <a:buNone/>
              <a:defRPr sz="3150" b="1"/>
            </a:lvl9pPr>
          </a:lstStyle>
          <a:p>
            <a:pPr lvl="0"/>
            <a:r>
              <a:rPr lang="en-US"/>
              <a:t>Click to edit Master text styles</a:t>
            </a:r>
          </a:p>
        </p:txBody>
      </p:sp>
      <p:sp>
        <p:nvSpPr>
          <p:cNvPr id="6" name="Content Placeholder 5"/>
          <p:cNvSpPr>
            <a:spLocks noGrp="1"/>
          </p:cNvSpPr>
          <p:nvPr>
            <p:ph sz="quarter" idx="4"/>
          </p:nvPr>
        </p:nvSpPr>
        <p:spPr>
          <a:xfrm>
            <a:off x="9112837" y="5266456"/>
            <a:ext cx="7652626" cy="77461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6841FE-DFC0-4749-83AF-73F28B9C1CA4}" type="datetimeFigureOut">
              <a:rPr lang="en-GB" smtClean="0"/>
              <a:t>09/03/2025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3704876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6841FE-DFC0-4749-83AF-73F28B9C1CA4}" type="datetimeFigureOut">
              <a:rPr lang="en-GB" smtClean="0"/>
              <a:t>09/03/2025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607519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6841FE-DFC0-4749-83AF-73F28B9C1CA4}" type="datetimeFigureOut">
              <a:rPr lang="en-GB" smtClean="0"/>
              <a:t>09/03/2025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4220119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39890" y="961178"/>
            <a:ext cx="5805682" cy="3364124"/>
          </a:xfrm>
        </p:spPr>
        <p:txBody>
          <a:bodyPr anchor="b"/>
          <a:lstStyle>
            <a:lvl1pPr>
              <a:defRPr sz="6300"/>
            </a:lvl1pPr>
          </a:lstStyle>
          <a:p>
            <a:r>
              <a:rPr lang="en-US"/>
              <a:t>Click to edit Master title style</a:t>
            </a:r>
            <a:endParaRPr lang="en-US" dirty="0"/>
          </a:p>
        </p:txBody>
      </p:sp>
      <p:sp>
        <p:nvSpPr>
          <p:cNvPr id="3" name="Content Placeholder 2"/>
          <p:cNvSpPr>
            <a:spLocks noGrp="1"/>
          </p:cNvSpPr>
          <p:nvPr>
            <p:ph idx="1"/>
          </p:nvPr>
        </p:nvSpPr>
        <p:spPr>
          <a:xfrm>
            <a:off x="7652626" y="2075881"/>
            <a:ext cx="9112836" cy="10245894"/>
          </a:xfrm>
        </p:spPr>
        <p:txBody>
          <a:bodyPr/>
          <a:lstStyle>
            <a:lvl1pPr>
              <a:defRPr sz="6300"/>
            </a:lvl1pPr>
            <a:lvl2pPr>
              <a:defRPr sz="5512"/>
            </a:lvl2pPr>
            <a:lvl3pPr>
              <a:defRPr sz="4725"/>
            </a:lvl3pPr>
            <a:lvl4pPr>
              <a:defRPr sz="3937"/>
            </a:lvl4pPr>
            <a:lvl5pPr>
              <a:defRPr sz="3937"/>
            </a:lvl5pPr>
            <a:lvl6pPr>
              <a:defRPr sz="3937"/>
            </a:lvl6pPr>
            <a:lvl7pPr>
              <a:defRPr sz="3937"/>
            </a:lvl7pPr>
            <a:lvl8pPr>
              <a:defRPr sz="3937"/>
            </a:lvl8pPr>
            <a:lvl9pPr>
              <a:defRPr sz="393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39890" y="4325302"/>
            <a:ext cx="5805682" cy="8013158"/>
          </a:xfrm>
        </p:spPr>
        <p:txBody>
          <a:bodyPr/>
          <a:lstStyle>
            <a:lvl1pPr marL="0" indent="0">
              <a:buNone/>
              <a:defRPr sz="3150"/>
            </a:lvl1pPr>
            <a:lvl2pPr marL="900044" indent="0">
              <a:buNone/>
              <a:defRPr sz="2756"/>
            </a:lvl2pPr>
            <a:lvl3pPr marL="1800088" indent="0">
              <a:buNone/>
              <a:defRPr sz="2362"/>
            </a:lvl3pPr>
            <a:lvl4pPr marL="2700132" indent="0">
              <a:buNone/>
              <a:defRPr sz="1969"/>
            </a:lvl4pPr>
            <a:lvl5pPr marL="3600176" indent="0">
              <a:buNone/>
              <a:defRPr sz="1969"/>
            </a:lvl5pPr>
            <a:lvl6pPr marL="4500220" indent="0">
              <a:buNone/>
              <a:defRPr sz="1969"/>
            </a:lvl6pPr>
            <a:lvl7pPr marL="5400264" indent="0">
              <a:buNone/>
              <a:defRPr sz="1969"/>
            </a:lvl7pPr>
            <a:lvl8pPr marL="6300307" indent="0">
              <a:buNone/>
              <a:defRPr sz="1969"/>
            </a:lvl8pPr>
            <a:lvl9pPr marL="7200351" indent="0">
              <a:buNone/>
              <a:defRPr sz="1969"/>
            </a:lvl9pPr>
          </a:lstStyle>
          <a:p>
            <a:pPr lvl="0"/>
            <a:r>
              <a:rPr lang="en-US"/>
              <a:t>Click to edit Master text styles</a:t>
            </a:r>
          </a:p>
        </p:txBody>
      </p:sp>
      <p:sp>
        <p:nvSpPr>
          <p:cNvPr id="5" name="Date Placeholder 4"/>
          <p:cNvSpPr>
            <a:spLocks noGrp="1"/>
          </p:cNvSpPr>
          <p:nvPr>
            <p:ph type="dt" sz="half" idx="10"/>
          </p:nvPr>
        </p:nvSpPr>
        <p:spPr/>
        <p:txBody>
          <a:bodyPr/>
          <a:lstStyle/>
          <a:p>
            <a:fld id="{3B6841FE-DFC0-4749-83AF-73F28B9C1CA4}"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3115397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39890" y="961178"/>
            <a:ext cx="5805682" cy="3364124"/>
          </a:xfrm>
        </p:spPr>
        <p:txBody>
          <a:bodyPr anchor="b"/>
          <a:lstStyle>
            <a:lvl1pPr>
              <a:defRPr sz="63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652626" y="2075881"/>
            <a:ext cx="9112836" cy="10245894"/>
          </a:xfrm>
        </p:spPr>
        <p:txBody>
          <a:bodyPr anchor="t"/>
          <a:lstStyle>
            <a:lvl1pPr marL="0" indent="0">
              <a:buNone/>
              <a:defRPr sz="6300"/>
            </a:lvl1pPr>
            <a:lvl2pPr marL="900044" indent="0">
              <a:buNone/>
              <a:defRPr sz="5512"/>
            </a:lvl2pPr>
            <a:lvl3pPr marL="1800088" indent="0">
              <a:buNone/>
              <a:defRPr sz="4725"/>
            </a:lvl3pPr>
            <a:lvl4pPr marL="2700132" indent="0">
              <a:buNone/>
              <a:defRPr sz="3937"/>
            </a:lvl4pPr>
            <a:lvl5pPr marL="3600176" indent="0">
              <a:buNone/>
              <a:defRPr sz="3937"/>
            </a:lvl5pPr>
            <a:lvl6pPr marL="4500220" indent="0">
              <a:buNone/>
              <a:defRPr sz="3937"/>
            </a:lvl6pPr>
            <a:lvl7pPr marL="5400264" indent="0">
              <a:buNone/>
              <a:defRPr sz="3937"/>
            </a:lvl7pPr>
            <a:lvl8pPr marL="6300307" indent="0">
              <a:buNone/>
              <a:defRPr sz="3937"/>
            </a:lvl8pPr>
            <a:lvl9pPr marL="7200351" indent="0">
              <a:buNone/>
              <a:defRPr sz="3937"/>
            </a:lvl9pPr>
          </a:lstStyle>
          <a:p>
            <a:r>
              <a:rPr lang="en-US"/>
              <a:t>Click icon to add picture</a:t>
            </a:r>
            <a:endParaRPr lang="en-US" dirty="0"/>
          </a:p>
        </p:txBody>
      </p:sp>
      <p:sp>
        <p:nvSpPr>
          <p:cNvPr id="4" name="Text Placeholder 3"/>
          <p:cNvSpPr>
            <a:spLocks noGrp="1"/>
          </p:cNvSpPr>
          <p:nvPr>
            <p:ph type="body" sz="half" idx="2"/>
          </p:nvPr>
        </p:nvSpPr>
        <p:spPr>
          <a:xfrm>
            <a:off x="1239890" y="4325302"/>
            <a:ext cx="5805682" cy="8013158"/>
          </a:xfrm>
        </p:spPr>
        <p:txBody>
          <a:bodyPr/>
          <a:lstStyle>
            <a:lvl1pPr marL="0" indent="0">
              <a:buNone/>
              <a:defRPr sz="3150"/>
            </a:lvl1pPr>
            <a:lvl2pPr marL="900044" indent="0">
              <a:buNone/>
              <a:defRPr sz="2756"/>
            </a:lvl2pPr>
            <a:lvl3pPr marL="1800088" indent="0">
              <a:buNone/>
              <a:defRPr sz="2362"/>
            </a:lvl3pPr>
            <a:lvl4pPr marL="2700132" indent="0">
              <a:buNone/>
              <a:defRPr sz="1969"/>
            </a:lvl4pPr>
            <a:lvl5pPr marL="3600176" indent="0">
              <a:buNone/>
              <a:defRPr sz="1969"/>
            </a:lvl5pPr>
            <a:lvl6pPr marL="4500220" indent="0">
              <a:buNone/>
              <a:defRPr sz="1969"/>
            </a:lvl6pPr>
            <a:lvl7pPr marL="5400264" indent="0">
              <a:buNone/>
              <a:defRPr sz="1969"/>
            </a:lvl7pPr>
            <a:lvl8pPr marL="6300307" indent="0">
              <a:buNone/>
              <a:defRPr sz="1969"/>
            </a:lvl8pPr>
            <a:lvl9pPr marL="7200351" indent="0">
              <a:buNone/>
              <a:defRPr sz="1969"/>
            </a:lvl9pPr>
          </a:lstStyle>
          <a:p>
            <a:pPr lvl="0"/>
            <a:r>
              <a:rPr lang="en-US"/>
              <a:t>Click to edit Master text styles</a:t>
            </a:r>
          </a:p>
        </p:txBody>
      </p:sp>
      <p:sp>
        <p:nvSpPr>
          <p:cNvPr id="5" name="Date Placeholder 4"/>
          <p:cNvSpPr>
            <a:spLocks noGrp="1"/>
          </p:cNvSpPr>
          <p:nvPr>
            <p:ph type="dt" sz="half" idx="10"/>
          </p:nvPr>
        </p:nvSpPr>
        <p:spPr/>
        <p:txBody>
          <a:bodyPr/>
          <a:lstStyle/>
          <a:p>
            <a:fld id="{3B6841FE-DFC0-4749-83AF-73F28B9C1CA4}"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359661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6841FE-DFC0-4749-83AF-73F28B9C1CA4}"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3035666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881725" y="767608"/>
            <a:ext cx="3881393" cy="1221831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37546" y="767608"/>
            <a:ext cx="11419171" cy="122183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6841FE-DFC0-4749-83AF-73F28B9C1CA4}"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6F3F-E648-4311-9ADF-8142DC872B16}" type="slidenum">
              <a:rPr lang="en-GB" smtClean="0"/>
              <a:t>‹#›</a:t>
            </a:fld>
            <a:endParaRPr lang="en-GB"/>
          </a:p>
        </p:txBody>
      </p:sp>
    </p:spTree>
    <p:extLst>
      <p:ext uri="{BB962C8B-B14F-4D97-AF65-F5344CB8AC3E}">
        <p14:creationId xmlns:p14="http://schemas.microsoft.com/office/powerpoint/2010/main" val="2287523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37546" y="767611"/>
            <a:ext cx="15525572" cy="278675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37546" y="3838039"/>
            <a:ext cx="15525572" cy="91478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37546" y="13363052"/>
            <a:ext cx="4050149" cy="767608"/>
          </a:xfrm>
          <a:prstGeom prst="rect">
            <a:avLst/>
          </a:prstGeom>
        </p:spPr>
        <p:txBody>
          <a:bodyPr vert="horz" lIns="91440" tIns="45720" rIns="91440" bIns="45720" rtlCol="0" anchor="ctr"/>
          <a:lstStyle>
            <a:lvl1pPr algn="l">
              <a:defRPr sz="2362">
                <a:solidFill>
                  <a:schemeClr val="tx1">
                    <a:tint val="75000"/>
                  </a:schemeClr>
                </a:solidFill>
              </a:defRPr>
            </a:lvl1pPr>
          </a:lstStyle>
          <a:p>
            <a:fld id="{3B6841FE-DFC0-4749-83AF-73F28B9C1CA4}" type="datetimeFigureOut">
              <a:rPr lang="en-GB" smtClean="0"/>
              <a:t>09/03/2025</a:t>
            </a:fld>
            <a:endParaRPr lang="en-GB"/>
          </a:p>
        </p:txBody>
      </p:sp>
      <p:sp>
        <p:nvSpPr>
          <p:cNvPr id="5" name="Footer Placeholder 4"/>
          <p:cNvSpPr>
            <a:spLocks noGrp="1"/>
          </p:cNvSpPr>
          <p:nvPr>
            <p:ph type="ftr" sz="quarter" idx="3"/>
          </p:nvPr>
        </p:nvSpPr>
        <p:spPr>
          <a:xfrm>
            <a:off x="5962720" y="13363052"/>
            <a:ext cx="6075224" cy="767608"/>
          </a:xfrm>
          <a:prstGeom prst="rect">
            <a:avLst/>
          </a:prstGeom>
        </p:spPr>
        <p:txBody>
          <a:bodyPr vert="horz" lIns="91440" tIns="45720" rIns="91440" bIns="45720" rtlCol="0" anchor="ctr"/>
          <a:lstStyle>
            <a:lvl1pPr algn="ctr">
              <a:defRPr sz="236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712968" y="13363052"/>
            <a:ext cx="4050149" cy="767608"/>
          </a:xfrm>
          <a:prstGeom prst="rect">
            <a:avLst/>
          </a:prstGeom>
        </p:spPr>
        <p:txBody>
          <a:bodyPr vert="horz" lIns="91440" tIns="45720" rIns="91440" bIns="45720" rtlCol="0" anchor="ctr"/>
          <a:lstStyle>
            <a:lvl1pPr algn="r">
              <a:defRPr sz="2362">
                <a:solidFill>
                  <a:schemeClr val="tx1">
                    <a:tint val="75000"/>
                  </a:schemeClr>
                </a:solidFill>
              </a:defRPr>
            </a:lvl1pPr>
          </a:lstStyle>
          <a:p>
            <a:fld id="{0B2B6F3F-E648-4311-9ADF-8142DC872B16}" type="slidenum">
              <a:rPr lang="en-GB" smtClean="0"/>
              <a:t>‹#›</a:t>
            </a:fld>
            <a:endParaRPr lang="en-GB"/>
          </a:p>
        </p:txBody>
      </p:sp>
    </p:spTree>
    <p:extLst>
      <p:ext uri="{BB962C8B-B14F-4D97-AF65-F5344CB8AC3E}">
        <p14:creationId xmlns:p14="http://schemas.microsoft.com/office/powerpoint/2010/main" val="10782156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800088" rtl="0" eaLnBrk="1" latinLnBrk="0" hangingPunct="1">
        <a:lnSpc>
          <a:spcPct val="90000"/>
        </a:lnSpc>
        <a:spcBef>
          <a:spcPct val="0"/>
        </a:spcBef>
        <a:buNone/>
        <a:defRPr sz="8662" kern="1200">
          <a:solidFill>
            <a:schemeClr val="tx1"/>
          </a:solidFill>
          <a:latin typeface="+mj-lt"/>
          <a:ea typeface="+mj-ea"/>
          <a:cs typeface="+mj-cs"/>
        </a:defRPr>
      </a:lvl1pPr>
    </p:titleStyle>
    <p:bodyStyle>
      <a:lvl1pPr marL="450022" indent="-450022" algn="l" defTabSz="1800088" rtl="0" eaLnBrk="1" latinLnBrk="0" hangingPunct="1">
        <a:lnSpc>
          <a:spcPct val="90000"/>
        </a:lnSpc>
        <a:spcBef>
          <a:spcPts val="1969"/>
        </a:spcBef>
        <a:buFont typeface="Arial" panose="020B0604020202020204" pitchFamily="34" charset="0"/>
        <a:buChar char="•"/>
        <a:defRPr sz="5512" kern="1200">
          <a:solidFill>
            <a:schemeClr val="tx1"/>
          </a:solidFill>
          <a:latin typeface="+mn-lt"/>
          <a:ea typeface="+mn-ea"/>
          <a:cs typeface="+mn-cs"/>
        </a:defRPr>
      </a:lvl1pPr>
      <a:lvl2pPr marL="1350066" indent="-450022" algn="l" defTabSz="1800088" rtl="0" eaLnBrk="1" latinLnBrk="0" hangingPunct="1">
        <a:lnSpc>
          <a:spcPct val="90000"/>
        </a:lnSpc>
        <a:spcBef>
          <a:spcPts val="984"/>
        </a:spcBef>
        <a:buFont typeface="Arial" panose="020B0604020202020204" pitchFamily="34" charset="0"/>
        <a:buChar char="•"/>
        <a:defRPr sz="4725" kern="1200">
          <a:solidFill>
            <a:schemeClr val="tx1"/>
          </a:solidFill>
          <a:latin typeface="+mn-lt"/>
          <a:ea typeface="+mn-ea"/>
          <a:cs typeface="+mn-cs"/>
        </a:defRPr>
      </a:lvl2pPr>
      <a:lvl3pPr marL="2250110" indent="-450022" algn="l" defTabSz="1800088" rtl="0" eaLnBrk="1" latinLnBrk="0" hangingPunct="1">
        <a:lnSpc>
          <a:spcPct val="90000"/>
        </a:lnSpc>
        <a:spcBef>
          <a:spcPts val="984"/>
        </a:spcBef>
        <a:buFont typeface="Arial" panose="020B0604020202020204" pitchFamily="34" charset="0"/>
        <a:buChar char="•"/>
        <a:defRPr sz="3937" kern="1200">
          <a:solidFill>
            <a:schemeClr val="tx1"/>
          </a:solidFill>
          <a:latin typeface="+mn-lt"/>
          <a:ea typeface="+mn-ea"/>
          <a:cs typeface="+mn-cs"/>
        </a:defRPr>
      </a:lvl3pPr>
      <a:lvl4pPr marL="3150154" indent="-450022" algn="l" defTabSz="1800088" rtl="0" eaLnBrk="1" latinLnBrk="0" hangingPunct="1">
        <a:lnSpc>
          <a:spcPct val="90000"/>
        </a:lnSpc>
        <a:spcBef>
          <a:spcPts val="984"/>
        </a:spcBef>
        <a:buFont typeface="Arial" panose="020B0604020202020204" pitchFamily="34" charset="0"/>
        <a:buChar char="•"/>
        <a:defRPr sz="3543" kern="1200">
          <a:solidFill>
            <a:schemeClr val="tx1"/>
          </a:solidFill>
          <a:latin typeface="+mn-lt"/>
          <a:ea typeface="+mn-ea"/>
          <a:cs typeface="+mn-cs"/>
        </a:defRPr>
      </a:lvl4pPr>
      <a:lvl5pPr marL="4050198" indent="-450022" algn="l" defTabSz="1800088" rtl="0" eaLnBrk="1" latinLnBrk="0" hangingPunct="1">
        <a:lnSpc>
          <a:spcPct val="90000"/>
        </a:lnSpc>
        <a:spcBef>
          <a:spcPts val="984"/>
        </a:spcBef>
        <a:buFont typeface="Arial" panose="020B0604020202020204" pitchFamily="34" charset="0"/>
        <a:buChar char="•"/>
        <a:defRPr sz="3543" kern="1200">
          <a:solidFill>
            <a:schemeClr val="tx1"/>
          </a:solidFill>
          <a:latin typeface="+mn-lt"/>
          <a:ea typeface="+mn-ea"/>
          <a:cs typeface="+mn-cs"/>
        </a:defRPr>
      </a:lvl5pPr>
      <a:lvl6pPr marL="4950242" indent="-450022" algn="l" defTabSz="1800088" rtl="0" eaLnBrk="1" latinLnBrk="0" hangingPunct="1">
        <a:lnSpc>
          <a:spcPct val="90000"/>
        </a:lnSpc>
        <a:spcBef>
          <a:spcPts val="984"/>
        </a:spcBef>
        <a:buFont typeface="Arial" panose="020B0604020202020204" pitchFamily="34" charset="0"/>
        <a:buChar char="•"/>
        <a:defRPr sz="3543" kern="1200">
          <a:solidFill>
            <a:schemeClr val="tx1"/>
          </a:solidFill>
          <a:latin typeface="+mn-lt"/>
          <a:ea typeface="+mn-ea"/>
          <a:cs typeface="+mn-cs"/>
        </a:defRPr>
      </a:lvl6pPr>
      <a:lvl7pPr marL="5850285" indent="-450022" algn="l" defTabSz="1800088" rtl="0" eaLnBrk="1" latinLnBrk="0" hangingPunct="1">
        <a:lnSpc>
          <a:spcPct val="90000"/>
        </a:lnSpc>
        <a:spcBef>
          <a:spcPts val="984"/>
        </a:spcBef>
        <a:buFont typeface="Arial" panose="020B0604020202020204" pitchFamily="34" charset="0"/>
        <a:buChar char="•"/>
        <a:defRPr sz="3543" kern="1200">
          <a:solidFill>
            <a:schemeClr val="tx1"/>
          </a:solidFill>
          <a:latin typeface="+mn-lt"/>
          <a:ea typeface="+mn-ea"/>
          <a:cs typeface="+mn-cs"/>
        </a:defRPr>
      </a:lvl7pPr>
      <a:lvl8pPr marL="6750329" indent="-450022" algn="l" defTabSz="1800088" rtl="0" eaLnBrk="1" latinLnBrk="0" hangingPunct="1">
        <a:lnSpc>
          <a:spcPct val="90000"/>
        </a:lnSpc>
        <a:spcBef>
          <a:spcPts val="984"/>
        </a:spcBef>
        <a:buFont typeface="Arial" panose="020B0604020202020204" pitchFamily="34" charset="0"/>
        <a:buChar char="•"/>
        <a:defRPr sz="3543" kern="1200">
          <a:solidFill>
            <a:schemeClr val="tx1"/>
          </a:solidFill>
          <a:latin typeface="+mn-lt"/>
          <a:ea typeface="+mn-ea"/>
          <a:cs typeface="+mn-cs"/>
        </a:defRPr>
      </a:lvl8pPr>
      <a:lvl9pPr marL="7650373" indent="-450022" algn="l" defTabSz="1800088" rtl="0" eaLnBrk="1" latinLnBrk="0" hangingPunct="1">
        <a:lnSpc>
          <a:spcPct val="90000"/>
        </a:lnSpc>
        <a:spcBef>
          <a:spcPts val="984"/>
        </a:spcBef>
        <a:buFont typeface="Arial" panose="020B0604020202020204" pitchFamily="34" charset="0"/>
        <a:buChar char="•"/>
        <a:defRPr sz="3543" kern="1200">
          <a:solidFill>
            <a:schemeClr val="tx1"/>
          </a:solidFill>
          <a:latin typeface="+mn-lt"/>
          <a:ea typeface="+mn-ea"/>
          <a:cs typeface="+mn-cs"/>
        </a:defRPr>
      </a:lvl9pPr>
    </p:bodyStyle>
    <p:otherStyle>
      <a:defPPr>
        <a:defRPr lang="en-US"/>
      </a:defPPr>
      <a:lvl1pPr marL="0" algn="l" defTabSz="1800088" rtl="0" eaLnBrk="1" latinLnBrk="0" hangingPunct="1">
        <a:defRPr sz="3543" kern="1200">
          <a:solidFill>
            <a:schemeClr val="tx1"/>
          </a:solidFill>
          <a:latin typeface="+mn-lt"/>
          <a:ea typeface="+mn-ea"/>
          <a:cs typeface="+mn-cs"/>
        </a:defRPr>
      </a:lvl1pPr>
      <a:lvl2pPr marL="900044" algn="l" defTabSz="1800088" rtl="0" eaLnBrk="1" latinLnBrk="0" hangingPunct="1">
        <a:defRPr sz="3543" kern="1200">
          <a:solidFill>
            <a:schemeClr val="tx1"/>
          </a:solidFill>
          <a:latin typeface="+mn-lt"/>
          <a:ea typeface="+mn-ea"/>
          <a:cs typeface="+mn-cs"/>
        </a:defRPr>
      </a:lvl2pPr>
      <a:lvl3pPr marL="1800088" algn="l" defTabSz="1800088" rtl="0" eaLnBrk="1" latinLnBrk="0" hangingPunct="1">
        <a:defRPr sz="3543" kern="1200">
          <a:solidFill>
            <a:schemeClr val="tx1"/>
          </a:solidFill>
          <a:latin typeface="+mn-lt"/>
          <a:ea typeface="+mn-ea"/>
          <a:cs typeface="+mn-cs"/>
        </a:defRPr>
      </a:lvl3pPr>
      <a:lvl4pPr marL="2700132" algn="l" defTabSz="1800088" rtl="0" eaLnBrk="1" latinLnBrk="0" hangingPunct="1">
        <a:defRPr sz="3543" kern="1200">
          <a:solidFill>
            <a:schemeClr val="tx1"/>
          </a:solidFill>
          <a:latin typeface="+mn-lt"/>
          <a:ea typeface="+mn-ea"/>
          <a:cs typeface="+mn-cs"/>
        </a:defRPr>
      </a:lvl4pPr>
      <a:lvl5pPr marL="3600176" algn="l" defTabSz="1800088" rtl="0" eaLnBrk="1" latinLnBrk="0" hangingPunct="1">
        <a:defRPr sz="3543" kern="1200">
          <a:solidFill>
            <a:schemeClr val="tx1"/>
          </a:solidFill>
          <a:latin typeface="+mn-lt"/>
          <a:ea typeface="+mn-ea"/>
          <a:cs typeface="+mn-cs"/>
        </a:defRPr>
      </a:lvl5pPr>
      <a:lvl6pPr marL="4500220" algn="l" defTabSz="1800088" rtl="0" eaLnBrk="1" latinLnBrk="0" hangingPunct="1">
        <a:defRPr sz="3543" kern="1200">
          <a:solidFill>
            <a:schemeClr val="tx1"/>
          </a:solidFill>
          <a:latin typeface="+mn-lt"/>
          <a:ea typeface="+mn-ea"/>
          <a:cs typeface="+mn-cs"/>
        </a:defRPr>
      </a:lvl6pPr>
      <a:lvl7pPr marL="5400264" algn="l" defTabSz="1800088" rtl="0" eaLnBrk="1" latinLnBrk="0" hangingPunct="1">
        <a:defRPr sz="3543" kern="1200">
          <a:solidFill>
            <a:schemeClr val="tx1"/>
          </a:solidFill>
          <a:latin typeface="+mn-lt"/>
          <a:ea typeface="+mn-ea"/>
          <a:cs typeface="+mn-cs"/>
        </a:defRPr>
      </a:lvl7pPr>
      <a:lvl8pPr marL="6300307" algn="l" defTabSz="1800088" rtl="0" eaLnBrk="1" latinLnBrk="0" hangingPunct="1">
        <a:defRPr sz="3543" kern="1200">
          <a:solidFill>
            <a:schemeClr val="tx1"/>
          </a:solidFill>
          <a:latin typeface="+mn-lt"/>
          <a:ea typeface="+mn-ea"/>
          <a:cs typeface="+mn-cs"/>
        </a:defRPr>
      </a:lvl8pPr>
      <a:lvl9pPr marL="7200351" algn="l" defTabSz="1800088" rtl="0" eaLnBrk="1" latinLnBrk="0" hangingPunct="1">
        <a:defRPr sz="354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13" Type="http://schemas.openxmlformats.org/officeDocument/2006/relationships/hyperlink" Target="https://ijcrt.org/papers/IJCRT2310605.pdf" TargetMode="Externa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hyperlink" Target="https://www.hrdconnect.com/2024/01/12/round-and-around-we-go-crafting-successful-360-degree-feedback-loops/"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hyperlink" Target="https://www.insidehr.com.au/an-emotionally-intelligent-workforce/" TargetMode="External"/><Relationship Id="rId5" Type="http://schemas.openxmlformats.org/officeDocument/2006/relationships/diagramQuickStyle" Target="../diagrams/quickStyle1.xml"/><Relationship Id="rId15" Type="http://schemas.openxmlformats.org/officeDocument/2006/relationships/image" Target="../media/image5.png"/><Relationship Id="rId10" Type="http://schemas.openxmlformats.org/officeDocument/2006/relationships/image" Target="../media/image4.png"/><Relationship Id="rId4" Type="http://schemas.openxmlformats.org/officeDocument/2006/relationships/diagramLayout" Target="../diagrams/layout1.xml"/><Relationship Id="rId9" Type="http://schemas.openxmlformats.org/officeDocument/2006/relationships/image" Target="../media/image3.png"/><Relationship Id="rId14" Type="http://schemas.openxmlformats.org/officeDocument/2006/relationships/hyperlink" Target="https://www.tescoplc.com/sustainability/documents/policies/how-we-create-an-inclusive-working-environ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ED671-5F79-B421-8A22-A366F04CA008}"/>
              </a:ext>
            </a:extLst>
          </p:cNvPr>
          <p:cNvSpPr>
            <a:spLocks noGrp="1"/>
          </p:cNvSpPr>
          <p:nvPr>
            <p:ph type="ctrTitle"/>
          </p:nvPr>
        </p:nvSpPr>
        <p:spPr>
          <a:xfrm>
            <a:off x="1" y="0"/>
            <a:ext cx="18000662" cy="2942430"/>
          </a:xfrm>
          <a:blipFill>
            <a:blip r:embed="rId2"/>
            <a:tile tx="0" ty="0" sx="100000" sy="100000" flip="none" algn="tl"/>
          </a:blipFill>
        </p:spPr>
        <p:txBody>
          <a:bodyPr>
            <a:noAutofit/>
          </a:bodyPr>
          <a:lstStyle/>
          <a:p>
            <a:pPr>
              <a:lnSpc>
                <a:spcPct val="150000"/>
              </a:lnSpc>
              <a:spcBef>
                <a:spcPts val="1476"/>
              </a:spcBef>
              <a:spcAft>
                <a:spcPts val="1476"/>
              </a:spcAft>
            </a:pPr>
            <a:r>
              <a:rPr lang="en-IN" sz="2700" b="1" dirty="0">
                <a:solidFill>
                  <a:schemeClr val="accent1">
                    <a:lumMod val="75000"/>
                  </a:schemeClr>
                </a:solidFill>
                <a:latin typeface="Times New Roman" panose="02020603050405020304" pitchFamily="18" charset="0"/>
                <a:ea typeface="Times New Roman" panose="02020603050405020304" pitchFamily="18" charset="0"/>
              </a:rPr>
              <a:t>Programme: BA (Hons) Leadership and Management Skills for the Workplace</a:t>
            </a:r>
            <a:br>
              <a:rPr lang="en-IN" sz="2700" dirty="0">
                <a:solidFill>
                  <a:schemeClr val="accent1">
                    <a:lumMod val="75000"/>
                  </a:schemeClr>
                </a:solidFill>
                <a:latin typeface="Arial" panose="020B0604020202020204" pitchFamily="34" charset="0"/>
                <a:ea typeface="Arial" panose="020B0604020202020204" pitchFamily="34" charset="0"/>
              </a:rPr>
            </a:br>
            <a:r>
              <a:rPr lang="en-IN" sz="2700" b="1" dirty="0">
                <a:solidFill>
                  <a:schemeClr val="accent1">
                    <a:lumMod val="75000"/>
                  </a:schemeClr>
                </a:solidFill>
                <a:latin typeface="Times New Roman" panose="02020603050405020304" pitchFamily="18" charset="0"/>
                <a:ea typeface="Times New Roman" panose="02020603050405020304" pitchFamily="18" charset="0"/>
              </a:rPr>
              <a:t>Module: Developing Emotional Intelligence Skills for the Workplace</a:t>
            </a:r>
            <a:r>
              <a:rPr lang="en-IN" sz="2700" b="1" dirty="0">
                <a:solidFill>
                  <a:schemeClr val="accent1">
                    <a:lumMod val="75000"/>
                  </a:schemeClr>
                </a:solidFill>
                <a:latin typeface="Arial" panose="020B0604020202020204" pitchFamily="34" charset="0"/>
                <a:ea typeface="Times New Roman" panose="02020603050405020304" pitchFamily="18" charset="0"/>
              </a:rPr>
              <a:t> </a:t>
            </a:r>
            <a:r>
              <a:rPr lang="en-IN" sz="2700" b="1" dirty="0">
                <a:solidFill>
                  <a:schemeClr val="accent1">
                    <a:lumMod val="75000"/>
                  </a:schemeClr>
                </a:solidFill>
                <a:latin typeface="Times New Roman" panose="02020603050405020304" pitchFamily="18" charset="0"/>
                <a:ea typeface="Times New Roman" panose="02020603050405020304" pitchFamily="18" charset="0"/>
              </a:rPr>
              <a:t>Module code: BMSW6106</a:t>
            </a:r>
            <a:br>
              <a:rPr lang="en-IN" sz="2700" b="1" dirty="0">
                <a:solidFill>
                  <a:schemeClr val="accent1">
                    <a:lumMod val="75000"/>
                  </a:schemeClr>
                </a:solidFill>
                <a:latin typeface="Times New Roman" panose="02020603050405020304" pitchFamily="18" charset="0"/>
                <a:ea typeface="Times New Roman" panose="02020603050405020304" pitchFamily="18" charset="0"/>
              </a:rPr>
            </a:br>
            <a:r>
              <a:rPr lang="en-IN" sz="2700" b="1" dirty="0">
                <a:solidFill>
                  <a:schemeClr val="accent1">
                    <a:lumMod val="75000"/>
                  </a:schemeClr>
                </a:solidFill>
                <a:latin typeface="Times New Roman" panose="02020603050405020304" pitchFamily="18" charset="0"/>
                <a:ea typeface="Times New Roman" panose="02020603050405020304" pitchFamily="18" charset="0"/>
              </a:rPr>
              <a:t>        </a:t>
            </a:r>
            <a:r>
              <a:rPr lang="en-IN" sz="2700" b="1" dirty="0">
                <a:solidFill>
                  <a:schemeClr val="accent1">
                    <a:lumMod val="75000"/>
                  </a:schemeClr>
                </a:solidFill>
                <a:effectLst/>
                <a:latin typeface="Times New Roman" panose="02020603050405020304" pitchFamily="18" charset="0"/>
                <a:ea typeface="Times New Roman" panose="02020603050405020304" pitchFamily="18" charset="0"/>
              </a:rPr>
              <a:t>Assessment Task 2 –Individual poster Presentation</a:t>
            </a:r>
            <a:r>
              <a:rPr lang="en-IN" sz="2700" b="1" dirty="0">
                <a:solidFill>
                  <a:schemeClr val="accent1">
                    <a:lumMod val="75000"/>
                  </a:schemeClr>
                </a:solidFill>
                <a:latin typeface="Times New Roman" panose="02020603050405020304" pitchFamily="18" charset="0"/>
                <a:ea typeface="Times New Roman" panose="02020603050405020304" pitchFamily="18" charset="0"/>
              </a:rPr>
              <a:t>	</a:t>
            </a:r>
            <a:br>
              <a:rPr lang="en-IN" sz="2700" b="1" dirty="0">
                <a:solidFill>
                  <a:schemeClr val="accent1">
                    <a:lumMod val="75000"/>
                  </a:schemeClr>
                </a:solidFill>
                <a:latin typeface="Times New Roman" panose="02020603050405020304" pitchFamily="18" charset="0"/>
                <a:ea typeface="Times New Roman" panose="02020603050405020304" pitchFamily="18" charset="0"/>
              </a:rPr>
            </a:br>
            <a:r>
              <a:rPr lang="en-IN" sz="2700" b="1" dirty="0">
                <a:solidFill>
                  <a:schemeClr val="accent1">
                    <a:lumMod val="75000"/>
                  </a:schemeClr>
                </a:solidFill>
                <a:latin typeface="Times New Roman" panose="02020603050405020304" pitchFamily="18" charset="0"/>
                <a:ea typeface="Times New Roman" panose="02020603050405020304" pitchFamily="18" charset="0"/>
              </a:rPr>
              <a:t>Student name: Nicusor Ionut Aliu</a:t>
            </a:r>
            <a:br>
              <a:rPr lang="en-IN" sz="2700" b="1" dirty="0">
                <a:solidFill>
                  <a:schemeClr val="accent1">
                    <a:lumMod val="75000"/>
                  </a:schemeClr>
                </a:solidFill>
                <a:latin typeface="Times New Roman" panose="02020603050405020304" pitchFamily="18" charset="0"/>
                <a:ea typeface="Times New Roman" panose="02020603050405020304" pitchFamily="18" charset="0"/>
              </a:rPr>
            </a:br>
            <a:r>
              <a:rPr lang="en-IN" sz="2700" b="1" dirty="0">
                <a:solidFill>
                  <a:schemeClr val="accent1">
                    <a:lumMod val="75000"/>
                  </a:schemeClr>
                </a:solidFill>
                <a:latin typeface="Times New Roman" panose="02020603050405020304" pitchFamily="18" charset="0"/>
                <a:ea typeface="Times New Roman" panose="02020603050405020304" pitchFamily="18" charset="0"/>
              </a:rPr>
              <a:t>Student number: 2131114</a:t>
            </a:r>
            <a:endParaRPr lang="en-GB" sz="2700" dirty="0">
              <a:solidFill>
                <a:schemeClr val="accent1">
                  <a:lumMod val="75000"/>
                </a:schemeClr>
              </a:solidFill>
            </a:endParaRPr>
          </a:p>
        </p:txBody>
      </p:sp>
      <p:sp>
        <p:nvSpPr>
          <p:cNvPr id="3" name="Subtitle 2">
            <a:extLst>
              <a:ext uri="{FF2B5EF4-FFF2-40B4-BE49-F238E27FC236}">
                <a16:creationId xmlns:a16="http://schemas.microsoft.com/office/drawing/2014/main" id="{2D72266D-9A5D-D2B8-951A-FA33FB95A187}"/>
              </a:ext>
            </a:extLst>
          </p:cNvPr>
          <p:cNvSpPr>
            <a:spLocks noGrp="1"/>
          </p:cNvSpPr>
          <p:nvPr>
            <p:ph type="subTitle" idx="1"/>
          </p:nvPr>
        </p:nvSpPr>
        <p:spPr>
          <a:xfrm>
            <a:off x="-1" y="2942431"/>
            <a:ext cx="4588625" cy="4041466"/>
          </a:xfrm>
          <a:solidFill>
            <a:schemeClr val="accent6">
              <a:lumMod val="40000"/>
              <a:lumOff val="60000"/>
            </a:schemeClr>
          </a:solidFill>
        </p:spPr>
        <p:txBody>
          <a:bodyPr>
            <a:normAutofit lnSpcReduction="10000"/>
          </a:bodyPr>
          <a:lstStyle/>
          <a:p>
            <a:r>
              <a:rPr lang="en-IN" sz="2400" b="1" dirty="0">
                <a:effectLst/>
                <a:latin typeface="Times New Roman" panose="02020603050405020304" pitchFamily="18" charset="0"/>
                <a:ea typeface="Times New Roman" panose="02020603050405020304" pitchFamily="18" charset="0"/>
              </a:rPr>
              <a:t>Introduction</a:t>
            </a:r>
          </a:p>
          <a:p>
            <a:pPr algn="just"/>
            <a:r>
              <a:rPr lang="en-IN" sz="1800" dirty="0">
                <a:effectLst/>
                <a:latin typeface="Times New Roman" panose="02020603050405020304" pitchFamily="18" charset="0"/>
                <a:ea typeface="Times New Roman" panose="02020603050405020304" pitchFamily="18" charset="0"/>
              </a:rPr>
              <a:t>Emotional Intelligence (EI) is an important skill that helps in leadership, teamwork, making decisions, and promotes the overall well-being of employees (hr, 2023). Ability to recognise, understand and manage one's own and others’ emotions. EI is important in an organisation such as Tesco, where there is customer interaction, teamwork and high-pressure situations and it is necessary to have a productive, engaged and resilient workforce. This poster investigates the possible advantages of EI and the core EI skills, as well as strategies for increasing emotional intelligence in the workplace.</a:t>
            </a:r>
            <a:endParaRPr lang="en-IN" sz="1800"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DD786E05-EFC2-13D5-E36E-33C15459774C}"/>
              </a:ext>
            </a:extLst>
          </p:cNvPr>
          <p:cNvSpPr txBox="1"/>
          <p:nvPr/>
        </p:nvSpPr>
        <p:spPr>
          <a:xfrm>
            <a:off x="4734996" y="3041048"/>
            <a:ext cx="9692640" cy="584775"/>
          </a:xfrm>
          <a:prstGeom prst="rect">
            <a:avLst/>
          </a:prstGeom>
          <a:solidFill>
            <a:schemeClr val="accent2">
              <a:lumMod val="40000"/>
              <a:lumOff val="60000"/>
            </a:schemeClr>
          </a:solidFill>
        </p:spPr>
        <p:txBody>
          <a:bodyPr wrap="square">
            <a:spAutoFit/>
          </a:bodyPr>
          <a:lstStyle/>
          <a:p>
            <a:pPr algn="ctr"/>
            <a:r>
              <a:rPr lang="en-IN" sz="3200" b="1" dirty="0">
                <a:solidFill>
                  <a:srgbClr val="7030A0"/>
                </a:solidFill>
                <a:effectLst/>
                <a:latin typeface="Times New Roman" panose="02020603050405020304" pitchFamily="18" charset="0"/>
                <a:ea typeface="Arial" panose="020B0604020202020204" pitchFamily="34" charset="0"/>
                <a:cs typeface="Times New Roman" panose="02020603050405020304" pitchFamily="18" charset="0"/>
              </a:rPr>
              <a:t>Essential Emotional Intelligence Skills</a:t>
            </a:r>
            <a:endParaRPr lang="en-GB" sz="3200" b="1" dirty="0">
              <a:solidFill>
                <a:srgbClr val="7030A0"/>
              </a:solidFill>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FD803671-E7B3-D2E4-79F2-2617D834D909}"/>
              </a:ext>
            </a:extLst>
          </p:cNvPr>
          <p:cNvGraphicFramePr/>
          <p:nvPr>
            <p:extLst>
              <p:ext uri="{D42A27DB-BD31-4B8C-83A1-F6EECF244321}">
                <p14:modId xmlns:p14="http://schemas.microsoft.com/office/powerpoint/2010/main" val="2164138954"/>
              </p:ext>
            </p:extLst>
          </p:nvPr>
        </p:nvGraphicFramePr>
        <p:xfrm>
          <a:off x="4588625" y="3815153"/>
          <a:ext cx="9546268" cy="57470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esco gives up supermarket space ...">
            <a:extLst>
              <a:ext uri="{FF2B5EF4-FFF2-40B4-BE49-F238E27FC236}">
                <a16:creationId xmlns:a16="http://schemas.microsoft.com/office/drawing/2014/main" id="{A70EABAE-8A34-C9B4-2D8F-30B433B203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67950" y="3815153"/>
            <a:ext cx="3866943" cy="13664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B7268B4-B96C-4B23-610F-341F27178B5D}"/>
              </a:ext>
            </a:extLst>
          </p:cNvPr>
          <p:cNvSpPr txBox="1"/>
          <p:nvPr/>
        </p:nvSpPr>
        <p:spPr>
          <a:xfrm>
            <a:off x="0" y="9642779"/>
            <a:ext cx="9581316" cy="461665"/>
          </a:xfrm>
          <a:prstGeom prst="rect">
            <a:avLst/>
          </a:prstGeom>
          <a:solidFill>
            <a:schemeClr val="accent4">
              <a:lumMod val="60000"/>
              <a:lumOff val="40000"/>
            </a:schemeClr>
          </a:solidFill>
        </p:spPr>
        <p:txBody>
          <a:bodyPr wrap="square" rtlCol="0">
            <a:spAutoFit/>
          </a:bodyPr>
          <a:lstStyle/>
          <a:p>
            <a:pPr algn="ct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Emotional Intelligence Improvement</a:t>
            </a:r>
            <a:endParaRPr lang="en-GB" sz="2400" b="1"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C90F2BDD-72BC-206D-8336-61435DE96594}"/>
              </a:ext>
            </a:extLst>
          </p:cNvPr>
          <p:cNvSpPr txBox="1"/>
          <p:nvPr/>
        </p:nvSpPr>
        <p:spPr>
          <a:xfrm>
            <a:off x="0" y="10167681"/>
            <a:ext cx="1987827" cy="894360"/>
          </a:xfrm>
          <a:prstGeom prst="rect">
            <a:avLst/>
          </a:prstGeom>
          <a:solidFill>
            <a:schemeClr val="accent6">
              <a:lumMod val="50000"/>
            </a:schemeClr>
          </a:solidFill>
        </p:spPr>
        <p:txBody>
          <a:bodyPr wrap="square" rtlCol="0">
            <a:spAutoFit/>
          </a:bodyPr>
          <a:lstStyle/>
          <a:p>
            <a:pPr algn="ctr">
              <a:lnSpc>
                <a:spcPct val="150000"/>
              </a:lnSpc>
              <a:spcBef>
                <a:spcPts val="1400"/>
              </a:spcBef>
            </a:pPr>
            <a:r>
              <a:rPr lang="en-IN" sz="1800" b="1" dirty="0">
                <a:solidFill>
                  <a:schemeClr val="bg1"/>
                </a:solidFill>
                <a:effectLst/>
                <a:latin typeface="Times New Roman" panose="02020603050405020304" pitchFamily="18" charset="0"/>
                <a:ea typeface="Times New Roman" panose="02020603050405020304" pitchFamily="18" charset="0"/>
              </a:rPr>
              <a:t>Practicing</a:t>
            </a:r>
            <a:r>
              <a:rPr lang="en-IN" sz="1800" b="1" dirty="0">
                <a:effectLst/>
                <a:latin typeface="Times New Roman" panose="02020603050405020304" pitchFamily="18" charset="0"/>
                <a:ea typeface="Times New Roman" panose="02020603050405020304" pitchFamily="18" charset="0"/>
              </a:rPr>
              <a:t> </a:t>
            </a:r>
            <a:r>
              <a:rPr lang="en-IN" sz="1800" b="1" dirty="0">
                <a:solidFill>
                  <a:schemeClr val="bg1"/>
                </a:solidFill>
                <a:effectLst/>
                <a:latin typeface="Times New Roman" panose="02020603050405020304" pitchFamily="18" charset="0"/>
                <a:ea typeface="Times New Roman" panose="02020603050405020304" pitchFamily="18" charset="0"/>
              </a:rPr>
              <a:t>Mindfulness</a:t>
            </a:r>
            <a:endParaRPr lang="en-IN" sz="1800" dirty="0">
              <a:solidFill>
                <a:schemeClr val="bg1"/>
              </a:solidFill>
              <a:effectLst/>
              <a:latin typeface="Arial" panose="020B0604020202020204" pitchFamily="34" charset="0"/>
              <a:ea typeface="Arial" panose="020B0604020202020204" pitchFamily="34" charset="0"/>
            </a:endParaRPr>
          </a:p>
        </p:txBody>
      </p:sp>
      <p:sp>
        <p:nvSpPr>
          <p:cNvPr id="16" name="TextBox 15">
            <a:extLst>
              <a:ext uri="{FF2B5EF4-FFF2-40B4-BE49-F238E27FC236}">
                <a16:creationId xmlns:a16="http://schemas.microsoft.com/office/drawing/2014/main" id="{3F9BA9F4-3926-45C2-F814-04CF06A834F9}"/>
              </a:ext>
            </a:extLst>
          </p:cNvPr>
          <p:cNvSpPr txBox="1"/>
          <p:nvPr/>
        </p:nvSpPr>
        <p:spPr>
          <a:xfrm>
            <a:off x="1987825" y="10139568"/>
            <a:ext cx="7593495" cy="1015663"/>
          </a:xfrm>
          <a:prstGeom prst="rect">
            <a:avLst/>
          </a:prstGeom>
          <a:solidFill>
            <a:schemeClr val="accent2">
              <a:lumMod val="60000"/>
              <a:lumOff val="40000"/>
            </a:schemeClr>
          </a:solidFill>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Mindfulness is a fundamental aspect of Emotional Intelligence (EI) development as it encompasses being in the moment and emotion management (HRD Connect, 2024). Employees can practice mindfulness using simple yet effective practices such as taking a few deep breaths before responding to stressful triggers, noticing feelings without immediate action, and practicing gratitude and positive thinking. Tesco acknowledges the significance of being present and promotes its practice in the workplace through mental health programs and overall employee well-being initiatives.</a:t>
            </a:r>
            <a:endParaRPr lang="en-GB" sz="12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8E36D1E6-6C9B-E221-074E-609C8AC3235B}"/>
              </a:ext>
            </a:extLst>
          </p:cNvPr>
          <p:cNvSpPr txBox="1"/>
          <p:nvPr/>
        </p:nvSpPr>
        <p:spPr>
          <a:xfrm>
            <a:off x="-6" y="11066207"/>
            <a:ext cx="1987826" cy="1288751"/>
          </a:xfrm>
          <a:prstGeom prst="rect">
            <a:avLst/>
          </a:prstGeom>
          <a:solidFill>
            <a:schemeClr val="accent5">
              <a:lumMod val="50000"/>
            </a:schemeClr>
          </a:solidFill>
        </p:spPr>
        <p:txBody>
          <a:bodyPr wrap="square" rtlCol="0">
            <a:spAutoFit/>
          </a:bodyPr>
          <a:lstStyle/>
          <a:p>
            <a:pPr algn="ctr">
              <a:lnSpc>
                <a:spcPct val="150000"/>
              </a:lnSpc>
              <a:spcBef>
                <a:spcPts val="1400"/>
              </a:spcBef>
            </a:pPr>
            <a:r>
              <a:rPr lang="en-IN" sz="1800" b="1" dirty="0">
                <a:solidFill>
                  <a:schemeClr val="bg1"/>
                </a:solidFill>
                <a:effectLst/>
                <a:latin typeface="Times New Roman" panose="02020603050405020304" pitchFamily="18" charset="0"/>
                <a:ea typeface="Times New Roman" panose="02020603050405020304" pitchFamily="18" charset="0"/>
              </a:rPr>
              <a:t>Enhancing Communication Skills</a:t>
            </a:r>
            <a:endParaRPr lang="en-IN" sz="1800" dirty="0">
              <a:solidFill>
                <a:schemeClr val="bg1"/>
              </a:solidFill>
              <a:effectLst/>
              <a:latin typeface="Arial" panose="020B0604020202020204" pitchFamily="34" charset="0"/>
              <a:ea typeface="Arial" panose="020B0604020202020204" pitchFamily="34" charset="0"/>
            </a:endParaRPr>
          </a:p>
        </p:txBody>
      </p:sp>
      <p:sp>
        <p:nvSpPr>
          <p:cNvPr id="18" name="TextBox 17">
            <a:extLst>
              <a:ext uri="{FF2B5EF4-FFF2-40B4-BE49-F238E27FC236}">
                <a16:creationId xmlns:a16="http://schemas.microsoft.com/office/drawing/2014/main" id="{E8770B18-03E6-B1FD-F713-6FF2561F3F52}"/>
              </a:ext>
            </a:extLst>
          </p:cNvPr>
          <p:cNvSpPr txBox="1"/>
          <p:nvPr/>
        </p:nvSpPr>
        <p:spPr>
          <a:xfrm>
            <a:off x="1987825" y="11172249"/>
            <a:ext cx="7593495" cy="1015663"/>
          </a:xfrm>
          <a:prstGeom prst="rect">
            <a:avLst/>
          </a:prstGeom>
          <a:solidFill>
            <a:schemeClr val="accent6">
              <a:lumMod val="60000"/>
              <a:lumOff val="40000"/>
            </a:schemeClr>
          </a:solidFill>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Effective communication is the key to establishing strong relationships and preventing conflicts. Employees can improve their communication skills by practicing active listening, empathy, and assertive expression (Tescoplc.com, 2025). Positive language and constructive feedback can also greatly enhance interactions. Tesco ensures effective communication through its customer service training programs, which focus on active listening and positive interactions, thereby empowering employees to communicate effectively with customers and co-workers.</a:t>
            </a:r>
            <a:endParaRPr lang="en-GB" sz="12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2E1C0390-8588-8342-E9E2-A1890EF0A9D7}"/>
              </a:ext>
            </a:extLst>
          </p:cNvPr>
          <p:cNvSpPr txBox="1"/>
          <p:nvPr/>
        </p:nvSpPr>
        <p:spPr>
          <a:xfrm>
            <a:off x="-2" y="12359124"/>
            <a:ext cx="1987822" cy="646331"/>
          </a:xfrm>
          <a:prstGeom prst="rect">
            <a:avLst/>
          </a:prstGeom>
          <a:solidFill>
            <a:schemeClr val="accent3">
              <a:lumMod val="50000"/>
            </a:schemeClr>
          </a:solidFill>
        </p:spPr>
        <p:txBody>
          <a:bodyPr wrap="square" rtlCol="0">
            <a:spAutoFit/>
          </a:bodyPr>
          <a:lstStyle/>
          <a:p>
            <a:pPr algn="ctr"/>
            <a:r>
              <a:rPr lang="en-GB" b="1" dirty="0">
                <a:solidFill>
                  <a:schemeClr val="bg1"/>
                </a:solidFill>
                <a:latin typeface="Times New Roman" panose="02020603050405020304" pitchFamily="18" charset="0"/>
                <a:cs typeface="Times New Roman" panose="02020603050405020304" pitchFamily="18" charset="0"/>
              </a:rPr>
              <a:t>Managing Stress Effectively</a:t>
            </a:r>
          </a:p>
        </p:txBody>
      </p:sp>
      <p:sp>
        <p:nvSpPr>
          <p:cNvPr id="20" name="TextBox 19">
            <a:extLst>
              <a:ext uri="{FF2B5EF4-FFF2-40B4-BE49-F238E27FC236}">
                <a16:creationId xmlns:a16="http://schemas.microsoft.com/office/drawing/2014/main" id="{23ACB782-4C49-D969-02D8-AFE17D4C47A0}"/>
              </a:ext>
            </a:extLst>
          </p:cNvPr>
          <p:cNvSpPr txBox="1"/>
          <p:nvPr/>
        </p:nvSpPr>
        <p:spPr>
          <a:xfrm>
            <a:off x="1987824" y="12187912"/>
            <a:ext cx="7593494" cy="1015663"/>
          </a:xfrm>
          <a:prstGeom prst="rect">
            <a:avLst/>
          </a:prstGeom>
          <a:solidFill>
            <a:schemeClr val="accent4">
              <a:lumMod val="60000"/>
              <a:lumOff val="40000"/>
            </a:schemeClr>
          </a:solidFill>
        </p:spPr>
        <p:txBody>
          <a:bodyPr wrap="square" rtlCol="0">
            <a:spAutoFit/>
          </a:bodyPr>
          <a:lstStyle/>
          <a:p>
            <a:pPr algn="just"/>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Stress management plays</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vital</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role</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keeping</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the emotions </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and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work in check</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Employees can become proactive </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to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increase</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their Emotional Intelligence (EI)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by</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identifying</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areas</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stress</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learning</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ways</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cope</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relaxation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methods</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like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exercise or </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deep breathing, and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finding</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support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IN" sz="1200" dirty="0" err="1">
                <a:effectLst/>
                <a:latin typeface="Times New Roman" panose="02020603050405020304" pitchFamily="18" charset="0"/>
                <a:ea typeface="Times New Roman" panose="02020603050405020304" pitchFamily="18" charset="0"/>
                <a:cs typeface="Times New Roman" panose="02020603050405020304" pitchFamily="18" charset="0"/>
              </a:rPr>
              <a:t>Hongchai</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and Weber, 2023). Tesco invests</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employees' </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well-being by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providing</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workplace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initiatives</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and employee support,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enabling</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employees</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to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develop</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emotional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strength</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and effectively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deal</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with </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stress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when</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under </a:t>
            </a:r>
            <a:r>
              <a:rPr lang="en-IN" sz="1200" dirty="0">
                <a:solidFill>
                  <a:srgbClr val="191919"/>
                </a:solidFill>
                <a:effectLst/>
                <a:latin typeface="Times New Roman" panose="02020603050405020304" pitchFamily="18" charset="0"/>
                <a:ea typeface="Times New Roman" panose="02020603050405020304" pitchFamily="18" charset="0"/>
                <a:cs typeface="Times New Roman" panose="02020603050405020304" pitchFamily="18" charset="0"/>
              </a:rPr>
              <a:t>pressure.</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8C004928-2B22-2E66-1A10-4AD2D4022653}"/>
              </a:ext>
            </a:extLst>
          </p:cNvPr>
          <p:cNvSpPr txBox="1"/>
          <p:nvPr/>
        </p:nvSpPr>
        <p:spPr>
          <a:xfrm>
            <a:off x="-1" y="12989041"/>
            <a:ext cx="1987821" cy="1477328"/>
          </a:xfrm>
          <a:prstGeom prst="rect">
            <a:avLst/>
          </a:prstGeom>
          <a:solidFill>
            <a:srgbClr val="7030A0"/>
          </a:solidFill>
        </p:spPr>
        <p:txBody>
          <a:bodyPr wrap="square" rtlCol="0">
            <a:spAutoFit/>
          </a:bodyPr>
          <a:lstStyle/>
          <a:p>
            <a:pPr algn="ctr"/>
            <a:r>
              <a:rPr lang="en-GB" b="1" dirty="0">
                <a:solidFill>
                  <a:schemeClr val="bg1"/>
                </a:solidFill>
                <a:latin typeface="Times New Roman" panose="02020603050405020304" pitchFamily="18" charset="0"/>
                <a:cs typeface="Times New Roman" panose="02020603050405020304" pitchFamily="18" charset="0"/>
              </a:rPr>
              <a:t>Developing Empathy Through Perspective-Taking</a:t>
            </a:r>
          </a:p>
        </p:txBody>
      </p:sp>
      <p:sp>
        <p:nvSpPr>
          <p:cNvPr id="22" name="TextBox 21">
            <a:extLst>
              <a:ext uri="{FF2B5EF4-FFF2-40B4-BE49-F238E27FC236}">
                <a16:creationId xmlns:a16="http://schemas.microsoft.com/office/drawing/2014/main" id="{6B214651-26A2-C744-8910-87234DB0C0F0}"/>
              </a:ext>
            </a:extLst>
          </p:cNvPr>
          <p:cNvSpPr txBox="1"/>
          <p:nvPr/>
        </p:nvSpPr>
        <p:spPr>
          <a:xfrm>
            <a:off x="1987822" y="13197661"/>
            <a:ext cx="7593494" cy="1200329"/>
          </a:xfrm>
          <a:prstGeom prst="rect">
            <a:avLst/>
          </a:prstGeom>
          <a:solidFill>
            <a:schemeClr val="accent5">
              <a:lumMod val="40000"/>
              <a:lumOff val="60000"/>
            </a:schemeClr>
          </a:solidFill>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Empathy is a critical element of Emotional Intelligence (EI) which can be attained by consciously adopting multiple points of view and sympathizing with other people (</a:t>
            </a:r>
            <a:r>
              <a:rPr lang="en-US" sz="1200" dirty="0" err="1">
                <a:latin typeface="Times New Roman" panose="02020603050405020304" pitchFamily="18" charset="0"/>
                <a:cs typeface="Times New Roman" panose="02020603050405020304" pitchFamily="18" charset="0"/>
              </a:rPr>
              <a:t>Yuldasheva</a:t>
            </a:r>
            <a:r>
              <a:rPr lang="en-US" sz="1200" dirty="0">
                <a:latin typeface="Times New Roman" panose="02020603050405020304" pitchFamily="18" charset="0"/>
                <a:cs typeface="Times New Roman" panose="02020603050405020304" pitchFamily="18" charset="0"/>
              </a:rPr>
              <a:t>, 2024). Employees can develop empathy by walking in other people's shoes during disagreements, doing role-playing exercises to grasp customers' feelings, and expressing true appreciation and support to coworkers. Tesco fosters a compassionate workplace culture through encouraging co-operative teamwork and customer-focused service strategies, ultimately creating a kinder and more understanding workplace.</a:t>
            </a:r>
            <a:endParaRPr lang="en-GB" sz="1200"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8981514D-4C87-C986-1E84-1636BD7EBFA9}"/>
              </a:ext>
            </a:extLst>
          </p:cNvPr>
          <p:cNvSpPr txBox="1"/>
          <p:nvPr/>
        </p:nvSpPr>
        <p:spPr>
          <a:xfrm>
            <a:off x="14281266" y="6638188"/>
            <a:ext cx="3719397" cy="461665"/>
          </a:xfrm>
          <a:prstGeom prst="rect">
            <a:avLst/>
          </a:prstGeom>
          <a:solidFill>
            <a:srgbClr val="C00000"/>
          </a:solidFill>
        </p:spPr>
        <p:txBody>
          <a:bodyPr wrap="square" rtlCol="0">
            <a:spAutoFit/>
          </a:bodyPr>
          <a:lstStyle/>
          <a:p>
            <a:pPr algn="ctr"/>
            <a:r>
              <a:rPr lang="en-GB" sz="2400" b="1" dirty="0">
                <a:solidFill>
                  <a:schemeClr val="bg1"/>
                </a:solidFill>
                <a:latin typeface="Times New Roman" panose="02020603050405020304" pitchFamily="18" charset="0"/>
                <a:cs typeface="Times New Roman" panose="02020603050405020304" pitchFamily="18" charset="0"/>
              </a:rPr>
              <a:t>Conclusion</a:t>
            </a:r>
          </a:p>
        </p:txBody>
      </p:sp>
      <p:sp>
        <p:nvSpPr>
          <p:cNvPr id="24" name="TextBox 23">
            <a:extLst>
              <a:ext uri="{FF2B5EF4-FFF2-40B4-BE49-F238E27FC236}">
                <a16:creationId xmlns:a16="http://schemas.microsoft.com/office/drawing/2014/main" id="{1D55629D-E0CD-02CE-931D-487A3CFA1119}"/>
              </a:ext>
            </a:extLst>
          </p:cNvPr>
          <p:cNvSpPr txBox="1"/>
          <p:nvPr/>
        </p:nvSpPr>
        <p:spPr>
          <a:xfrm>
            <a:off x="14219462" y="7140154"/>
            <a:ext cx="3781199" cy="2677656"/>
          </a:xfrm>
          <a:prstGeom prst="rect">
            <a:avLst/>
          </a:prstGeom>
          <a:solidFill>
            <a:schemeClr val="bg2">
              <a:lumMod val="90000"/>
            </a:schemeClr>
          </a:solidFill>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Emotional Intelligence is an essential component in guaranteeing workplace success, encouraging enhanced teamwork, effective leadership, and enhanced customer service. At Tesco, building EI skills improves employee involvement, decision-making, and resilience in a dynamic working environment. By emphasizing self-awareness, empathy, communication, and stress management, workers can create a more emotionally intelligent staff, effectively leading to Tesco's sustained success. To survive in a constantly evolving economic environment, Tesco and other organizations need to make continual investment in EI training, preparing their staff to effectively handle adversity and provide excellence in leadership and customer service.</a:t>
            </a:r>
            <a:endParaRPr lang="en-GB" sz="1200" dirty="0">
              <a:latin typeface="Times New Roman" panose="02020603050405020304" pitchFamily="18" charset="0"/>
              <a:cs typeface="Times New Roman" panose="02020603050405020304" pitchFamily="18" charset="0"/>
            </a:endParaRPr>
          </a:p>
        </p:txBody>
      </p:sp>
      <p:pic>
        <p:nvPicPr>
          <p:cNvPr id="25" name="Picture 24">
            <a:extLst>
              <a:ext uri="{FF2B5EF4-FFF2-40B4-BE49-F238E27FC236}">
                <a16:creationId xmlns:a16="http://schemas.microsoft.com/office/drawing/2014/main" id="{79288559-BAB4-15FE-42D9-4DE00C688A02}"/>
              </a:ext>
            </a:extLst>
          </p:cNvPr>
          <p:cNvPicPr>
            <a:picLocks noChangeAspect="1"/>
          </p:cNvPicPr>
          <p:nvPr/>
        </p:nvPicPr>
        <p:blipFill>
          <a:blip r:embed="rId9"/>
          <a:stretch>
            <a:fillRect/>
          </a:stretch>
        </p:blipFill>
        <p:spPr>
          <a:xfrm>
            <a:off x="14281265" y="2942430"/>
            <a:ext cx="3719398" cy="3615156"/>
          </a:xfrm>
          <a:prstGeom prst="rect">
            <a:avLst/>
          </a:prstGeom>
        </p:spPr>
      </p:pic>
      <p:pic>
        <p:nvPicPr>
          <p:cNvPr id="26" name="Picture 25">
            <a:extLst>
              <a:ext uri="{FF2B5EF4-FFF2-40B4-BE49-F238E27FC236}">
                <a16:creationId xmlns:a16="http://schemas.microsoft.com/office/drawing/2014/main" id="{B4BF186D-FBDA-FF76-806A-499CFE98BEB2}"/>
              </a:ext>
            </a:extLst>
          </p:cNvPr>
          <p:cNvPicPr>
            <a:picLocks noChangeAspect="1"/>
          </p:cNvPicPr>
          <p:nvPr/>
        </p:nvPicPr>
        <p:blipFill>
          <a:blip r:embed="rId10"/>
          <a:stretch>
            <a:fillRect/>
          </a:stretch>
        </p:blipFill>
        <p:spPr>
          <a:xfrm>
            <a:off x="1" y="6956991"/>
            <a:ext cx="2724150" cy="2677656"/>
          </a:xfrm>
          <a:prstGeom prst="rect">
            <a:avLst/>
          </a:prstGeom>
        </p:spPr>
      </p:pic>
      <p:sp>
        <p:nvSpPr>
          <p:cNvPr id="27" name="TextBox 26">
            <a:extLst>
              <a:ext uri="{FF2B5EF4-FFF2-40B4-BE49-F238E27FC236}">
                <a16:creationId xmlns:a16="http://schemas.microsoft.com/office/drawing/2014/main" id="{F1EF0E2E-A439-C83E-4848-99A6DBCE5F76}"/>
              </a:ext>
            </a:extLst>
          </p:cNvPr>
          <p:cNvSpPr txBox="1"/>
          <p:nvPr/>
        </p:nvSpPr>
        <p:spPr>
          <a:xfrm>
            <a:off x="9586018" y="9703998"/>
            <a:ext cx="8414645" cy="461665"/>
          </a:xfrm>
          <a:prstGeom prst="rect">
            <a:avLst/>
          </a:prstGeom>
          <a:solidFill>
            <a:schemeClr val="accent6">
              <a:lumMod val="50000"/>
            </a:schemeClr>
          </a:solidFill>
        </p:spPr>
        <p:txBody>
          <a:bodyPr wrap="square" rtlCol="0">
            <a:spAutoFit/>
          </a:bodyPr>
          <a:lstStyle/>
          <a:p>
            <a:pPr algn="ctr"/>
            <a:r>
              <a:rPr lang="en-GB" sz="2400" b="1" dirty="0">
                <a:solidFill>
                  <a:schemeClr val="bg1"/>
                </a:solidFill>
                <a:latin typeface="Times New Roman" panose="02020603050405020304" pitchFamily="18" charset="0"/>
                <a:cs typeface="Times New Roman" panose="02020603050405020304" pitchFamily="18" charset="0"/>
              </a:rPr>
              <a:t>Reference</a:t>
            </a:r>
          </a:p>
        </p:txBody>
      </p:sp>
      <p:sp>
        <p:nvSpPr>
          <p:cNvPr id="28" name="TextBox 27">
            <a:extLst>
              <a:ext uri="{FF2B5EF4-FFF2-40B4-BE49-F238E27FC236}">
                <a16:creationId xmlns:a16="http://schemas.microsoft.com/office/drawing/2014/main" id="{863EB14B-7718-9C83-FCBE-F99EBCFCDBBF}"/>
              </a:ext>
            </a:extLst>
          </p:cNvPr>
          <p:cNvSpPr txBox="1"/>
          <p:nvPr/>
        </p:nvSpPr>
        <p:spPr>
          <a:xfrm>
            <a:off x="9586018" y="10246265"/>
            <a:ext cx="8414645" cy="4110036"/>
          </a:xfrm>
          <a:prstGeom prst="rect">
            <a:avLst/>
          </a:prstGeom>
          <a:solidFill>
            <a:schemeClr val="accent4">
              <a:lumMod val="20000"/>
              <a:lumOff val="80000"/>
            </a:schemeClr>
          </a:solidFill>
        </p:spPr>
        <p:txBody>
          <a:bodyPr wrap="square" rtlCol="0">
            <a:spAutoFit/>
          </a:bodyPr>
          <a:lstStyle/>
          <a:p>
            <a:pPr algn="just">
              <a:lnSpc>
                <a:spcPct val="115000"/>
              </a:lnSpc>
            </a:pPr>
            <a:r>
              <a:rPr lang="en-IN" sz="1200" dirty="0" err="1">
                <a:solidFill>
                  <a:srgbClr val="222222"/>
                </a:solidFill>
                <a:effectLst/>
                <a:latin typeface="Times New Roman" panose="02020603050405020304" pitchFamily="18" charset="0"/>
                <a:ea typeface="Times New Roman" panose="02020603050405020304" pitchFamily="18" charset="0"/>
              </a:rPr>
              <a:t>Hongchai</a:t>
            </a:r>
            <a:r>
              <a:rPr lang="en-IN" sz="1200" dirty="0">
                <a:solidFill>
                  <a:srgbClr val="222222"/>
                </a:solidFill>
                <a:effectLst/>
                <a:latin typeface="Times New Roman" panose="02020603050405020304" pitchFamily="18" charset="0"/>
                <a:ea typeface="Times New Roman" panose="02020603050405020304" pitchFamily="18" charset="0"/>
              </a:rPr>
              <a:t>, D.M. and Weber, C.M., 2023, July. Leadership for technology management in a volatile, uncertain, complex, and ambiguous (VUCA) world: a review of the literature and a research agenda. In </a:t>
            </a:r>
            <a:r>
              <a:rPr lang="en-IN" sz="1200" i="1" dirty="0">
                <a:solidFill>
                  <a:srgbClr val="222222"/>
                </a:solidFill>
                <a:effectLst/>
                <a:latin typeface="Times New Roman" panose="02020603050405020304" pitchFamily="18" charset="0"/>
                <a:ea typeface="Times New Roman" panose="02020603050405020304" pitchFamily="18" charset="0"/>
              </a:rPr>
              <a:t>2023 Portland international conference on management of engineering and technology (PICMET)</a:t>
            </a:r>
            <a:r>
              <a:rPr lang="en-IN" sz="1200" dirty="0">
                <a:solidFill>
                  <a:srgbClr val="222222"/>
                </a:solidFill>
                <a:effectLst/>
                <a:latin typeface="Times New Roman" panose="02020603050405020304" pitchFamily="18" charset="0"/>
                <a:ea typeface="Times New Roman" panose="02020603050405020304" pitchFamily="18" charset="0"/>
              </a:rPr>
              <a:t> (pp. 1-23). IEEE.</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effectLst/>
                <a:latin typeface="Times New Roman" panose="02020603050405020304" pitchFamily="18" charset="0"/>
                <a:ea typeface="Times New Roman" panose="02020603050405020304" pitchFamily="18" charset="0"/>
              </a:rPr>
              <a:t>hr (2023). </a:t>
            </a:r>
            <a:r>
              <a:rPr lang="en-IN" sz="1200" i="1" dirty="0">
                <a:effectLst/>
                <a:latin typeface="Times New Roman" panose="02020603050405020304" pitchFamily="18" charset="0"/>
                <a:ea typeface="Times New Roman" panose="02020603050405020304" pitchFamily="18" charset="0"/>
              </a:rPr>
              <a:t>Having an emotionally intelligent workforce should be a priority post-COVID – Connecting Hr with Aus ...</a:t>
            </a:r>
            <a:r>
              <a:rPr lang="en-IN" sz="1200" dirty="0">
                <a:effectLst/>
                <a:latin typeface="Times New Roman" panose="02020603050405020304" pitchFamily="18" charset="0"/>
                <a:ea typeface="Times New Roman" panose="02020603050405020304" pitchFamily="18" charset="0"/>
              </a:rPr>
              <a:t> [online] Connecting Hr with Australia. Available at: </a:t>
            </a:r>
            <a:r>
              <a:rPr lang="en-IN" sz="1200" u="sng" dirty="0">
                <a:solidFill>
                  <a:srgbClr val="1155CC"/>
                </a:solidFill>
                <a:effectLst/>
                <a:latin typeface="Times New Roman" panose="02020603050405020304" pitchFamily="18" charset="0"/>
                <a:ea typeface="Times New Roman" panose="02020603050405020304" pitchFamily="18" charset="0"/>
                <a:hlinkClick r:id="rId11"/>
              </a:rPr>
              <a:t>https://www.insidehr.com.au/an-emotionally-intelligent-workforce/</a:t>
            </a:r>
            <a:r>
              <a:rPr lang="en-IN" sz="1200" dirty="0">
                <a:effectLst/>
                <a:latin typeface="Times New Roman" panose="02020603050405020304" pitchFamily="18" charset="0"/>
                <a:ea typeface="Times New Roman" panose="02020603050405020304" pitchFamily="18" charset="0"/>
              </a:rPr>
              <a:t> [Accessed 5 Mar. 2025].</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solidFill>
                  <a:srgbClr val="222222"/>
                </a:solidFill>
                <a:effectLst/>
                <a:latin typeface="Times New Roman" panose="02020603050405020304" pitchFamily="18" charset="0"/>
                <a:ea typeface="Times New Roman" panose="02020603050405020304" pitchFamily="18" charset="0"/>
              </a:rPr>
              <a:t>HRD Connect (2024). </a:t>
            </a:r>
            <a:r>
              <a:rPr lang="en-IN" sz="1200" i="1" dirty="0">
                <a:solidFill>
                  <a:srgbClr val="222222"/>
                </a:solidFill>
                <a:effectLst/>
                <a:latin typeface="Times New Roman" panose="02020603050405020304" pitchFamily="18" charset="0"/>
                <a:ea typeface="Times New Roman" panose="02020603050405020304" pitchFamily="18" charset="0"/>
              </a:rPr>
              <a:t>Round and around we go: Crafting successful 360-degree feedback loops - HRD</a:t>
            </a:r>
            <a:r>
              <a:rPr lang="en-IN" sz="1200" dirty="0">
                <a:solidFill>
                  <a:srgbClr val="222222"/>
                </a:solidFill>
                <a:effectLst/>
                <a:latin typeface="Times New Roman" panose="02020603050405020304" pitchFamily="18" charset="0"/>
                <a:ea typeface="Times New Roman" panose="02020603050405020304" pitchFamily="18" charset="0"/>
              </a:rPr>
              <a:t>. [online] HRD. Available at: </a:t>
            </a:r>
            <a:r>
              <a:rPr lang="en-IN" sz="1200" u="sng" dirty="0">
                <a:solidFill>
                  <a:srgbClr val="1155CC"/>
                </a:solidFill>
                <a:effectLst/>
                <a:latin typeface="Times New Roman" panose="02020603050405020304" pitchFamily="18" charset="0"/>
                <a:ea typeface="Times New Roman" panose="02020603050405020304" pitchFamily="18" charset="0"/>
                <a:hlinkClick r:id="rId12"/>
              </a:rPr>
              <a:t>https://www.hrdconnect.com/2024/01/12/round-and-around-we-go-crafting-successful-360-degree-feedback-loops/</a:t>
            </a:r>
            <a:r>
              <a:rPr lang="en-IN" sz="1200" dirty="0">
                <a:solidFill>
                  <a:srgbClr val="222222"/>
                </a:solidFill>
                <a:effectLst/>
                <a:latin typeface="Times New Roman" panose="02020603050405020304" pitchFamily="18" charset="0"/>
                <a:ea typeface="Times New Roman" panose="02020603050405020304" pitchFamily="18" charset="0"/>
              </a:rPr>
              <a:t> [Accessed 5 Mar. 2025].</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effectLst/>
                <a:latin typeface="Times New Roman" panose="02020603050405020304" pitchFamily="18" charset="0"/>
                <a:ea typeface="Times New Roman" panose="02020603050405020304" pitchFamily="18" charset="0"/>
              </a:rPr>
              <a:t>IJCRT, ,(n.d.).</a:t>
            </a:r>
            <a:r>
              <a:rPr lang="en-IN" sz="1200" i="1" dirty="0">
                <a:effectLst/>
                <a:latin typeface="Times New Roman" panose="02020603050405020304" pitchFamily="18" charset="0"/>
                <a:ea typeface="Times New Roman" panose="02020603050405020304" pitchFamily="18" charset="0"/>
              </a:rPr>
              <a:t>‘The Impact Of Emotional Intelligence On Leadership Effectiveness’.</a:t>
            </a:r>
            <a:r>
              <a:rPr lang="en-IN" sz="1200" dirty="0">
                <a:effectLst/>
                <a:latin typeface="Times New Roman" panose="02020603050405020304" pitchFamily="18" charset="0"/>
                <a:ea typeface="Times New Roman" panose="02020603050405020304" pitchFamily="18" charset="0"/>
              </a:rPr>
              <a:t> Available at: </a:t>
            </a:r>
            <a:r>
              <a:rPr lang="en-IN" sz="1200" u="sng" dirty="0">
                <a:solidFill>
                  <a:srgbClr val="1155CC"/>
                </a:solidFill>
                <a:effectLst/>
                <a:latin typeface="Times New Roman" panose="02020603050405020304" pitchFamily="18" charset="0"/>
                <a:ea typeface="Times New Roman" panose="02020603050405020304" pitchFamily="18" charset="0"/>
                <a:hlinkClick r:id="rId13"/>
              </a:rPr>
              <a:t>https://ijcrt.org/papers/IJCRT2310605.pdf</a:t>
            </a:r>
            <a:r>
              <a:rPr lang="en-IN" sz="1200" dirty="0">
                <a:effectLst/>
                <a:latin typeface="Times New Roman" panose="02020603050405020304" pitchFamily="18" charset="0"/>
                <a:ea typeface="Times New Roman" panose="02020603050405020304" pitchFamily="18" charset="0"/>
              </a:rPr>
              <a:t>. [Accessed 4 Mar. 2025].</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solidFill>
                  <a:srgbClr val="222222"/>
                </a:solidFill>
                <a:effectLst/>
                <a:latin typeface="Times New Roman" panose="02020603050405020304" pitchFamily="18" charset="0"/>
                <a:ea typeface="Times New Roman" panose="02020603050405020304" pitchFamily="18" charset="0"/>
              </a:rPr>
              <a:t>Pandey, S., 2024. Emotional intelligence. </a:t>
            </a:r>
            <a:r>
              <a:rPr lang="en-IN" sz="1200" i="1" dirty="0">
                <a:solidFill>
                  <a:srgbClr val="222222"/>
                </a:solidFill>
                <a:effectLst/>
                <a:latin typeface="Times New Roman" panose="02020603050405020304" pitchFamily="18" charset="0"/>
                <a:ea typeface="Times New Roman" panose="02020603050405020304" pitchFamily="18" charset="0"/>
              </a:rPr>
              <a:t>Machine and Deep Learning Techniques for Emotion Detection</a:t>
            </a:r>
            <a:r>
              <a:rPr lang="en-IN" sz="1200" dirty="0">
                <a:solidFill>
                  <a:srgbClr val="222222"/>
                </a:solidFill>
                <a:effectLst/>
                <a:latin typeface="Times New Roman" panose="02020603050405020304" pitchFamily="18" charset="0"/>
                <a:ea typeface="Times New Roman" panose="02020603050405020304" pitchFamily="18" charset="0"/>
              </a:rPr>
              <a:t>, p.61.</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solidFill>
                  <a:srgbClr val="222222"/>
                </a:solidFill>
                <a:effectLst/>
                <a:latin typeface="Times New Roman" panose="02020603050405020304" pitchFamily="18" charset="0"/>
                <a:ea typeface="Times New Roman" panose="02020603050405020304" pitchFamily="18" charset="0"/>
              </a:rPr>
              <a:t>Singh, A., Prabhakar, R. and Kiran, J.S., 2022. Emotional intelligence: A literature review of its Concept, models, and measures. </a:t>
            </a:r>
            <a:r>
              <a:rPr lang="en-IN" sz="1200" i="1" dirty="0">
                <a:solidFill>
                  <a:srgbClr val="222222"/>
                </a:solidFill>
                <a:effectLst/>
                <a:latin typeface="Times New Roman" panose="02020603050405020304" pitchFamily="18" charset="0"/>
                <a:ea typeface="Times New Roman" panose="02020603050405020304" pitchFamily="18" charset="0"/>
              </a:rPr>
              <a:t>Journal of Positive School Psychology</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6</a:t>
            </a:r>
            <a:r>
              <a:rPr lang="en-IN" sz="1200" dirty="0">
                <a:solidFill>
                  <a:srgbClr val="222222"/>
                </a:solidFill>
                <a:effectLst/>
                <a:latin typeface="Times New Roman" panose="02020603050405020304" pitchFamily="18" charset="0"/>
                <a:ea typeface="Times New Roman" panose="02020603050405020304" pitchFamily="18" charset="0"/>
              </a:rPr>
              <a:t>(10), pp.2254-2275.</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effectLst/>
                <a:latin typeface="Times New Roman" panose="02020603050405020304" pitchFamily="18" charset="0"/>
                <a:ea typeface="Times New Roman" panose="02020603050405020304" pitchFamily="18" charset="0"/>
              </a:rPr>
              <a:t>‌Tescoplc.com. (2025). </a:t>
            </a:r>
            <a:r>
              <a:rPr lang="en-IN" sz="1200" i="1" dirty="0">
                <a:effectLst/>
                <a:latin typeface="Times New Roman" panose="02020603050405020304" pitchFamily="18" charset="0"/>
                <a:ea typeface="Times New Roman" panose="02020603050405020304" pitchFamily="18" charset="0"/>
              </a:rPr>
              <a:t>How we create an inclusive working environment</a:t>
            </a:r>
            <a:r>
              <a:rPr lang="en-IN" sz="1200" dirty="0">
                <a:effectLst/>
                <a:latin typeface="Times New Roman" panose="02020603050405020304" pitchFamily="18" charset="0"/>
                <a:ea typeface="Times New Roman" panose="02020603050405020304" pitchFamily="18" charset="0"/>
              </a:rPr>
              <a:t>. [online] Available at: </a:t>
            </a:r>
            <a:r>
              <a:rPr lang="en-IN" sz="1200" u="sng" dirty="0">
                <a:solidFill>
                  <a:srgbClr val="1155CC"/>
                </a:solidFill>
                <a:effectLst/>
                <a:latin typeface="Times New Roman" panose="02020603050405020304" pitchFamily="18" charset="0"/>
                <a:ea typeface="Times New Roman" panose="02020603050405020304" pitchFamily="18" charset="0"/>
                <a:hlinkClick r:id="rId14"/>
              </a:rPr>
              <a:t>https://www.tescoplc.com/sustainability/documents/policies/how-we-create-an-inclusive-working-environment</a:t>
            </a:r>
            <a:r>
              <a:rPr lang="en-IN" sz="1200" dirty="0">
                <a:effectLst/>
                <a:latin typeface="Times New Roman" panose="02020603050405020304" pitchFamily="18" charset="0"/>
                <a:ea typeface="Times New Roman" panose="02020603050405020304" pitchFamily="18" charset="0"/>
              </a:rPr>
              <a:t> [Accessed 4 Mar. 2025].</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err="1">
                <a:solidFill>
                  <a:srgbClr val="222222"/>
                </a:solidFill>
                <a:effectLst/>
                <a:latin typeface="Times New Roman" panose="02020603050405020304" pitchFamily="18" charset="0"/>
                <a:ea typeface="Times New Roman" panose="02020603050405020304" pitchFamily="18" charset="0"/>
              </a:rPr>
              <a:t>Yuldasheva</a:t>
            </a:r>
            <a:r>
              <a:rPr lang="en-IN" sz="1200" dirty="0">
                <a:solidFill>
                  <a:srgbClr val="222222"/>
                </a:solidFill>
                <a:effectLst/>
                <a:latin typeface="Times New Roman" panose="02020603050405020304" pitchFamily="18" charset="0"/>
                <a:ea typeface="Times New Roman" panose="02020603050405020304" pitchFamily="18" charset="0"/>
              </a:rPr>
              <a:t>, K.K., 2024. The Impact of Emotional Intelligence on the Effectiveness of Key Decision-Making by Leaders. </a:t>
            </a:r>
            <a:r>
              <a:rPr lang="en-IN" sz="1200" i="1" dirty="0">
                <a:solidFill>
                  <a:srgbClr val="222222"/>
                </a:solidFill>
                <a:effectLst/>
                <a:latin typeface="Times New Roman" panose="02020603050405020304" pitchFamily="18" charset="0"/>
                <a:ea typeface="Times New Roman" panose="02020603050405020304" pitchFamily="18" charset="0"/>
              </a:rPr>
              <a:t>Spanish Journal of Innovation and Integrity</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36</a:t>
            </a:r>
            <a:r>
              <a:rPr lang="en-IN" sz="1200" dirty="0">
                <a:solidFill>
                  <a:srgbClr val="222222"/>
                </a:solidFill>
                <a:effectLst/>
                <a:latin typeface="Times New Roman" panose="02020603050405020304" pitchFamily="18" charset="0"/>
                <a:ea typeface="Times New Roman" panose="02020603050405020304" pitchFamily="18" charset="0"/>
              </a:rPr>
              <a:t>, pp.86-92.</a:t>
            </a:r>
            <a:endParaRPr lang="en-IN" sz="1200" dirty="0">
              <a:effectLst/>
              <a:latin typeface="Arial" panose="020B0604020202020204" pitchFamily="34" charset="0"/>
              <a:ea typeface="Arial" panose="020B0604020202020204" pitchFamily="34" charset="0"/>
            </a:endParaRPr>
          </a:p>
        </p:txBody>
      </p:sp>
      <p:pic>
        <p:nvPicPr>
          <p:cNvPr id="29" name="Picture 28">
            <a:extLst>
              <a:ext uri="{FF2B5EF4-FFF2-40B4-BE49-F238E27FC236}">
                <a16:creationId xmlns:a16="http://schemas.microsoft.com/office/drawing/2014/main" id="{588CC44E-55DB-18A6-ABB7-6681BB40BBF3}"/>
              </a:ext>
            </a:extLst>
          </p:cNvPr>
          <p:cNvPicPr>
            <a:picLocks noChangeAspect="1"/>
          </p:cNvPicPr>
          <p:nvPr/>
        </p:nvPicPr>
        <p:blipFill>
          <a:blip r:embed="rId15"/>
          <a:stretch>
            <a:fillRect/>
          </a:stretch>
        </p:blipFill>
        <p:spPr>
          <a:xfrm>
            <a:off x="2350445" y="6956991"/>
            <a:ext cx="2238179" cy="2668770"/>
          </a:xfrm>
          <a:prstGeom prst="rect">
            <a:avLst/>
          </a:prstGeom>
        </p:spPr>
      </p:pic>
    </p:spTree>
    <p:extLst>
      <p:ext uri="{BB962C8B-B14F-4D97-AF65-F5344CB8AC3E}">
        <p14:creationId xmlns:p14="http://schemas.microsoft.com/office/powerpoint/2010/main" val="38690418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95</TotalTime>
  <Words>1360</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Programme: BA (Hons) Leadership and Management Skills for the Workplace Module: Developing Emotional Intelligence Skills for the Workplace Module code: BMSW6106         Assessment Task 2 –Individual poster Presentation  Student name: Nicusor Ionut Aliu Student number: 2131114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Ionut Aliu (2131114)</cp:lastModifiedBy>
  <cp:revision>1</cp:revision>
  <dcterms:created xsi:type="dcterms:W3CDTF">2025-03-05T10:21:26Z</dcterms:created>
  <dcterms:modified xsi:type="dcterms:W3CDTF">2025-03-09T20:21:32Z</dcterms:modified>
</cp:coreProperties>
</file>