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5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</p:sldIdLst>
  <p:sldSz cy="6858000" cx="12192000"/>
  <p:notesSz cx="6858000" cy="9144000"/>
  <p:embeddedFontLst>
    <p:embeddedFont>
      <p:font typeface="Corbel"/>
      <p:regular r:id="rId37"/>
      <p:bold r:id="rId38"/>
      <p:italic r:id="rId39"/>
      <p:boldItalic r:id="rId4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37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1A19F7D-B70F-4866-ABFA-93649577DFF0}">
  <a:tblStyle styleId="{21A19F7D-B70F-4866-ABFA-93649577DFF0}" styleName="Table_0">
    <a:wholeTbl>
      <a:tcTxStyle b="off" i="off">
        <a:font>
          <a:latin typeface="Corbel"/>
          <a:ea typeface="Corbel"/>
          <a:cs typeface="Corbel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3E7E7"/>
          </a:solidFill>
        </a:fill>
      </a:tcStyle>
    </a:wholeTbl>
    <a:band1H>
      <a:tcTxStyle/>
      <a:tcStyle>
        <a:fill>
          <a:solidFill>
            <a:srgbClr val="E7CBCB"/>
          </a:solidFill>
        </a:fill>
      </a:tcStyle>
    </a:band1H>
    <a:band2H>
      <a:tcTxStyle/>
    </a:band2H>
    <a:band1V>
      <a:tcTxStyle/>
      <a:tcStyle>
        <a:fill>
          <a:solidFill>
            <a:srgbClr val="E7CBCB"/>
          </a:solidFill>
        </a:fill>
      </a:tcStyle>
    </a:band1V>
    <a:band2V>
      <a:tcTxStyle/>
    </a:band2V>
    <a:lastCol>
      <a:tcTxStyle b="on" i="off">
        <a:font>
          <a:latin typeface="Corbel"/>
          <a:ea typeface="Corbel"/>
          <a:cs typeface="Corbel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orbel"/>
          <a:ea typeface="Corbel"/>
          <a:cs typeface="Corbel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orbel"/>
          <a:ea typeface="Corbel"/>
          <a:cs typeface="Corbel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orbel"/>
          <a:ea typeface="Corbel"/>
          <a:cs typeface="Corbel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37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Corbel-boldItalic.fntdata"/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slide" Target="slides/slide23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11" Type="http://schemas.openxmlformats.org/officeDocument/2006/relationships/slide" Target="slides/slide5.xml"/><Relationship Id="rId33" Type="http://schemas.openxmlformats.org/officeDocument/2006/relationships/slide" Target="slides/slide27.xml"/><Relationship Id="rId10" Type="http://schemas.openxmlformats.org/officeDocument/2006/relationships/slide" Target="slides/slide4.xml"/><Relationship Id="rId32" Type="http://schemas.openxmlformats.org/officeDocument/2006/relationships/slide" Target="slides/slide26.xml"/><Relationship Id="rId13" Type="http://schemas.openxmlformats.org/officeDocument/2006/relationships/slide" Target="slides/slide7.xml"/><Relationship Id="rId35" Type="http://schemas.openxmlformats.org/officeDocument/2006/relationships/slide" Target="slides/slide29.xml"/><Relationship Id="rId12" Type="http://schemas.openxmlformats.org/officeDocument/2006/relationships/slide" Target="slides/slide6.xml"/><Relationship Id="rId34" Type="http://schemas.openxmlformats.org/officeDocument/2006/relationships/slide" Target="slides/slide28.xml"/><Relationship Id="rId15" Type="http://schemas.openxmlformats.org/officeDocument/2006/relationships/slide" Target="slides/slide9.xml"/><Relationship Id="rId37" Type="http://schemas.openxmlformats.org/officeDocument/2006/relationships/font" Target="fonts/Corbel-regular.fntdata"/><Relationship Id="rId14" Type="http://schemas.openxmlformats.org/officeDocument/2006/relationships/slide" Target="slides/slide8.xml"/><Relationship Id="rId36" Type="http://schemas.openxmlformats.org/officeDocument/2006/relationships/slide" Target="slides/slide30.xml"/><Relationship Id="rId17" Type="http://schemas.openxmlformats.org/officeDocument/2006/relationships/slide" Target="slides/slide11.xml"/><Relationship Id="rId39" Type="http://schemas.openxmlformats.org/officeDocument/2006/relationships/font" Target="fonts/Corbel-italic.fntdata"/><Relationship Id="rId16" Type="http://schemas.openxmlformats.org/officeDocument/2006/relationships/slide" Target="slides/slide10.xml"/><Relationship Id="rId38" Type="http://schemas.openxmlformats.org/officeDocument/2006/relationships/font" Target="fonts/Corbel-bold.fntdata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7" name="Google Shape;157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5" name="Google Shape;165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3" name="Google Shape;173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1" name="Google Shape;181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0" name="Google Shape;19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8" name="Google Shape;19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3" name="Google Shape;233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6" name="Google Shape;246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1" name="Google Shape;301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7" name="Google Shape;307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3" name="Google Shape;313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0" name="Google Shape;320;p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2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6" name="Google Shape;326;p2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2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8" name="Google Shape;338;p2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2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3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4" name="Google Shape;344;p3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2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4" name="Google Shape;24;p2"/>
            <p:cNvSpPr/>
            <p:nvPr/>
          </p:nvSpPr>
          <p:spPr>
            <a:xfrm>
              <a:off x="3367088" y="-4763"/>
              <a:ext cx="1063625" cy="2782888"/>
            </a:xfrm>
            <a:custGeom>
              <a:rect b="b" l="l" r="r" t="t"/>
              <a:pathLst>
                <a:path extrusionOk="0"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Google Shape;25;p2"/>
            <p:cNvSpPr/>
            <p:nvPr/>
          </p:nvSpPr>
          <p:spPr>
            <a:xfrm>
              <a:off x="2928938" y="-4763"/>
              <a:ext cx="1035050" cy="2673350"/>
            </a:xfrm>
            <a:custGeom>
              <a:rect b="b" l="l" r="r" t="t"/>
              <a:pathLst>
                <a:path extrusionOk="0"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6" name="Google Shape;26;p2"/>
            <p:cNvSpPr/>
            <p:nvPr/>
          </p:nvSpPr>
          <p:spPr>
            <a:xfrm>
              <a:off x="2928938" y="2582862"/>
              <a:ext cx="2693987" cy="4275138"/>
            </a:xfrm>
            <a:custGeom>
              <a:rect b="b" l="l" r="r" t="t"/>
              <a:pathLst>
                <a:path extrusionOk="0"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7" name="Google Shape;27;p2"/>
            <p:cNvSpPr/>
            <p:nvPr/>
          </p:nvSpPr>
          <p:spPr>
            <a:xfrm>
              <a:off x="3371850" y="2692400"/>
              <a:ext cx="3332162" cy="4165600"/>
            </a:xfrm>
            <a:custGeom>
              <a:rect b="b" l="l" r="r" t="t"/>
              <a:pathLst>
                <a:path extrusionOk="0"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5E0D0E"/>
            </a:solidFill>
            <a:ln>
              <a:noFill/>
            </a:ln>
          </p:spPr>
        </p:sp>
        <p:sp>
          <p:nvSpPr>
            <p:cNvPr id="28" name="Google Shape;28;p2"/>
            <p:cNvSpPr/>
            <p:nvPr/>
          </p:nvSpPr>
          <p:spPr>
            <a:xfrm>
              <a:off x="3367088" y="2687637"/>
              <a:ext cx="4576762" cy="4170363"/>
            </a:xfrm>
            <a:custGeom>
              <a:rect b="b" l="l" r="r" t="t"/>
              <a:pathLst>
                <a:path extrusionOk="0"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D1415"/>
            </a:solidFill>
            <a:ln>
              <a:noFill/>
            </a:ln>
          </p:spPr>
        </p:sp>
        <p:sp>
          <p:nvSpPr>
            <p:cNvPr id="29" name="Google Shape;29;p2"/>
            <p:cNvSpPr/>
            <p:nvPr/>
          </p:nvSpPr>
          <p:spPr>
            <a:xfrm>
              <a:off x="2928938" y="2578100"/>
              <a:ext cx="3584575" cy="4279900"/>
            </a:xfrm>
            <a:custGeom>
              <a:rect b="b" l="l" r="r" t="t"/>
              <a:pathLst>
                <a:path extrusionOk="0"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</p:sp>
      </p:grpSp>
      <p:sp>
        <p:nvSpPr>
          <p:cNvPr id="30" name="Google Shape;30;p2"/>
          <p:cNvSpPr txBox="1"/>
          <p:nvPr>
            <p:ph type="ctrTitle"/>
          </p:nvPr>
        </p:nvSpPr>
        <p:spPr>
          <a:xfrm>
            <a:off x="2928401" y="1380068"/>
            <a:ext cx="8574622" cy="261619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orbel"/>
              <a:buNone/>
              <a:defRPr sz="6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2"/>
          <p:cNvSpPr txBox="1"/>
          <p:nvPr>
            <p:ph idx="1" type="subTitle"/>
          </p:nvPr>
        </p:nvSpPr>
        <p:spPr>
          <a:xfrm>
            <a:off x="4515377" y="3996267"/>
            <a:ext cx="6987645" cy="13885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r">
              <a:spcBef>
                <a:spcPts val="420"/>
              </a:spcBef>
              <a:spcAft>
                <a:spcPts val="0"/>
              </a:spcAft>
              <a:buSzPts val="3045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261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232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203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2" name="Google Shape;32;p2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2"/>
          <p:cNvSpPr txBox="1"/>
          <p:nvPr>
            <p:ph idx="11" type="ftr"/>
          </p:nvPr>
        </p:nvSpPr>
        <p:spPr>
          <a:xfrm>
            <a:off x="5332412" y="5883275"/>
            <a:ext cx="432404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2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3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3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3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4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4"/>
          <p:cNvSpPr txBox="1"/>
          <p:nvPr>
            <p:ph idx="1" type="body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indent="-394335" lvl="2" marL="1371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indent="-394335" lvl="3" marL="18288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indent="-394335" lvl="4" marL="22860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42" name="Google Shape;42;p4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4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4"/>
          <p:cNvSpPr txBox="1"/>
          <p:nvPr>
            <p:ph idx="12" type="sldNum"/>
          </p:nvPr>
        </p:nvSpPr>
        <p:spPr>
          <a:xfrm>
            <a:off x="10951856" y="5867131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5"/>
          <p:cNvSpPr txBox="1"/>
          <p:nvPr>
            <p:ph type="title"/>
          </p:nvPr>
        </p:nvSpPr>
        <p:spPr>
          <a:xfrm>
            <a:off x="2572279" y="2666999"/>
            <a:ext cx="8930747" cy="211038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5"/>
          <p:cNvSpPr txBox="1"/>
          <p:nvPr>
            <p:ph idx="1" type="body"/>
          </p:nvPr>
        </p:nvSpPr>
        <p:spPr>
          <a:xfrm>
            <a:off x="2572278" y="4777381"/>
            <a:ext cx="8930748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8" name="Google Shape;48;p5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5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5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6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6"/>
          <p:cNvSpPr txBox="1"/>
          <p:nvPr>
            <p:ph idx="1" type="body"/>
          </p:nvPr>
        </p:nvSpPr>
        <p:spPr>
          <a:xfrm>
            <a:off x="1484312" y="2666999"/>
            <a:ext cx="4895055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indent="-375919" lvl="1" marL="914400" algn="l"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indent="-357505" lvl="2" marL="13716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indent="-339089" lvl="3" marL="18288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indent="-339089" lvl="4" marL="22860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indent="-339089" lvl="5" marL="27432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indent="-339089" lvl="6" marL="32004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indent="-339090" lvl="7" marL="36576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indent="-339090" lvl="8" marL="4114800" algn="l"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/>
        </p:txBody>
      </p:sp>
      <p:sp>
        <p:nvSpPr>
          <p:cNvPr id="54" name="Google Shape;54;p6"/>
          <p:cNvSpPr txBox="1"/>
          <p:nvPr>
            <p:ph idx="2" type="body"/>
          </p:nvPr>
        </p:nvSpPr>
        <p:spPr>
          <a:xfrm>
            <a:off x="6607967" y="2667000"/>
            <a:ext cx="4895056" cy="312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indent="-375919" lvl="1" marL="914400" algn="l"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indent="-357505" lvl="2" marL="13716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indent="-339089" lvl="3" marL="18288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indent="-339089" lvl="4" marL="22860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indent="-339089" lvl="5" marL="27432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indent="-339089" lvl="6" marL="32004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indent="-339090" lvl="7" marL="36576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indent="-339090" lvl="8" marL="4114800" algn="l"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/>
        </p:txBody>
      </p:sp>
      <p:sp>
        <p:nvSpPr>
          <p:cNvPr id="55" name="Google Shape;55;p6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6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6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7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7"/>
          <p:cNvSpPr txBox="1"/>
          <p:nvPr>
            <p:ph idx="1" type="body"/>
          </p:nvPr>
        </p:nvSpPr>
        <p:spPr>
          <a:xfrm>
            <a:off x="1772179" y="2658533"/>
            <a:ext cx="4607188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4060"/>
              <a:buNone/>
              <a:defRPr b="0" sz="2800">
                <a:solidFill>
                  <a:srgbClr val="8D1415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9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61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320"/>
              <a:buNone/>
              <a:defRPr b="1" sz="1600"/>
            </a:lvl9pPr>
          </a:lstStyle>
          <a:p/>
        </p:txBody>
      </p:sp>
      <p:sp>
        <p:nvSpPr>
          <p:cNvPr id="61" name="Google Shape;61;p7"/>
          <p:cNvSpPr txBox="1"/>
          <p:nvPr>
            <p:ph idx="2" type="body"/>
          </p:nvPr>
        </p:nvSpPr>
        <p:spPr>
          <a:xfrm>
            <a:off x="1484311" y="3335337"/>
            <a:ext cx="4895056" cy="2455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indent="-375919" lvl="1" marL="914400" algn="l"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indent="-357505" lvl="2" marL="13716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indent="-339089" lvl="3" marL="18288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indent="-339089" lvl="4" marL="22860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indent="-339089" lvl="5" marL="27432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indent="-339089" lvl="6" marL="32004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indent="-339090" lvl="7" marL="36576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indent="-339090" lvl="8" marL="4114800" algn="l"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/>
        </p:txBody>
      </p:sp>
      <p:sp>
        <p:nvSpPr>
          <p:cNvPr id="62" name="Google Shape;62;p7"/>
          <p:cNvSpPr txBox="1"/>
          <p:nvPr>
            <p:ph idx="3" type="body"/>
          </p:nvPr>
        </p:nvSpPr>
        <p:spPr>
          <a:xfrm>
            <a:off x="6880487" y="2667000"/>
            <a:ext cx="4622537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4060"/>
              <a:buNone/>
              <a:defRPr b="0" sz="2800">
                <a:solidFill>
                  <a:srgbClr val="8D1415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9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61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3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320"/>
              <a:buNone/>
              <a:defRPr b="1" sz="1600"/>
            </a:lvl9pPr>
          </a:lstStyle>
          <a:p/>
        </p:txBody>
      </p:sp>
      <p:sp>
        <p:nvSpPr>
          <p:cNvPr id="63" name="Google Shape;63;p7"/>
          <p:cNvSpPr txBox="1"/>
          <p:nvPr>
            <p:ph idx="4" type="body"/>
          </p:nvPr>
        </p:nvSpPr>
        <p:spPr>
          <a:xfrm>
            <a:off x="6607967" y="3335337"/>
            <a:ext cx="4895056" cy="2455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indent="-375919" lvl="1" marL="914400" algn="l"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indent="-357505" lvl="2" marL="13716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indent="-339089" lvl="3" marL="18288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indent="-339089" lvl="4" marL="22860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indent="-339089" lvl="5" marL="27432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indent="-339089" lvl="6" marL="32004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indent="-339090" lvl="7" marL="3657600" algn="l"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indent="-339090" lvl="8" marL="4114800" algn="l"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/>
        </p:txBody>
      </p:sp>
      <p:sp>
        <p:nvSpPr>
          <p:cNvPr id="64" name="Google Shape;64;p7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7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7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8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8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8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8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9"/>
          <p:cNvSpPr txBox="1"/>
          <p:nvPr>
            <p:ph type="title"/>
          </p:nvPr>
        </p:nvSpPr>
        <p:spPr>
          <a:xfrm>
            <a:off x="1484312" y="1600200"/>
            <a:ext cx="3549121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9"/>
          <p:cNvSpPr txBox="1"/>
          <p:nvPr>
            <p:ph idx="1" type="body"/>
          </p:nvPr>
        </p:nvSpPr>
        <p:spPr>
          <a:xfrm>
            <a:off x="5262033" y="685799"/>
            <a:ext cx="6240990" cy="51054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412750" lvl="0" marL="457200" algn="l">
              <a:spcBef>
                <a:spcPts val="400"/>
              </a:spcBef>
              <a:spcAft>
                <a:spcPts val="0"/>
              </a:spcAft>
              <a:buSzPts val="2900"/>
              <a:buChar char="•"/>
              <a:defRPr sz="2000"/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 sz="1800"/>
            </a:lvl2pPr>
            <a:lvl3pPr indent="-375919" lvl="2" marL="1371600" algn="l"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3pPr>
            <a:lvl4pPr indent="-357505" lvl="3" marL="18288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4pPr>
            <a:lvl5pPr indent="-357504" lvl="4" marL="22860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5pPr>
            <a:lvl6pPr indent="-357504" lvl="5" marL="27432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6pPr>
            <a:lvl7pPr indent="-357504" lvl="6" marL="32004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7pPr>
            <a:lvl8pPr indent="-357504" lvl="7" marL="3657600" algn="l"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8pPr>
            <a:lvl9pPr indent="-357504" lvl="8" marL="4114800" algn="l">
              <a:spcBef>
                <a:spcPts val="600"/>
              </a:spcBef>
              <a:spcAft>
                <a:spcPts val="600"/>
              </a:spcAft>
              <a:buSzPts val="2030"/>
              <a:buChar char="•"/>
              <a:defRPr sz="1400"/>
            </a:lvl9pPr>
          </a:lstStyle>
          <a:p/>
        </p:txBody>
      </p:sp>
      <p:sp>
        <p:nvSpPr>
          <p:cNvPr id="75" name="Google Shape;75;p9"/>
          <p:cNvSpPr txBox="1"/>
          <p:nvPr>
            <p:ph idx="2" type="body"/>
          </p:nvPr>
        </p:nvSpPr>
        <p:spPr>
          <a:xfrm>
            <a:off x="1484312" y="2971800"/>
            <a:ext cx="3549121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spcBef>
                <a:spcPts val="320"/>
              </a:spcBef>
              <a:spcAft>
                <a:spcPts val="0"/>
              </a:spcAft>
              <a:buSzPts val="2320"/>
              <a:buNone/>
              <a:defRPr sz="16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/>
        </p:txBody>
      </p:sp>
      <p:sp>
        <p:nvSpPr>
          <p:cNvPr id="76" name="Google Shape;76;p9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9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9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0"/>
          <p:cNvSpPr txBox="1"/>
          <p:nvPr>
            <p:ph type="title"/>
          </p:nvPr>
        </p:nvSpPr>
        <p:spPr>
          <a:xfrm>
            <a:off x="1482724" y="1752599"/>
            <a:ext cx="5426158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orbel"/>
              <a:buNone/>
              <a:defRPr b="0" sz="2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0"/>
          <p:cNvSpPr/>
          <p:nvPr>
            <p:ph idx="2" type="pic"/>
          </p:nvPr>
        </p:nvSpPr>
        <p:spPr>
          <a:xfrm>
            <a:off x="7594682" y="914400"/>
            <a:ext cx="3280974" cy="4572000"/>
          </a:xfrm>
          <a:prstGeom prst="roundRect">
            <a:avLst>
              <a:gd fmla="val 4280" name="adj"/>
            </a:avLst>
          </a:prstGeom>
          <a:noFill/>
          <a:ln cap="flat" cmpd="sng" w="381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ctr">
              <a:spcBef>
                <a:spcPts val="32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lvl="2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lvl="3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lvl="4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lvl="5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lvl="6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lvl="7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lvl="8" marR="0" rtl="0" algn="l">
              <a:spcBef>
                <a:spcPts val="600"/>
              </a:spcBef>
              <a:spcAft>
                <a:spcPts val="60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/>
        </p:txBody>
      </p:sp>
      <p:sp>
        <p:nvSpPr>
          <p:cNvPr id="82" name="Google Shape;82;p10"/>
          <p:cNvSpPr txBox="1"/>
          <p:nvPr>
            <p:ph idx="1" type="body"/>
          </p:nvPr>
        </p:nvSpPr>
        <p:spPr>
          <a:xfrm>
            <a:off x="1482724" y="3124199"/>
            <a:ext cx="5426158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spcBef>
                <a:spcPts val="360"/>
              </a:spcBef>
              <a:spcAft>
                <a:spcPts val="0"/>
              </a:spcAft>
              <a:buSzPts val="2610"/>
              <a:buNone/>
              <a:defRPr sz="1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/>
        </p:txBody>
      </p:sp>
      <p:sp>
        <p:nvSpPr>
          <p:cNvPr id="83" name="Google Shape;83;p10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0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0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1"/>
          <p:cNvSpPr txBox="1"/>
          <p:nvPr>
            <p:ph type="title"/>
          </p:nvPr>
        </p:nvSpPr>
        <p:spPr>
          <a:xfrm>
            <a:off x="1484311" y="4732865"/>
            <a:ext cx="10018711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1"/>
          <p:cNvSpPr/>
          <p:nvPr>
            <p:ph idx="2" type="pic"/>
          </p:nvPr>
        </p:nvSpPr>
        <p:spPr>
          <a:xfrm>
            <a:off x="2386012" y="932112"/>
            <a:ext cx="8225944" cy="3164976"/>
          </a:xfrm>
          <a:prstGeom prst="roundRect">
            <a:avLst>
              <a:gd fmla="val 4380" name="adj"/>
            </a:avLst>
          </a:prstGeom>
          <a:noFill/>
          <a:ln cap="flat" cmpd="sng" w="381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ctr">
              <a:spcBef>
                <a:spcPts val="32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lvl="2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lvl="3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lvl="4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lvl="5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lvl="6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lvl="7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lvl="8" marR="0" rtl="0" algn="l">
              <a:spcBef>
                <a:spcPts val="600"/>
              </a:spcBef>
              <a:spcAft>
                <a:spcPts val="600"/>
              </a:spcAft>
              <a:buClr>
                <a:srgbClr val="8D1415"/>
              </a:buClr>
              <a:buSzPts val="232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/>
        </p:txBody>
      </p:sp>
      <p:sp>
        <p:nvSpPr>
          <p:cNvPr id="89" name="Google Shape;89;p11"/>
          <p:cNvSpPr txBox="1"/>
          <p:nvPr>
            <p:ph idx="1" type="body"/>
          </p:nvPr>
        </p:nvSpPr>
        <p:spPr>
          <a:xfrm>
            <a:off x="1484311" y="5299603"/>
            <a:ext cx="10018711" cy="4937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spcBef>
                <a:spcPts val="280"/>
              </a:spcBef>
              <a:spcAft>
                <a:spcPts val="0"/>
              </a:spcAft>
              <a:buSzPts val="2030"/>
              <a:buNone/>
              <a:defRPr sz="14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/>
        </p:txBody>
      </p:sp>
      <p:sp>
        <p:nvSpPr>
          <p:cNvPr id="90" name="Google Shape;90;p11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1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1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2"/>
          <p:cNvSpPr txBox="1"/>
          <p:nvPr>
            <p:ph type="title"/>
          </p:nvPr>
        </p:nvSpPr>
        <p:spPr>
          <a:xfrm>
            <a:off x="1484312" y="685800"/>
            <a:ext cx="10018711" cy="3048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2"/>
          <p:cNvSpPr txBox="1"/>
          <p:nvPr>
            <p:ph idx="1" type="body"/>
          </p:nvPr>
        </p:nvSpPr>
        <p:spPr>
          <a:xfrm>
            <a:off x="1484312" y="4343400"/>
            <a:ext cx="10018713" cy="144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96" name="Google Shape;96;p12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2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12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b="0" lang="en-GB" sz="8000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/>
          </a:p>
        </p:txBody>
      </p:sp>
      <p:sp>
        <p:nvSpPr>
          <p:cNvPr id="101" name="Google Shape;101;p13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b="0" lang="en-GB" sz="8000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/>
          </a:p>
        </p:txBody>
      </p:sp>
      <p:sp>
        <p:nvSpPr>
          <p:cNvPr id="102" name="Google Shape;102;p13"/>
          <p:cNvSpPr txBox="1"/>
          <p:nvPr>
            <p:ph type="title"/>
          </p:nvPr>
        </p:nvSpPr>
        <p:spPr>
          <a:xfrm>
            <a:off x="2208212" y="685800"/>
            <a:ext cx="8990012" cy="2743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b="0" sz="320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13"/>
          <p:cNvSpPr txBox="1"/>
          <p:nvPr>
            <p:ph idx="1" type="body"/>
          </p:nvPr>
        </p:nvSpPr>
        <p:spPr>
          <a:xfrm>
            <a:off x="2436811" y="3428999"/>
            <a:ext cx="8532815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2610"/>
              <a:buFont typeface="Corbel"/>
              <a:buNone/>
              <a:defRPr sz="1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900"/>
              <a:buFont typeface="Corbel"/>
              <a:buNone/>
              <a:defRPr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610"/>
              <a:buFont typeface="Corbel"/>
              <a:buNone/>
              <a:defRPr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320"/>
              <a:buFont typeface="Corbel"/>
              <a:buNone/>
              <a:defRPr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Font typeface="Corbel"/>
              <a:buNone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104" name="Google Shape;104;p13"/>
          <p:cNvSpPr txBox="1"/>
          <p:nvPr>
            <p:ph idx="2" type="body"/>
          </p:nvPr>
        </p:nvSpPr>
        <p:spPr>
          <a:xfrm>
            <a:off x="1484311" y="4343400"/>
            <a:ext cx="10018711" cy="144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5" name="Google Shape;105;p13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13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13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4"/>
          <p:cNvSpPr txBox="1"/>
          <p:nvPr>
            <p:ph type="title"/>
          </p:nvPr>
        </p:nvSpPr>
        <p:spPr>
          <a:xfrm>
            <a:off x="1484313" y="3308581"/>
            <a:ext cx="10018709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14"/>
          <p:cNvSpPr txBox="1"/>
          <p:nvPr>
            <p:ph idx="1" type="body"/>
          </p:nvPr>
        </p:nvSpPr>
        <p:spPr>
          <a:xfrm>
            <a:off x="1484312" y="4777381"/>
            <a:ext cx="10018710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1" name="Google Shape;111;p14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4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4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5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b="0" lang="en-GB" sz="8000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/>
          </a:p>
        </p:txBody>
      </p:sp>
      <p:sp>
        <p:nvSpPr>
          <p:cNvPr id="116" name="Google Shape;116;p15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b="0" lang="en-GB" sz="8000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/>
          </a:p>
        </p:txBody>
      </p:sp>
      <p:sp>
        <p:nvSpPr>
          <p:cNvPr id="117" name="Google Shape;117;p15"/>
          <p:cNvSpPr txBox="1"/>
          <p:nvPr>
            <p:ph type="title"/>
          </p:nvPr>
        </p:nvSpPr>
        <p:spPr>
          <a:xfrm>
            <a:off x="2208212" y="685800"/>
            <a:ext cx="8990012" cy="2743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b="0" sz="320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15"/>
          <p:cNvSpPr txBox="1"/>
          <p:nvPr>
            <p:ph idx="1" type="body"/>
          </p:nvPr>
        </p:nvSpPr>
        <p:spPr>
          <a:xfrm>
            <a:off x="1484313" y="3886200"/>
            <a:ext cx="10018710" cy="889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480"/>
              </a:spcBef>
              <a:spcAft>
                <a:spcPts val="0"/>
              </a:spcAft>
              <a:buSzPts val="3480"/>
              <a:buNone/>
              <a:defRPr b="0" sz="2400" cap="none">
                <a:solidFill>
                  <a:schemeClr val="dk1"/>
                </a:solidFill>
              </a:defRPr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indent="-394335" lvl="2" marL="1371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indent="-394335" lvl="3" marL="18288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indent="-394335" lvl="4" marL="22860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119" name="Google Shape;119;p15"/>
          <p:cNvSpPr txBox="1"/>
          <p:nvPr>
            <p:ph idx="2" type="body"/>
          </p:nvPr>
        </p:nvSpPr>
        <p:spPr>
          <a:xfrm>
            <a:off x="1484312" y="4775200"/>
            <a:ext cx="10018710" cy="10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20" name="Google Shape;120;p15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15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15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 txBox="1"/>
          <p:nvPr>
            <p:ph type="title"/>
          </p:nvPr>
        </p:nvSpPr>
        <p:spPr>
          <a:xfrm>
            <a:off x="1484313" y="685800"/>
            <a:ext cx="10018712" cy="2727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16"/>
          <p:cNvSpPr txBox="1"/>
          <p:nvPr>
            <p:ph idx="1" type="body"/>
          </p:nvPr>
        </p:nvSpPr>
        <p:spPr>
          <a:xfrm>
            <a:off x="1484312" y="3505200"/>
            <a:ext cx="10018713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4060"/>
              <a:buNone/>
              <a:defRPr b="0" sz="2800" cap="none">
                <a:solidFill>
                  <a:schemeClr val="dk1"/>
                </a:solidFill>
              </a:defRPr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indent="-394335" lvl="2" marL="1371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indent="-394335" lvl="3" marL="18288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indent="-394335" lvl="4" marL="22860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126" name="Google Shape;126;p16"/>
          <p:cNvSpPr txBox="1"/>
          <p:nvPr>
            <p:ph idx="2" type="body"/>
          </p:nvPr>
        </p:nvSpPr>
        <p:spPr>
          <a:xfrm>
            <a:off x="1484311" y="4343400"/>
            <a:ext cx="10018713" cy="14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27" name="Google Shape;127;p16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16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16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7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17"/>
          <p:cNvSpPr txBox="1"/>
          <p:nvPr>
            <p:ph idx="1" type="body"/>
          </p:nvPr>
        </p:nvSpPr>
        <p:spPr>
          <a:xfrm rot="5400000">
            <a:off x="4931566" y="-780257"/>
            <a:ext cx="3124201" cy="100187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indent="-394335" lvl="2" marL="1371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indent="-394335" lvl="3" marL="18288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indent="-394335" lvl="4" marL="22860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133" name="Google Shape;133;p17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17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5" name="Google Shape;135;p17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8"/>
          <p:cNvSpPr txBox="1"/>
          <p:nvPr>
            <p:ph type="title"/>
          </p:nvPr>
        </p:nvSpPr>
        <p:spPr>
          <a:xfrm rot="5400000">
            <a:off x="8065140" y="2353315"/>
            <a:ext cx="5105400" cy="177036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18"/>
          <p:cNvSpPr txBox="1"/>
          <p:nvPr>
            <p:ph idx="1" type="body"/>
          </p:nvPr>
        </p:nvSpPr>
        <p:spPr>
          <a:xfrm rot="5400000">
            <a:off x="2941483" y="-771371"/>
            <a:ext cx="5105400" cy="801974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94335" lvl="0" marL="457200" algn="l"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indent="-394335" lvl="1" marL="914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indent="-394335" lvl="2" marL="1371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indent="-394335" lvl="3" marL="18288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indent="-394335" lvl="4" marL="22860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indent="-394335" lvl="5" marL="27432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indent="-394335" lvl="6" marL="32004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indent="-394334" lvl="7" marL="3657600" algn="l"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indent="-394334" lvl="8" marL="4114800" algn="l"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/>
        </p:txBody>
      </p:sp>
      <p:sp>
        <p:nvSpPr>
          <p:cNvPr id="139" name="Google Shape;139;p18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18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18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theme" Target="../theme/theme2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Google Shape;11;p1"/>
            <p:cNvSpPr/>
            <p:nvPr/>
          </p:nvSpPr>
          <p:spPr>
            <a:xfrm>
              <a:off x="1627188" y="0"/>
              <a:ext cx="1122363" cy="5329238"/>
            </a:xfrm>
            <a:custGeom>
              <a:rect b="b" l="l" r="r" t="t"/>
              <a:pathLst>
                <a:path extrusionOk="0" h="3357" w="70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Google Shape;12;p1"/>
            <p:cNvSpPr/>
            <p:nvPr/>
          </p:nvSpPr>
          <p:spPr>
            <a:xfrm>
              <a:off x="1320800" y="0"/>
              <a:ext cx="1117600" cy="5276850"/>
            </a:xfrm>
            <a:custGeom>
              <a:rect b="b" l="l" r="r" t="t"/>
              <a:pathLst>
                <a:path extrusionOk="0" h="3324" w="70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Google Shape;13;p1"/>
            <p:cNvSpPr/>
            <p:nvPr/>
          </p:nvSpPr>
          <p:spPr>
            <a:xfrm>
              <a:off x="1320800" y="5238750"/>
              <a:ext cx="1228725" cy="1619250"/>
            </a:xfrm>
            <a:custGeom>
              <a:rect b="b" l="l" r="r" t="t"/>
              <a:pathLst>
                <a:path extrusionOk="0" h="1020" w="774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Google Shape;14;p1"/>
            <p:cNvSpPr/>
            <p:nvPr/>
          </p:nvSpPr>
          <p:spPr>
            <a:xfrm>
              <a:off x="1627188" y="5291138"/>
              <a:ext cx="1495425" cy="1566863"/>
            </a:xfrm>
            <a:custGeom>
              <a:rect b="b" l="l" r="r" t="t"/>
              <a:pathLst>
                <a:path extrusionOk="0" h="987" w="942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E0D0E"/>
            </a:solidFill>
            <a:ln>
              <a:noFill/>
            </a:ln>
          </p:spPr>
        </p:sp>
        <p:sp>
          <p:nvSpPr>
            <p:cNvPr id="15" name="Google Shape;15;p1"/>
            <p:cNvSpPr/>
            <p:nvPr/>
          </p:nvSpPr>
          <p:spPr>
            <a:xfrm>
              <a:off x="1627188" y="5286375"/>
              <a:ext cx="2130425" cy="1571625"/>
            </a:xfrm>
            <a:custGeom>
              <a:rect b="b" l="l" r="r" t="t"/>
              <a:pathLst>
                <a:path extrusionOk="0" h="990" w="1342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8D1415"/>
            </a:solidFill>
            <a:ln>
              <a:noFill/>
            </a:ln>
          </p:spPr>
        </p:sp>
        <p:sp>
          <p:nvSpPr>
            <p:cNvPr id="16" name="Google Shape;16;p1"/>
            <p:cNvSpPr/>
            <p:nvPr/>
          </p:nvSpPr>
          <p:spPr>
            <a:xfrm>
              <a:off x="1320800" y="5238750"/>
              <a:ext cx="1695450" cy="1619250"/>
            </a:xfrm>
            <a:custGeom>
              <a:rect b="b" l="l" r="r" t="t"/>
              <a:pathLst>
                <a:path extrusionOk="0" h="1020" w="1068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</p:sp>
      </p:grpSp>
      <p:sp>
        <p:nvSpPr>
          <p:cNvPr id="17" name="Google Shape;17;p1"/>
          <p:cNvSpPr txBox="1"/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b="0" i="0" sz="4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" name="Google Shape;18;p1"/>
          <p:cNvSpPr txBox="1"/>
          <p:nvPr>
            <p:ph idx="1" type="body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449580" lvl="0" marL="457200" marR="0" rtl="0" algn="l">
              <a:spcBef>
                <a:spcPts val="480"/>
              </a:spcBef>
              <a:spcAft>
                <a:spcPts val="0"/>
              </a:spcAft>
              <a:buClr>
                <a:srgbClr val="8D1415"/>
              </a:buClr>
              <a:buSzPts val="348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indent="-412750" lvl="1" marL="9144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9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indent="-394335" lvl="2" marL="13716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61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indent="-375919" lvl="3" marL="18288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32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indent="-357504" lvl="4" marL="22860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03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indent="-357504" lvl="5" marL="27432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03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indent="-357504" lvl="6" marL="32004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03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indent="-357504" lvl="7" marL="3657600" marR="0" rtl="0" algn="l">
              <a:spcBef>
                <a:spcPts val="600"/>
              </a:spcBef>
              <a:spcAft>
                <a:spcPts val="0"/>
              </a:spcAft>
              <a:buClr>
                <a:srgbClr val="8D1415"/>
              </a:buClr>
              <a:buSzPts val="203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indent="-357504" lvl="8" marL="4114800" marR="0" rtl="0" algn="l">
              <a:spcBef>
                <a:spcPts val="600"/>
              </a:spcBef>
              <a:spcAft>
                <a:spcPts val="600"/>
              </a:spcAft>
              <a:buClr>
                <a:srgbClr val="8D1415"/>
              </a:buClr>
              <a:buSzPts val="203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/>
        </p:txBody>
      </p:sp>
      <p:sp>
        <p:nvSpPr>
          <p:cNvPr id="19" name="Google Shape;19;p1"/>
          <p:cNvSpPr txBox="1"/>
          <p:nvPr>
            <p:ph idx="10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/>
        </p:txBody>
      </p:sp>
      <p:sp>
        <p:nvSpPr>
          <p:cNvPr id="20" name="Google Shape;20;p1"/>
          <p:cNvSpPr txBox="1"/>
          <p:nvPr>
            <p:ph idx="11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/>
        </p:txBody>
      </p:sp>
      <p:sp>
        <p:nvSpPr>
          <p:cNvPr id="21" name="Google Shape;21;p1"/>
          <p:cNvSpPr txBox="1"/>
          <p:nvPr>
            <p:ph idx="12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0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4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8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5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7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5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4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6.jp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9"/>
          <p:cNvSpPr txBox="1"/>
          <p:nvPr>
            <p:ph type="ctrTitle"/>
          </p:nvPr>
        </p:nvSpPr>
        <p:spPr>
          <a:xfrm>
            <a:off x="3017250" y="2728661"/>
            <a:ext cx="8306906" cy="181927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Corbel"/>
              <a:buNone/>
            </a:pPr>
            <a:r>
              <a:rPr lang="en-GB" sz="4800"/>
              <a:t>Break-even analysis</a:t>
            </a:r>
            <a:endParaRPr/>
          </a:p>
        </p:txBody>
      </p:sp>
      <p:sp>
        <p:nvSpPr>
          <p:cNvPr id="147" name="Google Shape;147;p19"/>
          <p:cNvSpPr txBox="1"/>
          <p:nvPr>
            <p:ph idx="1" type="subTitle"/>
          </p:nvPr>
        </p:nvSpPr>
        <p:spPr>
          <a:xfrm>
            <a:off x="4336511" y="4731127"/>
            <a:ext cx="6987645" cy="13885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SzPts val="3045"/>
              <a:buNone/>
            </a:pPr>
            <a:r>
              <a:t/>
            </a:r>
            <a:endParaRPr/>
          </a:p>
          <a:p>
            <a:pPr indent="0" lvl="0" marL="0" rtl="0" algn="r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Session 14</a:t>
            </a:r>
            <a:endParaRPr/>
          </a:p>
        </p:txBody>
      </p:sp>
      <p:pic>
        <p:nvPicPr>
          <p:cNvPr descr="http://www.accountancyextra.co.uk/blog/wp-content/uploads/2009/04/break_even_point_neurmadicaestheticflickr.jpg" id="148" name="Google Shape;148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472302" y="0"/>
            <a:ext cx="4416425" cy="3311525"/>
          </a:xfrm>
          <a:prstGeom prst="rect">
            <a:avLst/>
          </a:prstGeom>
          <a:noFill/>
          <a:ln>
            <a:noFill/>
          </a:ln>
          <a:effectLst>
            <a:outerShdw blurRad="292100" rotWithShape="0" algn="tl" dir="2700000" dist="139700">
              <a:srgbClr val="333333">
                <a:alpha val="64705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0"/>
          <p:cNvSpPr txBox="1"/>
          <p:nvPr/>
        </p:nvSpPr>
        <p:spPr>
          <a:xfrm>
            <a:off x="1789044" y="569844"/>
            <a:ext cx="10124661" cy="22159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4000" u="sng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Aim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</a:pPr>
            <a:r>
              <a:rPr lang="en-GB" sz="40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To complete break-even and cash flow forecasts</a:t>
            </a:r>
            <a:endParaRPr/>
          </a:p>
        </p:txBody>
      </p:sp>
      <p:sp>
        <p:nvSpPr>
          <p:cNvPr id="154" name="Google Shape;154;p20"/>
          <p:cNvSpPr txBox="1"/>
          <p:nvPr/>
        </p:nvSpPr>
        <p:spPr>
          <a:xfrm>
            <a:off x="1789044" y="3236580"/>
            <a:ext cx="10561983" cy="46782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u="sng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Objectives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</a:pPr>
            <a:r>
              <a:rPr lang="en-GB" sz="40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To identify the break-even point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</a:pPr>
            <a:r>
              <a:rPr lang="en-GB" sz="40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Understand what break-even analysis means.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</a:pPr>
            <a:r>
              <a:rPr lang="en-GB" sz="40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Know how to calculate the break-even point.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</a:pPr>
            <a:r>
              <a:rPr lang="en-GB" sz="40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Produce a break-even chart.</a:t>
            </a:r>
            <a:endParaRPr/>
          </a:p>
          <a:p>
            <a:pPr indent="-317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t/>
            </a:r>
            <a:endParaRPr sz="40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indent="-317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t/>
            </a:r>
            <a:endParaRPr sz="40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1"/>
          <p:cNvSpPr txBox="1"/>
          <p:nvPr>
            <p:ph type="title"/>
          </p:nvPr>
        </p:nvSpPr>
        <p:spPr>
          <a:xfrm>
            <a:off x="927719" y="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Introduction</a:t>
            </a:r>
            <a:r>
              <a:rPr lang="en-GB"/>
              <a:t> </a:t>
            </a:r>
            <a:endParaRPr/>
          </a:p>
        </p:txBody>
      </p:sp>
      <p:sp>
        <p:nvSpPr>
          <p:cNvPr id="161" name="Google Shape;161;p21"/>
          <p:cNvSpPr txBox="1"/>
          <p:nvPr>
            <p:ph idx="1" type="body"/>
          </p:nvPr>
        </p:nvSpPr>
        <p:spPr>
          <a:xfrm>
            <a:off x="1974641" y="1444418"/>
            <a:ext cx="10018714" cy="546652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31470" lvl="0" marL="285750" rtl="0" algn="l">
              <a:spcBef>
                <a:spcPts val="0"/>
              </a:spcBef>
              <a:spcAft>
                <a:spcPts val="0"/>
              </a:spcAft>
              <a:buSzPts val="5220"/>
              <a:buChar char="•"/>
            </a:pPr>
            <a:r>
              <a:rPr lang="en-GB" sz="3600"/>
              <a:t>Break-even is the point at which a business is not making a profit or a loss, i.e. it is just breaking even.  This means that the money being received from sales is the same as the money being spent on costs.</a:t>
            </a:r>
            <a:endParaRPr/>
          </a:p>
          <a:p>
            <a:pPr indent="0" lvl="0" marL="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t/>
            </a:r>
            <a:endParaRPr sz="3200"/>
          </a:p>
        </p:txBody>
      </p:sp>
      <p:pic>
        <p:nvPicPr>
          <p:cNvPr descr="Image result for break even" id="162" name="Google Shape;162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17735" y="63878"/>
            <a:ext cx="2466975" cy="1847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2"/>
          <p:cNvSpPr txBox="1"/>
          <p:nvPr>
            <p:ph type="title"/>
          </p:nvPr>
        </p:nvSpPr>
        <p:spPr>
          <a:xfrm>
            <a:off x="1298780" y="102705"/>
            <a:ext cx="10018713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rbel"/>
              <a:buNone/>
            </a:pPr>
            <a:r>
              <a:rPr lang="en-GB" u="sng"/>
              <a:t>Costs to a business can be categorised as follows:</a:t>
            </a:r>
            <a:r>
              <a:rPr lang="en-GB"/>
              <a:t> </a:t>
            </a:r>
            <a:endParaRPr/>
          </a:p>
        </p:txBody>
      </p:sp>
      <p:sp>
        <p:nvSpPr>
          <p:cNvPr id="169" name="Google Shape;169;p22"/>
          <p:cNvSpPr txBox="1"/>
          <p:nvPr>
            <p:ph idx="1" type="body"/>
          </p:nvPr>
        </p:nvSpPr>
        <p:spPr>
          <a:xfrm>
            <a:off x="1798472" y="1293970"/>
            <a:ext cx="10018713" cy="43350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/>
              <a:t>Variable costs – vary with the level of output, for example raw materials</a:t>
            </a:r>
            <a:endParaRPr/>
          </a:p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/>
              <a:t>Semi-variable – part of the cost stays the same and part varies in relation to the degree of business activity e.g. a worker may be paid a fixed rate of pay but at busy times earn additional payments for working overtime.</a:t>
            </a:r>
            <a:endParaRPr/>
          </a:p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/>
              <a:t>Fixed costs – do not vary with output, e.g. rent</a:t>
            </a:r>
            <a:endParaRPr/>
          </a:p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/>
              <a:t>Total costs – fixed costs + variable costs</a:t>
            </a:r>
            <a:endParaRPr/>
          </a:p>
        </p:txBody>
      </p:sp>
      <p:pic>
        <p:nvPicPr>
          <p:cNvPr descr="Image result for costs" id="170" name="Google Shape;170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716162" y="5409734"/>
            <a:ext cx="3475838" cy="14482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3"/>
          <p:cNvSpPr txBox="1"/>
          <p:nvPr>
            <p:ph type="title"/>
          </p:nvPr>
        </p:nvSpPr>
        <p:spPr>
          <a:xfrm>
            <a:off x="739741" y="21517"/>
            <a:ext cx="10018713" cy="13682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Sales by a business generate revenue</a:t>
            </a:r>
            <a:endParaRPr/>
          </a:p>
        </p:txBody>
      </p:sp>
      <p:sp>
        <p:nvSpPr>
          <p:cNvPr id="177" name="Google Shape;177;p23"/>
          <p:cNvSpPr txBox="1"/>
          <p:nvPr>
            <p:ph idx="1" type="body"/>
          </p:nvPr>
        </p:nvSpPr>
        <p:spPr>
          <a:xfrm>
            <a:off x="1572799" y="1539924"/>
            <a:ext cx="10737185" cy="51484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Total revenue – the total amount of money coming in from sales, calculated as (quantity sold x selling price)</a:t>
            </a:r>
            <a:endParaRPr/>
          </a:p>
          <a:p>
            <a:pPr indent="-285750" lvl="0" marL="285750" rtl="0" algn="l">
              <a:spcBef>
                <a:spcPts val="1192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Total sales – the amount of sales made in a set time period, e.g. a year, this can be expressed as value or volume</a:t>
            </a:r>
            <a:endParaRPr/>
          </a:p>
          <a:p>
            <a:pPr indent="-285750" lvl="0" marL="285750" rtl="0" algn="l">
              <a:spcBef>
                <a:spcPts val="1192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Selling price per unit – the amount a customer pays for each unit bought</a:t>
            </a:r>
            <a:endParaRPr/>
          </a:p>
          <a:p>
            <a:pPr indent="-285750" lvl="0" marL="285750" rtl="0" algn="l">
              <a:spcBef>
                <a:spcPts val="1192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Sales in value – sales expressed in monetary value, e.g. £s, calculated as (quantity sold x selling price per unit)</a:t>
            </a:r>
            <a:endParaRPr/>
          </a:p>
          <a:p>
            <a:pPr indent="-285750" lvl="0" marL="285750" rtl="0" algn="l">
              <a:spcBef>
                <a:spcPts val="1192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Sales in volume – sales expressed as a quantity, e.g. tons or units</a:t>
            </a:r>
            <a:endParaRPr/>
          </a:p>
        </p:txBody>
      </p:sp>
      <p:pic>
        <p:nvPicPr>
          <p:cNvPr descr="Image result for revenue" id="178" name="Google Shape;178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993391" y="0"/>
            <a:ext cx="2195211" cy="1539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4"/>
          <p:cNvSpPr txBox="1"/>
          <p:nvPr>
            <p:ph type="title"/>
          </p:nvPr>
        </p:nvSpPr>
        <p:spPr>
          <a:xfrm>
            <a:off x="1457807" y="341243"/>
            <a:ext cx="10018713" cy="13682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Break-even</a:t>
            </a:r>
            <a:endParaRPr/>
          </a:p>
        </p:txBody>
      </p:sp>
      <p:sp>
        <p:nvSpPr>
          <p:cNvPr id="185" name="Google Shape;185;p24"/>
          <p:cNvSpPr txBox="1"/>
          <p:nvPr>
            <p:ph idx="1" type="body"/>
          </p:nvPr>
        </p:nvSpPr>
        <p:spPr>
          <a:xfrm>
            <a:off x="2173287" y="1709530"/>
            <a:ext cx="10018713" cy="51484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68300" lvl="0" marL="285750" rtl="0" algn="l">
              <a:spcBef>
                <a:spcPts val="0"/>
              </a:spcBef>
              <a:spcAft>
                <a:spcPts val="0"/>
              </a:spcAft>
              <a:buSzPts val="5800"/>
              <a:buChar char="•"/>
            </a:pPr>
            <a:r>
              <a:rPr lang="en-GB" sz="4000"/>
              <a:t>Break-even is the point where:</a:t>
            </a:r>
            <a:endParaRPr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		Total revenue (TR) = Total costs (TC)</a:t>
            </a:r>
            <a:endParaRPr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t/>
            </a:r>
            <a:endParaRPr sz="3600"/>
          </a:p>
          <a:p>
            <a:pPr indent="-368300" lvl="0" marL="285750" rtl="0" algn="l">
              <a:spcBef>
                <a:spcPts val="1400"/>
              </a:spcBef>
              <a:spcAft>
                <a:spcPts val="0"/>
              </a:spcAft>
              <a:buSzPts val="5800"/>
              <a:buChar char="•"/>
            </a:pPr>
            <a:r>
              <a:rPr lang="en-GB" sz="4000"/>
              <a:t>This can be calculated using the formula:</a:t>
            </a:r>
            <a:endParaRPr/>
          </a:p>
          <a:p>
            <a:pPr indent="0" lvl="0" marL="0" rtl="0" algn="l">
              <a:spcBef>
                <a:spcPts val="810"/>
              </a:spcBef>
              <a:spcAft>
                <a:spcPts val="0"/>
              </a:spcAft>
              <a:buSzPts val="1523"/>
              <a:buNone/>
            </a:pPr>
            <a:r>
              <a:t/>
            </a:r>
            <a:endParaRPr sz="1050"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	Break-even point = 			</a:t>
            </a:r>
            <a:r>
              <a:rPr lang="en-GB" sz="3600" u="sng"/>
              <a:t>fixed costs</a:t>
            </a:r>
            <a:endParaRPr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										contribution per unit</a:t>
            </a:r>
            <a:endParaRPr/>
          </a:p>
          <a:p>
            <a:pPr indent="-64770" lvl="0" marL="285750" rtl="0" algn="l">
              <a:spcBef>
                <a:spcPts val="1080"/>
              </a:spcBef>
              <a:spcAft>
                <a:spcPts val="0"/>
              </a:spcAft>
              <a:buSzPts val="3480"/>
              <a:buNone/>
            </a:pPr>
            <a:r>
              <a:t/>
            </a:r>
            <a:endParaRPr/>
          </a:p>
        </p:txBody>
      </p:sp>
      <p:sp>
        <p:nvSpPr>
          <p:cNvPr id="186" name="Google Shape;186;p24"/>
          <p:cNvSpPr txBox="1"/>
          <p:nvPr/>
        </p:nvSpPr>
        <p:spPr>
          <a:xfrm>
            <a:off x="2042474" y="3701845"/>
            <a:ext cx="9581530" cy="2814912"/>
          </a:xfrm>
          <a:prstGeom prst="rect">
            <a:avLst/>
          </a:prstGeom>
          <a:noFill/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Corbel"/>
              <a:buNone/>
            </a:pPr>
            <a:r>
              <a:t/>
            </a:r>
            <a:endParaRPr b="1" sz="5000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pic>
        <p:nvPicPr>
          <p:cNvPr descr="Image result for break even point" id="187" name="Google Shape;187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10444" y="0"/>
            <a:ext cx="3081556" cy="20506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5"/>
          <p:cNvSpPr txBox="1"/>
          <p:nvPr>
            <p:ph type="title"/>
          </p:nvPr>
        </p:nvSpPr>
        <p:spPr>
          <a:xfrm>
            <a:off x="1457807" y="341243"/>
            <a:ext cx="10018713" cy="13682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Contribution per unit </a:t>
            </a:r>
            <a:endParaRPr/>
          </a:p>
        </p:txBody>
      </p:sp>
      <p:sp>
        <p:nvSpPr>
          <p:cNvPr id="194" name="Google Shape;194;p25"/>
          <p:cNvSpPr txBox="1"/>
          <p:nvPr>
            <p:ph idx="1" type="body"/>
          </p:nvPr>
        </p:nvSpPr>
        <p:spPr>
          <a:xfrm>
            <a:off x="2440680" y="1709530"/>
            <a:ext cx="9035839" cy="51484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68300" lvl="0" marL="285750" rtl="0" algn="l">
              <a:spcBef>
                <a:spcPts val="0"/>
              </a:spcBef>
              <a:spcAft>
                <a:spcPts val="0"/>
              </a:spcAft>
              <a:buSzPts val="5800"/>
              <a:buChar char="•"/>
            </a:pPr>
            <a:r>
              <a:rPr lang="en-GB" sz="4000"/>
              <a:t>Contribution per unit is calculated as:</a:t>
            </a:r>
            <a:endParaRPr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			</a:t>
            </a:r>
            <a:r>
              <a:rPr lang="en-GB" sz="3600"/>
              <a:t>Selling price – variable costs per unit</a:t>
            </a:r>
            <a:endParaRPr/>
          </a:p>
          <a:p>
            <a:pPr indent="0" lvl="1" marL="45720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t/>
            </a:r>
            <a:endParaRPr sz="3200"/>
          </a:p>
          <a:p>
            <a:pPr indent="-368300" lvl="0" marL="285750" rtl="0" algn="l">
              <a:spcBef>
                <a:spcPts val="1400"/>
              </a:spcBef>
              <a:spcAft>
                <a:spcPts val="0"/>
              </a:spcAft>
              <a:buSzPts val="5800"/>
              <a:buChar char="•"/>
            </a:pPr>
            <a:r>
              <a:rPr lang="en-GB" sz="4000"/>
              <a:t>Total contribution is calculated as:</a:t>
            </a:r>
            <a:endParaRPr/>
          </a:p>
          <a:p>
            <a:pPr indent="0" lvl="1" marL="457200" rtl="0" algn="l">
              <a:spcBef>
                <a:spcPts val="132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			</a:t>
            </a:r>
            <a:r>
              <a:rPr lang="en-GB" sz="3600"/>
              <a:t>Sales revenue – total variable costs</a:t>
            </a:r>
            <a:endParaRPr sz="3200"/>
          </a:p>
        </p:txBody>
      </p:sp>
      <p:sp>
        <p:nvSpPr>
          <p:cNvPr id="195" name="Google Shape;195;p25"/>
          <p:cNvSpPr txBox="1"/>
          <p:nvPr/>
        </p:nvSpPr>
        <p:spPr>
          <a:xfrm>
            <a:off x="1894989" y="2050026"/>
            <a:ext cx="9785734" cy="4173793"/>
          </a:xfrm>
          <a:prstGeom prst="rect">
            <a:avLst/>
          </a:prstGeom>
          <a:noFill/>
          <a:ln cap="flat" cmpd="sng" w="57150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6477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8D1415"/>
              </a:buClr>
              <a:buSzPts val="3480"/>
              <a:buFont typeface="Arial"/>
              <a:buNone/>
            </a:pPr>
            <a:r>
              <a:t/>
            </a:r>
            <a:endParaRPr sz="2400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6"/>
          <p:cNvSpPr txBox="1"/>
          <p:nvPr>
            <p:ph type="title"/>
          </p:nvPr>
        </p:nvSpPr>
        <p:spPr>
          <a:xfrm>
            <a:off x="1707285" y="754198"/>
            <a:ext cx="6360761" cy="13682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Total variable cost</a:t>
            </a:r>
            <a:endParaRPr/>
          </a:p>
        </p:txBody>
      </p:sp>
      <p:sp>
        <p:nvSpPr>
          <p:cNvPr id="202" name="Google Shape;202;p26"/>
          <p:cNvSpPr txBox="1"/>
          <p:nvPr>
            <p:ph idx="1" type="body"/>
          </p:nvPr>
        </p:nvSpPr>
        <p:spPr>
          <a:xfrm>
            <a:off x="1894990" y="1709530"/>
            <a:ext cx="10018713" cy="51484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68300" lvl="0" marL="285750" rtl="0" algn="l">
              <a:spcBef>
                <a:spcPts val="0"/>
              </a:spcBef>
              <a:spcAft>
                <a:spcPts val="0"/>
              </a:spcAft>
              <a:buSzPts val="5800"/>
              <a:buChar char="•"/>
            </a:pPr>
            <a:r>
              <a:rPr lang="en-GB" sz="4000"/>
              <a:t>Total variable cost is calculated as:</a:t>
            </a:r>
            <a:endParaRPr/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SzPts val="5800"/>
              <a:buNone/>
            </a:pPr>
            <a:r>
              <a:t/>
            </a:r>
            <a:endParaRPr sz="4000"/>
          </a:p>
          <a:p>
            <a:pPr indent="0" lvl="1" marL="45720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			Variable costs per unit x quantity</a:t>
            </a:r>
            <a:endParaRPr/>
          </a:p>
          <a:p>
            <a:pPr indent="0" lvl="1" marL="45720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 u="sng"/>
              <a:t>or	</a:t>
            </a:r>
            <a:r>
              <a:rPr lang="en-GB" sz="3200"/>
              <a:t>		</a:t>
            </a:r>
            <a:endParaRPr/>
          </a:p>
          <a:p>
            <a:pPr indent="0" lvl="1" marL="45720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			Contribution per unit x number of units sold</a:t>
            </a:r>
            <a:endParaRPr/>
          </a:p>
        </p:txBody>
      </p:sp>
      <p:pic>
        <p:nvPicPr>
          <p:cNvPr descr="Image result for variable costs&quot;" id="203" name="Google Shape;203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31616" y="-1"/>
            <a:ext cx="4760383" cy="27137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7"/>
          <p:cNvSpPr txBox="1"/>
          <p:nvPr>
            <p:ph type="title"/>
          </p:nvPr>
        </p:nvSpPr>
        <p:spPr>
          <a:xfrm>
            <a:off x="1484310" y="228601"/>
            <a:ext cx="10018713" cy="11577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Worked example</a:t>
            </a:r>
            <a:endParaRPr/>
          </a:p>
        </p:txBody>
      </p:sp>
      <p:sp>
        <p:nvSpPr>
          <p:cNvPr id="209" name="Google Shape;209;p27"/>
          <p:cNvSpPr txBox="1"/>
          <p:nvPr>
            <p:ph idx="1" type="body"/>
          </p:nvPr>
        </p:nvSpPr>
        <p:spPr>
          <a:xfrm>
            <a:off x="1484310" y="1253613"/>
            <a:ext cx="10520877" cy="52430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4060"/>
              <a:buNone/>
            </a:pPr>
            <a:r>
              <a:rPr lang="en-GB" sz="2800"/>
              <a:t>Fay makes celebration cakes from a rented kitchen.  She has fixed costs of £20,000.  Her variable cost per cake is £10 and her selling price is £26.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Contribution per unit = selling price – variable cost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Contribution per unit = £26 - £10 = £16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Break-even point = 		</a:t>
            </a:r>
            <a:r>
              <a:rPr lang="en-GB" sz="2800" u="sng"/>
              <a:t>	fixed costs			           </a:t>
            </a:r>
            <a:br>
              <a:rPr lang="en-GB" sz="2800"/>
            </a:br>
            <a:r>
              <a:rPr lang="en-GB" sz="2800"/>
              <a:t>							Contribution per unit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Break-even point =  	</a:t>
            </a:r>
            <a:r>
              <a:rPr lang="en-GB" sz="2800" u="sng"/>
              <a:t>£20,000</a:t>
            </a:r>
            <a:r>
              <a:rPr lang="en-GB" sz="2800"/>
              <a:t>   = 1250 cakes</a:t>
            </a:r>
            <a:endParaRPr sz="2800" u="sng"/>
          </a:p>
          <a:p>
            <a:pPr indent="0" lvl="0" marL="0" rtl="0" algn="l">
              <a:spcBef>
                <a:spcPts val="1160"/>
              </a:spcBef>
              <a:spcAft>
                <a:spcPts val="0"/>
              </a:spcAft>
              <a:buSzPts val="4060"/>
              <a:buNone/>
            </a:pPr>
            <a:r>
              <a:rPr lang="en-GB" sz="2800"/>
              <a:t>						    	     £16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8"/>
          <p:cNvSpPr txBox="1"/>
          <p:nvPr>
            <p:ph type="title"/>
          </p:nvPr>
        </p:nvSpPr>
        <p:spPr>
          <a:xfrm>
            <a:off x="1484310" y="228601"/>
            <a:ext cx="10018713" cy="11577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Worked example</a:t>
            </a:r>
            <a:endParaRPr/>
          </a:p>
        </p:txBody>
      </p:sp>
      <p:sp>
        <p:nvSpPr>
          <p:cNvPr id="215" name="Google Shape;215;p28"/>
          <p:cNvSpPr txBox="1"/>
          <p:nvPr>
            <p:ph idx="1" type="body"/>
          </p:nvPr>
        </p:nvSpPr>
        <p:spPr>
          <a:xfrm>
            <a:off x="1769806" y="1253613"/>
            <a:ext cx="10235381" cy="52430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Fay must sell 1250 cakes to achieve break-even.  If she sells fewer than this she will make a </a:t>
            </a:r>
            <a:r>
              <a:rPr lang="en-GB" sz="3200" u="sng"/>
              <a:t>loss</a:t>
            </a:r>
            <a:r>
              <a:rPr lang="en-GB" sz="3200"/>
              <a:t>.  If she sells more she will make a </a:t>
            </a:r>
            <a:r>
              <a:rPr lang="en-GB" sz="3200" u="sng"/>
              <a:t>profit</a:t>
            </a:r>
            <a:r>
              <a:rPr lang="en-GB" sz="3200"/>
              <a:t>.</a:t>
            </a:r>
            <a:endParaRPr/>
          </a:p>
          <a:p>
            <a:pPr indent="0" lvl="0" marL="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If Fay sells 1251 cakes she will make a £16 profit, because after break-even has been reached, the contribution per unit no longer has to contribute towards fixed costs and therefore becomes profit.</a:t>
            </a:r>
            <a:endParaRPr/>
          </a:p>
          <a:p>
            <a:pPr indent="0" lvl="0" marL="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lang="en-GB" sz="3200"/>
              <a:t>How much profit would Fay make if she sold 1500 cakes?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9"/>
          <p:cNvSpPr txBox="1"/>
          <p:nvPr>
            <p:ph type="title"/>
          </p:nvPr>
        </p:nvSpPr>
        <p:spPr>
          <a:xfrm>
            <a:off x="1366323" y="227370"/>
            <a:ext cx="10018713" cy="13347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Margin of safety</a:t>
            </a:r>
            <a:endParaRPr/>
          </a:p>
        </p:txBody>
      </p:sp>
      <p:sp>
        <p:nvSpPr>
          <p:cNvPr id="221" name="Google Shape;221;p29"/>
          <p:cNvSpPr txBox="1"/>
          <p:nvPr>
            <p:ph idx="1" type="body"/>
          </p:nvPr>
        </p:nvSpPr>
        <p:spPr>
          <a:xfrm>
            <a:off x="1602296" y="1393721"/>
            <a:ext cx="10589704" cy="544215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Margin of safety is the actual number of units sold over and above the break-even point. </a:t>
            </a:r>
            <a:br>
              <a:rPr lang="en-GB" sz="1400"/>
            </a:br>
            <a:endParaRPr sz="1400"/>
          </a:p>
          <a:p>
            <a:pPr indent="-285750" lvl="0" marL="285750" rtl="0" algn="l">
              <a:spcBef>
                <a:spcPts val="1192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To work out the break-even level you firstly need to calculate:</a:t>
            </a:r>
            <a:br>
              <a:rPr lang="en-GB"/>
            </a:br>
            <a:r>
              <a:rPr lang="en-GB" sz="3200"/>
              <a:t>	break-even point = fixed costs / contribution per unit</a:t>
            </a:r>
            <a:endParaRPr/>
          </a:p>
          <a:p>
            <a:pPr indent="0" lvl="0" marL="0" rtl="0" algn="l">
              <a:spcBef>
                <a:spcPts val="1192"/>
              </a:spcBef>
              <a:spcAft>
                <a:spcPts val="0"/>
              </a:spcAft>
              <a:buSzPct val="145000"/>
              <a:buNone/>
            </a:pPr>
            <a:r>
              <a:rPr lang="en-GB" sz="3200"/>
              <a:t>	contribution per unit = selling price – variable costs</a:t>
            </a:r>
            <a:endParaRPr/>
          </a:p>
          <a:p>
            <a:pPr indent="0" lvl="0" marL="0" rtl="0" algn="l">
              <a:spcBef>
                <a:spcPts val="1192"/>
              </a:spcBef>
              <a:spcAft>
                <a:spcPts val="0"/>
              </a:spcAft>
              <a:buSzPct val="145000"/>
              <a:buNone/>
            </a:pPr>
            <a:r>
              <a:rPr lang="en-GB" sz="3200"/>
              <a:t>Then</a:t>
            </a:r>
            <a:endParaRPr/>
          </a:p>
          <a:p>
            <a:pPr indent="0" lvl="0" marL="0" rtl="0" algn="l">
              <a:spcBef>
                <a:spcPts val="1192"/>
              </a:spcBef>
              <a:spcAft>
                <a:spcPts val="0"/>
              </a:spcAft>
              <a:buSzPct val="145000"/>
              <a:buNone/>
            </a:pPr>
            <a:r>
              <a:rPr lang="en-GB" sz="3200"/>
              <a:t>	margin of safety = actual sales – break-even level of output</a:t>
            </a:r>
            <a:endParaRPr/>
          </a:p>
          <a:p>
            <a:pPr indent="0" lvl="0" marL="0" rtl="0" algn="l">
              <a:spcBef>
                <a:spcPts val="1192"/>
              </a:spcBef>
              <a:spcAft>
                <a:spcPts val="0"/>
              </a:spcAft>
              <a:buSzPct val="145000"/>
              <a:buNone/>
            </a:pPr>
            <a:br>
              <a:rPr lang="en-GB" sz="3200"/>
            </a:br>
            <a:r>
              <a:rPr lang="en-GB" sz="3200"/>
              <a:t>		</a:t>
            </a:r>
            <a:endParaRPr/>
          </a:p>
        </p:txBody>
      </p:sp>
      <p:sp>
        <p:nvSpPr>
          <p:cNvPr id="222" name="Google Shape;222;p29"/>
          <p:cNvSpPr txBox="1"/>
          <p:nvPr/>
        </p:nvSpPr>
        <p:spPr>
          <a:xfrm>
            <a:off x="1602295" y="4980040"/>
            <a:ext cx="10018713" cy="968477"/>
          </a:xfrm>
          <a:prstGeom prst="rect">
            <a:avLst/>
          </a:prstGeom>
          <a:noFill/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Corbel"/>
              <a:buNone/>
            </a:pPr>
            <a:r>
              <a:t/>
            </a:r>
            <a:endParaRPr b="1" sz="5000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23" name="Google Shape;223;p29"/>
          <p:cNvSpPr txBox="1"/>
          <p:nvPr/>
        </p:nvSpPr>
        <p:spPr>
          <a:xfrm>
            <a:off x="1602296" y="3295649"/>
            <a:ext cx="10018713" cy="1158365"/>
          </a:xfrm>
          <a:prstGeom prst="rect">
            <a:avLst/>
          </a:prstGeom>
          <a:noFill/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Corbel"/>
              <a:buNone/>
            </a:pPr>
            <a:r>
              <a:t/>
            </a:r>
            <a:endParaRPr b="1" sz="5000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pic>
        <p:nvPicPr>
          <p:cNvPr descr="Image result for margin of safety" id="224" name="Google Shape;224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645554" y="60221"/>
            <a:ext cx="3429000" cy="133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0"/>
          <p:cNvSpPr txBox="1"/>
          <p:nvPr>
            <p:ph type="title"/>
          </p:nvPr>
        </p:nvSpPr>
        <p:spPr>
          <a:xfrm>
            <a:off x="1484310" y="228601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Worked example</a:t>
            </a:r>
            <a:endParaRPr/>
          </a:p>
        </p:txBody>
      </p:sp>
      <p:sp>
        <p:nvSpPr>
          <p:cNvPr id="230" name="Google Shape;230;p30"/>
          <p:cNvSpPr txBox="1"/>
          <p:nvPr>
            <p:ph idx="1" type="body"/>
          </p:nvPr>
        </p:nvSpPr>
        <p:spPr>
          <a:xfrm>
            <a:off x="1887794" y="1533833"/>
            <a:ext cx="10304206" cy="4667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Assume Fay sold 1500 cakes</a:t>
            </a:r>
            <a:endParaRPr/>
          </a:p>
          <a:p>
            <a:pPr indent="0" lvl="0" marL="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t/>
            </a:r>
            <a:endParaRPr sz="3200"/>
          </a:p>
          <a:p>
            <a:pPr indent="0" lvl="0" marL="0" rtl="0" algn="l">
              <a:spcBef>
                <a:spcPts val="1160"/>
              </a:spcBef>
              <a:spcAft>
                <a:spcPts val="0"/>
              </a:spcAft>
              <a:buSzPts val="4060"/>
              <a:buNone/>
            </a:pPr>
            <a:r>
              <a:rPr lang="en-GB" sz="2800"/>
              <a:t>Margin of safety = actual sales in units  –  break-even level of output</a:t>
            </a:r>
            <a:endParaRPr/>
          </a:p>
          <a:p>
            <a:pPr indent="0" lvl="0" marL="0" rtl="0" algn="l">
              <a:spcBef>
                <a:spcPts val="1160"/>
              </a:spcBef>
              <a:spcAft>
                <a:spcPts val="0"/>
              </a:spcAft>
              <a:buSzPts val="4060"/>
              <a:buNone/>
            </a:pPr>
            <a:r>
              <a:t/>
            </a:r>
            <a:endParaRPr sz="2800"/>
          </a:p>
          <a:p>
            <a:pPr indent="0" lvl="0" marL="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Margin of safety = 1500 cakes  –   1250 cakes </a:t>
            </a:r>
            <a:endParaRPr/>
          </a:p>
          <a:p>
            <a:pPr indent="0" lvl="0" marL="0" rtl="0" algn="l">
              <a:spcBef>
                <a:spcPts val="132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Margin of safety = 250 cakes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1"/>
          <p:cNvSpPr txBox="1"/>
          <p:nvPr>
            <p:ph idx="1" type="body"/>
          </p:nvPr>
        </p:nvSpPr>
        <p:spPr>
          <a:xfrm>
            <a:off x="1484310" y="1784555"/>
            <a:ext cx="10284903" cy="42327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31470" lvl="0" marL="285750" rtl="0" algn="l">
              <a:spcBef>
                <a:spcPts val="0"/>
              </a:spcBef>
              <a:spcAft>
                <a:spcPts val="0"/>
              </a:spcAft>
              <a:buSzPts val="5220"/>
              <a:buChar char="•"/>
            </a:pPr>
            <a:r>
              <a:rPr lang="en-GB" sz="3600"/>
              <a:t>Break-even can also be shown on a break-even chart.  This plots the costs and revenues at each unit of output.  The break-even point is where the total cost line crosses the total revenue line.  A break-even chart can also be used to calculate margin of safety and profit or loss at different levels of output.</a:t>
            </a:r>
            <a:endParaRPr/>
          </a:p>
        </p:txBody>
      </p:sp>
      <p:sp>
        <p:nvSpPr>
          <p:cNvPr id="236" name="Google Shape;236;p31"/>
          <p:cNvSpPr txBox="1"/>
          <p:nvPr>
            <p:ph type="title"/>
          </p:nvPr>
        </p:nvSpPr>
        <p:spPr>
          <a:xfrm>
            <a:off x="1484310" y="228601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Drawing a break-even chart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32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1. Step-by-step: drawing a break-even chart</a:t>
            </a:r>
            <a:endParaRPr/>
          </a:p>
        </p:txBody>
      </p:sp>
      <p:sp>
        <p:nvSpPr>
          <p:cNvPr id="242" name="Google Shape;242;p32"/>
          <p:cNvSpPr txBox="1"/>
          <p:nvPr>
            <p:ph idx="1" type="body"/>
          </p:nvPr>
        </p:nvSpPr>
        <p:spPr>
          <a:xfrm>
            <a:off x="1484309" y="1614949"/>
            <a:ext cx="10447136" cy="167394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94640" lvl="0" marL="285750" rtl="0" algn="l">
              <a:spcBef>
                <a:spcPts val="0"/>
              </a:spcBef>
              <a:spcAft>
                <a:spcPts val="0"/>
              </a:spcAft>
              <a:buSzPts val="4640"/>
              <a:buChar char="•"/>
            </a:pPr>
            <a:r>
              <a:rPr lang="en-GB" sz="3200"/>
              <a:t>Draw your axes, adding labels ‘Cost/Sales’ on the vertical ‘y’ axis and ‘Output’ on the horizontal ‘x’ axis.</a:t>
            </a:r>
            <a:endParaRPr/>
          </a:p>
        </p:txBody>
      </p:sp>
      <p:pic>
        <p:nvPicPr>
          <p:cNvPr id="243" name="Google Shape;243;p32"/>
          <p:cNvPicPr preferRelativeResize="0"/>
          <p:nvPr/>
        </p:nvPicPr>
        <p:blipFill rotWithShape="1">
          <a:blip r:embed="rId3">
            <a:alphaModFix/>
          </a:blip>
          <a:srcRect b="11779" l="0" r="0" t="25937"/>
          <a:stretch/>
        </p:blipFill>
        <p:spPr>
          <a:xfrm>
            <a:off x="4106580" y="3244091"/>
            <a:ext cx="3978840" cy="33041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33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2. Step-by-step: drawing a break-even chart</a:t>
            </a:r>
            <a:endParaRPr/>
          </a:p>
        </p:txBody>
      </p:sp>
      <p:sp>
        <p:nvSpPr>
          <p:cNvPr id="249" name="Google Shape;249;p33"/>
          <p:cNvSpPr txBox="1"/>
          <p:nvPr>
            <p:ph idx="1" type="body"/>
          </p:nvPr>
        </p:nvSpPr>
        <p:spPr>
          <a:xfrm>
            <a:off x="1484309" y="1614949"/>
            <a:ext cx="10447136" cy="167394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94640" lvl="0" marL="285750" rtl="0" algn="l">
              <a:spcBef>
                <a:spcPts val="0"/>
              </a:spcBef>
              <a:spcAft>
                <a:spcPts val="0"/>
              </a:spcAft>
              <a:buSzPts val="4640"/>
              <a:buChar char="•"/>
            </a:pPr>
            <a:r>
              <a:rPr lang="en-GB" sz="3200"/>
              <a:t>Draw your fixed cost line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Remember this stays the same regardless of output and is therefore a horizontal straight line</a:t>
            </a:r>
            <a:endParaRPr/>
          </a:p>
        </p:txBody>
      </p:sp>
      <p:pic>
        <p:nvPicPr>
          <p:cNvPr id="250" name="Google Shape;250;p33"/>
          <p:cNvPicPr preferRelativeResize="0"/>
          <p:nvPr/>
        </p:nvPicPr>
        <p:blipFill rotWithShape="1">
          <a:blip r:embed="rId3">
            <a:alphaModFix/>
          </a:blip>
          <a:srcRect b="23548" l="0" r="0" t="31437"/>
          <a:stretch/>
        </p:blipFill>
        <p:spPr>
          <a:xfrm>
            <a:off x="3524250" y="3429000"/>
            <a:ext cx="5143500" cy="30870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4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3. Step-by-step: drawing a break-even chart</a:t>
            </a:r>
            <a:endParaRPr/>
          </a:p>
        </p:txBody>
      </p:sp>
      <p:sp>
        <p:nvSpPr>
          <p:cNvPr id="256" name="Google Shape;256;p34"/>
          <p:cNvSpPr txBox="1"/>
          <p:nvPr>
            <p:ph idx="1" type="body"/>
          </p:nvPr>
        </p:nvSpPr>
        <p:spPr>
          <a:xfrm>
            <a:off x="1484310" y="1614948"/>
            <a:ext cx="10447136" cy="216063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 lnSpcReduction="100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Draw your variable cost line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At 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0 </a:t>
            </a:r>
            <a:r>
              <a:rPr lang="en-GB" sz="2800"/>
              <a:t>output costs will be £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0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As output increases variable costs will increase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The variable cost line therefore slopes upwards from 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0</a:t>
            </a:r>
            <a:endParaRPr sz="2800"/>
          </a:p>
        </p:txBody>
      </p:sp>
      <p:pic>
        <p:nvPicPr>
          <p:cNvPr id="257" name="Google Shape;257;p34"/>
          <p:cNvPicPr preferRelativeResize="0"/>
          <p:nvPr/>
        </p:nvPicPr>
        <p:blipFill rotWithShape="1">
          <a:blip r:embed="rId3">
            <a:alphaModFix/>
          </a:blip>
          <a:srcRect b="18721" l="0" r="0" t="39635"/>
          <a:stretch/>
        </p:blipFill>
        <p:spPr>
          <a:xfrm>
            <a:off x="3424042" y="3815085"/>
            <a:ext cx="5143500" cy="28559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5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4. Step-by-step: drawing a break-even chart</a:t>
            </a:r>
            <a:endParaRPr/>
          </a:p>
        </p:txBody>
      </p:sp>
      <p:sp>
        <p:nvSpPr>
          <p:cNvPr id="263" name="Google Shape;263;p35"/>
          <p:cNvSpPr txBox="1"/>
          <p:nvPr>
            <p:ph idx="1" type="body"/>
          </p:nvPr>
        </p:nvSpPr>
        <p:spPr>
          <a:xfrm>
            <a:off x="1484310" y="1614948"/>
            <a:ext cx="10447136" cy="248510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 lnSpcReduction="100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Draw your total cost line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Remember total costs are fixed costs plus variable costs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The total cost line therefore starts at the fixed cost point and slopes upwards</a:t>
            </a:r>
            <a:endParaRPr/>
          </a:p>
          <a:p>
            <a:pPr indent="-285750" lvl="1" marL="742950" rtl="0" algn="l">
              <a:spcBef>
                <a:spcPts val="1118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Notice the total cost line is parallel to the variable cost line</a:t>
            </a:r>
            <a:endParaRPr/>
          </a:p>
        </p:txBody>
      </p:sp>
      <p:pic>
        <p:nvPicPr>
          <p:cNvPr id="264" name="Google Shape;264;p35"/>
          <p:cNvPicPr preferRelativeResize="0"/>
          <p:nvPr/>
        </p:nvPicPr>
        <p:blipFill rotWithShape="1">
          <a:blip r:embed="rId3">
            <a:alphaModFix/>
          </a:blip>
          <a:srcRect b="26605" l="0" r="0" t="30581"/>
          <a:stretch/>
        </p:blipFill>
        <p:spPr>
          <a:xfrm>
            <a:off x="3743325" y="4100052"/>
            <a:ext cx="4705350" cy="26860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6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5. Step-by-step: drawing a break-even chart</a:t>
            </a:r>
            <a:endParaRPr/>
          </a:p>
        </p:txBody>
      </p:sp>
      <p:sp>
        <p:nvSpPr>
          <p:cNvPr id="270" name="Google Shape;270;p36"/>
          <p:cNvSpPr txBox="1"/>
          <p:nvPr>
            <p:ph idx="1" type="body"/>
          </p:nvPr>
        </p:nvSpPr>
        <p:spPr>
          <a:xfrm>
            <a:off x="1484310" y="1614948"/>
            <a:ext cx="10447136" cy="248510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94640" lvl="0" marL="285750" rtl="0" algn="l">
              <a:spcBef>
                <a:spcPts val="0"/>
              </a:spcBef>
              <a:spcAft>
                <a:spcPts val="0"/>
              </a:spcAft>
              <a:buSzPts val="4640"/>
              <a:buChar char="•"/>
            </a:pPr>
            <a:r>
              <a:rPr lang="en-GB" sz="3200"/>
              <a:t>Draw your total revenue line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If no units are sold, total revenue will be £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0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As sales increase, total revenue will increase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The total revenue line therefore slopes upwards from 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0</a:t>
            </a:r>
            <a:endParaRPr sz="2800"/>
          </a:p>
        </p:txBody>
      </p:sp>
      <p:pic>
        <p:nvPicPr>
          <p:cNvPr id="271" name="Google Shape;271;p36"/>
          <p:cNvPicPr preferRelativeResize="0"/>
          <p:nvPr/>
        </p:nvPicPr>
        <p:blipFill rotWithShape="1">
          <a:blip r:embed="rId3">
            <a:alphaModFix/>
          </a:blip>
          <a:srcRect b="9772" l="7463" r="3891" t="50000"/>
          <a:stretch/>
        </p:blipFill>
        <p:spPr>
          <a:xfrm>
            <a:off x="3816263" y="4100052"/>
            <a:ext cx="4559474" cy="27588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7"/>
          <p:cNvSpPr txBox="1"/>
          <p:nvPr>
            <p:ph type="title"/>
          </p:nvPr>
        </p:nvSpPr>
        <p:spPr>
          <a:xfrm>
            <a:off x="1484310" y="309716"/>
            <a:ext cx="10018713" cy="13052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6. Step-by-step: drawing a break-even chart</a:t>
            </a:r>
            <a:endParaRPr/>
          </a:p>
        </p:txBody>
      </p:sp>
      <p:sp>
        <p:nvSpPr>
          <p:cNvPr id="277" name="Google Shape;277;p37"/>
          <p:cNvSpPr txBox="1"/>
          <p:nvPr>
            <p:ph idx="1" type="body"/>
          </p:nvPr>
        </p:nvSpPr>
        <p:spPr>
          <a:xfrm>
            <a:off x="1484310" y="1614948"/>
            <a:ext cx="10447136" cy="172595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77500" lnSpcReduction="200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GB" sz="3200"/>
              <a:t>Identify the break-even point</a:t>
            </a:r>
            <a:endParaRPr/>
          </a:p>
          <a:p>
            <a:pPr indent="-285750" lvl="1" marL="742950" rtl="0" algn="l">
              <a:spcBef>
                <a:spcPts val="1034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Identify where the total cost line crosses the total revenue line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-285750" lvl="1" marL="742950" rtl="0" algn="l">
              <a:spcBef>
                <a:spcPts val="1034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Draw a line downwards to the output axis</a:t>
            </a:r>
            <a:endParaRPr/>
          </a:p>
          <a:p>
            <a:pPr indent="-285750" lvl="1" marL="742950" rtl="0" algn="l">
              <a:spcBef>
                <a:spcPts val="1034"/>
              </a:spcBef>
              <a:spcAft>
                <a:spcPts val="0"/>
              </a:spcAft>
              <a:buSzPct val="145000"/>
              <a:buChar char="•"/>
            </a:pPr>
            <a:r>
              <a:rPr lang="en-GB" sz="2800"/>
              <a:t>Read off the break-even level of output</a:t>
            </a:r>
            <a:endParaRPr/>
          </a:p>
        </p:txBody>
      </p:sp>
      <p:pic>
        <p:nvPicPr>
          <p:cNvPr id="278" name="Google Shape;278;p37"/>
          <p:cNvPicPr preferRelativeResize="0"/>
          <p:nvPr/>
        </p:nvPicPr>
        <p:blipFill rotWithShape="1">
          <a:blip r:embed="rId3">
            <a:alphaModFix/>
          </a:blip>
          <a:srcRect b="9357" l="0" r="0" t="39755"/>
          <a:stretch/>
        </p:blipFill>
        <p:spPr>
          <a:xfrm>
            <a:off x="3748362" y="3517101"/>
            <a:ext cx="4695275" cy="31857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8"/>
          <p:cNvSpPr txBox="1"/>
          <p:nvPr>
            <p:ph type="title"/>
          </p:nvPr>
        </p:nvSpPr>
        <p:spPr>
          <a:xfrm>
            <a:off x="1528555" y="58995"/>
            <a:ext cx="10018713" cy="132735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Theory  into practice</a:t>
            </a:r>
            <a:endParaRPr/>
          </a:p>
        </p:txBody>
      </p:sp>
      <p:sp>
        <p:nvSpPr>
          <p:cNvPr id="284" name="Google Shape;284;p38"/>
          <p:cNvSpPr txBox="1"/>
          <p:nvPr>
            <p:ph idx="1" type="body"/>
          </p:nvPr>
        </p:nvSpPr>
        <p:spPr>
          <a:xfrm>
            <a:off x="1799304" y="1386349"/>
            <a:ext cx="10269436" cy="516193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You are the finance assistant at Deluxe Car Washing Services. Produce a break-even chart and check your workings against the break-even formula for the following:</a:t>
            </a:r>
            <a:endParaRPr/>
          </a:p>
          <a:p>
            <a:pPr indent="-285750" lvl="1" marL="742950" rtl="0" algn="l">
              <a:spcBef>
                <a:spcPts val="1000"/>
              </a:spcBef>
              <a:spcAft>
                <a:spcPts val="0"/>
              </a:spcAft>
              <a:buSzPts val="2900"/>
              <a:buChar char="•"/>
            </a:pPr>
            <a:r>
              <a:rPr lang="en-GB"/>
              <a:t>Car wash price = £12.50 per car</a:t>
            </a:r>
            <a:endParaRPr/>
          </a:p>
          <a:p>
            <a:pPr indent="-285750" lvl="1" marL="742950" rtl="0" algn="l">
              <a:spcBef>
                <a:spcPts val="1000"/>
              </a:spcBef>
              <a:spcAft>
                <a:spcPts val="0"/>
              </a:spcAft>
              <a:buSzPts val="2900"/>
              <a:buChar char="•"/>
            </a:pPr>
            <a:r>
              <a:rPr lang="en-GB"/>
              <a:t>Overhead costs = £175 per week</a:t>
            </a:r>
            <a:endParaRPr/>
          </a:p>
          <a:p>
            <a:pPr indent="-285750" lvl="1" marL="742950" rtl="0" algn="l">
              <a:spcBef>
                <a:spcPts val="1000"/>
              </a:spcBef>
              <a:spcAft>
                <a:spcPts val="0"/>
              </a:spcAft>
              <a:buSzPts val="2900"/>
              <a:buChar char="•"/>
            </a:pPr>
            <a:r>
              <a:rPr lang="en-GB"/>
              <a:t>Labour costs per wash = £4.50 per car</a:t>
            </a:r>
            <a:endParaRPr/>
          </a:p>
          <a:p>
            <a:pPr indent="-285750" lvl="1" marL="742950" rtl="0" algn="l">
              <a:spcBef>
                <a:spcPts val="1000"/>
              </a:spcBef>
              <a:spcAft>
                <a:spcPts val="0"/>
              </a:spcAft>
              <a:buSzPts val="2900"/>
              <a:buChar char="•"/>
            </a:pPr>
            <a:r>
              <a:rPr lang="en-GB"/>
              <a:t>Materials and water cost = £1 per car</a:t>
            </a:r>
            <a:endParaRPr/>
          </a:p>
          <a:p>
            <a:pPr indent="-457200" lvl="0" marL="457200" rtl="0" algn="l">
              <a:spcBef>
                <a:spcPts val="1080"/>
              </a:spcBef>
              <a:spcAft>
                <a:spcPts val="0"/>
              </a:spcAft>
              <a:buSzPts val="3480"/>
              <a:buFont typeface="Corbel"/>
              <a:buAutoNum type="arabicPeriod"/>
            </a:pPr>
            <a:r>
              <a:rPr lang="en-GB"/>
              <a:t>Label your graph in full and include the break-even formula to show you are right.</a:t>
            </a:r>
            <a:endParaRPr/>
          </a:p>
          <a:p>
            <a:pPr indent="-457200" lvl="0" marL="457200" rtl="0" algn="l">
              <a:spcBef>
                <a:spcPts val="1080"/>
              </a:spcBef>
              <a:spcAft>
                <a:spcPts val="0"/>
              </a:spcAft>
              <a:buSzPts val="3480"/>
              <a:buFont typeface="Corbel"/>
              <a:buAutoNum type="arabicPeriod"/>
            </a:pPr>
            <a:r>
              <a:rPr lang="en-GB"/>
              <a:t>The business averaged 30 cars per week during July – work out the margin of safety.</a:t>
            </a:r>
            <a:endParaRPr/>
          </a:p>
          <a:p>
            <a:pPr indent="-457200" lvl="0" marL="457200" rtl="0" algn="l">
              <a:spcBef>
                <a:spcPts val="1080"/>
              </a:spcBef>
              <a:spcAft>
                <a:spcPts val="0"/>
              </a:spcAft>
              <a:buSzPts val="3480"/>
              <a:buFont typeface="Corbel"/>
              <a:buAutoNum type="arabicPeriod"/>
            </a:pPr>
            <a:r>
              <a:rPr lang="en-GB"/>
              <a:t>How much profit would they make if they washed 20 cars during one week, and what recommendations would you make to them about this?</a:t>
            </a:r>
            <a:endParaRPr/>
          </a:p>
        </p:txBody>
      </p:sp>
      <p:pic>
        <p:nvPicPr>
          <p:cNvPr descr="Image result for car washing service" id="285" name="Google Shape;285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004625" y="2168012"/>
            <a:ext cx="1879684" cy="18713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9"/>
          <p:cNvSpPr txBox="1"/>
          <p:nvPr>
            <p:ph type="title"/>
          </p:nvPr>
        </p:nvSpPr>
        <p:spPr>
          <a:xfrm>
            <a:off x="1618534" y="148905"/>
            <a:ext cx="10018713" cy="126883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Identification of area of profit and area of loss</a:t>
            </a:r>
            <a:endParaRPr/>
          </a:p>
        </p:txBody>
      </p:sp>
      <p:sp>
        <p:nvSpPr>
          <p:cNvPr id="291" name="Google Shape;291;p39"/>
          <p:cNvSpPr txBox="1"/>
          <p:nvPr>
            <p:ph idx="1" type="body"/>
          </p:nvPr>
        </p:nvSpPr>
        <p:spPr>
          <a:xfrm>
            <a:off x="1618534" y="1853967"/>
            <a:ext cx="9849217" cy="264274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Break-even level of output is the level of output where the business is making neither a profit nor a loss.  If the business sells less than the break-even level of output, then it is making a loss.  For every item sold above the break-even level it is making a profit.</a:t>
            </a:r>
            <a:endParaRPr/>
          </a:p>
        </p:txBody>
      </p:sp>
      <p:pic>
        <p:nvPicPr>
          <p:cNvPr descr="Image result for break even area of profit and loss" id="292" name="Google Shape;292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123471" y="4104133"/>
            <a:ext cx="4057805" cy="27002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40"/>
          <p:cNvSpPr txBox="1"/>
          <p:nvPr>
            <p:ph type="title"/>
          </p:nvPr>
        </p:nvSpPr>
        <p:spPr>
          <a:xfrm>
            <a:off x="1540237" y="123739"/>
            <a:ext cx="10018713" cy="117655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Worked example</a:t>
            </a:r>
            <a:endParaRPr/>
          </a:p>
        </p:txBody>
      </p:sp>
      <p:sp>
        <p:nvSpPr>
          <p:cNvPr id="298" name="Google Shape;298;p40"/>
          <p:cNvSpPr txBox="1"/>
          <p:nvPr>
            <p:ph idx="1" type="body"/>
          </p:nvPr>
        </p:nvSpPr>
        <p:spPr>
          <a:xfrm>
            <a:off x="1618534" y="1199626"/>
            <a:ext cx="10419668" cy="51340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Kenji imports silk dresses from Vietnam which he then sells through his online shop.  He has imported 100 dresses at a cost of £1000.  In addition to the cost of the dresses, it costs him £3 per dress postage and packing.  His fixed costs are £1105.  He sells the dresses for £35 with free postage and packaging offered to the customer.</a:t>
            </a:r>
            <a:endParaRPr/>
          </a:p>
          <a:p>
            <a:pPr indent="-285750" lvl="0" marL="2857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First calculate Kenji’s break-even level of output.</a:t>
            </a:r>
            <a:endParaRPr/>
          </a:p>
          <a:p>
            <a:pPr indent="0" lvl="1" marL="45720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rPr lang="en-GB"/>
              <a:t>Contribution = selling price – variable cost</a:t>
            </a:r>
            <a:endParaRPr/>
          </a:p>
          <a:p>
            <a:pPr indent="-285750" lvl="0" marL="2857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His variable cost per dress is (£1000/100) + £3 p&amp;p = £13</a:t>
            </a:r>
            <a:endParaRPr/>
          </a:p>
          <a:p>
            <a:pPr indent="0" lvl="1" marL="45720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rPr lang="en-GB"/>
              <a:t>Contribution = £35 - £13 = £22</a:t>
            </a:r>
            <a:endParaRPr/>
          </a:p>
          <a:p>
            <a:pPr indent="-285750" lvl="0" marL="2857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Break-even = fixed costs / contribution</a:t>
            </a:r>
            <a:endParaRPr/>
          </a:p>
          <a:p>
            <a:pPr indent="0" lvl="1" marL="45720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rPr lang="en-GB"/>
              <a:t>Break-even = £1105/ £22 = 50.22 dresses</a:t>
            </a:r>
            <a:endParaRPr/>
          </a:p>
          <a:p>
            <a:pPr indent="-285750" lvl="0" marL="2857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/>
              <a:t>Kenji must sell </a:t>
            </a:r>
            <a:r>
              <a:rPr lang="en-GB" u="sng"/>
              <a:t>51</a:t>
            </a:r>
            <a:r>
              <a:rPr lang="en-GB"/>
              <a:t> dresses to reach his break-even point.</a:t>
            </a:r>
            <a:endParaRPr/>
          </a:p>
          <a:p>
            <a:pPr indent="0" lvl="1" marL="45720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1"/>
          <p:cNvSpPr txBox="1"/>
          <p:nvPr>
            <p:ph type="title"/>
          </p:nvPr>
        </p:nvSpPr>
        <p:spPr>
          <a:xfrm>
            <a:off x="1540237" y="123739"/>
            <a:ext cx="10018713" cy="117655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Worked example - continued</a:t>
            </a:r>
            <a:endParaRPr/>
          </a:p>
        </p:txBody>
      </p:sp>
      <p:sp>
        <p:nvSpPr>
          <p:cNvPr id="304" name="Google Shape;304;p41"/>
          <p:cNvSpPr txBox="1"/>
          <p:nvPr>
            <p:ph idx="1" type="body"/>
          </p:nvPr>
        </p:nvSpPr>
        <p:spPr>
          <a:xfrm>
            <a:off x="1618534" y="1199626"/>
            <a:ext cx="10573466" cy="553463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85750" lvl="0" marL="285750" rtl="0" algn="l">
              <a:spcBef>
                <a:spcPts val="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If he sells 50 dresses he makes a loss.</a:t>
            </a:r>
            <a:endParaRPr/>
          </a:p>
          <a:p>
            <a:pPr indent="-285750" lvl="1" marL="7429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 sz="2400"/>
              <a:t>Sales revenue = 50 x £35 = £1750</a:t>
            </a:r>
            <a:endParaRPr/>
          </a:p>
          <a:p>
            <a:pPr indent="-285750" lvl="1" marL="7429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 sz="2400"/>
              <a:t>Total costs = £1105 + £500 + £150 = £1755</a:t>
            </a:r>
            <a:endParaRPr/>
          </a:p>
          <a:p>
            <a:pPr indent="-285750" lvl="1" marL="742950" rtl="0" algn="l">
              <a:spcBef>
                <a:spcPts val="1080"/>
              </a:spcBef>
              <a:spcAft>
                <a:spcPts val="0"/>
              </a:spcAft>
              <a:buSzPts val="3480"/>
              <a:buChar char="•"/>
            </a:pPr>
            <a:r>
              <a:rPr lang="en-GB" sz="2400"/>
              <a:t>Loss of £1755 - £1750 = £5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If he sells 51 dresses he will make a profit of £17 as the contribution from the one dress over his break-even now becomes profit.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If he sells all 100 dresses he will make a profit of £1095.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Carry out calculations to show how he makes £17 profit for 51 dresses and £1095 for 100 dresses!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" name="Google Shape;309;p42"/>
          <p:cNvPicPr preferRelativeResize="0"/>
          <p:nvPr/>
        </p:nvPicPr>
        <p:blipFill rotWithShape="1">
          <a:blip r:embed="rId3">
            <a:alphaModFix/>
          </a:blip>
          <a:srcRect b="6524" l="0" r="2510" t="7328"/>
          <a:stretch/>
        </p:blipFill>
        <p:spPr>
          <a:xfrm>
            <a:off x="2466969" y="940267"/>
            <a:ext cx="8752843" cy="5800987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42"/>
          <p:cNvSpPr txBox="1"/>
          <p:nvPr>
            <p:ph idx="1" type="body"/>
          </p:nvPr>
        </p:nvSpPr>
        <p:spPr>
          <a:xfrm>
            <a:off x="1990986" y="116746"/>
            <a:ext cx="10018713" cy="100737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3480"/>
              <a:buNone/>
            </a:pPr>
            <a:r>
              <a:rPr lang="en-GB"/>
              <a:t>Profit and loss can also be shown on a break-even chart, as shown below: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43"/>
          <p:cNvSpPr txBox="1"/>
          <p:nvPr>
            <p:ph type="title"/>
          </p:nvPr>
        </p:nvSpPr>
        <p:spPr>
          <a:xfrm>
            <a:off x="1484310" y="115350"/>
            <a:ext cx="10018713" cy="13778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Contribution per unit benefits and limitations</a:t>
            </a:r>
            <a:endParaRPr/>
          </a:p>
        </p:txBody>
      </p:sp>
      <p:graphicFrame>
        <p:nvGraphicFramePr>
          <p:cNvPr id="316" name="Google Shape;316;p43"/>
          <p:cNvGraphicFramePr/>
          <p:nvPr/>
        </p:nvGraphicFramePr>
        <p:xfrm>
          <a:off x="2163820" y="2592198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{21A19F7D-B70F-4866-ABFA-93649577DFF0}</a:tableStyleId>
              </a:tblPr>
              <a:tblGrid>
                <a:gridCol w="4887450"/>
                <a:gridCol w="4887450"/>
              </a:tblGrid>
              <a:tr h="489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u="none" cap="none" strike="noStrike"/>
                        <a:t>Benefits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/>
                        <a:t>Limitations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3180975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Straightforward to calculate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Allows for the calculation of break-even level of output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Can be used to inform decisions, e.g. what price to charge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Can be used to carry out what-if analysis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Does not take into account fixed costs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Assumes that prices remain constant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Does not take into account any unexpected changes to variables, e.g. selling price and variable costs can fluctuate</a:t>
                      </a:r>
                      <a:endParaRPr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sp>
        <p:nvSpPr>
          <p:cNvPr id="317" name="Google Shape;317;p43"/>
          <p:cNvSpPr txBox="1"/>
          <p:nvPr/>
        </p:nvSpPr>
        <p:spPr>
          <a:xfrm>
            <a:off x="2163820" y="1417742"/>
            <a:ext cx="10018712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Contribution per unit is used by businesses to help inform decision making.  There are benefits and limitations to it as a decision-making tool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44"/>
          <p:cNvSpPr txBox="1"/>
          <p:nvPr>
            <p:ph type="title"/>
          </p:nvPr>
        </p:nvSpPr>
        <p:spPr>
          <a:xfrm>
            <a:off x="1484310" y="1905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Use of break-even as a management tool</a:t>
            </a:r>
            <a:endParaRPr/>
          </a:p>
        </p:txBody>
      </p:sp>
      <p:sp>
        <p:nvSpPr>
          <p:cNvPr id="323" name="Google Shape;323;p44"/>
          <p:cNvSpPr txBox="1"/>
          <p:nvPr>
            <p:ph idx="1" type="body"/>
          </p:nvPr>
        </p:nvSpPr>
        <p:spPr>
          <a:xfrm>
            <a:off x="1819869" y="2281106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5220"/>
              <a:buNone/>
            </a:pPr>
            <a:r>
              <a:rPr lang="en-GB" sz="3600"/>
              <a:t>Break-even can be used as a management tool for: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Planning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Monitoring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Control </a:t>
            </a:r>
            <a:endParaRPr/>
          </a:p>
          <a:p>
            <a:pPr indent="-285750" lvl="0" marL="2857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Target setting</a:t>
            </a:r>
            <a:endParaRPr/>
          </a:p>
          <a:p>
            <a:pPr indent="-101600" lvl="1" marL="74295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5"/>
          <p:cNvSpPr txBox="1"/>
          <p:nvPr>
            <p:ph type="title"/>
          </p:nvPr>
        </p:nvSpPr>
        <p:spPr>
          <a:xfrm>
            <a:off x="1534644" y="83891"/>
            <a:ext cx="10018713" cy="151001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Use of break-even as a management tool</a:t>
            </a:r>
            <a:endParaRPr/>
          </a:p>
        </p:txBody>
      </p:sp>
      <p:sp>
        <p:nvSpPr>
          <p:cNvPr id="329" name="Google Shape;329;p45"/>
          <p:cNvSpPr txBox="1"/>
          <p:nvPr>
            <p:ph idx="1" type="body"/>
          </p:nvPr>
        </p:nvSpPr>
        <p:spPr>
          <a:xfrm>
            <a:off x="1937315" y="1836489"/>
            <a:ext cx="9916329" cy="46398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4350"/>
              <a:buNone/>
            </a:pPr>
            <a:r>
              <a:rPr b="1" lang="en-GB" sz="3000"/>
              <a:t>Planning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Set budgets for the amount of sales necessary and costs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Forms part of a business plan to show at what point the business will start to make a profit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Informs pricing decisions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350"/>
              <a:buNone/>
            </a:pPr>
            <a:r>
              <a:rPr b="1" lang="en-GB" sz="3000"/>
              <a:t>Monitoring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Monitor progress towards achieving break-even point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Identify changes to selling price of costs</a:t>
            </a:r>
            <a:endParaRPr/>
          </a:p>
          <a:p>
            <a:pPr indent="-285750" lvl="1" marL="742950" rtl="0" algn="l">
              <a:spcBef>
                <a:spcPts val="1120"/>
              </a:spcBef>
              <a:spcAft>
                <a:spcPts val="0"/>
              </a:spcAft>
              <a:buSzPts val="3770"/>
              <a:buChar char="•"/>
            </a:pPr>
            <a:r>
              <a:rPr lang="en-GB" sz="2600"/>
              <a:t>Take corrective action if targets look unlikely to be met</a:t>
            </a:r>
            <a:endParaRPr/>
          </a:p>
          <a:p>
            <a:pPr indent="0" lvl="1" marL="45720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46"/>
          <p:cNvSpPr txBox="1"/>
          <p:nvPr>
            <p:ph type="title"/>
          </p:nvPr>
        </p:nvSpPr>
        <p:spPr>
          <a:xfrm>
            <a:off x="1484310" y="64665"/>
            <a:ext cx="10018713" cy="14956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Use of break-even as a management tool</a:t>
            </a:r>
            <a:endParaRPr/>
          </a:p>
        </p:txBody>
      </p:sp>
      <p:sp>
        <p:nvSpPr>
          <p:cNvPr id="335" name="Google Shape;335;p46"/>
          <p:cNvSpPr txBox="1"/>
          <p:nvPr>
            <p:ph idx="1" type="body"/>
          </p:nvPr>
        </p:nvSpPr>
        <p:spPr>
          <a:xfrm>
            <a:off x="1819869" y="1812022"/>
            <a:ext cx="10018713" cy="46475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4640"/>
              <a:buNone/>
            </a:pPr>
            <a:r>
              <a:rPr b="1" lang="en-GB" sz="3200"/>
              <a:t>Control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Keep costs within budget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Motivate employees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Manage sales accounts</a:t>
            </a:r>
            <a:endParaRPr/>
          </a:p>
          <a:p>
            <a:pPr indent="0" lvl="0" marL="0" rtl="0" algn="l">
              <a:spcBef>
                <a:spcPts val="1240"/>
              </a:spcBef>
              <a:spcAft>
                <a:spcPts val="0"/>
              </a:spcAft>
              <a:buSzPts val="4640"/>
              <a:buNone/>
            </a:pPr>
            <a:r>
              <a:rPr b="1" lang="en-GB" sz="3200"/>
              <a:t>Target setting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Set sales targets for individual employees, teams or products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Set expenditure budgets</a:t>
            </a:r>
            <a:endParaRPr/>
          </a:p>
          <a:p>
            <a:pPr indent="-285750" lvl="1" marL="742950" rtl="0" algn="l">
              <a:spcBef>
                <a:spcPts val="1160"/>
              </a:spcBef>
              <a:spcAft>
                <a:spcPts val="0"/>
              </a:spcAft>
              <a:buSzPts val="4060"/>
              <a:buChar char="•"/>
            </a:pPr>
            <a:r>
              <a:rPr lang="en-GB" sz="2800"/>
              <a:t>Set profit budgets based upon sales targets and cost targets</a:t>
            </a:r>
            <a:endParaRPr/>
          </a:p>
          <a:p>
            <a:pPr indent="-101600" lvl="1" marL="742950" rtl="0" algn="l">
              <a:spcBef>
                <a:spcPts val="1000"/>
              </a:spcBef>
              <a:spcAft>
                <a:spcPts val="0"/>
              </a:spcAft>
              <a:buSzPts val="29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47"/>
          <p:cNvSpPr txBox="1"/>
          <p:nvPr>
            <p:ph type="title"/>
          </p:nvPr>
        </p:nvSpPr>
        <p:spPr>
          <a:xfrm>
            <a:off x="1610146" y="140517"/>
            <a:ext cx="10018713" cy="12772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u="sng"/>
              <a:t>Advantages and disadvantages of break-even</a:t>
            </a:r>
            <a:endParaRPr/>
          </a:p>
        </p:txBody>
      </p:sp>
      <p:graphicFrame>
        <p:nvGraphicFramePr>
          <p:cNvPr id="341" name="Google Shape;341;p47"/>
          <p:cNvGraphicFramePr/>
          <p:nvPr/>
        </p:nvGraphicFramePr>
        <p:xfrm>
          <a:off x="0" y="1862356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{21A19F7D-B70F-4866-ABFA-93649577DFF0}</a:tableStyleId>
              </a:tblPr>
              <a:tblGrid>
                <a:gridCol w="6392400"/>
                <a:gridCol w="5799600"/>
              </a:tblGrid>
              <a:tr h="5779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/>
                        <a:t>Advantages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/>
                        <a:t>Disadvantages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4417700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The business knows how many items it must sell in order to break-even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Informs decisions on what price to charge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Can set targets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Identifies fixed and variable costs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Can identify if costs are too high allowing the business to look for ways of lowering costs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Can set targets which will motivate employees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Easy way to calculate profit or loss at different levels of output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Does not take account of variations in costs or selling price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Forecast sales may not be achieved and hence, even though the break-even point is known, it may not be achieved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GB" sz="2400"/>
                        <a:t>Targets set may be too high, creating stress</a:t>
                      </a:r>
                      <a:endParaRPr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48"/>
          <p:cNvSpPr txBox="1"/>
          <p:nvPr>
            <p:ph type="title"/>
          </p:nvPr>
        </p:nvSpPr>
        <p:spPr>
          <a:xfrm>
            <a:off x="1484310" y="190500"/>
            <a:ext cx="6191617" cy="110140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</a:pPr>
            <a:r>
              <a:rPr lang="en-GB" sz="3200" u="sng"/>
              <a:t>Case Study  - Cheltenham Coffee</a:t>
            </a:r>
            <a:endParaRPr/>
          </a:p>
        </p:txBody>
      </p:sp>
      <p:sp>
        <p:nvSpPr>
          <p:cNvPr id="347" name="Google Shape;347;p48"/>
          <p:cNvSpPr txBox="1"/>
          <p:nvPr>
            <p:ph idx="1" type="body"/>
          </p:nvPr>
        </p:nvSpPr>
        <p:spPr>
          <a:xfrm>
            <a:off x="1484309" y="1087772"/>
            <a:ext cx="10580771" cy="19322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SzPts val="2900"/>
              <a:buNone/>
            </a:pPr>
            <a:r>
              <a:rPr lang="en-GB" sz="2000"/>
              <a:t>Faizal is looking to set up a mobile coffee van in the centre of Cheltenham.  He has calculated that his fixed costs will be £24,000 per year.  Each cup of coffee will cost him £0.40 to make. He has decided on a selling price of £1.60 per cup to undercut major competitors such as Costa and Starbucks who have stores nearby.  He plans to trade 250 days a year and estimates he can sell 120 cups of coffee each day.</a:t>
            </a:r>
            <a:endParaRPr/>
          </a:p>
        </p:txBody>
      </p:sp>
      <p:sp>
        <p:nvSpPr>
          <p:cNvPr id="348" name="Google Shape;348;p48"/>
          <p:cNvSpPr txBox="1"/>
          <p:nvPr/>
        </p:nvSpPr>
        <p:spPr>
          <a:xfrm>
            <a:off x="1484308" y="3020037"/>
            <a:ext cx="4975214" cy="2031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orbel"/>
              <a:buAutoNum type="arabicPeriod"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Calculate Faizal’s break-even level of output.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orbel"/>
              <a:buAutoNum type="arabicPeriod"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What is Faizal’s margin of safety?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orbel"/>
              <a:buAutoNum type="arabicPeriod"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Draw a break-even chart to show:</a:t>
            </a:r>
            <a:endParaRPr/>
          </a:p>
          <a:p>
            <a:pPr indent="-342900" lvl="1" marL="8001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Break-even point</a:t>
            </a:r>
            <a:endParaRPr/>
          </a:p>
          <a:p>
            <a:pPr indent="-342900" lvl="1" marL="8001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Margin of safety</a:t>
            </a:r>
            <a:endParaRPr/>
          </a:p>
          <a:p>
            <a:pPr indent="-342900" lvl="1" marL="8001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Loss if he sells just 60 cups per day</a:t>
            </a:r>
            <a:endParaRPr/>
          </a:p>
          <a:p>
            <a:pPr indent="-342900" lvl="1" marL="8001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Profit if he sells 120 cups per day</a:t>
            </a:r>
            <a:endParaRPr/>
          </a:p>
        </p:txBody>
      </p:sp>
      <p:sp>
        <p:nvSpPr>
          <p:cNvPr id="349" name="Google Shape;349;p48"/>
          <p:cNvSpPr txBox="1"/>
          <p:nvPr/>
        </p:nvSpPr>
        <p:spPr>
          <a:xfrm>
            <a:off x="2197917" y="5248502"/>
            <a:ext cx="9867164" cy="1477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Unfortunately, Faizal had forgotten about some of the cheaper competitors in the local area including Wetherspoons who charge just £1.20 per cup of coffee with unlimited refills.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orbel"/>
              <a:buAutoNum type="arabicPeriod" startAt="4"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Draw a new total revenue line to show what would happen if Faizal lowered his selling price to match Wetherspoons.</a:t>
            </a:r>
            <a:endParaRPr/>
          </a:p>
        </p:txBody>
      </p:sp>
      <p:pic>
        <p:nvPicPr>
          <p:cNvPr id="350" name="Google Shape;350;p48"/>
          <p:cNvPicPr preferRelativeResize="0"/>
          <p:nvPr/>
        </p:nvPicPr>
        <p:blipFill rotWithShape="1">
          <a:blip r:embed="rId3">
            <a:alphaModFix/>
          </a:blip>
          <a:srcRect b="18165" l="3897" r="11290" t="41713"/>
          <a:stretch/>
        </p:blipFill>
        <p:spPr>
          <a:xfrm>
            <a:off x="7852095" y="2696448"/>
            <a:ext cx="3942826" cy="24870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arallax">
  <a:themeElements>
    <a:clrScheme name="Parallax">
      <a:dk1>
        <a:srgbClr val="000000"/>
      </a:dk1>
      <a:lt1>
        <a:srgbClr val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