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366" userDrawn="1">
          <p15:clr>
            <a:srgbClr val="A4A3A4"/>
          </p15:clr>
        </p15:guide>
        <p15:guide id="2" pos="2479" userDrawn="1">
          <p15:clr>
            <a:srgbClr val="A4A3A4"/>
          </p15:clr>
        </p15:guide>
        <p15:guide id="3" orient="horz" pos="595" userDrawn="1">
          <p15:clr>
            <a:srgbClr val="A4A3A4"/>
          </p15:clr>
        </p15:guide>
        <p15:guide id="4" orient="horz" pos="4065" userDrawn="1">
          <p15:clr>
            <a:srgbClr val="A4A3A4"/>
          </p15:clr>
        </p15:guide>
        <p15:guide id="5" orient="horz" pos="2886" userDrawn="1">
          <p15:clr>
            <a:srgbClr val="A4A3A4"/>
          </p15:clr>
        </p15:guide>
        <p15:guide id="6" pos="5201"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4660"/>
  </p:normalViewPr>
  <p:slideViewPr>
    <p:cSldViewPr snapToGrid="0">
      <p:cViewPr>
        <p:scale>
          <a:sx n="69" d="100"/>
          <a:sy n="69" d="100"/>
        </p:scale>
        <p:origin x="102" y="54"/>
      </p:cViewPr>
      <p:guideLst>
        <p:guide orient="horz" pos="1366"/>
        <p:guide pos="2479"/>
        <p:guide orient="horz" pos="595"/>
        <p:guide orient="horz" pos="4065"/>
        <p:guide orient="horz" pos="2886"/>
        <p:guide pos="5201"/>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21FFAEF-251A-4B6C-9B8C-8F631EBC2EB9}" type="datetimeFigureOut">
              <a:rPr lang="en-GB" smtClean="0"/>
              <a:t>12/05/2019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5CBCBF-1F0F-49C5-A70F-DB1FAD72D129}" type="slidenum">
              <a:rPr lang="en-GB" smtClean="0"/>
              <a:t>‹#›</a:t>
            </a:fld>
            <a:endParaRPr lang="en-GB"/>
          </a:p>
        </p:txBody>
      </p:sp>
    </p:spTree>
    <p:extLst>
      <p:ext uri="{BB962C8B-B14F-4D97-AF65-F5344CB8AC3E}">
        <p14:creationId xmlns:p14="http://schemas.microsoft.com/office/powerpoint/2010/main" val="16634786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1FFAEF-251A-4B6C-9B8C-8F631EBC2EB9}" type="datetimeFigureOut">
              <a:rPr lang="en-GB" smtClean="0"/>
              <a:t>12/05/2019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5CBCBF-1F0F-49C5-A70F-DB1FAD72D129}" type="slidenum">
              <a:rPr lang="en-GB" smtClean="0"/>
              <a:t>‹#›</a:t>
            </a:fld>
            <a:endParaRPr lang="en-GB"/>
          </a:p>
        </p:txBody>
      </p:sp>
    </p:spTree>
    <p:extLst>
      <p:ext uri="{BB962C8B-B14F-4D97-AF65-F5344CB8AC3E}">
        <p14:creationId xmlns:p14="http://schemas.microsoft.com/office/powerpoint/2010/main" val="16627237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1FFAEF-251A-4B6C-9B8C-8F631EBC2EB9}" type="datetimeFigureOut">
              <a:rPr lang="en-GB" smtClean="0"/>
              <a:t>12/05/2019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5CBCBF-1F0F-49C5-A70F-DB1FAD72D129}" type="slidenum">
              <a:rPr lang="en-GB" smtClean="0"/>
              <a:t>‹#›</a:t>
            </a:fld>
            <a:endParaRPr lang="en-GB"/>
          </a:p>
        </p:txBody>
      </p:sp>
    </p:spTree>
    <p:extLst>
      <p:ext uri="{BB962C8B-B14F-4D97-AF65-F5344CB8AC3E}">
        <p14:creationId xmlns:p14="http://schemas.microsoft.com/office/powerpoint/2010/main" val="11096091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21FFAEF-251A-4B6C-9B8C-8F631EBC2EB9}" type="datetimeFigureOut">
              <a:rPr lang="en-GB" smtClean="0"/>
              <a:t>12/05/2019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5CBCBF-1F0F-49C5-A70F-DB1FAD72D129}" type="slidenum">
              <a:rPr lang="en-GB" smtClean="0"/>
              <a:t>‹#›</a:t>
            </a:fld>
            <a:endParaRPr lang="en-GB"/>
          </a:p>
        </p:txBody>
      </p:sp>
    </p:spTree>
    <p:extLst>
      <p:ext uri="{BB962C8B-B14F-4D97-AF65-F5344CB8AC3E}">
        <p14:creationId xmlns:p14="http://schemas.microsoft.com/office/powerpoint/2010/main" val="38625390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21FFAEF-251A-4B6C-9B8C-8F631EBC2EB9}" type="datetimeFigureOut">
              <a:rPr lang="en-GB" smtClean="0"/>
              <a:t>12/05/2019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85CBCBF-1F0F-49C5-A70F-DB1FAD72D129}" type="slidenum">
              <a:rPr lang="en-GB" smtClean="0"/>
              <a:t>‹#›</a:t>
            </a:fld>
            <a:endParaRPr lang="en-GB"/>
          </a:p>
        </p:txBody>
      </p:sp>
    </p:spTree>
    <p:extLst>
      <p:ext uri="{BB962C8B-B14F-4D97-AF65-F5344CB8AC3E}">
        <p14:creationId xmlns:p14="http://schemas.microsoft.com/office/powerpoint/2010/main" val="15438845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21FFAEF-251A-4B6C-9B8C-8F631EBC2EB9}" type="datetimeFigureOut">
              <a:rPr lang="en-GB" smtClean="0"/>
              <a:t>12/05/2019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85CBCBF-1F0F-49C5-A70F-DB1FAD72D129}" type="slidenum">
              <a:rPr lang="en-GB" smtClean="0"/>
              <a:t>‹#›</a:t>
            </a:fld>
            <a:endParaRPr lang="en-GB"/>
          </a:p>
        </p:txBody>
      </p:sp>
    </p:spTree>
    <p:extLst>
      <p:ext uri="{BB962C8B-B14F-4D97-AF65-F5344CB8AC3E}">
        <p14:creationId xmlns:p14="http://schemas.microsoft.com/office/powerpoint/2010/main" val="424085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1FFAEF-251A-4B6C-9B8C-8F631EBC2EB9}" type="datetimeFigureOut">
              <a:rPr lang="en-GB" smtClean="0"/>
              <a:t>12/05/2019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85CBCBF-1F0F-49C5-A70F-DB1FAD72D129}" type="slidenum">
              <a:rPr lang="en-GB" smtClean="0"/>
              <a:t>‹#›</a:t>
            </a:fld>
            <a:endParaRPr lang="en-GB"/>
          </a:p>
        </p:txBody>
      </p:sp>
    </p:spTree>
    <p:extLst>
      <p:ext uri="{BB962C8B-B14F-4D97-AF65-F5344CB8AC3E}">
        <p14:creationId xmlns:p14="http://schemas.microsoft.com/office/powerpoint/2010/main" val="20474088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21FFAEF-251A-4B6C-9B8C-8F631EBC2EB9}" type="datetimeFigureOut">
              <a:rPr lang="en-GB" smtClean="0"/>
              <a:t>12/05/2019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5CBCBF-1F0F-49C5-A70F-DB1FAD72D129}" type="slidenum">
              <a:rPr lang="en-GB" smtClean="0"/>
              <a:t>‹#›</a:t>
            </a:fld>
            <a:endParaRPr lang="en-GB"/>
          </a:p>
        </p:txBody>
      </p:sp>
    </p:spTree>
    <p:extLst>
      <p:ext uri="{BB962C8B-B14F-4D97-AF65-F5344CB8AC3E}">
        <p14:creationId xmlns:p14="http://schemas.microsoft.com/office/powerpoint/2010/main" val="89232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21FFAEF-251A-4B6C-9B8C-8F631EBC2EB9}" type="datetimeFigureOut">
              <a:rPr lang="en-GB" smtClean="0"/>
              <a:t>12/05/2019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5CBCBF-1F0F-49C5-A70F-DB1FAD72D129}" type="slidenum">
              <a:rPr lang="en-GB" smtClean="0"/>
              <a:t>‹#›</a:t>
            </a:fld>
            <a:endParaRPr lang="en-GB"/>
          </a:p>
        </p:txBody>
      </p:sp>
    </p:spTree>
    <p:extLst>
      <p:ext uri="{BB962C8B-B14F-4D97-AF65-F5344CB8AC3E}">
        <p14:creationId xmlns:p14="http://schemas.microsoft.com/office/powerpoint/2010/main" val="33473703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1FFAEF-251A-4B6C-9B8C-8F631EBC2EB9}" type="datetimeFigureOut">
              <a:rPr lang="en-GB" smtClean="0"/>
              <a:t>12/05/2019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5CBCBF-1F0F-49C5-A70F-DB1FAD72D129}" type="slidenum">
              <a:rPr lang="en-GB" smtClean="0"/>
              <a:t>‹#›</a:t>
            </a:fld>
            <a:endParaRPr lang="en-GB"/>
          </a:p>
        </p:txBody>
      </p:sp>
    </p:spTree>
    <p:extLst>
      <p:ext uri="{BB962C8B-B14F-4D97-AF65-F5344CB8AC3E}">
        <p14:creationId xmlns:p14="http://schemas.microsoft.com/office/powerpoint/2010/main" val="27388500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1FFAEF-251A-4B6C-9B8C-8F631EBC2EB9}" type="datetimeFigureOut">
              <a:rPr lang="en-GB" smtClean="0"/>
              <a:t>12/05/2019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5CBCBF-1F0F-49C5-A70F-DB1FAD72D129}" type="slidenum">
              <a:rPr lang="en-GB" smtClean="0"/>
              <a:t>‹#›</a:t>
            </a:fld>
            <a:endParaRPr lang="en-GB"/>
          </a:p>
        </p:txBody>
      </p:sp>
    </p:spTree>
    <p:extLst>
      <p:ext uri="{BB962C8B-B14F-4D97-AF65-F5344CB8AC3E}">
        <p14:creationId xmlns:p14="http://schemas.microsoft.com/office/powerpoint/2010/main" val="12498733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21FFAEF-251A-4B6C-9B8C-8F631EBC2EB9}" type="datetimeFigureOut">
              <a:rPr lang="en-GB" smtClean="0"/>
              <a:t>12/05/2019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85CBCBF-1F0F-49C5-A70F-DB1FAD72D129}" type="slidenum">
              <a:rPr lang="en-GB" smtClean="0"/>
              <a:t>‹#›</a:t>
            </a:fld>
            <a:endParaRPr lang="en-GB"/>
          </a:p>
        </p:txBody>
      </p:sp>
    </p:spTree>
    <p:extLst>
      <p:ext uri="{BB962C8B-B14F-4D97-AF65-F5344CB8AC3E}">
        <p14:creationId xmlns:p14="http://schemas.microsoft.com/office/powerpoint/2010/main" val="16884185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www.scope.org.uk/about-us/everyday-equality" TargetMode="Externa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54B81EC-0C13-4932-B34F-DE326EEA4EC3}"/>
              </a:ext>
            </a:extLst>
          </p:cNvPr>
          <p:cNvSpPr txBox="1"/>
          <p:nvPr/>
        </p:nvSpPr>
        <p:spPr>
          <a:xfrm>
            <a:off x="0" y="944562"/>
            <a:ext cx="3935413" cy="6010419"/>
          </a:xfrm>
          <a:prstGeom prst="rect">
            <a:avLst/>
          </a:prstGeom>
          <a:solidFill>
            <a:schemeClr val="accent3">
              <a:lumMod val="75000"/>
            </a:schemeClr>
          </a:solidFill>
        </p:spPr>
        <p:txBody>
          <a:bodyPr wrap="square" rtlCol="0">
            <a:noAutofit/>
          </a:bodyPr>
          <a:lstStyle/>
          <a:p>
            <a:endParaRPr lang="en-GB" sz="1200" dirty="0"/>
          </a:p>
          <a:p>
            <a:pPr algn="ctr"/>
            <a:r>
              <a:rPr lang="en-GB" dirty="0">
                <a:ln w="0"/>
                <a:solidFill>
                  <a:schemeClr val="bg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1 in 100 people are diagnosed with autism, autism is a lifelong developmental condition that affects the way a person communicates, interacts and processes information. People with autism may have a learning disability but it can also affect people with an average to high intellectual ability. Some people will have more subtle difficulties while others will have complex needs requiring more intensive support. While autism can result in a whole range of challenges, people on the autistic spectrum also have potential, skills and talent. Autism impacts on verbal and non-verbal communication, it can affect the ability to understand, process and use language as well as affecting the ability to form and sustain relationships</a:t>
            </a:r>
          </a:p>
        </p:txBody>
      </p:sp>
      <p:sp>
        <p:nvSpPr>
          <p:cNvPr id="8" name="TextBox 7">
            <a:extLst>
              <a:ext uri="{FF2B5EF4-FFF2-40B4-BE49-F238E27FC236}">
                <a16:creationId xmlns:a16="http://schemas.microsoft.com/office/drawing/2014/main" id="{3BC1B8A1-163D-4A52-987F-42232BAE76FF}"/>
              </a:ext>
            </a:extLst>
          </p:cNvPr>
          <p:cNvSpPr txBox="1"/>
          <p:nvPr/>
        </p:nvSpPr>
        <p:spPr>
          <a:xfrm>
            <a:off x="27709" y="8948"/>
            <a:ext cx="12192000" cy="549275"/>
          </a:xfrm>
          <a:prstGeom prst="rect">
            <a:avLst/>
          </a:prstGeom>
          <a:solidFill>
            <a:schemeClr val="accent3">
              <a:lumMod val="60000"/>
              <a:lumOff val="40000"/>
            </a:schemeClr>
          </a:solidFill>
        </p:spPr>
        <p:style>
          <a:lnRef idx="2">
            <a:schemeClr val="dk1"/>
          </a:lnRef>
          <a:fillRef idx="1">
            <a:schemeClr val="lt1"/>
          </a:fillRef>
          <a:effectRef idx="0">
            <a:schemeClr val="dk1"/>
          </a:effectRef>
          <a:fontRef idx="minor">
            <a:schemeClr val="dk1"/>
          </a:fontRef>
        </p:style>
        <p:txBody>
          <a:bodyPr wrap="square" rtlCol="0">
            <a:noAutofit/>
          </a:bodyPr>
          <a:lstStyle/>
          <a:p>
            <a:pPr algn="ctr"/>
            <a:r>
              <a:rPr lang="en-GB" sz="2400" b="1" dirty="0">
                <a:ln w="22225">
                  <a:solidFill>
                    <a:schemeClr val="tx2"/>
                  </a:solidFill>
                  <a:prstDash val="solid"/>
                </a:ln>
                <a:solidFill>
                  <a:schemeClr val="tx1"/>
                </a:solidFill>
                <a:latin typeface="Times New Roman" panose="02020603050405020304" pitchFamily="18" charset="0"/>
                <a:cs typeface="Times New Roman" panose="02020603050405020304" pitchFamily="18" charset="0"/>
              </a:rPr>
              <a:t>The Advantages and Disadvantages of the Social and Medical Models of Disability for Autism</a:t>
            </a:r>
          </a:p>
        </p:txBody>
      </p:sp>
      <p:sp>
        <p:nvSpPr>
          <p:cNvPr id="10" name="TextBox 9">
            <a:extLst>
              <a:ext uri="{FF2B5EF4-FFF2-40B4-BE49-F238E27FC236}">
                <a16:creationId xmlns:a16="http://schemas.microsoft.com/office/drawing/2014/main" id="{59A11DD9-9D52-4B1C-B72C-39494B5E1880}"/>
              </a:ext>
            </a:extLst>
          </p:cNvPr>
          <p:cNvSpPr txBox="1"/>
          <p:nvPr/>
        </p:nvSpPr>
        <p:spPr>
          <a:xfrm>
            <a:off x="0" y="549275"/>
            <a:ext cx="3935413" cy="369332"/>
          </a:xfrm>
          <a:prstGeom prst="rect">
            <a:avLst/>
          </a:prstGeom>
          <a:solidFill>
            <a:srgbClr val="7030A0"/>
          </a:solidFill>
        </p:spPr>
        <p:txBody>
          <a:bodyPr wrap="square" rtlCol="0">
            <a:spAutoFit/>
          </a:bodyPr>
          <a:lstStyle/>
          <a:p>
            <a:pPr algn="ctr"/>
            <a:r>
              <a:rPr lang="en-GB" b="1" dirty="0">
                <a:latin typeface="Times New Roman" panose="02020603050405020304" pitchFamily="18" charset="0"/>
                <a:cs typeface="Times New Roman" panose="02020603050405020304" pitchFamily="18" charset="0"/>
              </a:rPr>
              <a:t>What Is Autism?</a:t>
            </a:r>
          </a:p>
        </p:txBody>
      </p:sp>
      <p:sp>
        <p:nvSpPr>
          <p:cNvPr id="12" name="Oval 11">
            <a:extLst>
              <a:ext uri="{FF2B5EF4-FFF2-40B4-BE49-F238E27FC236}">
                <a16:creationId xmlns:a16="http://schemas.microsoft.com/office/drawing/2014/main" id="{3E619751-435A-4BA9-A075-53BF3A13C114}"/>
              </a:ext>
            </a:extLst>
          </p:cNvPr>
          <p:cNvSpPr/>
          <p:nvPr/>
        </p:nvSpPr>
        <p:spPr>
          <a:xfrm>
            <a:off x="3963122" y="3144983"/>
            <a:ext cx="4321174" cy="371301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latin typeface="Times New Roman" panose="02020603050405020304" pitchFamily="18" charset="0"/>
                <a:cs typeface="Times New Roman" panose="02020603050405020304" pitchFamily="18" charset="0"/>
              </a:rPr>
              <a:t>‘The social model of disability is a way of viewing the world, developed by disabled people.</a:t>
            </a:r>
          </a:p>
          <a:p>
            <a:pPr algn="ctr"/>
            <a:r>
              <a:rPr lang="en-GB" sz="1000" dirty="0">
                <a:latin typeface="Times New Roman" panose="02020603050405020304" pitchFamily="18" charset="0"/>
                <a:cs typeface="Times New Roman" panose="02020603050405020304" pitchFamily="18" charset="0"/>
              </a:rPr>
              <a:t>The model says that people are disabled by barriers in society, not by their impairment or difference. Barriers can be physical, like buildings not having accessible toilets. Or they can be caused by people's attitudes to difference, like assuming disabled people can't do certain things.</a:t>
            </a:r>
          </a:p>
          <a:p>
            <a:pPr algn="ctr"/>
            <a:r>
              <a:rPr lang="en-GB" sz="1000" dirty="0">
                <a:latin typeface="Times New Roman" panose="02020603050405020304" pitchFamily="18" charset="0"/>
                <a:cs typeface="Times New Roman" panose="02020603050405020304" pitchFamily="18" charset="0"/>
              </a:rPr>
              <a:t>The social model helps us recognise barriers that make life harder for disabled people. Removing these barriers creates equality and offers disabled people more independence, choice and control.</a:t>
            </a:r>
          </a:p>
          <a:p>
            <a:pPr algn="ctr"/>
            <a:r>
              <a:rPr lang="en-GB" sz="1000" dirty="0">
                <a:latin typeface="Times New Roman" panose="02020603050405020304" pitchFamily="18" charset="0"/>
                <a:cs typeface="Times New Roman" panose="02020603050405020304" pitchFamily="18" charset="0"/>
              </a:rPr>
              <a:t>Not everyone uses the social model and that’s ok - how anyone chooses to talk about their impairment is up to them. But Scope's </a:t>
            </a:r>
            <a:r>
              <a:rPr lang="en-GB" sz="1000" dirty="0">
                <a:solidFill>
                  <a:schemeClr val="bg1"/>
                </a:solidFill>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Everyday Equality strategy</a:t>
            </a:r>
            <a:r>
              <a:rPr lang="en-GB" sz="1000" dirty="0">
                <a:latin typeface="Times New Roman" panose="02020603050405020304" pitchFamily="18" charset="0"/>
                <a:cs typeface="Times New Roman" panose="02020603050405020304" pitchFamily="18" charset="0"/>
              </a:rPr>
              <a:t> is based on the social model of disability. ‘(Scope,2019)</a:t>
            </a:r>
          </a:p>
        </p:txBody>
      </p:sp>
      <p:sp>
        <p:nvSpPr>
          <p:cNvPr id="13" name="Oval 12">
            <a:extLst>
              <a:ext uri="{FF2B5EF4-FFF2-40B4-BE49-F238E27FC236}">
                <a16:creationId xmlns:a16="http://schemas.microsoft.com/office/drawing/2014/main" id="{A5EC482C-186D-4CA1-ACEE-22D3A7ECDCED}"/>
              </a:ext>
            </a:extLst>
          </p:cNvPr>
          <p:cNvSpPr/>
          <p:nvPr/>
        </p:nvSpPr>
        <p:spPr>
          <a:xfrm>
            <a:off x="3963122" y="918607"/>
            <a:ext cx="4321174" cy="278231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u="sng" dirty="0">
                <a:latin typeface="Times New Roman" panose="02020603050405020304" pitchFamily="18" charset="0"/>
                <a:cs typeface="Times New Roman" panose="02020603050405020304" pitchFamily="18" charset="0"/>
              </a:rPr>
              <a:t>What is are the Medical and Social models of disability?</a:t>
            </a:r>
          </a:p>
          <a:p>
            <a:pPr algn="ctr"/>
            <a:r>
              <a:rPr lang="en-GB" sz="1050" b="1" dirty="0">
                <a:latin typeface="Times New Roman" panose="02020603050405020304" pitchFamily="18" charset="0"/>
                <a:cs typeface="Times New Roman" panose="02020603050405020304" pitchFamily="18" charset="0"/>
              </a:rPr>
              <a:t>‘The medical model of disability says people are disabled by their impairments or differences.</a:t>
            </a:r>
          </a:p>
          <a:p>
            <a:pPr algn="ctr"/>
            <a:r>
              <a:rPr lang="en-GB" sz="1050" b="1" dirty="0">
                <a:latin typeface="Times New Roman" panose="02020603050405020304" pitchFamily="18" charset="0"/>
                <a:cs typeface="Times New Roman" panose="02020603050405020304" pitchFamily="18" charset="0"/>
              </a:rPr>
              <a:t>The medical model looks at what is 'wrong' with the person, not what the person needs. Some believe it creates low expectations and leads to people losing independence, choice and control in their lives</a:t>
            </a:r>
            <a:r>
              <a:rPr lang="en-GB" sz="1050" dirty="0">
                <a:latin typeface="Times New Roman" panose="02020603050405020304" pitchFamily="18" charset="0"/>
                <a:cs typeface="Times New Roman" panose="02020603050405020304" pitchFamily="18" charset="0"/>
              </a:rPr>
              <a:t>.’</a:t>
            </a:r>
          </a:p>
        </p:txBody>
      </p:sp>
      <p:sp>
        <p:nvSpPr>
          <p:cNvPr id="14" name="TextBox 13">
            <a:extLst>
              <a:ext uri="{FF2B5EF4-FFF2-40B4-BE49-F238E27FC236}">
                <a16:creationId xmlns:a16="http://schemas.microsoft.com/office/drawing/2014/main" id="{62552BB0-168A-420E-87C4-16389D60CCD7}"/>
              </a:ext>
            </a:extLst>
          </p:cNvPr>
          <p:cNvSpPr txBox="1"/>
          <p:nvPr/>
        </p:nvSpPr>
        <p:spPr>
          <a:xfrm>
            <a:off x="3907705" y="558223"/>
            <a:ext cx="4321175" cy="369332"/>
          </a:xfrm>
          <a:prstGeom prst="rect">
            <a:avLst/>
          </a:prstGeom>
          <a:solidFill>
            <a:srgbClr val="7030A0"/>
          </a:solidFill>
        </p:spPr>
        <p:txBody>
          <a:bodyPr wrap="square" rtlCol="0">
            <a:spAutoFit/>
          </a:bodyPr>
          <a:lstStyle/>
          <a:p>
            <a:pPr algn="ctr"/>
            <a:r>
              <a:rPr lang="en-GB" b="1" dirty="0">
                <a:latin typeface="Times New Roman" panose="02020603050405020304" pitchFamily="18" charset="0"/>
                <a:cs typeface="Times New Roman" panose="02020603050405020304" pitchFamily="18" charset="0"/>
              </a:rPr>
              <a:t>The Models Of Disability</a:t>
            </a:r>
          </a:p>
        </p:txBody>
      </p:sp>
      <p:sp>
        <p:nvSpPr>
          <p:cNvPr id="15" name="TextBox 14">
            <a:extLst>
              <a:ext uri="{FF2B5EF4-FFF2-40B4-BE49-F238E27FC236}">
                <a16:creationId xmlns:a16="http://schemas.microsoft.com/office/drawing/2014/main" id="{F163DD4F-4862-40D9-B981-BCBC8207D080}"/>
              </a:ext>
            </a:extLst>
          </p:cNvPr>
          <p:cNvSpPr txBox="1"/>
          <p:nvPr/>
        </p:nvSpPr>
        <p:spPr>
          <a:xfrm>
            <a:off x="8256588" y="558223"/>
            <a:ext cx="3935412" cy="369332"/>
          </a:xfrm>
          <a:prstGeom prst="rect">
            <a:avLst/>
          </a:prstGeom>
          <a:solidFill>
            <a:srgbClr val="7030A0"/>
          </a:solidFill>
        </p:spPr>
        <p:txBody>
          <a:bodyPr wrap="square" rtlCol="0">
            <a:spAutoFit/>
          </a:bodyPr>
          <a:lstStyle/>
          <a:p>
            <a:pPr algn="ctr"/>
            <a:r>
              <a:rPr lang="en-GB" b="1" dirty="0">
                <a:latin typeface="Times New Roman" panose="02020603050405020304" pitchFamily="18" charset="0"/>
                <a:cs typeface="Times New Roman" panose="02020603050405020304" pitchFamily="18" charset="0"/>
              </a:rPr>
              <a:t>Advantages and disadvantages</a:t>
            </a:r>
          </a:p>
        </p:txBody>
      </p:sp>
      <p:sp>
        <p:nvSpPr>
          <p:cNvPr id="19" name="Rectangle: Rounded Corners 18">
            <a:extLst>
              <a:ext uri="{FF2B5EF4-FFF2-40B4-BE49-F238E27FC236}">
                <a16:creationId xmlns:a16="http://schemas.microsoft.com/office/drawing/2014/main" id="{77C960F3-89DC-4E1F-AB7F-5A490593EC0A}"/>
              </a:ext>
            </a:extLst>
          </p:cNvPr>
          <p:cNvSpPr/>
          <p:nvPr/>
        </p:nvSpPr>
        <p:spPr>
          <a:xfrm>
            <a:off x="8339713" y="1103478"/>
            <a:ext cx="3713742" cy="242151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latin typeface="Times New Roman" panose="02020603050405020304" pitchFamily="18" charset="0"/>
                <a:cs typeface="Times New Roman" panose="02020603050405020304" pitchFamily="18" charset="0"/>
              </a:rPr>
              <a:t>Social Model-</a:t>
            </a:r>
          </a:p>
          <a:p>
            <a:pPr algn="ctr"/>
            <a:r>
              <a:rPr lang="en-GB" sz="1200" b="1" dirty="0">
                <a:latin typeface="Times New Roman" panose="02020603050405020304" pitchFamily="18" charset="0"/>
                <a:cs typeface="Times New Roman" panose="02020603050405020304" pitchFamily="18" charset="0"/>
              </a:rPr>
              <a:t>Encourages people to live independently</a:t>
            </a:r>
          </a:p>
          <a:p>
            <a:pPr algn="ctr"/>
            <a:r>
              <a:rPr lang="en-GB" sz="1200" b="1" dirty="0">
                <a:latin typeface="Times New Roman" panose="02020603050405020304" pitchFamily="18" charset="0"/>
                <a:cs typeface="Times New Roman" panose="02020603050405020304" pitchFamily="18" charset="0"/>
              </a:rPr>
              <a:t>Recognised as an individual instead of a ‘problem’</a:t>
            </a:r>
          </a:p>
          <a:p>
            <a:pPr algn="ctr"/>
            <a:r>
              <a:rPr lang="en-GB" sz="1200" b="1" dirty="0">
                <a:latin typeface="Times New Roman" panose="02020603050405020304" pitchFamily="18" charset="0"/>
                <a:cs typeface="Times New Roman" panose="02020603050405020304" pitchFamily="18" charset="0"/>
              </a:rPr>
              <a:t>Includes everyone</a:t>
            </a:r>
          </a:p>
          <a:p>
            <a:pPr algn="ctr"/>
            <a:r>
              <a:rPr lang="en-GB" sz="1200" b="1" dirty="0">
                <a:latin typeface="Times New Roman" panose="02020603050405020304" pitchFamily="18" charset="0"/>
                <a:cs typeface="Times New Roman" panose="02020603050405020304" pitchFamily="18" charset="0"/>
              </a:rPr>
              <a:t>Encourages everyone to reach their full potential</a:t>
            </a:r>
          </a:p>
          <a:p>
            <a:pPr algn="ctr"/>
            <a:r>
              <a:rPr lang="en-GB" sz="1200" b="1" dirty="0">
                <a:latin typeface="Times New Roman" panose="02020603050405020304" pitchFamily="18" charset="0"/>
                <a:cs typeface="Times New Roman" panose="02020603050405020304" pitchFamily="18" charset="0"/>
              </a:rPr>
              <a:t>Educates people on disabilities</a:t>
            </a:r>
          </a:p>
          <a:p>
            <a:pPr algn="ctr"/>
            <a:r>
              <a:rPr lang="en-GB" sz="1200" b="1" dirty="0">
                <a:latin typeface="Times New Roman" panose="02020603050405020304" pitchFamily="18" charset="0"/>
                <a:cs typeface="Times New Roman" panose="02020603050405020304" pitchFamily="18" charset="0"/>
              </a:rPr>
              <a:t>Promotes inclusion</a:t>
            </a:r>
          </a:p>
          <a:p>
            <a:pPr algn="ctr"/>
            <a:endParaRPr lang="en-GB" sz="1200" b="1" dirty="0">
              <a:latin typeface="Times New Roman" panose="02020603050405020304" pitchFamily="18" charset="0"/>
              <a:cs typeface="Times New Roman" panose="02020603050405020304" pitchFamily="18" charset="0"/>
            </a:endParaRPr>
          </a:p>
          <a:p>
            <a:pPr algn="ctr"/>
            <a:endParaRPr lang="en-GB" sz="1200" b="1" dirty="0">
              <a:latin typeface="Times New Roman" panose="02020603050405020304" pitchFamily="18" charset="0"/>
              <a:cs typeface="Times New Roman" panose="02020603050405020304" pitchFamily="18" charset="0"/>
            </a:endParaRPr>
          </a:p>
          <a:p>
            <a:pPr algn="ctr"/>
            <a:r>
              <a:rPr lang="en-GB" sz="1200" b="1" dirty="0">
                <a:latin typeface="Times New Roman" panose="02020603050405020304" pitchFamily="18" charset="0"/>
                <a:cs typeface="Times New Roman" panose="02020603050405020304" pitchFamily="18" charset="0"/>
              </a:rPr>
              <a:t>Can be Expensive</a:t>
            </a:r>
          </a:p>
          <a:p>
            <a:pPr algn="ctr"/>
            <a:r>
              <a:rPr lang="en-GB" sz="1200" b="1" dirty="0">
                <a:latin typeface="Times New Roman" panose="02020603050405020304" pitchFamily="18" charset="0"/>
                <a:cs typeface="Times New Roman" panose="02020603050405020304" pitchFamily="18" charset="0"/>
              </a:rPr>
              <a:t>Can be unrealistic</a:t>
            </a:r>
          </a:p>
          <a:p>
            <a:pPr algn="ctr"/>
            <a:r>
              <a:rPr lang="en-GB" sz="1200" b="1" dirty="0">
                <a:latin typeface="Times New Roman" panose="02020603050405020304" pitchFamily="18" charset="0"/>
                <a:cs typeface="Times New Roman" panose="02020603050405020304" pitchFamily="18" charset="0"/>
              </a:rPr>
              <a:t>Could possibly </a:t>
            </a:r>
          </a:p>
        </p:txBody>
      </p:sp>
      <p:sp>
        <p:nvSpPr>
          <p:cNvPr id="20" name="Rectangle: Rounded Corners 19">
            <a:extLst>
              <a:ext uri="{FF2B5EF4-FFF2-40B4-BE49-F238E27FC236}">
                <a16:creationId xmlns:a16="http://schemas.microsoft.com/office/drawing/2014/main" id="{E5C76C30-857D-45FD-8888-7D3A0B4791F6}"/>
              </a:ext>
            </a:extLst>
          </p:cNvPr>
          <p:cNvSpPr/>
          <p:nvPr/>
        </p:nvSpPr>
        <p:spPr>
          <a:xfrm>
            <a:off x="8367423" y="3865418"/>
            <a:ext cx="3713741" cy="243435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b="1" dirty="0">
                <a:latin typeface="Times New Roman" panose="02020603050405020304" pitchFamily="18" charset="0"/>
                <a:cs typeface="Times New Roman" panose="02020603050405020304" pitchFamily="18" charset="0"/>
              </a:rPr>
              <a:t>Medical model-</a:t>
            </a:r>
          </a:p>
          <a:p>
            <a:pPr algn="ctr"/>
            <a:r>
              <a:rPr lang="en-GB" sz="1100" b="1" dirty="0">
                <a:latin typeface="Times New Roman" panose="02020603050405020304" pitchFamily="18" charset="0"/>
                <a:cs typeface="Times New Roman" panose="02020603050405020304" pitchFamily="18" charset="0"/>
              </a:rPr>
              <a:t>Focuses more on finding a cure</a:t>
            </a:r>
          </a:p>
          <a:p>
            <a:pPr algn="ctr"/>
            <a:r>
              <a:rPr lang="en-GB" sz="1100" b="1" dirty="0">
                <a:latin typeface="Times New Roman" panose="02020603050405020304" pitchFamily="18" charset="0"/>
                <a:cs typeface="Times New Roman" panose="02020603050405020304" pitchFamily="18" charset="0"/>
              </a:rPr>
              <a:t>Can be comforting.</a:t>
            </a:r>
          </a:p>
          <a:p>
            <a:pPr algn="ctr"/>
            <a:r>
              <a:rPr lang="en-GB" sz="1100" b="1" dirty="0">
                <a:latin typeface="Times New Roman" panose="02020603050405020304" pitchFamily="18" charset="0"/>
                <a:cs typeface="Times New Roman" panose="02020603050405020304" pitchFamily="18" charset="0"/>
              </a:rPr>
              <a:t>Can be isolating</a:t>
            </a:r>
          </a:p>
          <a:p>
            <a:pPr algn="ctr"/>
            <a:r>
              <a:rPr lang="en-GB" sz="1100" b="1" dirty="0">
                <a:latin typeface="Times New Roman" panose="02020603050405020304" pitchFamily="18" charset="0"/>
                <a:cs typeface="Times New Roman" panose="02020603050405020304" pitchFamily="18" charset="0"/>
              </a:rPr>
              <a:t>Suggested to be unethical</a:t>
            </a:r>
          </a:p>
          <a:p>
            <a:pPr algn="ctr"/>
            <a:r>
              <a:rPr lang="en-GB" sz="1100" b="1" dirty="0">
                <a:latin typeface="Times New Roman" panose="02020603050405020304" pitchFamily="18" charset="0"/>
                <a:cs typeface="Times New Roman" panose="02020603050405020304" pitchFamily="18" charset="0"/>
              </a:rPr>
              <a:t>Believes a cure is essential for a normal life- therefore if there is no cure the individual could be left feeling outcasted.</a:t>
            </a:r>
          </a:p>
          <a:p>
            <a:pPr algn="ctr"/>
            <a:r>
              <a:rPr lang="en-GB" sz="1100" b="1" dirty="0">
                <a:latin typeface="Times New Roman" panose="02020603050405020304" pitchFamily="18" charset="0"/>
                <a:cs typeface="Times New Roman" panose="02020603050405020304" pitchFamily="18" charset="0"/>
              </a:rPr>
              <a:t>Requires them to depend on the medical system too much.</a:t>
            </a:r>
          </a:p>
          <a:p>
            <a:pPr algn="ctr"/>
            <a:r>
              <a:rPr lang="en-GB" sz="1100" b="1" dirty="0">
                <a:latin typeface="Times New Roman" panose="02020603050405020304" pitchFamily="18" charset="0"/>
                <a:cs typeface="Times New Roman" panose="02020603050405020304" pitchFamily="18" charset="0"/>
              </a:rPr>
              <a:t>Labelling the individual.</a:t>
            </a:r>
          </a:p>
          <a:p>
            <a:pPr algn="ctr"/>
            <a:r>
              <a:rPr lang="en-GB" sz="1100" b="1" dirty="0">
                <a:latin typeface="Times New Roman" panose="02020603050405020304" pitchFamily="18" charset="0"/>
                <a:cs typeface="Times New Roman" panose="02020603050405020304" pitchFamily="18" charset="0"/>
              </a:rPr>
              <a:t>Can Lead to Lack of independence in all  ways.</a:t>
            </a:r>
          </a:p>
          <a:p>
            <a:pPr algn="ctr"/>
            <a:r>
              <a:rPr lang="en-GB" sz="1100" b="1" dirty="0">
                <a:latin typeface="Times New Roman" panose="02020603050405020304" pitchFamily="18" charset="0"/>
                <a:cs typeface="Times New Roman" panose="02020603050405020304" pitchFamily="18" charset="0"/>
              </a:rPr>
              <a:t>(</a:t>
            </a:r>
            <a:r>
              <a:rPr lang="en-GB" sz="1100" b="1" dirty="0" err="1">
                <a:latin typeface="Times New Roman" panose="02020603050405020304" pitchFamily="18" charset="0"/>
                <a:cs typeface="Times New Roman" panose="02020603050405020304" pitchFamily="18" charset="0"/>
              </a:rPr>
              <a:t>Ukessays</a:t>
            </a:r>
            <a:r>
              <a:rPr lang="en-GB" sz="1100" b="1" dirty="0">
                <a:latin typeface="Times New Roman" panose="02020603050405020304" pitchFamily="18" charset="0"/>
                <a:cs typeface="Times New Roman" panose="02020603050405020304" pitchFamily="18" charset="0"/>
              </a:rPr>
              <a:t>, 2018)</a:t>
            </a:r>
          </a:p>
          <a:p>
            <a:pPr algn="ctr"/>
            <a:endParaRPr lang="en-GB" sz="1050" b="1" dirty="0"/>
          </a:p>
        </p:txBody>
      </p:sp>
    </p:spTree>
    <p:extLst>
      <p:ext uri="{BB962C8B-B14F-4D97-AF65-F5344CB8AC3E}">
        <p14:creationId xmlns:p14="http://schemas.microsoft.com/office/powerpoint/2010/main" val="30333426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4426962-355D-4513-99CD-D7C5C6B54740}"/>
              </a:ext>
            </a:extLst>
          </p:cNvPr>
          <p:cNvSpPr txBox="1"/>
          <p:nvPr/>
        </p:nvSpPr>
        <p:spPr>
          <a:xfrm>
            <a:off x="-110836" y="0"/>
            <a:ext cx="12191999" cy="5909310"/>
          </a:xfrm>
          <a:prstGeom prst="rect">
            <a:avLst/>
          </a:prstGeom>
          <a:noFill/>
        </p:spPr>
        <p:txBody>
          <a:bodyPr wrap="square" rtlCol="0">
            <a:spAutoFit/>
          </a:bodyPr>
          <a:lstStyle/>
          <a:p>
            <a:pPr algn="ctr"/>
            <a:r>
              <a:rPr lang="en-GB" b="1" i="1" u="sng" dirty="0">
                <a:latin typeface="Times New Roman" panose="02020603050405020304" pitchFamily="18" charset="0"/>
                <a:cs typeface="Times New Roman" panose="02020603050405020304" pitchFamily="18" charset="0"/>
              </a:rPr>
              <a:t>References</a:t>
            </a:r>
          </a:p>
          <a:p>
            <a:pPr algn="ctr"/>
            <a:endParaRPr lang="en-GB" i="1" dirty="0">
              <a:latin typeface="Times New Roman" panose="02020603050405020304" pitchFamily="18" charset="0"/>
              <a:cs typeface="Times New Roman" panose="02020603050405020304" pitchFamily="18" charset="0"/>
            </a:endParaRPr>
          </a:p>
          <a:p>
            <a:pPr algn="ctr"/>
            <a:r>
              <a:rPr lang="en-GB" i="1" dirty="0">
                <a:latin typeface="Times New Roman" panose="02020603050405020304" pitchFamily="18" charset="0"/>
                <a:cs typeface="Times New Roman" panose="02020603050405020304" pitchFamily="18" charset="0"/>
              </a:rPr>
              <a:t>Scope, The models of Disability, (2019)</a:t>
            </a:r>
          </a:p>
          <a:p>
            <a:pPr algn="ctr"/>
            <a:endParaRPr lang="en-GB" i="1" dirty="0">
              <a:latin typeface="Times New Roman" panose="02020603050405020304" pitchFamily="18" charset="0"/>
              <a:cs typeface="Times New Roman" panose="02020603050405020304" pitchFamily="18" charset="0"/>
            </a:endParaRPr>
          </a:p>
          <a:p>
            <a:pPr algn="ctr"/>
            <a:r>
              <a:rPr lang="en-GB" i="1" dirty="0">
                <a:latin typeface="Times New Roman" panose="02020603050405020304" pitchFamily="18" charset="0"/>
                <a:cs typeface="Times New Roman" panose="02020603050405020304" pitchFamily="18" charset="0"/>
              </a:rPr>
              <a:t>Available at:</a:t>
            </a:r>
          </a:p>
          <a:p>
            <a:pPr algn="ctr"/>
            <a:r>
              <a:rPr lang="en-GB" i="1" dirty="0">
                <a:latin typeface="Times New Roman" panose="02020603050405020304" pitchFamily="18" charset="0"/>
                <a:cs typeface="Times New Roman" panose="02020603050405020304" pitchFamily="18" charset="0"/>
              </a:rPr>
              <a:t>https://www.scope.org.uk/about-us/social-model-of-disability</a:t>
            </a:r>
          </a:p>
          <a:p>
            <a:pPr algn="ctr"/>
            <a:endParaRPr lang="en-GB" i="1" dirty="0">
              <a:latin typeface="Times New Roman" panose="02020603050405020304" pitchFamily="18" charset="0"/>
              <a:cs typeface="Times New Roman" panose="02020603050405020304" pitchFamily="18" charset="0"/>
            </a:endParaRPr>
          </a:p>
          <a:p>
            <a:pPr algn="ctr"/>
            <a:r>
              <a:rPr lang="en-GB" i="1" dirty="0">
                <a:latin typeface="Times New Roman" panose="02020603050405020304" pitchFamily="18" charset="0"/>
                <a:cs typeface="Times New Roman" panose="02020603050405020304" pitchFamily="18" charset="0"/>
              </a:rPr>
              <a:t>Essays, UK. (November 2018). Social Model Of Disability Education Essay. </a:t>
            </a:r>
          </a:p>
          <a:p>
            <a:pPr algn="ctr"/>
            <a:r>
              <a:rPr lang="en-GB" i="1" dirty="0">
                <a:latin typeface="Times New Roman" panose="02020603050405020304" pitchFamily="18" charset="0"/>
                <a:cs typeface="Times New Roman" panose="02020603050405020304" pitchFamily="18" charset="0"/>
              </a:rPr>
              <a:t>Can Be found at:</a:t>
            </a:r>
          </a:p>
          <a:p>
            <a:pPr algn="ctr"/>
            <a:r>
              <a:rPr lang="en-GB" i="1" dirty="0">
                <a:latin typeface="Times New Roman" panose="02020603050405020304" pitchFamily="18" charset="0"/>
                <a:cs typeface="Times New Roman" panose="02020603050405020304" pitchFamily="18" charset="0"/>
              </a:rPr>
              <a:t>https://www.ukessays.com/essays/education/social-model-of-disability-education-essay.php?vref=1</a:t>
            </a:r>
          </a:p>
          <a:p>
            <a:pPr algn="ctr"/>
            <a:endParaRPr lang="en-GB" i="1" dirty="0"/>
          </a:p>
          <a:p>
            <a:pPr algn="ctr"/>
            <a:endParaRPr lang="en-GB" i="1" dirty="0"/>
          </a:p>
          <a:p>
            <a:pPr algn="ctr"/>
            <a:endParaRPr lang="en-GB" i="1" dirty="0"/>
          </a:p>
          <a:p>
            <a:pPr algn="ctr"/>
            <a:endParaRPr lang="en-GB" i="1" dirty="0"/>
          </a:p>
          <a:p>
            <a:pPr algn="ctr"/>
            <a:endParaRPr lang="en-GB" i="1" dirty="0"/>
          </a:p>
          <a:p>
            <a:pPr algn="ctr"/>
            <a:endParaRPr lang="en-GB" i="1" dirty="0"/>
          </a:p>
          <a:p>
            <a:pPr algn="ctr"/>
            <a:endParaRPr lang="en-GB" i="1" dirty="0"/>
          </a:p>
          <a:p>
            <a:pPr algn="ctr"/>
            <a:endParaRPr lang="en-GB" i="1" dirty="0"/>
          </a:p>
          <a:p>
            <a:pPr algn="ctr"/>
            <a:endParaRPr lang="en-GB" i="1" dirty="0"/>
          </a:p>
          <a:p>
            <a:pPr algn="ctr"/>
            <a:endParaRPr lang="en-GB" i="1" dirty="0"/>
          </a:p>
          <a:p>
            <a:pPr algn="ctr"/>
            <a:endParaRPr lang="en-GB" i="1" dirty="0"/>
          </a:p>
        </p:txBody>
      </p:sp>
    </p:spTree>
    <p:extLst>
      <p:ext uri="{BB962C8B-B14F-4D97-AF65-F5344CB8AC3E}">
        <p14:creationId xmlns:p14="http://schemas.microsoft.com/office/powerpoint/2010/main" val="3530329481"/>
      </p:ext>
    </p:extLst>
  </p:cSld>
  <p:clrMapOvr>
    <a:masterClrMapping/>
  </p:clrMapOvr>
</p:sld>
</file>

<file path=ppt/theme/theme1.xml><?xml version="1.0" encoding="utf-8"?>
<a:theme xmlns:a="http://schemas.openxmlformats.org/drawingml/2006/main" name="Office Theme">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74</TotalTime>
  <Words>517</Words>
  <Application>Microsoft Office PowerPoint</Application>
  <PresentationFormat>Widescreen</PresentationFormat>
  <Paragraphs>54</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Times New Roman</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Meladie Bassett (1708009)</dc:creator>
  <cp:lastModifiedBy>Meladie Bassett (1708009)</cp:lastModifiedBy>
  <cp:revision>8</cp:revision>
  <dcterms:created xsi:type="dcterms:W3CDTF">2019-05-12T16:27:37Z</dcterms:created>
  <dcterms:modified xsi:type="dcterms:W3CDTF">2019-05-12T17:42:32Z</dcterms:modified>
</cp:coreProperties>
</file>