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021EE-5C74-4D8D-81E1-5ED2303E009F}" v="3" dt="2023-09-20T05:06:52.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Morgan" userId="a94ab6a8c3588c1e" providerId="LiveId" clId="{C1FE7BFC-8C72-487C-90A1-EFF5548ADF43}"/>
    <pc:docChg chg="undo custSel addSld modSld">
      <pc:chgData name="Lauren Morgan" userId="a94ab6a8c3588c1e" providerId="LiveId" clId="{C1FE7BFC-8C72-487C-90A1-EFF5548ADF43}" dt="2023-09-05T18:57:39.719" v="65" actId="14100"/>
      <pc:docMkLst>
        <pc:docMk/>
      </pc:docMkLst>
      <pc:sldChg chg="addSp modSp mod">
        <pc:chgData name="Lauren Morgan" userId="a94ab6a8c3588c1e" providerId="LiveId" clId="{C1FE7BFC-8C72-487C-90A1-EFF5548ADF43}" dt="2023-09-05T18:57:39.719" v="65" actId="14100"/>
        <pc:sldMkLst>
          <pc:docMk/>
          <pc:sldMk cId="2719471407" sldId="256"/>
        </pc:sldMkLst>
        <pc:spChg chg="mod">
          <ac:chgData name="Lauren Morgan" userId="a94ab6a8c3588c1e" providerId="LiveId" clId="{C1FE7BFC-8C72-487C-90A1-EFF5548ADF43}" dt="2023-09-05T18:57:39.719" v="65" actId="14100"/>
          <ac:spMkLst>
            <pc:docMk/>
            <pc:sldMk cId="2719471407" sldId="256"/>
            <ac:spMk id="2" creationId="{E408E83A-BBA6-61B0-042A-272A8CB1937A}"/>
          </ac:spMkLst>
        </pc:spChg>
        <pc:spChg chg="add mod">
          <ac:chgData name="Lauren Morgan" userId="a94ab6a8c3588c1e" providerId="LiveId" clId="{C1FE7BFC-8C72-487C-90A1-EFF5548ADF43}" dt="2023-09-05T18:57:33.732" v="64" actId="1076"/>
          <ac:spMkLst>
            <pc:docMk/>
            <pc:sldMk cId="2719471407" sldId="256"/>
            <ac:spMk id="5" creationId="{00A56FEB-0069-2EAC-44B8-3FD195622036}"/>
          </ac:spMkLst>
        </pc:spChg>
      </pc:sldChg>
      <pc:sldChg chg="addSp delSp modSp new mod">
        <pc:chgData name="Lauren Morgan" userId="a94ab6a8c3588c1e" providerId="LiveId" clId="{C1FE7BFC-8C72-487C-90A1-EFF5548ADF43}" dt="2023-09-05T18:41:07.750" v="50"/>
        <pc:sldMkLst>
          <pc:docMk/>
          <pc:sldMk cId="3294356691" sldId="257"/>
        </pc:sldMkLst>
        <pc:spChg chg="mod">
          <ac:chgData name="Lauren Morgan" userId="a94ab6a8c3588c1e" providerId="LiveId" clId="{C1FE7BFC-8C72-487C-90A1-EFF5548ADF43}" dt="2023-09-05T18:40:24.127" v="47" actId="20577"/>
          <ac:spMkLst>
            <pc:docMk/>
            <pc:sldMk cId="3294356691" sldId="257"/>
            <ac:spMk id="2" creationId="{0F9826EF-D096-05E2-1D21-1059BD327F4E}"/>
          </ac:spMkLst>
        </pc:spChg>
        <pc:spChg chg="add del mod">
          <ac:chgData name="Lauren Morgan" userId="a94ab6a8c3588c1e" providerId="LiveId" clId="{C1FE7BFC-8C72-487C-90A1-EFF5548ADF43}" dt="2023-09-05T18:41:07.750" v="50"/>
          <ac:spMkLst>
            <pc:docMk/>
            <pc:sldMk cId="3294356691" sldId="257"/>
            <ac:spMk id="3" creationId="{CB378824-D157-8FBC-0BA7-86139CE488FE}"/>
          </ac:spMkLst>
        </pc:spChg>
      </pc:sldChg>
    </pc:docChg>
  </pc:docChgLst>
  <pc:docChgLst>
    <pc:chgData name="Lauren Morgan" userId="a94ab6a8c3588c1e" providerId="LiveId" clId="{6E0021EE-5C74-4D8D-81E1-5ED2303E009F}"/>
    <pc:docChg chg="undo custSel modSld">
      <pc:chgData name="Lauren Morgan" userId="a94ab6a8c3588c1e" providerId="LiveId" clId="{6E0021EE-5C74-4D8D-81E1-5ED2303E009F}" dt="2023-09-20T07:01:41.722" v="1420" actId="1076"/>
      <pc:docMkLst>
        <pc:docMk/>
      </pc:docMkLst>
      <pc:sldChg chg="addSp modSp mod">
        <pc:chgData name="Lauren Morgan" userId="a94ab6a8c3588c1e" providerId="LiveId" clId="{6E0021EE-5C74-4D8D-81E1-5ED2303E009F}" dt="2023-09-20T07:01:41.722" v="1420" actId="1076"/>
        <pc:sldMkLst>
          <pc:docMk/>
          <pc:sldMk cId="2719471407" sldId="256"/>
        </pc:sldMkLst>
        <pc:spChg chg="mod">
          <ac:chgData name="Lauren Morgan" userId="a94ab6a8c3588c1e" providerId="LiveId" clId="{6E0021EE-5C74-4D8D-81E1-5ED2303E009F}" dt="2023-09-20T07:00:38.114" v="1411" actId="14100"/>
          <ac:spMkLst>
            <pc:docMk/>
            <pc:sldMk cId="2719471407" sldId="256"/>
            <ac:spMk id="3" creationId="{57776970-02A1-0DA4-FA7C-8AFA99035D59}"/>
          </ac:spMkLst>
        </pc:spChg>
        <pc:spChg chg="mod">
          <ac:chgData name="Lauren Morgan" userId="a94ab6a8c3588c1e" providerId="LiveId" clId="{6E0021EE-5C74-4D8D-81E1-5ED2303E009F}" dt="2023-09-20T07:00:58.706" v="1414" actId="1076"/>
          <ac:spMkLst>
            <pc:docMk/>
            <pc:sldMk cId="2719471407" sldId="256"/>
            <ac:spMk id="5" creationId="{00A56FEB-0069-2EAC-44B8-3FD195622036}"/>
          </ac:spMkLst>
        </pc:spChg>
        <pc:spChg chg="mod">
          <ac:chgData name="Lauren Morgan" userId="a94ab6a8c3588c1e" providerId="LiveId" clId="{6E0021EE-5C74-4D8D-81E1-5ED2303E009F}" dt="2023-09-20T06:59:58.862" v="1408" actId="255"/>
          <ac:spMkLst>
            <pc:docMk/>
            <pc:sldMk cId="2719471407" sldId="256"/>
            <ac:spMk id="8" creationId="{1F4FE103-CF3F-A024-2EFB-278F3CC6A757}"/>
          </ac:spMkLst>
        </pc:spChg>
        <pc:spChg chg="mod">
          <ac:chgData name="Lauren Morgan" userId="a94ab6a8c3588c1e" providerId="LiveId" clId="{6E0021EE-5C74-4D8D-81E1-5ED2303E009F}" dt="2023-09-20T07:01:14.414" v="1416" actId="1076"/>
          <ac:spMkLst>
            <pc:docMk/>
            <pc:sldMk cId="2719471407" sldId="256"/>
            <ac:spMk id="9" creationId="{7AF42433-9F71-B1DB-80AD-8359BC59A87C}"/>
          </ac:spMkLst>
        </pc:spChg>
        <pc:spChg chg="add mod">
          <ac:chgData name="Lauren Morgan" userId="a94ab6a8c3588c1e" providerId="LiveId" clId="{6E0021EE-5C74-4D8D-81E1-5ED2303E009F}" dt="2023-09-20T07:01:41.722" v="1420" actId="1076"/>
          <ac:spMkLst>
            <pc:docMk/>
            <pc:sldMk cId="2719471407" sldId="256"/>
            <ac:spMk id="10" creationId="{B96F6BAB-C05C-DEC9-BCD5-2770FBD306C5}"/>
          </ac:spMkLst>
        </pc:spChg>
        <pc:picChg chg="mod">
          <ac:chgData name="Lauren Morgan" userId="a94ab6a8c3588c1e" providerId="LiveId" clId="{6E0021EE-5C74-4D8D-81E1-5ED2303E009F}" dt="2023-09-20T07:01:07.545" v="1415" actId="14100"/>
          <ac:picMkLst>
            <pc:docMk/>
            <pc:sldMk cId="2719471407" sldId="256"/>
            <ac:picMk id="6" creationId="{1F89D051-2A71-A44B-65A9-8E743A799B98}"/>
          </ac:picMkLst>
        </pc:picChg>
        <pc:picChg chg="mod">
          <ac:chgData name="Lauren Morgan" userId="a94ab6a8c3588c1e" providerId="LiveId" clId="{6E0021EE-5C74-4D8D-81E1-5ED2303E009F}" dt="2023-09-20T07:01:33.624" v="1419" actId="1076"/>
          <ac:picMkLst>
            <pc:docMk/>
            <pc:sldMk cId="2719471407" sldId="256"/>
            <ac:picMk id="7" creationId="{7EA652DB-0557-DB5B-45EA-5FA1DEA07ED1}"/>
          </ac:picMkLst>
        </pc:picChg>
      </pc:sldChg>
      <pc:sldChg chg="modSp mod">
        <pc:chgData name="Lauren Morgan" userId="a94ab6a8c3588c1e" providerId="LiveId" clId="{6E0021EE-5C74-4D8D-81E1-5ED2303E009F}" dt="2023-09-20T06:54:55.888" v="1086" actId="20577"/>
        <pc:sldMkLst>
          <pc:docMk/>
          <pc:sldMk cId="3294356691" sldId="257"/>
        </pc:sldMkLst>
        <pc:spChg chg="mod">
          <ac:chgData name="Lauren Morgan" userId="a94ab6a8c3588c1e" providerId="LiveId" clId="{6E0021EE-5C74-4D8D-81E1-5ED2303E009F}" dt="2023-09-20T05:06:54.487" v="311" actId="114"/>
          <ac:spMkLst>
            <pc:docMk/>
            <pc:sldMk cId="3294356691" sldId="257"/>
            <ac:spMk id="2" creationId="{0F9826EF-D096-05E2-1D21-1059BD327F4E}"/>
          </ac:spMkLst>
        </pc:spChg>
        <pc:spChg chg="mod">
          <ac:chgData name="Lauren Morgan" userId="a94ab6a8c3588c1e" providerId="LiveId" clId="{6E0021EE-5C74-4D8D-81E1-5ED2303E009F}" dt="2023-09-20T06:54:55.888" v="1086" actId="20577"/>
          <ac:spMkLst>
            <pc:docMk/>
            <pc:sldMk cId="3294356691" sldId="257"/>
            <ac:spMk id="3" creationId="{CB378824-D157-8FBC-0BA7-86139CE488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5AC0-C824-B805-29C1-59AB2F1871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00EE3F-41F1-F94C-E44E-805E49BC3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436B4C-79CE-546F-B17E-C72473E60917}"/>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9B41157B-49F5-9313-7AA4-9C4065905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41016-7767-3C70-2540-2193BF125B3E}"/>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3400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11E0-8B91-4229-D340-14F87E7CF8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B07B9-61D0-0DA0-9CCE-F7D4AD418E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DE3B-641C-6AAB-2823-413C9C906AF5}"/>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A7E9B35A-F0BD-D762-AA0D-6BF44505E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F5307B-355C-0F74-6C3F-C54D429D4494}"/>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2961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96A2F-3168-EF62-7EB0-A80F431D23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0DF05C-CD31-44A9-280E-DC3185102B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EDCA4-04E5-12F0-2F1C-DE18C9E62B5E}"/>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2004F30B-1A43-3ED5-E3D9-A3FFE0B07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49843-3D1E-F558-8804-81410B23944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46977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0E83-C789-550C-92D4-48B98619C1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50BEA6-EBC4-52F7-8FF1-376EAAB89F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EFBE37-91B9-168C-5BFD-0561CF5C81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651B44-039D-BF3F-9C3C-9FAF32613A7E}"/>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6" name="Footer Placeholder 5">
            <a:extLst>
              <a:ext uri="{FF2B5EF4-FFF2-40B4-BE49-F238E27FC236}">
                <a16:creationId xmlns:a16="http://schemas.microsoft.com/office/drawing/2014/main" id="{ED2BC266-4953-D371-742E-CC5EF00F48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1DD5-BC2E-84EB-2E53-12EF6BAB5F57}"/>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5867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A4EFA-FCEB-44BF-55D6-15D1F20825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44B28-B134-77BD-D240-255548A53D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40C777-0131-ED88-0081-C321AB8C41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B6D615-0992-22E4-D44B-7F9C71989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C79D7E-37C2-5016-8E82-3E57D1238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3BB98-FE47-4784-5338-46FB52A57D85}"/>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8" name="Footer Placeholder 7">
            <a:extLst>
              <a:ext uri="{FF2B5EF4-FFF2-40B4-BE49-F238E27FC236}">
                <a16:creationId xmlns:a16="http://schemas.microsoft.com/office/drawing/2014/main" id="{2900F6FF-2D25-2B5C-EF25-0F1425EC72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32304C-A335-056E-D239-6A1076B55C4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48377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5D64B-4B75-EC9B-0B92-FB91AEB32B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F7289A-8049-B4F7-1941-63CE6B30287B}"/>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4" name="Footer Placeholder 3">
            <a:extLst>
              <a:ext uri="{FF2B5EF4-FFF2-40B4-BE49-F238E27FC236}">
                <a16:creationId xmlns:a16="http://schemas.microsoft.com/office/drawing/2014/main" id="{82AEF555-D012-1314-102C-08D5BC895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BBA30E-0D7B-294D-8999-37FB1E9A5BBA}"/>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44990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E3712A-0028-1AC5-9BE7-CB3D1E14396F}"/>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3" name="Footer Placeholder 2">
            <a:extLst>
              <a:ext uri="{FF2B5EF4-FFF2-40B4-BE49-F238E27FC236}">
                <a16:creationId xmlns:a16="http://schemas.microsoft.com/office/drawing/2014/main" id="{381ADBD6-045F-2D0C-52AC-C3C88E7713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419B75-6A4C-9508-607B-99489C01C21C}"/>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38449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0B95-B773-658F-6CD6-D15C8BB1D9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10B66-7D75-90EE-B252-CB05813A6A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B18C39-1B68-854F-DF83-9F393DDE7A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5C1D1-AB3C-874A-5A2B-479D8B9B2CDB}"/>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6" name="Footer Placeholder 5">
            <a:extLst>
              <a:ext uri="{FF2B5EF4-FFF2-40B4-BE49-F238E27FC236}">
                <a16:creationId xmlns:a16="http://schemas.microsoft.com/office/drawing/2014/main" id="{DB69C9F3-2656-9409-2E82-FE02FA49E6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23270-6E18-AE2A-4F50-02EB9876A418}"/>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583133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6C3F-74DF-E8C3-6276-8610DD2F0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3F41D5-2A2B-D2F3-1232-5B9C9CAED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927771-1C98-94AB-C7AA-7B786DCD7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05B65-C938-9A06-8FAF-C4A8C04F55C5}"/>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6" name="Footer Placeholder 5">
            <a:extLst>
              <a:ext uri="{FF2B5EF4-FFF2-40B4-BE49-F238E27FC236}">
                <a16:creationId xmlns:a16="http://schemas.microsoft.com/office/drawing/2014/main" id="{CE04C952-61E9-EAD3-03BF-2DFF49F011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1CE44-6491-B273-1CD4-F9C6FCCAADD3}"/>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93113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788C-49AB-ED59-EED4-00F97A233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D497-C13C-A69E-4FD8-8B5B8FB07B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9AB83-F260-85EF-C781-67CA2D0ED8C6}"/>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CAB252EC-50A9-F6CB-6FC0-51B714632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FA44B-C378-16FE-28FF-67418DFD3F81}"/>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67687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3F190-7C56-83BA-B2C3-45E771B25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8D3D4E-F082-AD7D-2389-B9D1614AE1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2AC4C-F740-0C48-2455-946E89964D9E}"/>
              </a:ext>
            </a:extLst>
          </p:cNvPr>
          <p:cNvSpPr>
            <a:spLocks noGrp="1"/>
          </p:cNvSpPr>
          <p:nvPr>
            <p:ph type="dt" sz="half" idx="10"/>
          </p:nvPr>
        </p:nvSpPr>
        <p:spPr/>
        <p:txBody>
          <a:body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D062FDE7-104A-A0B1-BF6A-B00174CED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3243-7058-8D16-0322-60C02D122169}"/>
              </a:ext>
            </a:extLst>
          </p:cNvPr>
          <p:cNvSpPr>
            <a:spLocks noGrp="1"/>
          </p:cNvSpPr>
          <p:nvPr>
            <p:ph type="sldNum" sz="quarter" idx="12"/>
          </p:nvPr>
        </p:nvSpPr>
        <p:spPr/>
        <p:txBody>
          <a:bodyPr/>
          <a:lstStyle/>
          <a:p>
            <a:fld id="{FEF30FCB-3601-46D0-86A6-822AD2DF01D9}" type="slidenum">
              <a:rPr lang="en-GB" smtClean="0"/>
              <a:t>‹#›</a:t>
            </a:fld>
            <a:endParaRPr lang="en-GB"/>
          </a:p>
        </p:txBody>
      </p:sp>
    </p:spTree>
    <p:extLst>
      <p:ext uri="{BB962C8B-B14F-4D97-AF65-F5344CB8AC3E}">
        <p14:creationId xmlns:p14="http://schemas.microsoft.com/office/powerpoint/2010/main" val="12753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E4995-D861-157A-17A3-6EC1D7F38A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D85FE3-811C-6F1E-2743-C829B405F4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DEB3A-0642-18E5-EA46-BB83F09C72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D4C3DC-3613-4154-A7BB-B79325BE3BDC}" type="datetimeFigureOut">
              <a:rPr lang="en-GB" smtClean="0"/>
              <a:t>20/09/2023</a:t>
            </a:fld>
            <a:endParaRPr lang="en-GB"/>
          </a:p>
        </p:txBody>
      </p:sp>
      <p:sp>
        <p:nvSpPr>
          <p:cNvPr id="5" name="Footer Placeholder 4">
            <a:extLst>
              <a:ext uri="{FF2B5EF4-FFF2-40B4-BE49-F238E27FC236}">
                <a16:creationId xmlns:a16="http://schemas.microsoft.com/office/drawing/2014/main" id="{9086C5CD-0E66-B42E-484D-B02D181982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748A6B-8A0F-E66B-0F3B-2A5F0E2BD2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F30FCB-3601-46D0-86A6-822AD2DF01D9}" type="slidenum">
              <a:rPr lang="en-GB" smtClean="0"/>
              <a:t>‹#›</a:t>
            </a:fld>
            <a:endParaRPr lang="en-GB"/>
          </a:p>
        </p:txBody>
      </p:sp>
    </p:spTree>
    <p:extLst>
      <p:ext uri="{BB962C8B-B14F-4D97-AF65-F5344CB8AC3E}">
        <p14:creationId xmlns:p14="http://schemas.microsoft.com/office/powerpoint/2010/main" val="838255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7776970-02A1-0DA4-FA7C-8AFA99035D59}"/>
              </a:ext>
            </a:extLst>
          </p:cNvPr>
          <p:cNvSpPr/>
          <p:nvPr/>
        </p:nvSpPr>
        <p:spPr>
          <a:xfrm>
            <a:off x="139959" y="942393"/>
            <a:ext cx="3508311" cy="58009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408E83A-BBA6-61B0-042A-272A8CB1937A}"/>
              </a:ext>
            </a:extLst>
          </p:cNvPr>
          <p:cNvSpPr>
            <a:spLocks noGrp="1"/>
          </p:cNvSpPr>
          <p:nvPr>
            <p:ph type="ctrTitle"/>
          </p:nvPr>
        </p:nvSpPr>
        <p:spPr>
          <a:xfrm>
            <a:off x="1524000" y="114656"/>
            <a:ext cx="8310465" cy="1144977"/>
          </a:xfrm>
        </p:spPr>
        <p:txBody>
          <a:bodyPr>
            <a:normAutofit/>
          </a:bodyPr>
          <a:lstStyle/>
          <a:p>
            <a:r>
              <a:rPr lang="en-US" sz="1400" b="1" u="sng" dirty="0">
                <a:latin typeface="Arial" panose="020B0604020202020204" pitchFamily="34" charset="0"/>
                <a:ea typeface="Times New Roman" panose="02020603050405020304" pitchFamily="18" charset="0"/>
                <a:cs typeface="Arial" panose="020B0604020202020204" pitchFamily="34" charset="0"/>
              </a:rPr>
              <a:t>T</a:t>
            </a:r>
            <a:r>
              <a:rPr lang="en-US" sz="1400" b="1" u="sng" dirty="0">
                <a:effectLst/>
                <a:latin typeface="Arial" panose="020B0604020202020204" pitchFamily="34" charset="0"/>
                <a:ea typeface="Times New Roman" panose="02020603050405020304" pitchFamily="18" charset="0"/>
                <a:cs typeface="Arial" panose="020B0604020202020204" pitchFamily="34" charset="0"/>
              </a:rPr>
              <a:t>he range of skills and personal qualities that support academic study.</a:t>
            </a:r>
            <a:r>
              <a:rPr lang="en-GB" sz="1400" b="1" u="sng"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DengXian" panose="020B0503020204020204" pitchFamily="2" charset="-122"/>
                <a:cs typeface="Arial" panose="020B0604020202020204" pitchFamily="34" charset="0"/>
              </a:rPr>
            </a:br>
            <a:endParaRPr lang="en-GB" dirty="0"/>
          </a:p>
        </p:txBody>
      </p:sp>
      <p:sp>
        <p:nvSpPr>
          <p:cNvPr id="4" name="TextBox 3">
            <a:extLst>
              <a:ext uri="{FF2B5EF4-FFF2-40B4-BE49-F238E27FC236}">
                <a16:creationId xmlns:a16="http://schemas.microsoft.com/office/drawing/2014/main" id="{A9011A49-2424-D083-A237-324CE96EB19D}"/>
              </a:ext>
            </a:extLst>
          </p:cNvPr>
          <p:cNvSpPr txBox="1"/>
          <p:nvPr/>
        </p:nvSpPr>
        <p:spPr>
          <a:xfrm>
            <a:off x="9702282" y="92225"/>
            <a:ext cx="2407298" cy="461665"/>
          </a:xfrm>
          <a:prstGeom prst="rect">
            <a:avLst/>
          </a:prstGeom>
          <a:noFill/>
        </p:spPr>
        <p:txBody>
          <a:bodyPr wrap="square" rtlCol="0">
            <a:spAutoFit/>
          </a:bodyPr>
          <a:lstStyle/>
          <a:p>
            <a:r>
              <a:rPr lang="en-GB" sz="1200" dirty="0"/>
              <a:t>Rory Butterfield</a:t>
            </a:r>
          </a:p>
          <a:p>
            <a:r>
              <a:rPr lang="en-GB" sz="1200" b="0" i="0" dirty="0">
                <a:solidFill>
                  <a:srgbClr val="242130"/>
                </a:solidFill>
                <a:effectLst/>
                <a:latin typeface="Source Sans Pro" panose="020F0502020204030204" pitchFamily="34" charset="0"/>
              </a:rPr>
              <a:t>2312708   </a:t>
            </a:r>
            <a:r>
              <a:rPr lang="en-GB" sz="1200" dirty="0">
                <a:solidFill>
                  <a:srgbClr val="242130"/>
                </a:solidFill>
                <a:latin typeface="Source Sans Pro" panose="020F0502020204030204" pitchFamily="34" charset="0"/>
              </a:rPr>
              <a:t>ECEY4008</a:t>
            </a:r>
            <a:endParaRPr lang="en-GB" sz="1200" dirty="0"/>
          </a:p>
        </p:txBody>
      </p:sp>
      <p:sp>
        <p:nvSpPr>
          <p:cNvPr id="5" name="TextBox 4">
            <a:extLst>
              <a:ext uri="{FF2B5EF4-FFF2-40B4-BE49-F238E27FC236}">
                <a16:creationId xmlns:a16="http://schemas.microsoft.com/office/drawing/2014/main" id="{00A56FEB-0069-2EAC-44B8-3FD195622036}"/>
              </a:ext>
            </a:extLst>
          </p:cNvPr>
          <p:cNvSpPr txBox="1"/>
          <p:nvPr/>
        </p:nvSpPr>
        <p:spPr>
          <a:xfrm>
            <a:off x="307910" y="967746"/>
            <a:ext cx="3340360" cy="6247864"/>
          </a:xfrm>
          <a:prstGeom prst="rect">
            <a:avLst/>
          </a:prstGeom>
          <a:noFill/>
        </p:spPr>
        <p:txBody>
          <a:bodyPr wrap="square" rtlCol="0">
            <a:spAutoFit/>
          </a:bodyPr>
          <a:lstStyle/>
          <a:p>
            <a:r>
              <a:rPr lang="en-GB" sz="1400" b="1" dirty="0"/>
              <a:t>Time Management: </a:t>
            </a:r>
          </a:p>
          <a:p>
            <a:r>
              <a:rPr lang="en-US" sz="1200" b="0" i="0" dirty="0">
                <a:effectLst/>
              </a:rPr>
              <a:t>According to Cottrell (2019)</a:t>
            </a:r>
            <a:r>
              <a:rPr lang="en-GB" sz="1200" dirty="0"/>
              <a:t> you are much more likely to achieve well as a student if you spend more time in study and manage your time effectively. She lists ten steps to good time management including being systematic, think about time management and develop an understanding of how best to use your time. She also recommends planning what you want to do and when. She suggests keeping a detailed planner or diary of what needs to be done by what date and working backwards from assignment or essay deadlines as great tips for planning your time wisely. Finally, she notes that building an understanding of when and how you become distracted is a great way of procrastinating less. Understanding and then avoiding these distractions will make time management a lot easier for the student. </a:t>
            </a:r>
          </a:p>
          <a:p>
            <a:endParaRPr lang="en-GB" sz="1200" dirty="0"/>
          </a:p>
          <a:p>
            <a:r>
              <a:rPr lang="en-GB" sz="1200" dirty="0"/>
              <a:t>Moore (2010) believes that the main issues of time management for students can be categorised into the following three groups: planning, procrastination and perfectionism. </a:t>
            </a:r>
          </a:p>
          <a:p>
            <a:endParaRPr lang="en-GB" sz="1400" dirty="0"/>
          </a:p>
          <a:p>
            <a:r>
              <a:rPr lang="en-GB" sz="1200" dirty="0"/>
              <a:t>Wilson (2009) advises that you consider which time of day you work best and whether you are either an owl or a lark. Furthermore, they believe that mapping out your week or module clearly will enable you to achieve a better work/life balance. </a:t>
            </a:r>
          </a:p>
          <a:p>
            <a:br>
              <a:rPr lang="en-US" dirty="0"/>
            </a:br>
            <a:endParaRPr lang="en-GB" dirty="0"/>
          </a:p>
        </p:txBody>
      </p:sp>
      <p:pic>
        <p:nvPicPr>
          <p:cNvPr id="6" name="Picture 5">
            <a:extLst>
              <a:ext uri="{FF2B5EF4-FFF2-40B4-BE49-F238E27FC236}">
                <a16:creationId xmlns:a16="http://schemas.microsoft.com/office/drawing/2014/main" id="{1F89D051-2A71-A44B-65A9-8E743A799B98}"/>
              </a:ext>
            </a:extLst>
          </p:cNvPr>
          <p:cNvPicPr>
            <a:picLocks noChangeAspect="1"/>
          </p:cNvPicPr>
          <p:nvPr/>
        </p:nvPicPr>
        <p:blipFill>
          <a:blip r:embed="rId2"/>
          <a:stretch>
            <a:fillRect/>
          </a:stretch>
        </p:blipFill>
        <p:spPr>
          <a:xfrm>
            <a:off x="4282695" y="967746"/>
            <a:ext cx="3517697" cy="5729651"/>
          </a:xfrm>
          <a:prstGeom prst="rect">
            <a:avLst/>
          </a:prstGeom>
        </p:spPr>
      </p:pic>
      <p:pic>
        <p:nvPicPr>
          <p:cNvPr id="7" name="Picture 6">
            <a:extLst>
              <a:ext uri="{FF2B5EF4-FFF2-40B4-BE49-F238E27FC236}">
                <a16:creationId xmlns:a16="http://schemas.microsoft.com/office/drawing/2014/main" id="{7EA652DB-0557-DB5B-45EA-5FA1DEA07ED1}"/>
              </a:ext>
            </a:extLst>
          </p:cNvPr>
          <p:cNvPicPr>
            <a:picLocks noChangeAspect="1"/>
          </p:cNvPicPr>
          <p:nvPr/>
        </p:nvPicPr>
        <p:blipFill>
          <a:blip r:embed="rId2"/>
          <a:stretch>
            <a:fillRect/>
          </a:stretch>
        </p:blipFill>
        <p:spPr>
          <a:xfrm>
            <a:off x="8459700" y="942393"/>
            <a:ext cx="3517697" cy="5751521"/>
          </a:xfrm>
          <a:prstGeom prst="rect">
            <a:avLst/>
          </a:prstGeom>
        </p:spPr>
      </p:pic>
      <p:sp>
        <p:nvSpPr>
          <p:cNvPr id="8" name="TextBox 7">
            <a:extLst>
              <a:ext uri="{FF2B5EF4-FFF2-40B4-BE49-F238E27FC236}">
                <a16:creationId xmlns:a16="http://schemas.microsoft.com/office/drawing/2014/main" id="{1F4FE103-CF3F-A024-2EFB-278F3CC6A757}"/>
              </a:ext>
            </a:extLst>
          </p:cNvPr>
          <p:cNvSpPr txBox="1"/>
          <p:nvPr/>
        </p:nvSpPr>
        <p:spPr>
          <a:xfrm>
            <a:off x="678026" y="550645"/>
            <a:ext cx="11299371" cy="461665"/>
          </a:xfrm>
          <a:prstGeom prst="rect">
            <a:avLst/>
          </a:prstGeom>
          <a:noFill/>
        </p:spPr>
        <p:txBody>
          <a:bodyPr wrap="square" rtlCol="0">
            <a:spAutoFit/>
          </a:bodyPr>
          <a:lstStyle/>
          <a:p>
            <a:r>
              <a:rPr lang="en-GB" sz="1200" dirty="0"/>
              <a:t>The following presentation will be discussing some of the skills and qualities needed to support academic study. I will be looking at the following skills: time management, note making and critical thinking. </a:t>
            </a:r>
          </a:p>
        </p:txBody>
      </p:sp>
      <p:sp>
        <p:nvSpPr>
          <p:cNvPr id="9" name="TextBox 8">
            <a:extLst>
              <a:ext uri="{FF2B5EF4-FFF2-40B4-BE49-F238E27FC236}">
                <a16:creationId xmlns:a16="http://schemas.microsoft.com/office/drawing/2014/main" id="{7AF42433-9F71-B1DB-80AD-8359BC59A87C}"/>
              </a:ext>
            </a:extLst>
          </p:cNvPr>
          <p:cNvSpPr txBox="1"/>
          <p:nvPr/>
        </p:nvSpPr>
        <p:spPr>
          <a:xfrm>
            <a:off x="4441315" y="1030825"/>
            <a:ext cx="3200455" cy="5663089"/>
          </a:xfrm>
          <a:prstGeom prst="rect">
            <a:avLst/>
          </a:prstGeom>
          <a:noFill/>
        </p:spPr>
        <p:txBody>
          <a:bodyPr wrap="square" rtlCol="0">
            <a:spAutoFit/>
          </a:bodyPr>
          <a:lstStyle/>
          <a:p>
            <a:r>
              <a:rPr lang="en-GB" sz="1400" b="1" dirty="0"/>
              <a:t>Note Making:</a:t>
            </a:r>
          </a:p>
          <a:p>
            <a:r>
              <a:rPr lang="en-GB" sz="1200" dirty="0"/>
              <a:t>Bedford (2009) states that note making is an essential part of reading and in turn will increase your reading speed and will be an essential resource for assignment and essay writing. </a:t>
            </a:r>
            <a:r>
              <a:rPr lang="en-GB" sz="1200" dirty="0">
                <a:effectLst/>
                <a:ea typeface="Calibri" panose="020F0502020204030204" pitchFamily="34" charset="0"/>
                <a:cs typeface="Times New Roman" panose="02020603050405020304" pitchFamily="18" charset="0"/>
              </a:rPr>
              <a:t>Evaluating how relevant the information you are reading is to the task in hand will allow you to differentiate between taking notes on what is important to your work and what is not.  They also advise that note making is different per the individual, but you should always have a system in place that suits you. </a:t>
            </a:r>
          </a:p>
          <a:p>
            <a:endParaRPr lang="en-GB" sz="1200" dirty="0">
              <a:effectLst/>
              <a:ea typeface="Calibri" panose="020F0502020204030204" pitchFamily="34" charset="0"/>
              <a:cs typeface="Times New Roman" panose="02020603050405020304" pitchFamily="18" charset="0"/>
            </a:endParaRPr>
          </a:p>
          <a:p>
            <a:r>
              <a:rPr lang="en-GB" sz="1200" dirty="0">
                <a:ea typeface="Calibri" panose="020F0502020204030204" pitchFamily="34" charset="0"/>
                <a:cs typeface="Times New Roman" panose="02020603050405020304" pitchFamily="18" charset="0"/>
              </a:rPr>
              <a:t>Day (2018) also agrees that note taking is for most people a vital part of academic reading and writing. He believes that taking notes should be brief and focused on the task in hand whilst also being transformative and involve aspects of the original material you have read, then shaping them in a way you understand as a reader. </a:t>
            </a:r>
          </a:p>
          <a:p>
            <a:endParaRPr lang="en-GB" sz="1200" dirty="0">
              <a:ea typeface="Calibri" panose="020F0502020204030204" pitchFamily="34" charset="0"/>
              <a:cs typeface="Times New Roman" panose="02020603050405020304" pitchFamily="18" charset="0"/>
            </a:endParaRPr>
          </a:p>
          <a:p>
            <a:r>
              <a:rPr lang="en-GB" sz="1200" dirty="0"/>
              <a:t>Pritchard (2008) is of the believe that being methodical with your note taking is the key to being successful. By doing things such as dating your notes, giving them a clear title and utilising headings and subheadings will give your notes clear structure and make them more beneficial to the reader. </a:t>
            </a:r>
          </a:p>
          <a:p>
            <a:endParaRPr lang="en-GB" sz="1200" b="1" dirty="0"/>
          </a:p>
        </p:txBody>
      </p:sp>
      <p:sp>
        <p:nvSpPr>
          <p:cNvPr id="10" name="TextBox 9">
            <a:extLst>
              <a:ext uri="{FF2B5EF4-FFF2-40B4-BE49-F238E27FC236}">
                <a16:creationId xmlns:a16="http://schemas.microsoft.com/office/drawing/2014/main" id="{B96F6BAB-C05C-DEC9-BCD5-2770FBD306C5}"/>
              </a:ext>
            </a:extLst>
          </p:cNvPr>
          <p:cNvSpPr txBox="1"/>
          <p:nvPr/>
        </p:nvSpPr>
        <p:spPr>
          <a:xfrm>
            <a:off x="8674360" y="1000047"/>
            <a:ext cx="3060441" cy="5724644"/>
          </a:xfrm>
          <a:prstGeom prst="rect">
            <a:avLst/>
          </a:prstGeom>
          <a:noFill/>
        </p:spPr>
        <p:txBody>
          <a:bodyPr wrap="square" rtlCol="0">
            <a:spAutoFit/>
          </a:bodyPr>
          <a:lstStyle/>
          <a:p>
            <a:r>
              <a:rPr lang="en-GB" sz="1400" b="1" dirty="0"/>
              <a:t>Critical Thinking:</a:t>
            </a:r>
          </a:p>
          <a:p>
            <a:r>
              <a:rPr lang="en-GB" sz="1200" dirty="0"/>
              <a:t>Being able to think critically is an important skill that allows a student to think both critically and objectively about a subject and as a result form a well-structured argument. Eales-Reynolds (2009) suggests that critical thinking requires the student to question everything, even those things that are seen as certain facts. She goes on to say that by taking a challenging approach to knowledge and perceived wisdom, you in turn develop your own understanding and strongly enhance your personal knowledge of the world. </a:t>
            </a:r>
            <a:r>
              <a:rPr lang="en-GB" sz="1400" b="1" dirty="0"/>
              <a:t> </a:t>
            </a:r>
          </a:p>
          <a:p>
            <a:endParaRPr lang="en-GB" sz="1400" b="1" dirty="0"/>
          </a:p>
          <a:p>
            <a:r>
              <a:rPr lang="en-GB" sz="1200" dirty="0"/>
              <a:t>Cottrell (2017) builds on this by saying that having critical thinking skills allows you to use doubt and scepticism in a constructive way so you can analyse what is before you. She believes having critical thinking skills enables you to make more informed decisions on whether things are likely to be true, productive or effective. </a:t>
            </a:r>
          </a:p>
          <a:p>
            <a:endParaRPr lang="en-GB" sz="1200" dirty="0"/>
          </a:p>
          <a:p>
            <a:r>
              <a:rPr lang="en-GB" sz="1200" dirty="0" err="1"/>
              <a:t>Debbink</a:t>
            </a:r>
            <a:r>
              <a:rPr lang="en-GB" sz="1200" dirty="0"/>
              <a:t> (2020) defines critical thinking as using careful evaluation and judgement. Moreover, she believes that during the information age critical thinking is more important than ever and not taking everything you read at face value is imperative as a student.</a:t>
            </a:r>
          </a:p>
        </p:txBody>
      </p:sp>
    </p:spTree>
    <p:extLst>
      <p:ext uri="{BB962C8B-B14F-4D97-AF65-F5344CB8AC3E}">
        <p14:creationId xmlns:p14="http://schemas.microsoft.com/office/powerpoint/2010/main" val="271947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826EF-D096-05E2-1D21-1059BD327F4E}"/>
              </a:ext>
            </a:extLst>
          </p:cNvPr>
          <p:cNvSpPr>
            <a:spLocks noGrp="1"/>
          </p:cNvSpPr>
          <p:nvPr>
            <p:ph type="title"/>
          </p:nvPr>
        </p:nvSpPr>
        <p:spPr/>
        <p:txBody>
          <a:bodyPr/>
          <a:lstStyle/>
          <a:p>
            <a:r>
              <a:rPr lang="en-GB" i="1" dirty="0"/>
              <a:t>Referencing</a:t>
            </a:r>
            <a:r>
              <a:rPr lang="en-GB" dirty="0"/>
              <a:t> list </a:t>
            </a:r>
          </a:p>
        </p:txBody>
      </p:sp>
      <p:sp>
        <p:nvSpPr>
          <p:cNvPr id="3" name="Content Placeholder 2">
            <a:extLst>
              <a:ext uri="{FF2B5EF4-FFF2-40B4-BE49-F238E27FC236}">
                <a16:creationId xmlns:a16="http://schemas.microsoft.com/office/drawing/2014/main" id="{CB378824-D157-8FBC-0BA7-86139CE488FE}"/>
              </a:ext>
            </a:extLst>
          </p:cNvPr>
          <p:cNvSpPr>
            <a:spLocks noGrp="1"/>
          </p:cNvSpPr>
          <p:nvPr>
            <p:ph idx="1"/>
          </p:nvPr>
        </p:nvSpPr>
        <p:spPr/>
        <p:txBody>
          <a:bodyPr>
            <a:normAutofit/>
          </a:bodyPr>
          <a:lstStyle/>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Bedford, D.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 skills for part-time students</a:t>
            </a:r>
            <a:r>
              <a:rPr lang="en-US" sz="1400" b="0" i="0" dirty="0">
                <a:effectLst/>
                <a:latin typeface="Calibri" panose="020F0502020204030204" pitchFamily="34" charset="0"/>
                <a:ea typeface="Calibri" panose="020F0502020204030204" pitchFamily="34" charset="0"/>
                <a:cs typeface="Calibri" panose="020F0502020204030204" pitchFamily="34" charset="0"/>
              </a:rPr>
              <a:t>. Harlow:, Prentice Hall.</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(2017)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 effective analysis, argument and reflection </a:t>
            </a:r>
            <a:r>
              <a:rPr lang="en-US" sz="1400" b="0" i="0" dirty="0">
                <a:effectLst/>
                <a:latin typeface="Calibri" panose="020F0502020204030204" pitchFamily="34" charset="0"/>
                <a:ea typeface="Calibri" panose="020F0502020204030204" pitchFamily="34" charset="0"/>
                <a:cs typeface="Calibri" panose="020F0502020204030204" pitchFamily="34" charset="0"/>
              </a:rPr>
              <a:t>. 3rd. edition. London :, Palgrave Macmillan.</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Cottrell, S. (2019), </a:t>
            </a:r>
            <a:r>
              <a:rPr lang="en-US" sz="1400" b="0" i="1" dirty="0">
                <a:effectLst/>
                <a:latin typeface="Calibri" panose="020F0502020204030204" pitchFamily="34" charset="0"/>
                <a:ea typeface="Calibri" panose="020F0502020204030204" pitchFamily="34" charset="0"/>
                <a:cs typeface="Calibri" panose="020F0502020204030204" pitchFamily="34" charset="0"/>
              </a:rPr>
              <a:t>The Study Skills Handbook</a:t>
            </a:r>
            <a:r>
              <a:rPr lang="en-US" sz="1400" b="0" i="0" dirty="0">
                <a:effectLst/>
                <a:latin typeface="Calibri" panose="020F0502020204030204" pitchFamily="34" charset="0"/>
                <a:ea typeface="Calibri" panose="020F0502020204030204" pitchFamily="34" charset="0"/>
                <a:cs typeface="Calibri" panose="020F0502020204030204" pitchFamily="34" charset="0"/>
              </a:rPr>
              <a:t>, Bloomsbury Publishing Plc, London. Available from: ProQuest </a:t>
            </a:r>
            <a:r>
              <a:rPr lang="en-US" sz="1400" b="0" i="0" dirty="0" err="1">
                <a:effectLst/>
                <a:latin typeface="Calibri" panose="020F0502020204030204" pitchFamily="34" charset="0"/>
                <a:ea typeface="Calibri" panose="020F0502020204030204" pitchFamily="34" charset="0"/>
                <a:cs typeface="Calibri" panose="020F0502020204030204" pitchFamily="34" charset="0"/>
              </a:rPr>
              <a:t>Ebook</a:t>
            </a:r>
            <a:r>
              <a:rPr lang="en-US" sz="1400" b="0" i="0" dirty="0">
                <a:effectLst/>
                <a:latin typeface="Calibri" panose="020F0502020204030204" pitchFamily="34" charset="0"/>
                <a:ea typeface="Calibri" panose="020F0502020204030204" pitchFamily="34" charset="0"/>
                <a:cs typeface="Calibri" panose="020F0502020204030204" pitchFamily="34" charset="0"/>
              </a:rPr>
              <a:t> Central. [5 September 2023]. </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Day, T. (2018) </a:t>
            </a:r>
            <a:r>
              <a:rPr lang="en-US" sz="1400" b="0" i="1" dirty="0">
                <a:effectLst/>
                <a:latin typeface="Calibri" panose="020F0502020204030204" pitchFamily="34" charset="0"/>
                <a:ea typeface="Calibri" panose="020F0502020204030204" pitchFamily="34" charset="0"/>
                <a:cs typeface="Calibri" panose="020F0502020204030204" pitchFamily="34" charset="0"/>
              </a:rPr>
              <a:t>Success in academic writing</a:t>
            </a:r>
            <a:r>
              <a:rPr lang="en-US" sz="1400" b="0" i="0" dirty="0">
                <a:effectLst/>
                <a:latin typeface="Calibri" panose="020F0502020204030204" pitchFamily="34" charset="0"/>
                <a:ea typeface="Calibri" panose="020F0502020204030204" pitchFamily="34" charset="0"/>
                <a:cs typeface="Calibri" panose="020F0502020204030204" pitchFamily="34" charset="0"/>
              </a:rPr>
              <a:t>. Second edition. Basingstoke, Hampshire:, Palgrave Macmillan.</a:t>
            </a:r>
          </a:p>
          <a:p>
            <a:pPr marL="0" indent="0">
              <a:buNone/>
            </a:pPr>
            <a:r>
              <a:rPr lang="en-US" sz="1400" b="0" i="0" dirty="0" err="1">
                <a:effectLst/>
                <a:latin typeface="Calibri" panose="020F0502020204030204" pitchFamily="34" charset="0"/>
                <a:ea typeface="Calibri" panose="020F0502020204030204" pitchFamily="34" charset="0"/>
                <a:cs typeface="Calibri" panose="020F0502020204030204" pitchFamily="34" charset="0"/>
              </a:rPr>
              <a:t>Debbink</a:t>
            </a:r>
            <a:r>
              <a:rPr lang="en-US" sz="1400" b="0" i="0" dirty="0">
                <a:effectLst/>
                <a:latin typeface="Calibri" panose="020F0502020204030204" pitchFamily="34" charset="0"/>
                <a:ea typeface="Calibri" panose="020F0502020204030204" pitchFamily="34" charset="0"/>
                <a:cs typeface="Calibri" panose="020F0502020204030204" pitchFamily="34" charset="0"/>
              </a:rPr>
              <a:t>. (2020). </a:t>
            </a:r>
            <a:r>
              <a:rPr lang="en-US" sz="1400" b="0" i="1" dirty="0">
                <a:effectLst/>
                <a:latin typeface="Calibri" panose="020F0502020204030204" pitchFamily="34" charset="0"/>
                <a:ea typeface="Calibri" panose="020F0502020204030204" pitchFamily="34" charset="0"/>
                <a:cs typeface="Calibri" panose="020F0502020204030204" pitchFamily="34" charset="0"/>
              </a:rPr>
              <a:t>Think for yourself : the ultimate guide to critical thinking in an age of information overload</a:t>
            </a:r>
            <a:r>
              <a:rPr lang="en-US" sz="1400" b="0" i="0" dirty="0">
                <a:effectLst/>
                <a:latin typeface="Calibri" panose="020F0502020204030204" pitchFamily="34" charset="0"/>
                <a:ea typeface="Calibri" panose="020F0502020204030204" pitchFamily="34" charset="0"/>
                <a:cs typeface="Calibri" panose="020F0502020204030204" pitchFamily="34" charset="0"/>
              </a:rPr>
              <a:t>. Duo Press.</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Eales-Reynolds, L.-J. (2009) </a:t>
            </a:r>
            <a:r>
              <a:rPr lang="en-US" sz="1400" b="0" i="1" dirty="0">
                <a:effectLst/>
                <a:latin typeface="Calibri" panose="020F0502020204030204" pitchFamily="34" charset="0"/>
                <a:ea typeface="Calibri" panose="020F0502020204030204" pitchFamily="34" charset="0"/>
                <a:cs typeface="Calibri" panose="020F0502020204030204" pitchFamily="34" charset="0"/>
              </a:rPr>
              <a:t>Critical thinking skills for education students . </a:t>
            </a:r>
            <a:r>
              <a:rPr lang="en-US" sz="1400" b="0" i="0" dirty="0">
                <a:effectLst/>
                <a:latin typeface="Calibri" panose="020F0502020204030204" pitchFamily="34" charset="0"/>
                <a:ea typeface="Calibri" panose="020F0502020204030204" pitchFamily="34" charset="0"/>
                <a:cs typeface="Calibri" panose="020F0502020204030204" pitchFamily="34" charset="0"/>
              </a:rPr>
              <a:t>Second edition. London :, Sage Publications. ELH.</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Moore, S. (2010) </a:t>
            </a:r>
            <a:r>
              <a:rPr lang="en-US" sz="1400" b="0" i="1" dirty="0">
                <a:effectLst/>
                <a:latin typeface="Calibri" panose="020F0502020204030204" pitchFamily="34" charset="0"/>
                <a:ea typeface="Calibri" panose="020F0502020204030204" pitchFamily="34" charset="0"/>
                <a:cs typeface="Calibri" panose="020F0502020204030204" pitchFamily="34" charset="0"/>
              </a:rPr>
              <a:t>The ultimate study skills handbook </a:t>
            </a:r>
            <a:r>
              <a:rPr lang="en-US" sz="1400" b="0" i="0" dirty="0">
                <a:effectLst/>
                <a:latin typeface="Calibri" panose="020F0502020204030204" pitchFamily="34" charset="0"/>
                <a:ea typeface="Calibri" panose="020F0502020204030204" pitchFamily="34" charset="0"/>
                <a:cs typeface="Calibri" panose="020F0502020204030204" pitchFamily="34" charset="0"/>
              </a:rPr>
              <a:t>[electronic resource] . Maidenhead, England :, Open University Press. EDC428.</a:t>
            </a:r>
          </a:p>
          <a:p>
            <a:pPr marL="0" indent="0">
              <a:buNone/>
            </a:pPr>
            <a:r>
              <a:rPr lang="en-US" sz="1400" b="0" i="0" dirty="0">
                <a:effectLst/>
                <a:latin typeface="Calibri" panose="020F0502020204030204" pitchFamily="34" charset="0"/>
                <a:ea typeface="Calibri" panose="020F0502020204030204" pitchFamily="34" charset="0"/>
                <a:cs typeface="Calibri" panose="020F0502020204030204" pitchFamily="34" charset="0"/>
              </a:rPr>
              <a:t>Pritchard, A. (2008) </a:t>
            </a:r>
            <a:r>
              <a:rPr lang="en-US" sz="1400" b="0" i="1" dirty="0">
                <a:effectLst/>
                <a:latin typeface="Calibri" panose="020F0502020204030204" pitchFamily="34" charset="0"/>
                <a:ea typeface="Calibri" panose="020F0502020204030204" pitchFamily="34" charset="0"/>
                <a:cs typeface="Calibri" panose="020F0502020204030204" pitchFamily="34" charset="0"/>
              </a:rPr>
              <a:t>Studying and learning at university </a:t>
            </a:r>
            <a:r>
              <a:rPr lang="en-US" sz="1400" b="0" i="0" dirty="0">
                <a:effectLst/>
                <a:latin typeface="Calibri" panose="020F0502020204030204" pitchFamily="34" charset="0"/>
                <a:ea typeface="Calibri" panose="020F0502020204030204" pitchFamily="34" charset="0"/>
                <a:cs typeface="Calibri" panose="020F0502020204030204" pitchFamily="34" charset="0"/>
              </a:rPr>
              <a:t>[electronic resource] : vital skills for success in your degree . Los Angeles, CA :, Sage Publications.</a:t>
            </a:r>
          </a:p>
          <a:p>
            <a:pPr marL="0" indent="0">
              <a:buNone/>
            </a:pPr>
            <a:r>
              <a:rPr lang="en-US" sz="1400" dirty="0"/>
              <a:t>Wilson, E. (2009) </a:t>
            </a:r>
            <a:r>
              <a:rPr lang="en-US" sz="1400" i="1" dirty="0"/>
              <a:t>Study skills for part-time students</a:t>
            </a:r>
            <a:r>
              <a:rPr lang="en-US" sz="1400" dirty="0"/>
              <a:t>. [Place of publication not identified], Pearson Longman.</a:t>
            </a:r>
            <a:endParaRPr lang="en-GB" sz="1400" dirty="0"/>
          </a:p>
        </p:txBody>
      </p:sp>
    </p:spTree>
    <p:extLst>
      <p:ext uri="{BB962C8B-B14F-4D97-AF65-F5344CB8AC3E}">
        <p14:creationId xmlns:p14="http://schemas.microsoft.com/office/powerpoint/2010/main" val="3294356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535</TotalTime>
  <Words>926</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The range of skills and personal qualities that support academic study.  </vt:lpstr>
      <vt:lpstr>Referencing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range of skills and personal qualities that support academic study.  </dc:title>
  <dc:creator>Lauren Morgan</dc:creator>
  <cp:lastModifiedBy>Lauren Morgan</cp:lastModifiedBy>
  <cp:revision>5</cp:revision>
  <dcterms:created xsi:type="dcterms:W3CDTF">2023-09-05T18:34:04Z</dcterms:created>
  <dcterms:modified xsi:type="dcterms:W3CDTF">2023-09-20T07:01:50Z</dcterms:modified>
</cp:coreProperties>
</file>