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  <p:sldMasterId id="2147483648" r:id="rId5"/>
  </p:sldMasterIdLst>
  <p:notesMasterIdLst>
    <p:notesMasterId r:id="rId20"/>
  </p:notesMasterIdLst>
  <p:sldIdLst>
    <p:sldId id="256" r:id="rId6"/>
    <p:sldId id="281" r:id="rId7"/>
    <p:sldId id="257" r:id="rId8"/>
    <p:sldId id="548" r:id="rId9"/>
    <p:sldId id="540" r:id="rId10"/>
    <p:sldId id="545" r:id="rId11"/>
    <p:sldId id="542" r:id="rId12"/>
    <p:sldId id="541" r:id="rId13"/>
    <p:sldId id="544" r:id="rId14"/>
    <p:sldId id="549" r:id="rId15"/>
    <p:sldId id="543" r:id="rId16"/>
    <p:sldId id="546" r:id="rId17"/>
    <p:sldId id="307" r:id="rId18"/>
    <p:sldId id="539" r:id="rId19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4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09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63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17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71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26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80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34" algn="l" defTabSz="91430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434" userDrawn="1">
          <p15:clr>
            <a:srgbClr val="A4A3A4"/>
          </p15:clr>
        </p15:guide>
        <p15:guide id="2" pos="2547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3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9A7325-A1CE-43D1-AA4A-E2E426A3CDB1}" v="850" dt="2024-04-17T13:27:31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94679" autoAdjust="0"/>
  </p:normalViewPr>
  <p:slideViewPr>
    <p:cSldViewPr snapToGrid="0">
      <p:cViewPr varScale="1">
        <p:scale>
          <a:sx n="87" d="100"/>
          <a:sy n="87" d="100"/>
        </p:scale>
        <p:origin x="63" y="306"/>
      </p:cViewPr>
      <p:guideLst>
        <p:guide orient="horz" pos="1434"/>
        <p:guide pos="2547"/>
      </p:guideLst>
    </p:cSldViewPr>
  </p:slideViewPr>
  <p:outlineViewPr>
    <p:cViewPr>
      <p:scale>
        <a:sx n="33" d="100"/>
        <a:sy n="33" d="100"/>
      </p:scale>
      <p:origin x="0" y="-2802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tags" Target="tags/tag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4FDE0-5F4E-4A62-A6D7-3BAD553EB90C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A186A1-BC42-47D7-A879-D20CE2E07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53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hyperlink" Target="https://forms.office.com/pages/responsepage.aspx?id=-REPTm4EBUWcuNshUjEeIWD5hXZOvT5Lg-sisozjrcVURE5STzRZSkc5UjZDRzlUVDk5UTdXUlgzOCQlQCN0PWcu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hyperlink" Target="https://forms.office.com/Pages/ResponsePage.aspx?id=-REPTm4EBUWcuNshUjEeIWD5hXZOvT5Lg-sisozjrcVURVZBR1FBVVZBSE9PQ0s4S1hFVUpEVlZQQSQlQCN0PWcu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hyperlink" Target="https://forms.office.com/pages/responsepage.aspx?id=-REPTm4EBUWcuNshUjEeIWD5hXZOvT5Lg-sisozjrcVUNEQwRDJYRUdVOFhBQTVSME44UDdCME5YUyQlQCN0PWcu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17.png"/><Relationship Id="rId18" Type="http://schemas.openxmlformats.org/officeDocument/2006/relationships/image" Target="../media/image20.svg"/><Relationship Id="rId3" Type="http://schemas.openxmlformats.org/officeDocument/2006/relationships/image" Target="../media/image10.jpeg"/><Relationship Id="rId21" Type="http://schemas.openxmlformats.org/officeDocument/2006/relationships/hyperlink" Target="mailto:s.gill@uwtsd.ac.uk" TargetMode="External"/><Relationship Id="rId7" Type="http://schemas.openxmlformats.org/officeDocument/2006/relationships/image" Target="../media/image14.png"/><Relationship Id="rId12" Type="http://schemas.openxmlformats.org/officeDocument/2006/relationships/image" Target="../media/image16.jpeg"/><Relationship Id="rId17" Type="http://schemas.openxmlformats.org/officeDocument/2006/relationships/image" Target="../media/image19.png"/><Relationship Id="rId2" Type="http://schemas.openxmlformats.org/officeDocument/2006/relationships/slideMaster" Target="../slideMasters/slideMaster1.xml"/><Relationship Id="rId16" Type="http://schemas.openxmlformats.org/officeDocument/2006/relationships/image" Target="../media/image18.png"/><Relationship Id="rId20" Type="http://schemas.openxmlformats.org/officeDocument/2006/relationships/hyperlink" Target="mailto:r.covello@uwtsd.ac.uk" TargetMode="Externa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3.svg"/><Relationship Id="rId11" Type="http://schemas.openxmlformats.org/officeDocument/2006/relationships/hyperlink" Target="mailto:t.johal@uwtsd.ac.uk" TargetMode="External"/><Relationship Id="rId5" Type="http://schemas.openxmlformats.org/officeDocument/2006/relationships/image" Target="../media/image12.png"/><Relationship Id="rId15" Type="http://schemas.openxmlformats.org/officeDocument/2006/relationships/hyperlink" Target="mailto:g.couch@uwtsd.ac.uk" TargetMode="External"/><Relationship Id="rId10" Type="http://schemas.openxmlformats.org/officeDocument/2006/relationships/hyperlink" Target="https://bit.ly/UWTSD-DSA-Booking-form" TargetMode="External"/><Relationship Id="rId19" Type="http://schemas.openxmlformats.org/officeDocument/2006/relationships/hyperlink" Target="mailto:j.hill@uwtsd.ac.uk" TargetMode="External"/><Relationship Id="rId4" Type="http://schemas.openxmlformats.org/officeDocument/2006/relationships/image" Target="../media/image11.jpeg"/><Relationship Id="rId9" Type="http://schemas.openxmlformats.org/officeDocument/2006/relationships/hyperlink" Target="mailto:digitalskills@uwtsd.ac.uk" TargetMode="External"/><Relationship Id="rId14" Type="http://schemas.microsoft.com/office/2007/relationships/hdphoto" Target="../media/hdphoto1.wdp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2.png"/><Relationship Id="rId5" Type="http://schemas.openxmlformats.org/officeDocument/2006/relationships/image" Target="../media/image23.png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8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F8ABB5FC-85EA-5417-B85A-3601074D885C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97" y="1062915"/>
            <a:ext cx="4748085" cy="47480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8B91C5-310C-43D9-EBB7-E9ABDB5B6220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B571B0-0F97-0CC9-E2D3-03D415AC8B03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A37485-1F5E-496B-4C49-6E8C67A6B53D}"/>
              </a:ext>
            </a:extLst>
          </p:cNvPr>
          <p:cNvSpPr txBox="1"/>
          <p:nvPr userDrawn="1"/>
        </p:nvSpPr>
        <p:spPr>
          <a:xfrm>
            <a:off x="1004753" y="6316937"/>
            <a:ext cx="3906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hlinkClick r:id="rId8"/>
              </a:rPr>
              <a:t>Link to Form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827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8B91C5-310C-43D9-EBB7-E9ABDB5B6220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B571B0-0F97-0CC9-E2D3-03D415AC8B03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>
              <a:solidFill>
                <a:schemeClr val="bg1"/>
              </a:solidFill>
            </a:endParaRPr>
          </a:p>
        </p:txBody>
      </p:sp>
      <p:pic>
        <p:nvPicPr>
          <p:cNvPr id="3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6D2C615-01BC-1B3B-5BB4-40AA72066689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30" y="1062915"/>
            <a:ext cx="4803524" cy="48035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1487E5-7E07-DFF2-C5BC-3DC2711F3D4F}"/>
              </a:ext>
            </a:extLst>
          </p:cNvPr>
          <p:cNvSpPr txBox="1"/>
          <p:nvPr userDrawn="1"/>
        </p:nvSpPr>
        <p:spPr>
          <a:xfrm>
            <a:off x="1015253" y="6374338"/>
            <a:ext cx="3906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hlinkClick r:id="rId8"/>
              </a:rPr>
              <a:t>Link to Form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062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8B91C5-310C-43D9-EBB7-E9ABDB5B6220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B571B0-0F97-0CC9-E2D3-03D415AC8B03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>
              <a:solidFill>
                <a:schemeClr val="bg1"/>
              </a:solidFill>
            </a:endParaRPr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CBB1DA9F-D67B-B424-C917-EDC3E0576A40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14" y="997258"/>
            <a:ext cx="4862705" cy="48627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3A82F4-C413-F6FB-231A-A0F92D4B21DB}"/>
              </a:ext>
            </a:extLst>
          </p:cNvPr>
          <p:cNvSpPr txBox="1"/>
          <p:nvPr userDrawn="1"/>
        </p:nvSpPr>
        <p:spPr>
          <a:xfrm>
            <a:off x="1024537" y="6316937"/>
            <a:ext cx="4074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hlinkClick r:id="rId8"/>
              </a:rPr>
              <a:t>Link to Form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540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blank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109158"/>
            <a:ext cx="5446198" cy="2977189"/>
          </a:xfrm>
        </p:spPr>
        <p:txBody>
          <a:bodyPr anchor="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32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234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A79A354-98EF-EF61-AC5C-7AEFE3CD04AD}"/>
              </a:ext>
            </a:extLst>
          </p:cNvPr>
          <p:cNvSpPr txBox="1">
            <a:spLocks/>
          </p:cNvSpPr>
          <p:nvPr/>
        </p:nvSpPr>
        <p:spPr>
          <a:xfrm>
            <a:off x="2047681" y="77487"/>
            <a:ext cx="8096639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Meet the Digital Skills Team</a:t>
            </a:r>
          </a:p>
        </p:txBody>
      </p:sp>
      <p:pic>
        <p:nvPicPr>
          <p:cNvPr id="21" name="Picture 20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A7171707-5E79-1B93-0951-93AD7B200E5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690" y="1668923"/>
            <a:ext cx="1195200" cy="1195200"/>
          </a:xfrm>
          <a:prstGeom prst="rect">
            <a:avLst/>
          </a:prstGeom>
        </p:spPr>
      </p:pic>
      <p:pic>
        <p:nvPicPr>
          <p:cNvPr id="22" name="Picture 21" descr="A picture containing person, person, necktie, wall&#10;&#10;Description automatically generated">
            <a:extLst>
              <a:ext uri="{FF2B5EF4-FFF2-40B4-BE49-F238E27FC236}">
                <a16:creationId xmlns:a16="http://schemas.microsoft.com/office/drawing/2014/main" id="{C6ECFBC1-6C5E-CD10-1682-D40CE694F6E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" r="1847"/>
          <a:stretch/>
        </p:blipFill>
        <p:spPr>
          <a:xfrm>
            <a:off x="6637222" y="3174012"/>
            <a:ext cx="1195200" cy="1195200"/>
          </a:xfrm>
          <a:prstGeom prst="rect">
            <a:avLst/>
          </a:prstGeom>
        </p:spPr>
      </p:pic>
      <p:pic>
        <p:nvPicPr>
          <p:cNvPr id="23" name="Graphic 22" descr="Open envelope outline">
            <a:extLst>
              <a:ext uri="{FF2B5EF4-FFF2-40B4-BE49-F238E27FC236}">
                <a16:creationId xmlns:a16="http://schemas.microsoft.com/office/drawing/2014/main" id="{B8E5A3C8-15F4-7E96-0B9B-182803905C2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02836" y="4704573"/>
            <a:ext cx="321641" cy="321641"/>
          </a:xfrm>
          <a:prstGeom prst="rect">
            <a:avLst/>
          </a:prstGeom>
        </p:spPr>
      </p:pic>
      <p:pic>
        <p:nvPicPr>
          <p:cNvPr id="24" name="Graphic 23" descr="Internet outline">
            <a:extLst>
              <a:ext uri="{FF2B5EF4-FFF2-40B4-BE49-F238E27FC236}">
                <a16:creationId xmlns:a16="http://schemas.microsoft.com/office/drawing/2014/main" id="{FFDFD370-D28A-E05E-9A40-6F2F009066F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576953" y="5254393"/>
            <a:ext cx="369331" cy="36933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3A5A41D3-FC5D-9265-DED6-48D09E23D56D}"/>
              </a:ext>
            </a:extLst>
          </p:cNvPr>
          <p:cNvSpPr txBox="1"/>
          <p:nvPr/>
        </p:nvSpPr>
        <p:spPr>
          <a:xfrm>
            <a:off x="6968089" y="4679101"/>
            <a:ext cx="50946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E-mail: </a:t>
            </a:r>
            <a:r>
              <a:rPr lang="en-GB" u="sng">
                <a:solidFill>
                  <a:srgbClr val="034A90"/>
                </a:solidFill>
                <a:latin typeface="Calibri Light" panose="020F0302020204030204" pitchFamily="34" charset="0"/>
                <a:hlinkClick r:id="rId9"/>
              </a:rPr>
              <a:t>digitalskills@uwtsd.ac.uk</a:t>
            </a: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endParaRPr lang="en-GB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Website: </a:t>
            </a:r>
            <a:r>
              <a:rPr lang="en-GB" u="sng">
                <a:solidFill>
                  <a:srgbClr val="034A90"/>
                </a:solidFill>
                <a:latin typeface="Calibri Light" panose="020F0302020204030204" pitchFamily="34" charset="0"/>
              </a:rPr>
              <a:t>digitalskills.uwtsd.ac.uk</a:t>
            </a:r>
            <a:endParaRPr lang="en-GB" u="sng">
              <a:solidFill>
                <a:srgbClr val="000000"/>
              </a:solidFill>
              <a:latin typeface="Calibri Light" panose="020F0302020204030204" pitchFamily="34" charset="0"/>
            </a:endParaRP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Book us: </a:t>
            </a: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  <a:hlinkClick r:id="rId10"/>
              </a:rPr>
              <a:t>bit.ly/UWTSD-DSA-Booking-form</a:t>
            </a:r>
            <a:endParaRPr lang="en-GB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endParaRPr lang="en-GB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8C0EA172-1B6E-9780-88A9-5224BC399415}"/>
              </a:ext>
            </a:extLst>
          </p:cNvPr>
          <p:cNvSpPr txBox="1">
            <a:spLocks/>
          </p:cNvSpPr>
          <p:nvPr/>
        </p:nvSpPr>
        <p:spPr>
          <a:xfrm>
            <a:off x="2501057" y="3174966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Tarandeep Johal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IICL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11"/>
              </a:rPr>
              <a:t>t.johal@uwtsd.ac.uk</a:t>
            </a:r>
            <a:r>
              <a:rPr lang="en-GB" sz="2400"/>
              <a:t>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7AC42349-9F18-449A-DE8A-30D4E740E4B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37222" y="1668923"/>
            <a:ext cx="1195200" cy="1195200"/>
          </a:xfrm>
          <a:prstGeom prst="rect">
            <a:avLst/>
          </a:prstGeom>
        </p:spPr>
      </p:pic>
      <p:pic>
        <p:nvPicPr>
          <p:cNvPr id="28" name="Picture 27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4508AC9A-64C8-A026-A599-B08950E92C66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644" y="3174966"/>
            <a:ext cx="1193293" cy="1193293"/>
          </a:xfrm>
          <a:prstGeom prst="rect">
            <a:avLst/>
          </a:prstGeom>
        </p:spPr>
      </p:pic>
      <p:sp>
        <p:nvSpPr>
          <p:cNvPr id="29" name="Text Placeholder 4">
            <a:extLst>
              <a:ext uri="{FF2B5EF4-FFF2-40B4-BE49-F238E27FC236}">
                <a16:creationId xmlns:a16="http://schemas.microsoft.com/office/drawing/2014/main" id="{33C05799-8D84-4652-17A6-17DA976AC348}"/>
              </a:ext>
            </a:extLst>
          </p:cNvPr>
          <p:cNvSpPr txBox="1">
            <a:spLocks/>
          </p:cNvSpPr>
          <p:nvPr/>
        </p:nvSpPr>
        <p:spPr>
          <a:xfrm>
            <a:off x="2501057" y="4679101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Gwen Couch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IEH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15"/>
              </a:rPr>
              <a:t>g.couch@uwtsd.ac.uk</a:t>
            </a:r>
            <a:r>
              <a:rPr lang="en-GB" sz="2400"/>
              <a:t> </a:t>
            </a:r>
          </a:p>
        </p:txBody>
      </p:sp>
      <p:pic>
        <p:nvPicPr>
          <p:cNvPr id="30" name="Picture 6">
            <a:extLst>
              <a:ext uri="{FF2B5EF4-FFF2-40B4-BE49-F238E27FC236}">
                <a16:creationId xmlns:a16="http://schemas.microsoft.com/office/drawing/2014/main" id="{8D82C08A-60B5-751C-5A6D-D67A1E95D9E7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3481" r="4473" b="23317"/>
          <a:stretch/>
        </p:blipFill>
        <p:spPr>
          <a:xfrm>
            <a:off x="1094863" y="4679102"/>
            <a:ext cx="1195200" cy="1193293"/>
          </a:xfrm>
          <a:prstGeom prst="rect">
            <a:avLst/>
          </a:prstGeom>
        </p:spPr>
      </p:pic>
      <p:pic>
        <p:nvPicPr>
          <p:cNvPr id="31" name="Graphic 30" descr="Daily calendar outline">
            <a:extLst>
              <a:ext uri="{FF2B5EF4-FFF2-40B4-BE49-F238E27FC236}">
                <a16:creationId xmlns:a16="http://schemas.microsoft.com/office/drawing/2014/main" id="{752F2402-D921-C75D-1DAE-CF7B37D9D805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/>
        </p:blipFill>
        <p:spPr>
          <a:xfrm>
            <a:off x="6576953" y="5771631"/>
            <a:ext cx="369331" cy="369331"/>
          </a:xfrm>
          <a:prstGeom prst="rect">
            <a:avLst/>
          </a:prstGeom>
        </p:spPr>
      </p:pic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56858745-AEAA-3F9E-0E10-548EDF1BB431}"/>
              </a:ext>
            </a:extLst>
          </p:cNvPr>
          <p:cNvSpPr txBox="1">
            <a:spLocks/>
          </p:cNvSpPr>
          <p:nvPr/>
        </p:nvSpPr>
        <p:spPr>
          <a:xfrm>
            <a:off x="2501057" y="1669876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Jessica Hill</a:t>
            </a:r>
            <a:br>
              <a:rPr lang="en-GB" sz="2400"/>
            </a:br>
            <a:r>
              <a:rPr lang="en-GB" sz="2400"/>
              <a:t>IMH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19"/>
              </a:rPr>
              <a:t>j.hill@uwtsd.ac.uk</a:t>
            </a:r>
            <a:r>
              <a:rPr lang="en-GB" sz="2400"/>
              <a:t> 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15F02DC5-A04B-A5AF-75D1-C29B843D0766}"/>
              </a:ext>
            </a:extLst>
          </p:cNvPr>
          <p:cNvSpPr txBox="1">
            <a:spLocks/>
          </p:cNvSpPr>
          <p:nvPr/>
        </p:nvSpPr>
        <p:spPr>
          <a:xfrm>
            <a:off x="8016032" y="3174966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Roger Covello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Learning Technologist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20"/>
              </a:rPr>
              <a:t>r.covello@uwtsd.ac.uk</a:t>
            </a:r>
            <a:r>
              <a:rPr lang="en-GB" sz="2400"/>
              <a:t> 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D837DD6A-867B-CFFA-B6D8-2322F1161D19}"/>
              </a:ext>
            </a:extLst>
          </p:cNvPr>
          <p:cNvSpPr txBox="1">
            <a:spLocks/>
          </p:cNvSpPr>
          <p:nvPr/>
        </p:nvSpPr>
        <p:spPr>
          <a:xfrm>
            <a:off x="8016032" y="1669876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Stuart Gill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WISA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21"/>
              </a:rPr>
              <a:t>s.gill@uwtsd.ac.uk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135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9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3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5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3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7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3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3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3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9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1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5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1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7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1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3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1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3499685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40">
          <p15:clr>
            <a:srgbClr val="FBAE40"/>
          </p15:clr>
        </p15:guide>
        <p15:guide id="2" pos="256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8" y="1600202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50" y="1600202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3852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4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4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931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3" y="1592264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23" indent="0">
              <a:buNone/>
              <a:defRPr sz="2000" b="1"/>
            </a:lvl2pPr>
            <a:lvl3pPr marL="914446" indent="0">
              <a:buNone/>
              <a:defRPr sz="1800" b="1"/>
            </a:lvl3pPr>
            <a:lvl4pPr marL="1371669" indent="0">
              <a:buNone/>
              <a:defRPr sz="1600" b="1"/>
            </a:lvl4pPr>
            <a:lvl5pPr marL="1828891" indent="0">
              <a:buNone/>
              <a:defRPr sz="1600" b="1"/>
            </a:lvl5pPr>
            <a:lvl6pPr marL="2286114" indent="0">
              <a:buNone/>
              <a:defRPr sz="1600" b="1"/>
            </a:lvl6pPr>
            <a:lvl7pPr marL="2743337" indent="0">
              <a:buNone/>
              <a:defRPr sz="1600" b="1"/>
            </a:lvl7pPr>
            <a:lvl8pPr marL="3200560" indent="0">
              <a:buNone/>
              <a:defRPr sz="1600" b="1"/>
            </a:lvl8pPr>
            <a:lvl9pPr marL="365778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8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23" indent="0">
              <a:buNone/>
              <a:defRPr sz="2000" b="1"/>
            </a:lvl2pPr>
            <a:lvl3pPr marL="914446" indent="0">
              <a:buNone/>
              <a:defRPr sz="1800" b="1"/>
            </a:lvl3pPr>
            <a:lvl4pPr marL="1371669" indent="0">
              <a:buNone/>
              <a:defRPr sz="1600" b="1"/>
            </a:lvl4pPr>
            <a:lvl5pPr marL="1828891" indent="0">
              <a:buNone/>
              <a:defRPr sz="1600" b="1"/>
            </a:lvl5pPr>
            <a:lvl6pPr marL="2286114" indent="0">
              <a:buNone/>
              <a:defRPr sz="1600" b="1"/>
            </a:lvl6pPr>
            <a:lvl7pPr marL="2743337" indent="0">
              <a:buNone/>
              <a:defRPr sz="1600" b="1"/>
            </a:lvl7pPr>
            <a:lvl8pPr marL="3200560" indent="0">
              <a:buNone/>
              <a:defRPr sz="1600" b="1"/>
            </a:lvl8pPr>
            <a:lvl9pPr marL="365778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7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557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7657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247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9" y="1709739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9" y="4589464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2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46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6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9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1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33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5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78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76607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976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2929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98242" y="79200"/>
            <a:ext cx="10795518" cy="1003916"/>
          </a:xfr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4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4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23" indent="0">
              <a:buNone/>
              <a:defRPr/>
            </a:lvl2pPr>
            <a:lvl3pPr marL="914446" indent="0">
              <a:buNone/>
              <a:defRPr/>
            </a:lvl3pPr>
            <a:lvl4pPr marL="1371669" indent="0">
              <a:buNone/>
              <a:defRPr/>
            </a:lvl4pPr>
            <a:lvl5pPr marL="182889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369994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/>
        </p:nvPicPr>
        <p:blipFill>
          <a:blip r:embed="rId2"/>
          <a:srcRect t="6165" b="6165"/>
          <a:stretch>
            <a:fillRect/>
          </a:stretch>
        </p:blipFill>
        <p:spPr>
          <a:xfrm>
            <a:off x="6254750" y="1600202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6000" y="1581154"/>
            <a:ext cx="5253296" cy="4437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11" marR="0" lvl="0" indent="-228611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11" marR="0" lvl="0" indent="-228611" algn="l" defTabSz="914446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sz="2700"/>
          </a:p>
        </p:txBody>
      </p:sp>
      <p:sp>
        <p:nvSpPr>
          <p:cNvPr id="7" name="TextBox 6"/>
          <p:cNvSpPr txBox="1"/>
          <p:nvPr/>
        </p:nvSpPr>
        <p:spPr>
          <a:xfrm>
            <a:off x="696000" y="79200"/>
            <a:ext cx="10800000" cy="1004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90000"/>
              </a:lnSpc>
              <a:spcBef>
                <a:spcPct val="0"/>
              </a:spcBef>
              <a:buNone/>
              <a:defRPr sz="44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z="4400" noProof="0"/>
              <a:t>Find us on social media!</a:t>
            </a:r>
            <a:endParaRPr lang="en-GB" sz="440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273A2AEF-EF49-7B7E-C2AC-195BCC5CF2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0233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1541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142B0-6E33-FD5F-72F4-860B1380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9F43A9-4345-2037-25B7-3AF019024D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39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9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143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3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3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24.xml"/><Relationship Id="rId9" Type="http://schemas.openxmlformats.org/officeDocument/2006/relationships/image" Target="../media/image2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714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Rectangle 25"/>
          <p:cNvSpPr/>
          <p:nvPr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8" name="Rectangle 17"/>
          <p:cNvSpPr/>
          <p:nvPr/>
        </p:nvSpPr>
        <p:spPr>
          <a:xfrm>
            <a:off x="0" y="6311900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6000" y="79200"/>
            <a:ext cx="10800000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6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9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5865004A-FCD1-517A-513D-8B833325B7D8}"/>
              </a:ext>
            </a:extLst>
          </p:cNvPr>
          <p:cNvPicPr>
            <a:picLocks noChangeAspect="1"/>
          </p:cNvPicPr>
          <p:nvPr userDrawn="1"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790" y="6460771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757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36" r:id="rId2"/>
    <p:sldLayoutId id="2147483737" r:id="rId3"/>
    <p:sldLayoutId id="2147483738" r:id="rId4"/>
    <p:sldLayoutId id="2147483734" r:id="rId5"/>
    <p:sldLayoutId id="2147483719" r:id="rId6"/>
    <p:sldLayoutId id="2147483735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  <p:sldLayoutId id="2147483730" r:id="rId18"/>
    <p:sldLayoutId id="2147483731" r:id="rId19"/>
    <p:sldLayoutId id="2147483733" r:id="rId20"/>
  </p:sldLayoutIdLst>
  <p:txStyles>
    <p:titleStyle>
      <a:lvl1pPr algn="ctr" defTabSz="914446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914446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34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7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80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503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26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949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171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9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6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9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91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14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37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6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8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669">
          <p15:clr>
            <a:srgbClr val="F26B43"/>
          </p15:clr>
        </p15:guide>
        <p15:guide id="2" pos="2560">
          <p15:clr>
            <a:srgbClr val="F26B43"/>
          </p15:clr>
        </p15:guide>
        <p15:guide id="3" orient="horz" pos="2589">
          <p15:clr>
            <a:srgbClr val="F26B43"/>
          </p15:clr>
        </p15:guide>
        <p15:guide id="4" pos="2627">
          <p15:clr>
            <a:srgbClr val="F26B43"/>
          </p15:clr>
        </p15:guide>
        <p15:guide id="5" pos="2499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63" r:id="rId3"/>
    <p:sldLayoutId id="2147483661" r:id="rId4"/>
    <p:sldLayoutId id="2147483654" r:id="rId5"/>
    <p:sldLayoutId id="214748373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884">
          <p15:clr>
            <a:srgbClr val="F26B43"/>
          </p15:clr>
        </p15:guide>
        <p15:guide id="4" pos="3940">
          <p15:clr>
            <a:srgbClr val="F26B43"/>
          </p15:clr>
        </p15:guide>
        <p15:guide id="5" pos="374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couch@uwtsd.ac.uk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tips-for-creating-and-delivering-an-effective-presentation-f43156b0-20d2-4c51-8345-0c337cefb88b" TargetMode="External"/><Relationship Id="rId2" Type="http://schemas.openxmlformats.org/officeDocument/2006/relationships/hyperlink" Target="https://support.microsoft.com/en-us/office/create-a-presentation-in-powerpoint-422250f8-5721-4cea-92cc-202fa7b89617?ui=en-us&amp;rs=en-us&amp;ad=us" TargetMode="External"/><Relationship Id="rId1" Type="http://schemas.openxmlformats.org/officeDocument/2006/relationships/slideLayout" Target="../slideLayouts/slideLayout21.xml"/><Relationship Id="rId5" Type="http://schemas.openxmlformats.org/officeDocument/2006/relationships/hyperlink" Target="https://www.canva.com/learn/an-easy-guide-to-creating-a-presentation-in-canva/" TargetMode="External"/><Relationship Id="rId4" Type="http://schemas.openxmlformats.org/officeDocument/2006/relationships/hyperlink" Target="https://www.linkedin.com/learning/powerpoint-designing-better-slides-22852103/better-powerpoint-slides-today?u=77966930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2FC137-2CD6-BE91-CEE6-36144DDE4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>
            <a:normAutofit/>
          </a:bodyPr>
          <a:lstStyle/>
          <a:p>
            <a:r>
              <a:rPr lang="en-GB" dirty="0"/>
              <a:t>Presentation Skills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1FA6C3B-BCA6-D82E-F591-E539A5CFBC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/>
          <a:p>
            <a:r>
              <a:rPr lang="en-US"/>
              <a:t>Digital Skills Session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15132A-A796-D71B-0511-20C01218F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368" y="1239439"/>
            <a:ext cx="5783494" cy="4612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57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7"/>
    </mc:Choice>
    <mc:Fallback xmlns="">
      <p:transition spd="slow" advTm="499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2391C1C6-ABB6-1F16-A694-32CAC00F6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" y="2368062"/>
            <a:ext cx="2286740" cy="22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638BE181-C9C0-26AD-BAFB-F5D84F12C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278" y="119910"/>
            <a:ext cx="10795518" cy="1003916"/>
          </a:xfrm>
        </p:spPr>
        <p:txBody>
          <a:bodyPr/>
          <a:lstStyle/>
          <a:p>
            <a:r>
              <a:rPr lang="en-GB"/>
              <a:t>Presenter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D9016681-666B-A2A6-344F-94A5D2623330}"/>
              </a:ext>
            </a:extLst>
          </p:cNvPr>
          <p:cNvSpPr txBox="1">
            <a:spLocks/>
          </p:cNvSpPr>
          <p:nvPr/>
        </p:nvSpPr>
        <p:spPr>
          <a:xfrm>
            <a:off x="4881594" y="2741572"/>
            <a:ext cx="5040249" cy="12232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Gwen Couch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b="1"/>
              <a:t>Digital Skills Advisor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Institute: IEH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>
                <a:hlinkClick r:id="rId3"/>
              </a:rPr>
              <a:t>g.couch@uwtsd.ac.uk</a:t>
            </a:r>
            <a:r>
              <a:rPr lang="en-GB" sz="2800"/>
              <a:t> 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4282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3"/>
    </mc:Choice>
    <mc:Fallback xmlns="">
      <p:transition spd="slow" advTm="229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75E77-E8E1-58AF-B91C-9E13BF919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39BDC5-7FEE-D07F-843C-961D3B63A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1791" y="2063469"/>
            <a:ext cx="5357471" cy="3479383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Creating and designing your presentation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Preparing to present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/>
              <a:t>Further resources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5" name="Picture 4" descr="Pastel checklist and pencil">
            <a:extLst>
              <a:ext uri="{FF2B5EF4-FFF2-40B4-BE49-F238E27FC236}">
                <a16:creationId xmlns:a16="http://schemas.microsoft.com/office/drawing/2014/main" id="{179662AC-EF42-276B-77D6-55EAD97C6C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243" y="1821426"/>
            <a:ext cx="4754027" cy="388965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398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13343"/>
    </mc:Choice>
    <mc:Fallback xmlns="">
      <p:transition advTm="1334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C2523-86FE-98A1-D9DD-B3D2E579B26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8242" y="-1003916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Which software to use?</a:t>
            </a:r>
          </a:p>
        </p:txBody>
      </p:sp>
      <p:pic>
        <p:nvPicPr>
          <p:cNvPr id="3" name="Picture 2" descr="PowerPoint logo">
            <a:extLst>
              <a:ext uri="{FF2B5EF4-FFF2-40B4-BE49-F238E27FC236}">
                <a16:creationId xmlns:a16="http://schemas.microsoft.com/office/drawing/2014/main" id="{2CEE05A5-C871-FB63-FE14-B81426DF34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127" y="721648"/>
            <a:ext cx="2442977" cy="2271205"/>
          </a:xfrm>
          <a:prstGeom prst="rect">
            <a:avLst/>
          </a:prstGeom>
        </p:spPr>
      </p:pic>
      <p:pic>
        <p:nvPicPr>
          <p:cNvPr id="7" name="Picture 6" descr="Canva logo">
            <a:extLst>
              <a:ext uri="{FF2B5EF4-FFF2-40B4-BE49-F238E27FC236}">
                <a16:creationId xmlns:a16="http://schemas.microsoft.com/office/drawing/2014/main" id="{80F5854B-151F-6292-3124-6DE9E4E2DB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5316" y="3453401"/>
            <a:ext cx="2354847" cy="2359482"/>
          </a:xfrm>
          <a:prstGeom prst="rect">
            <a:avLst/>
          </a:prstGeom>
        </p:spPr>
      </p:pic>
      <p:pic>
        <p:nvPicPr>
          <p:cNvPr id="9" name="Picture 8" descr="Google Slides logo">
            <a:extLst>
              <a:ext uri="{FF2B5EF4-FFF2-40B4-BE49-F238E27FC236}">
                <a16:creationId xmlns:a16="http://schemas.microsoft.com/office/drawing/2014/main" id="{80C2125C-58CA-D699-BF18-723BC48D42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2555" y="698782"/>
            <a:ext cx="1692450" cy="2316937"/>
          </a:xfrm>
          <a:prstGeom prst="rect">
            <a:avLst/>
          </a:prstGeom>
        </p:spPr>
      </p:pic>
      <p:pic>
        <p:nvPicPr>
          <p:cNvPr id="11" name="Graphic 10" descr="Question mark">
            <a:extLst>
              <a:ext uri="{FF2B5EF4-FFF2-40B4-BE49-F238E27FC236}">
                <a16:creationId xmlns:a16="http://schemas.microsoft.com/office/drawing/2014/main" id="{EFBDB5BC-C6B5-B175-70C6-FA9534383F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979738" y="3100434"/>
            <a:ext cx="3065416" cy="3065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30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39"/>
    </mc:Choice>
    <mc:Fallback xmlns="">
      <p:transition spd="slow" advTm="613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8C183-8460-4B7A-AD41-1AF6F8436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Designing a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3EF1A-F57E-DC50-E608-95EBC5681B1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253296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Font choices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Minimal text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relevant graphics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Consistent style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Colour contrast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6E9451-3EDA-A07F-CC79-C5460561D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4785" y="2120274"/>
            <a:ext cx="4456748" cy="32767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581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3"/>
    </mc:Choice>
    <mc:Fallback xmlns="">
      <p:transition spd="slow" advTm="64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016D4-82AE-E216-D6C8-149ED6C44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PowerPoint Design Tips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E69148-33D8-3EEE-699F-E6A39AA372AB}"/>
              </a:ext>
            </a:extLst>
          </p:cNvPr>
          <p:cNvSpPr txBox="1"/>
          <p:nvPr/>
        </p:nvSpPr>
        <p:spPr>
          <a:xfrm>
            <a:off x="801000" y="2161483"/>
            <a:ext cx="507415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Design tab &gt; Designer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Templates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Align objects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Insert charts</a:t>
            </a:r>
          </a:p>
          <a:p>
            <a:endParaRPr lang="en-GB" dirty="0"/>
          </a:p>
        </p:txBody>
      </p:sp>
      <p:pic>
        <p:nvPicPr>
          <p:cNvPr id="4" name="Picture 3" descr="Screen capture showing the Designer feature in PowerPoint">
            <a:extLst>
              <a:ext uri="{FF2B5EF4-FFF2-40B4-BE49-F238E27FC236}">
                <a16:creationId xmlns:a16="http://schemas.microsoft.com/office/drawing/2014/main" id="{64B9D1D2-A49F-D00E-E7C8-A0C9DA2B43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655"/>
          <a:stretch/>
        </p:blipFill>
        <p:spPr>
          <a:xfrm>
            <a:off x="6199793" y="2686708"/>
            <a:ext cx="5127794" cy="14845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96598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3"/>
    </mc:Choice>
    <mc:Fallback xmlns="">
      <p:transition spd="slow" advTm="129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BAFDA-D6F3-BAC4-CF8F-04A499FFC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FB76A-B273-06E2-8AD6-4672F0BCEFE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32537" y="2276475"/>
            <a:ext cx="5521868" cy="3023541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Don’t just read your slides!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Talking points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Confidence in your content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Engage your audience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Row of seated people clapping hands at work event">
            <a:extLst>
              <a:ext uri="{FF2B5EF4-FFF2-40B4-BE49-F238E27FC236}">
                <a16:creationId xmlns:a16="http://schemas.microsoft.com/office/drawing/2014/main" id="{F19FD704-92FA-70D2-153A-6C9C48842F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9589" y="2276475"/>
            <a:ext cx="4718240" cy="31454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30765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EC51E-1170-69C7-9AE8-7B61625C5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Rehearse with Coach</a:t>
            </a:r>
          </a:p>
        </p:txBody>
      </p:sp>
      <p:pic>
        <p:nvPicPr>
          <p:cNvPr id="5" name="Picture 4" descr="Screen capture showing the Rehearse with Coach feature under the Slide Show tab in PowerPoint">
            <a:extLst>
              <a:ext uri="{FF2B5EF4-FFF2-40B4-BE49-F238E27FC236}">
                <a16:creationId xmlns:a16="http://schemas.microsoft.com/office/drawing/2014/main" id="{E3451C99-203A-FFB3-8B99-CA7D735512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42" y="2198378"/>
            <a:ext cx="10894843" cy="207155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5B4D297-5CBD-29AC-97B0-DB578C012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096433" y="3059858"/>
            <a:ext cx="1220228" cy="1210074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042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8D91B0-5758-B2C8-CFC2-48FD1A1CD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BC45E-B910-DB85-BFC9-FC04EABFD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Rehearse with Coach Report</a:t>
            </a:r>
          </a:p>
        </p:txBody>
      </p:sp>
      <p:pic>
        <p:nvPicPr>
          <p:cNvPr id="4" name="Picture 3" descr="Screen capture of a Rehearse with Coach Report showing a summary of feedback, including use of filler words, repetitive language, pace, pitch and originality.">
            <a:extLst>
              <a:ext uri="{FF2B5EF4-FFF2-40B4-BE49-F238E27FC236}">
                <a16:creationId xmlns:a16="http://schemas.microsoft.com/office/drawing/2014/main" id="{0182561C-7EBB-3852-FFD8-7F1B8D7E4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6689" y="1303075"/>
            <a:ext cx="8469698" cy="4862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935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0F3F5-9E3E-1057-6283-1A7A65C10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yourself</a:t>
            </a:r>
          </a:p>
        </p:txBody>
      </p:sp>
      <p:pic>
        <p:nvPicPr>
          <p:cNvPr id="5" name="Picture 4" descr="Screen capture of options under Record tab in PowerPoint">
            <a:extLst>
              <a:ext uri="{FF2B5EF4-FFF2-40B4-BE49-F238E27FC236}">
                <a16:creationId xmlns:a16="http://schemas.microsoft.com/office/drawing/2014/main" id="{B91502FB-2B4E-0B31-3BE2-9A6A39FF7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005" y="2276475"/>
            <a:ext cx="10855990" cy="2135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94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D381F-1264-F9F6-B03E-536577918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Preparation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A22FD-E60D-D16F-6EE8-3E7DB85244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6622" y="2151524"/>
            <a:ext cx="5960010" cy="312050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Check technology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Practice!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Check any embedded content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9415BD-0B06-0193-EA51-91A3BFBF2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3008" y="2152834"/>
            <a:ext cx="4680752" cy="31205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4322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8EFF-6CA4-76EB-28EF-3605B1FEC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6721F-A6E1-3815-643F-073F545FB0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65077" y="1796449"/>
            <a:ext cx="882749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Create a Presentation in PowerPoint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Tips for Creating and Delivering an Effective Presentation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PowerPoint: Designing Better Slides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5"/>
              </a:rPr>
              <a:t>Guide to Creating a Presentation in Canva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4927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94B964-CAC3-3800-4C9E-BF40B7D49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" y="252413"/>
            <a:ext cx="10795000" cy="1003300"/>
          </a:xfrm>
        </p:spPr>
        <p:txBody>
          <a:bodyPr>
            <a:normAutofit/>
          </a:bodyPr>
          <a:lstStyle/>
          <a:p>
            <a:r>
              <a:rPr lang="en-GB"/>
              <a:t>Any Questions?</a:t>
            </a:r>
          </a:p>
        </p:txBody>
      </p:sp>
      <p:pic>
        <p:nvPicPr>
          <p:cNvPr id="2" name="Picture 1" descr="Wooden blocks with question marks">
            <a:extLst>
              <a:ext uri="{FF2B5EF4-FFF2-40B4-BE49-F238E27FC236}">
                <a16:creationId xmlns:a16="http://schemas.microsoft.com/office/drawing/2014/main" id="{0DB8DB06-904B-6BE6-1967-ABEA943CF0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45" r="1" b="13980"/>
          <a:stretch/>
        </p:blipFill>
        <p:spPr>
          <a:xfrm>
            <a:off x="698240" y="1592263"/>
            <a:ext cx="10795520" cy="4574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4639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Please provide some feedback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64655" y="463416"/>
            <a:ext cx="6031345" cy="104685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54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https://bit.ly/DigiSkills-Feedback</a:t>
            </a:r>
            <a:r>
              <a:rPr lang="en-GB" sz="5400">
                <a:solidFill>
                  <a:srgbClr val="034A90"/>
                </a:solidFill>
                <a:ea typeface="+mn-lt"/>
                <a:cs typeface="+mn-lt"/>
              </a:rPr>
              <a:t> </a:t>
            </a:r>
            <a:endParaRPr lang="en-US"/>
          </a:p>
          <a:p>
            <a:pPr algn="ctr">
              <a:lnSpc>
                <a:spcPct val="120000"/>
              </a:lnSpc>
              <a:spcBef>
                <a:spcPts val="1000"/>
              </a:spcBef>
            </a:pPr>
            <a:endParaRPr lang="en-GB" sz="2400">
              <a:solidFill>
                <a:srgbClr val="034A9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37B41F-8663-315F-044E-94B20E90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173" y="1679825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1511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7e439a41-c35e-4da6-8c3c-11e4a0347842"/>
</p:tagLst>
</file>

<file path=ppt/theme/theme1.xml><?xml version="1.0" encoding="utf-8"?>
<a:theme xmlns:a="http://schemas.openxmlformats.org/drawingml/2006/main" name="Digital Skills-dark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-dark" id="{9EBE496B-DBC1-4226-8873-09ECBF03DDE9}" vid="{D3A14E11-653D-46B5-A5AA-EF7EEDEEC37D}"/>
    </a:ext>
  </a:extLst>
</a:theme>
</file>

<file path=ppt/theme/theme2.xml><?xml version="1.0" encoding="utf-8"?>
<a:theme xmlns:a="http://schemas.openxmlformats.org/drawingml/2006/main" name="Digital Skills-dark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-dark" id="{ACA3A731-9441-4BA8-A2F9-4296A0503831}" vid="{501B6F38-8BDB-4EF0-BE56-6CF00FC24FA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Library Colours">
    <a:dk1>
      <a:sysClr val="windowText" lastClr="000000"/>
    </a:dk1>
    <a:lt1>
      <a:sysClr val="window" lastClr="FFFFFF"/>
    </a:lt1>
    <a:dk2>
      <a:srgbClr val="333333"/>
    </a:dk2>
    <a:lt2>
      <a:srgbClr val="E7E6E6"/>
    </a:lt2>
    <a:accent1>
      <a:srgbClr val="007F7C"/>
    </a:accent1>
    <a:accent2>
      <a:srgbClr val="D1428D"/>
    </a:accent2>
    <a:accent3>
      <a:srgbClr val="D8AE47"/>
    </a:accent3>
    <a:accent4>
      <a:srgbClr val="9933FF"/>
    </a:accent4>
    <a:accent5>
      <a:srgbClr val="FF6600"/>
    </a:accent5>
    <a:accent6>
      <a:srgbClr val="37B131"/>
    </a:accent6>
    <a:hlink>
      <a:srgbClr val="034A90"/>
    </a:hlink>
    <a:folHlink>
      <a:srgbClr val="A5286A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16f2420-4a0a-4c49-8a81-53a9bcc36554">
      <Terms xmlns="http://schemas.microsoft.com/office/infopath/2007/PartnerControls"/>
    </lcf76f155ced4ddcb4097134ff3c332f>
    <uploadedtowebsite xmlns="316f2420-4a0a-4c49-8a81-53a9bcc36554">false</uploadedtowebsite>
    <TaxCatchAll xmlns="61b8a593-e33f-405c-9ec9-a885dee7658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AB8072C-39CE-4EEE-B7FD-47A29776408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B8E4850-76D2-4C65-8E25-8B0844F58117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3D091E0-D20D-4BBD-874F-66D795F099FF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Skills-dark</Template>
  <TotalTime>1</TotalTime>
  <Words>143</Words>
  <Application>Microsoft Office PowerPoint</Application>
  <PresentationFormat>Widescreen</PresentationFormat>
  <Paragraphs>60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Calibri Light</vt:lpstr>
      <vt:lpstr>Lucida Sans</vt:lpstr>
      <vt:lpstr>Segoe UI</vt:lpstr>
      <vt:lpstr>Wingdings</vt:lpstr>
      <vt:lpstr>Digital Skills-dark</vt:lpstr>
      <vt:lpstr>Digital Skills-dark</vt:lpstr>
      <vt:lpstr>Presentation Skills</vt:lpstr>
      <vt:lpstr>Presenter</vt:lpstr>
      <vt:lpstr>Session Outline</vt:lpstr>
      <vt:lpstr>Which software to use?</vt:lpstr>
      <vt:lpstr>Designing a Presentation</vt:lpstr>
      <vt:lpstr>PowerPoint Design Tips</vt:lpstr>
      <vt:lpstr>Presenting tips</vt:lpstr>
      <vt:lpstr>Rehearse with Coach</vt:lpstr>
      <vt:lpstr>Rehearse with Coach Report</vt:lpstr>
      <vt:lpstr>Recording yourself</vt:lpstr>
      <vt:lpstr>Preparation tips</vt:lpstr>
      <vt:lpstr>Further Resources</vt:lpstr>
      <vt:lpstr>Any Questions?</vt:lpstr>
      <vt:lpstr>Please provide some 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Andrea Williams</cp:lastModifiedBy>
  <cp:revision>2</cp:revision>
  <dcterms:created xsi:type="dcterms:W3CDTF">2024-01-30T14:35:39Z</dcterms:created>
  <dcterms:modified xsi:type="dcterms:W3CDTF">2024-11-05T14:59:24Z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</Properties>
</file>