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56" d="100"/>
          <a:sy n="56" d="100"/>
        </p:scale>
        <p:origin x="78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8" Type="http://schemas.openxmlformats.org/officeDocument/2006/relationships/image" Target="../media/image8.emf"/><Relationship Id="rId3" Type="http://schemas.openxmlformats.org/officeDocument/2006/relationships/image" Target="../media/image3.emf"/><Relationship Id="rId7" Type="http://schemas.openxmlformats.org/officeDocument/2006/relationships/image" Target="../media/image7.emf"/><Relationship Id="rId2" Type="http://schemas.openxmlformats.org/officeDocument/2006/relationships/image" Target="../media/image2.emf"/><Relationship Id="rId1" Type="http://schemas.openxmlformats.org/officeDocument/2006/relationships/image" Target="../media/image1.emf"/><Relationship Id="rId6" Type="http://schemas.openxmlformats.org/officeDocument/2006/relationships/image" Target="../media/image6.emf"/><Relationship Id="rId11" Type="http://schemas.openxmlformats.org/officeDocument/2006/relationships/image" Target="../media/image11.emf"/><Relationship Id="rId5" Type="http://schemas.openxmlformats.org/officeDocument/2006/relationships/image" Target="../media/image5.emf"/><Relationship Id="rId10" Type="http://schemas.openxmlformats.org/officeDocument/2006/relationships/image" Target="../media/image10.emf"/><Relationship Id="rId4" Type="http://schemas.openxmlformats.org/officeDocument/2006/relationships/image" Target="../media/image4.emf"/><Relationship Id="rId9" Type="http://schemas.openxmlformats.org/officeDocument/2006/relationships/image" Target="../media/image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114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240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4563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193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11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6045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416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136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607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466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314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D3BD32-616E-46C9-A92D-33201410755F}" type="datetimeFigureOut">
              <a:rPr lang="en-GB" smtClean="0"/>
              <a:t>13/10/2017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8B10E-2437-4B56-98C4-328F4E50A9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654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13" Type="http://schemas.openxmlformats.org/officeDocument/2006/relationships/oleObject" Target="../embeddings/oleObject6.bin"/><Relationship Id="rId18" Type="http://schemas.openxmlformats.org/officeDocument/2006/relationships/image" Target="../media/image8.emf"/><Relationship Id="rId3" Type="http://schemas.openxmlformats.org/officeDocument/2006/relationships/oleObject" Target="../embeddings/oleObject1.bin"/><Relationship Id="rId21" Type="http://schemas.openxmlformats.org/officeDocument/2006/relationships/oleObject" Target="../embeddings/oleObject10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5.emf"/><Relationship Id="rId17" Type="http://schemas.openxmlformats.org/officeDocument/2006/relationships/oleObject" Target="../embeddings/oleObject8.bin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7.emf"/><Relationship Id="rId20" Type="http://schemas.openxmlformats.org/officeDocument/2006/relationships/image" Target="../media/image9.emf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11" Type="http://schemas.openxmlformats.org/officeDocument/2006/relationships/oleObject" Target="../embeddings/oleObject5.bin"/><Relationship Id="rId24" Type="http://schemas.openxmlformats.org/officeDocument/2006/relationships/image" Target="../media/image11.emf"/><Relationship Id="rId5" Type="http://schemas.openxmlformats.org/officeDocument/2006/relationships/oleObject" Target="../embeddings/oleObject2.bin"/><Relationship Id="rId15" Type="http://schemas.openxmlformats.org/officeDocument/2006/relationships/oleObject" Target="../embeddings/oleObject7.bin"/><Relationship Id="rId23" Type="http://schemas.openxmlformats.org/officeDocument/2006/relationships/oleObject" Target="../embeddings/oleObject11.bin"/><Relationship Id="rId10" Type="http://schemas.openxmlformats.org/officeDocument/2006/relationships/image" Target="../media/image4.emf"/><Relationship Id="rId19" Type="http://schemas.openxmlformats.org/officeDocument/2006/relationships/oleObject" Target="../embeddings/oleObject9.bin"/><Relationship Id="rId4" Type="http://schemas.openxmlformats.org/officeDocument/2006/relationships/image" Target="../media/image1.emf"/><Relationship Id="rId9" Type="http://schemas.openxmlformats.org/officeDocument/2006/relationships/oleObject" Target="../embeddings/oleObject4.bin"/><Relationship Id="rId14" Type="http://schemas.openxmlformats.org/officeDocument/2006/relationships/image" Target="../media/image6.emf"/><Relationship Id="rId22" Type="http://schemas.openxmlformats.org/officeDocument/2006/relationships/image" Target="../media/image10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ERD for the Sustainable Inventory Company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021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7930ED0-DBF6-421F-956B-853938D02D0E}" type="slidenum">
              <a:rPr lang="en-GB" altLang="en-US">
                <a:latin typeface="Arial Black" panose="020B0A04020102020204" pitchFamily="34" charset="0"/>
              </a:rPr>
              <a:pPr/>
              <a:t>2</a:t>
            </a:fld>
            <a:endParaRPr lang="en-GB" altLang="en-US">
              <a:latin typeface="Arial Black" panose="020B0A04020102020204" pitchFamily="34" charset="0"/>
            </a:endParaRPr>
          </a:p>
        </p:txBody>
      </p:sp>
      <p:sp>
        <p:nvSpPr>
          <p:cNvPr id="39940" name="Rectangle 2"/>
          <p:cNvSpPr>
            <a:spLocks noGrp="1" noChangeArrowheads="1"/>
          </p:cNvSpPr>
          <p:nvPr>
            <p:ph type="title"/>
          </p:nvPr>
        </p:nvSpPr>
        <p:spPr>
          <a:xfrm>
            <a:off x="682923" y="27195"/>
            <a:ext cx="10515600" cy="75630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b="1" dirty="0" smtClean="0">
                <a:latin typeface="+mn-lt"/>
              </a:rPr>
              <a:t>The Sustainable Inventory Company</a:t>
            </a:r>
            <a:endParaRPr lang="en-GB" altLang="en-US" sz="4000" b="1" dirty="0" smtClean="0">
              <a:latin typeface="+mn-lt"/>
            </a:endParaRPr>
          </a:p>
        </p:txBody>
      </p:sp>
      <p:sp>
        <p:nvSpPr>
          <p:cNvPr id="3994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2923" y="914399"/>
            <a:ext cx="10928231" cy="5676181"/>
          </a:xfrm>
        </p:spPr>
        <p:txBody>
          <a:bodyPr>
            <a:noAutofit/>
          </a:bodyPr>
          <a:lstStyle/>
          <a:p>
            <a:pPr marL="381000" indent="-381000"/>
            <a:r>
              <a:rPr lang="en-GB" altLang="en-US" dirty="0">
                <a:cs typeface="Times New Roman" panose="02020603050405020304" pitchFamily="18" charset="0"/>
              </a:rPr>
              <a:t>A company (not an entity) sells engine parts to its customers.</a:t>
            </a:r>
          </a:p>
          <a:p>
            <a:pPr marL="381000" indent="-381000"/>
            <a:r>
              <a:rPr lang="en-GB" altLang="en-US" dirty="0">
                <a:cs typeface="Times New Roman" panose="02020603050405020304" pitchFamily="18" charset="0"/>
              </a:rPr>
              <a:t>Customers may place a number of orders and an order can only arise from a single customer.</a:t>
            </a:r>
          </a:p>
          <a:p>
            <a:pPr marL="381000" indent="-381000"/>
            <a:r>
              <a:rPr lang="en-GB" altLang="en-US" dirty="0">
                <a:cs typeface="Times New Roman" panose="02020603050405020304" pitchFamily="18" charset="0"/>
              </a:rPr>
              <a:t>An Order consists of a number of Order-lines.</a:t>
            </a:r>
          </a:p>
          <a:p>
            <a:pPr marL="381000" indent="-381000"/>
            <a:r>
              <a:rPr lang="en-GB" altLang="en-US" dirty="0">
                <a:cs typeface="Times New Roman" panose="02020603050405020304" pitchFamily="18" charset="0"/>
              </a:rPr>
              <a:t>The Order-line states the part ordered and the quantity.</a:t>
            </a:r>
          </a:p>
          <a:p>
            <a:pPr marL="381000" indent="-381000"/>
            <a:r>
              <a:rPr lang="en-GB" altLang="en-US" dirty="0">
                <a:cs typeface="Times New Roman" panose="02020603050405020304" pitchFamily="18" charset="0"/>
              </a:rPr>
              <a:t>Parts are stored in various warehouses and some parts are stored in several warehouses.</a:t>
            </a:r>
          </a:p>
          <a:p>
            <a:pPr marL="381000" indent="-381000"/>
            <a:r>
              <a:rPr lang="en-GB" altLang="en-US" dirty="0">
                <a:cs typeface="Times New Roman" panose="02020603050405020304" pitchFamily="18" charset="0"/>
              </a:rPr>
              <a:t>Warehouses store lots of parts.</a:t>
            </a:r>
          </a:p>
          <a:p>
            <a:pPr marL="381000" indent="-381000"/>
            <a:endParaRPr lang="en-GB" altLang="en-US" dirty="0">
              <a:cs typeface="Times New Roman" panose="02020603050405020304" pitchFamily="18" charset="0"/>
            </a:endParaRPr>
          </a:p>
          <a:p>
            <a:pPr marL="381000" indent="-381000">
              <a:buFontTx/>
              <a:buAutoNum type="arabicPeriod"/>
            </a:pPr>
            <a:r>
              <a:rPr lang="en-GB" altLang="en-US" dirty="0">
                <a:cs typeface="Times New Roman" panose="02020603050405020304" pitchFamily="18" charset="0"/>
              </a:rPr>
              <a:t>Draw a simple ERD (no attributes shown) to reflect the scenario above</a:t>
            </a:r>
          </a:p>
          <a:p>
            <a:pPr marL="381000" indent="-381000">
              <a:buFontTx/>
              <a:buAutoNum type="arabicPeriod"/>
            </a:pPr>
            <a:r>
              <a:rPr lang="en-GB" altLang="en-US" dirty="0">
                <a:cs typeface="Times New Roman" panose="02020603050405020304" pitchFamily="18" charset="0"/>
              </a:rPr>
              <a:t>Are there any optional relationships?</a:t>
            </a:r>
          </a:p>
        </p:txBody>
      </p:sp>
    </p:spTree>
    <p:extLst>
      <p:ext uri="{BB962C8B-B14F-4D97-AF65-F5344CB8AC3E}">
        <p14:creationId xmlns:p14="http://schemas.microsoft.com/office/powerpoint/2010/main" val="425896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3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F0A03DC-C7C5-44EB-9CB1-7FC4DB99A278}" type="slidenum">
              <a:rPr lang="en-GB" altLang="en-US">
                <a:latin typeface="Arial Black" panose="020B0A04020102020204" pitchFamily="34" charset="0"/>
              </a:rPr>
              <a:pPr/>
              <a:t>3</a:t>
            </a:fld>
            <a:endParaRPr lang="en-GB" altLang="en-US">
              <a:latin typeface="Arial Black" panose="020B0A04020102020204" pitchFamily="34" charset="0"/>
            </a:endParaRPr>
          </a:p>
        </p:txBody>
      </p:sp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>
          <a:xfrm>
            <a:off x="1693864" y="203199"/>
            <a:ext cx="8229600" cy="955675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b="1" dirty="0" smtClean="0">
                <a:latin typeface="+mn-lt"/>
              </a:rPr>
              <a:t>ERD</a:t>
            </a:r>
          </a:p>
        </p:txBody>
      </p:sp>
      <p:sp>
        <p:nvSpPr>
          <p:cNvPr id="4096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endParaRPr lang="en-GB" altLang="en-US" smtClean="0"/>
          </a:p>
          <a:p>
            <a:pPr marL="609600" indent="-609600"/>
            <a:endParaRPr lang="en-GB" altLang="en-US" smtClean="0"/>
          </a:p>
          <a:p>
            <a:pPr marL="609600" indent="-609600"/>
            <a:endParaRPr lang="en-GB" altLang="en-US" smtClean="0"/>
          </a:p>
          <a:p>
            <a:pPr marL="609600" indent="-609600"/>
            <a:endParaRPr lang="en-GB" altLang="en-US" smtClean="0"/>
          </a:p>
          <a:p>
            <a:pPr marL="609600" indent="-609600"/>
            <a:endParaRPr lang="en-GB" altLang="en-US" smtClean="0"/>
          </a:p>
          <a:p>
            <a:pPr marL="609600" indent="-609600"/>
            <a:endParaRPr lang="en-GB" altLang="en-US" smtClean="0"/>
          </a:p>
          <a:p>
            <a:pPr marL="609600" indent="-609600"/>
            <a:endParaRPr lang="en-GB" altLang="en-US" smtClean="0"/>
          </a:p>
          <a:p>
            <a:pPr marL="609600" indent="-609600">
              <a:buClr>
                <a:schemeClr val="tx1"/>
              </a:buClr>
              <a:buFontTx/>
              <a:buAutoNum type="arabicPeriod" startAt="2"/>
            </a:pPr>
            <a:r>
              <a:rPr lang="en-GB" altLang="en-US"/>
              <a:t>Optional – Customer may place order.</a:t>
            </a:r>
          </a:p>
        </p:txBody>
      </p:sp>
      <p:graphicFrame>
        <p:nvGraphicFramePr>
          <p:cNvPr id="89092" name="Object 4"/>
          <p:cNvGraphicFramePr>
            <a:graphicFrameLocks noChangeAspect="1"/>
          </p:cNvGraphicFramePr>
          <p:nvPr/>
        </p:nvGraphicFramePr>
        <p:xfrm>
          <a:off x="2079625" y="1546225"/>
          <a:ext cx="8032750" cy="37655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Visio" r:id="rId3" imgW="8033004" imgH="3765804" progId="Visio.Drawing.6">
                  <p:embed/>
                </p:oleObj>
              </mc:Choice>
              <mc:Fallback>
                <p:oleObj name="Visio" r:id="rId3" imgW="8033004" imgH="37658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79625" y="1546225"/>
                        <a:ext cx="8032750" cy="37655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3" name="Object 5"/>
          <p:cNvGraphicFramePr>
            <a:graphicFrameLocks noChangeAspect="1"/>
          </p:cNvGraphicFramePr>
          <p:nvPr/>
        </p:nvGraphicFramePr>
        <p:xfrm>
          <a:off x="2782888" y="2589213"/>
          <a:ext cx="336550" cy="1631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Visio" r:id="rId5" imgW="336804" imgH="1632204" progId="Visio.Drawing.6">
                  <p:embed/>
                </p:oleObj>
              </mc:Choice>
              <mc:Fallback>
                <p:oleObj name="Visio" r:id="rId5" imgW="336804" imgH="1632204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82888" y="2589213"/>
                        <a:ext cx="336550" cy="1631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4" name="Object 6"/>
          <p:cNvGraphicFramePr>
            <a:graphicFrameLocks noChangeAspect="1"/>
          </p:cNvGraphicFramePr>
          <p:nvPr/>
        </p:nvGraphicFramePr>
        <p:xfrm>
          <a:off x="2593975" y="2695575"/>
          <a:ext cx="1054100" cy="1454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Visio" r:id="rId7" imgW="1053998" imgH="1453591" progId="Visio.Drawing.6">
                  <p:embed/>
                </p:oleObj>
              </mc:Choice>
              <mc:Fallback>
                <p:oleObj name="Visio" r:id="rId7" imgW="1053998" imgH="1453591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93975" y="2695575"/>
                        <a:ext cx="1054100" cy="1454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5" name="Object 7"/>
          <p:cNvGraphicFramePr>
            <a:graphicFrameLocks noChangeAspect="1"/>
          </p:cNvGraphicFramePr>
          <p:nvPr/>
        </p:nvGraphicFramePr>
        <p:xfrm>
          <a:off x="3756025" y="1916114"/>
          <a:ext cx="1403350" cy="3825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Visio" r:id="rId9" imgW="1403604" imgH="382219" progId="Visio.Drawing.6">
                  <p:embed/>
                </p:oleObj>
              </mc:Choice>
              <mc:Fallback>
                <p:oleObj name="Visio" r:id="rId9" imgW="1403604" imgH="382219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56025" y="1916114"/>
                        <a:ext cx="1403350" cy="3825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6" name="Object 8"/>
          <p:cNvGraphicFramePr>
            <a:graphicFrameLocks noChangeAspect="1"/>
          </p:cNvGraphicFramePr>
          <p:nvPr/>
        </p:nvGraphicFramePr>
        <p:xfrm>
          <a:off x="3792538" y="1905000"/>
          <a:ext cx="1262062" cy="4445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Visio" r:id="rId11" imgW="1262177" imgH="445008" progId="Visio.Drawing.6">
                  <p:embed/>
                </p:oleObj>
              </mc:Choice>
              <mc:Fallback>
                <p:oleObj name="Visio" r:id="rId11" imgW="1262177" imgH="445008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92538" y="1905000"/>
                        <a:ext cx="1262062" cy="4445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7" name="Object 9"/>
          <p:cNvGraphicFramePr>
            <a:graphicFrameLocks noChangeAspect="1"/>
          </p:cNvGraphicFramePr>
          <p:nvPr/>
        </p:nvGraphicFramePr>
        <p:xfrm>
          <a:off x="5808664" y="2708275"/>
          <a:ext cx="382587" cy="15367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Visio" r:id="rId13" imgW="382219" imgH="1607820" progId="Visio.Drawing.6">
                  <p:embed/>
                </p:oleObj>
              </mc:Choice>
              <mc:Fallback>
                <p:oleObj name="Visio" r:id="rId13" imgW="382219" imgH="1607820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808664" y="2708275"/>
                        <a:ext cx="382587" cy="15367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8" name="Object 10"/>
          <p:cNvGraphicFramePr>
            <a:graphicFrameLocks noChangeAspect="1"/>
          </p:cNvGraphicFramePr>
          <p:nvPr/>
        </p:nvGraphicFramePr>
        <p:xfrm>
          <a:off x="5718176" y="2803525"/>
          <a:ext cx="665163" cy="1417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2" name="Visio" r:id="rId15" imgW="665378" imgH="1417930" progId="Visio.Drawing.6">
                  <p:embed/>
                </p:oleObj>
              </mc:Choice>
              <mc:Fallback>
                <p:oleObj name="Visio" r:id="rId15" imgW="665378" imgH="1417930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8176" y="2803525"/>
                        <a:ext cx="665163" cy="1417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099" name="Object 11"/>
          <p:cNvGraphicFramePr>
            <a:graphicFrameLocks noChangeAspect="1"/>
          </p:cNvGraphicFramePr>
          <p:nvPr/>
        </p:nvGraphicFramePr>
        <p:xfrm>
          <a:off x="6816725" y="4581525"/>
          <a:ext cx="1511300" cy="38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Visio" r:id="rId17" imgW="1556004" imgH="382219" progId="Visio.Drawing.6">
                  <p:embed/>
                </p:oleObj>
              </mc:Choice>
              <mc:Fallback>
                <p:oleObj name="Visio" r:id="rId17" imgW="1556004" imgH="382219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16725" y="4581525"/>
                        <a:ext cx="1511300" cy="382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100" name="Object 12"/>
          <p:cNvGraphicFramePr>
            <a:graphicFrameLocks noChangeAspect="1"/>
          </p:cNvGraphicFramePr>
          <p:nvPr/>
        </p:nvGraphicFramePr>
        <p:xfrm>
          <a:off x="6816725" y="4594225"/>
          <a:ext cx="1409700" cy="419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Visio" r:id="rId19" imgW="1410310" imgH="418490" progId="Visio.Drawing.6">
                  <p:embed/>
                </p:oleObj>
              </mc:Choice>
              <mc:Fallback>
                <p:oleObj name="Visio" r:id="rId19" imgW="1410310" imgH="418490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16725" y="4594225"/>
                        <a:ext cx="1409700" cy="419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101" name="Object 13"/>
          <p:cNvGraphicFramePr>
            <a:graphicFrameLocks noChangeAspect="1"/>
          </p:cNvGraphicFramePr>
          <p:nvPr/>
        </p:nvGraphicFramePr>
        <p:xfrm>
          <a:off x="9048750" y="2636839"/>
          <a:ext cx="382588" cy="158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Visio" r:id="rId21" imgW="382219" imgH="1607820" progId="Visio.Drawing.6">
                  <p:embed/>
                </p:oleObj>
              </mc:Choice>
              <mc:Fallback>
                <p:oleObj name="Visio" r:id="rId21" imgW="382219" imgH="1607820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048750" y="2636839"/>
                        <a:ext cx="382588" cy="15843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9102" name="Object 14"/>
          <p:cNvGraphicFramePr>
            <a:graphicFrameLocks noChangeAspect="1"/>
          </p:cNvGraphicFramePr>
          <p:nvPr/>
        </p:nvGraphicFramePr>
        <p:xfrm>
          <a:off x="8623300" y="2641600"/>
          <a:ext cx="928688" cy="1576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Visio" r:id="rId23" imgW="928421" imgH="1576730" progId="Visio.Drawing.6">
                  <p:embed/>
                </p:oleObj>
              </mc:Choice>
              <mc:Fallback>
                <p:oleObj name="Visio" r:id="rId23" imgW="928421" imgH="1576730" progId="Visio.Drawing.6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623300" y="2641600"/>
                        <a:ext cx="928688" cy="1576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0189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90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90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90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9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9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9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9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89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89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 smtClean="0">
                <a:latin typeface="+mn-lt"/>
              </a:rPr>
              <a:t>Practice</a:t>
            </a:r>
            <a:endParaRPr lang="en-GB" sz="4000" b="1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practice continue to answer the questions –</a:t>
            </a:r>
          </a:p>
          <a:p>
            <a:pPr lvl="0"/>
            <a:r>
              <a:rPr lang="en-US" dirty="0"/>
              <a:t>Draw a simple ERD to identify all the entities which are mentioned.</a:t>
            </a:r>
            <a:endParaRPr lang="en-GB" dirty="0"/>
          </a:p>
          <a:p>
            <a:pPr lvl="0"/>
            <a:r>
              <a:rPr lang="en-US" dirty="0"/>
              <a:t>Identify all the relationships mentioned in the case. </a:t>
            </a:r>
            <a:endParaRPr lang="en-GB" dirty="0"/>
          </a:p>
          <a:p>
            <a:pPr lvl="0"/>
            <a:r>
              <a:rPr lang="en-GB" dirty="0"/>
              <a:t>Are there any optional relationships?</a:t>
            </a:r>
          </a:p>
          <a:p>
            <a:pPr lvl="0"/>
            <a:r>
              <a:rPr lang="en-US" dirty="0"/>
              <a:t>Identify the attributes for each entity.</a:t>
            </a:r>
            <a:endParaRPr lang="en-GB" dirty="0"/>
          </a:p>
          <a:p>
            <a:pPr lvl="0"/>
            <a:r>
              <a:rPr lang="en-US" dirty="0"/>
              <a:t>What other entities are associated with the Sustainable Inventory Company?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7248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Arial</vt:lpstr>
      <vt:lpstr>Arial Black</vt:lpstr>
      <vt:lpstr>Calibri</vt:lpstr>
      <vt:lpstr>Calibri Light</vt:lpstr>
      <vt:lpstr>Times New Roman</vt:lpstr>
      <vt:lpstr>Office Theme</vt:lpstr>
      <vt:lpstr>Microsoft Visio Drawing</vt:lpstr>
      <vt:lpstr>ERD for the Sustainable Inventory Company</vt:lpstr>
      <vt:lpstr>The Sustainable Inventory Company</vt:lpstr>
      <vt:lpstr>ERD</vt:lpstr>
      <vt:lpstr>Practice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ERD for the Sustainable Inventory Company</dc:title>
  <dc:creator>L0237_User</dc:creator>
  <cp:lastModifiedBy>L0237_User</cp:lastModifiedBy>
  <cp:revision>1</cp:revision>
  <dcterms:created xsi:type="dcterms:W3CDTF">2017-10-13T12:47:22Z</dcterms:created>
  <dcterms:modified xsi:type="dcterms:W3CDTF">2017-10-13T12:47:39Z</dcterms:modified>
</cp:coreProperties>
</file>