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4" r:id="rId2"/>
    <p:sldId id="276" r:id="rId3"/>
    <p:sldId id="277" r:id="rId4"/>
    <p:sldId id="289" r:id="rId5"/>
    <p:sldId id="263" r:id="rId6"/>
    <p:sldId id="290" r:id="rId7"/>
    <p:sldId id="262" r:id="rId8"/>
    <p:sldId id="291" r:id="rId9"/>
    <p:sldId id="292" r:id="rId10"/>
    <p:sldId id="293" r:id="rId11"/>
    <p:sldId id="294" r:id="rId12"/>
    <p:sldId id="295" r:id="rId13"/>
    <p:sldId id="296" r:id="rId14"/>
    <p:sldId id="297" r:id="rId15"/>
    <p:sldId id="298" r:id="rId16"/>
    <p:sldId id="285" r:id="rId17"/>
    <p:sldId id="286" r:id="rId18"/>
    <p:sldId id="300" r:id="rId19"/>
    <p:sldId id="29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54B8"/>
    <a:srgbClr val="CC0000"/>
    <a:srgbClr val="4EA72E"/>
    <a:srgbClr val="A02B93"/>
    <a:srgbClr val="2C2EA2"/>
    <a:srgbClr val="6896B8"/>
    <a:srgbClr val="0C445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4F8DB1-9360-41C8-BEB4-7578A5F0FD43}" v="12" dt="2026-03-02T09:03:23.9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87739" autoAdjust="0"/>
  </p:normalViewPr>
  <p:slideViewPr>
    <p:cSldViewPr snapToGrid="0">
      <p:cViewPr varScale="1">
        <p:scale>
          <a:sx n="59" d="100"/>
          <a:sy n="59" d="100"/>
        </p:scale>
        <p:origin x="84"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Chiparus" userId="cc3dc5b3d68ed0c6" providerId="LiveId" clId="{1DF6D708-F7FC-45E2-8DF1-60E13B79056D}"/>
    <pc:docChg chg="undo custSel modSld">
      <pc:chgData name="Ovidiu Chiparus" userId="cc3dc5b3d68ed0c6" providerId="LiveId" clId="{1DF6D708-F7FC-45E2-8DF1-60E13B79056D}" dt="2026-03-02T09:03:02.040" v="283" actId="1076"/>
      <pc:docMkLst>
        <pc:docMk/>
      </pc:docMkLst>
      <pc:sldChg chg="addSp modSp mod">
        <pc:chgData name="Ovidiu Chiparus" userId="cc3dc5b3d68ed0c6" providerId="LiveId" clId="{1DF6D708-F7FC-45E2-8DF1-60E13B79056D}" dt="2026-03-02T08:41:09.287" v="114" actId="1076"/>
        <pc:sldMkLst>
          <pc:docMk/>
          <pc:sldMk cId="1042020027" sldId="263"/>
        </pc:sldMkLst>
        <pc:picChg chg="add mod">
          <ac:chgData name="Ovidiu Chiparus" userId="cc3dc5b3d68ed0c6" providerId="LiveId" clId="{1DF6D708-F7FC-45E2-8DF1-60E13B79056D}" dt="2026-03-02T08:41:09.287" v="114" actId="1076"/>
          <ac:picMkLst>
            <pc:docMk/>
            <pc:sldMk cId="1042020027" sldId="263"/>
            <ac:picMk id="4" creationId="{0BB090CA-4DB9-4863-23C5-46B429CF95F5}"/>
          </ac:picMkLst>
        </pc:picChg>
      </pc:sldChg>
      <pc:sldChg chg="addSp delSp modSp mod setBg">
        <pc:chgData name="Ovidiu Chiparus" userId="cc3dc5b3d68ed0c6" providerId="LiveId" clId="{1DF6D708-F7FC-45E2-8DF1-60E13B79056D}" dt="2026-03-02T09:03:02.040" v="283" actId="1076"/>
        <pc:sldMkLst>
          <pc:docMk/>
          <pc:sldMk cId="1678765982" sldId="274"/>
        </pc:sldMkLst>
        <pc:spChg chg="mod ord">
          <ac:chgData name="Ovidiu Chiparus" userId="cc3dc5b3d68ed0c6" providerId="LiveId" clId="{1DF6D708-F7FC-45E2-8DF1-60E13B79056D}" dt="2026-03-02T09:02:51.416" v="281" actId="26606"/>
          <ac:spMkLst>
            <pc:docMk/>
            <pc:sldMk cId="1678765982" sldId="274"/>
            <ac:spMk id="12" creationId="{3D24D365-C27E-DE57-142A-1AD47B238CB9}"/>
          </ac:spMkLst>
        </pc:spChg>
        <pc:spChg chg="add del">
          <ac:chgData name="Ovidiu Chiparus" userId="cc3dc5b3d68ed0c6" providerId="LiveId" clId="{1DF6D708-F7FC-45E2-8DF1-60E13B79056D}" dt="2026-03-02T09:02:51.416" v="281" actId="26606"/>
          <ac:spMkLst>
            <pc:docMk/>
            <pc:sldMk cId="1678765982" sldId="274"/>
            <ac:spMk id="23" creationId="{04812C46-200A-4DEB-A05E-3ED6C68C2387}"/>
          </ac:spMkLst>
        </pc:spChg>
        <pc:spChg chg="add del">
          <ac:chgData name="Ovidiu Chiparus" userId="cc3dc5b3d68ed0c6" providerId="LiveId" clId="{1DF6D708-F7FC-45E2-8DF1-60E13B79056D}" dt="2026-03-02T09:02:51.416" v="281" actId="26606"/>
          <ac:spMkLst>
            <pc:docMk/>
            <pc:sldMk cId="1678765982" sldId="274"/>
            <ac:spMk id="25" creationId="{D1EA859B-E555-4109-94F3-6700E046E008}"/>
          </ac:spMkLst>
        </pc:spChg>
        <pc:spChg chg="add del">
          <ac:chgData name="Ovidiu Chiparus" userId="cc3dc5b3d68ed0c6" providerId="LiveId" clId="{1DF6D708-F7FC-45E2-8DF1-60E13B79056D}" dt="2026-03-02T09:02:47.995" v="279" actId="26606"/>
          <ac:spMkLst>
            <pc:docMk/>
            <pc:sldMk cId="1678765982" sldId="274"/>
            <ac:spMk id="30" creationId="{2172A0AC-3DCE-4672-BCAF-28FEF91F6020}"/>
          </ac:spMkLst>
        </pc:spChg>
        <pc:spChg chg="add del">
          <ac:chgData name="Ovidiu Chiparus" userId="cc3dc5b3d68ed0c6" providerId="LiveId" clId="{1DF6D708-F7FC-45E2-8DF1-60E13B79056D}" dt="2026-03-02T09:02:47.995" v="279" actId="26606"/>
          <ac:spMkLst>
            <pc:docMk/>
            <pc:sldMk cId="1678765982" sldId="274"/>
            <ac:spMk id="32" creationId="{AE6F1C77-EDC9-4C5F-8C1C-62DD46BDA3C3}"/>
          </ac:spMkLst>
        </pc:spChg>
        <pc:spChg chg="add del">
          <ac:chgData name="Ovidiu Chiparus" userId="cc3dc5b3d68ed0c6" providerId="LiveId" clId="{1DF6D708-F7FC-45E2-8DF1-60E13B79056D}" dt="2026-03-02T09:02:51.416" v="281" actId="26606"/>
          <ac:spMkLst>
            <pc:docMk/>
            <pc:sldMk cId="1678765982" sldId="274"/>
            <ac:spMk id="34" creationId="{A67483D0-BAEB-4927-88AD-76F5DA8468DE}"/>
          </ac:spMkLst>
        </pc:spChg>
        <pc:spChg chg="add del">
          <ac:chgData name="Ovidiu Chiparus" userId="cc3dc5b3d68ed0c6" providerId="LiveId" clId="{1DF6D708-F7FC-45E2-8DF1-60E13B79056D}" dt="2026-03-02T09:02:51.416" v="281" actId="26606"/>
          <ac:spMkLst>
            <pc:docMk/>
            <pc:sldMk cId="1678765982" sldId="274"/>
            <ac:spMk id="35" creationId="{E36BB3C5-822B-45E1-A81E-5CC3176C61A1}"/>
          </ac:spMkLst>
        </pc:spChg>
        <pc:spChg chg="add del">
          <ac:chgData name="Ovidiu Chiparus" userId="cc3dc5b3d68ed0c6" providerId="LiveId" clId="{1DF6D708-F7FC-45E2-8DF1-60E13B79056D}" dt="2026-03-02T09:02:51.416" v="281" actId="26606"/>
          <ac:spMkLst>
            <pc:docMk/>
            <pc:sldMk cId="1678765982" sldId="274"/>
            <ac:spMk id="36" creationId="{0DBB7B12-4298-4CFB-B539-44A91C930328}"/>
          </ac:spMkLst>
        </pc:spChg>
        <pc:spChg chg="add del">
          <ac:chgData name="Ovidiu Chiparus" userId="cc3dc5b3d68ed0c6" providerId="LiveId" clId="{1DF6D708-F7FC-45E2-8DF1-60E13B79056D}" dt="2026-03-02T09:02:51.416" v="281" actId="26606"/>
          <ac:spMkLst>
            <pc:docMk/>
            <pc:sldMk cId="1678765982" sldId="274"/>
            <ac:spMk id="37" creationId="{FB39ECA9-4CDE-4883-98E8-287E905E9F07}"/>
          </ac:spMkLst>
        </pc:spChg>
        <pc:picChg chg="add mod">
          <ac:chgData name="Ovidiu Chiparus" userId="cc3dc5b3d68ed0c6" providerId="LiveId" clId="{1DF6D708-F7FC-45E2-8DF1-60E13B79056D}" dt="2026-03-02T09:02:51.416" v="281" actId="26606"/>
          <ac:picMkLst>
            <pc:docMk/>
            <pc:sldMk cId="1678765982" sldId="274"/>
            <ac:picMk id="2" creationId="{C1581E61-A10D-FEFA-63A1-AB8A76A14CE4}"/>
          </ac:picMkLst>
        </pc:picChg>
        <pc:picChg chg="add mod">
          <ac:chgData name="Ovidiu Chiparus" userId="cc3dc5b3d68ed0c6" providerId="LiveId" clId="{1DF6D708-F7FC-45E2-8DF1-60E13B79056D}" dt="2026-03-02T09:02:51.416" v="281" actId="26606"/>
          <ac:picMkLst>
            <pc:docMk/>
            <pc:sldMk cId="1678765982" sldId="274"/>
            <ac:picMk id="3" creationId="{B1E7E059-EEC2-8133-07DA-DE7CEB0BC220}"/>
          </ac:picMkLst>
        </pc:picChg>
        <pc:picChg chg="add mod">
          <ac:chgData name="Ovidiu Chiparus" userId="cc3dc5b3d68ed0c6" providerId="LiveId" clId="{1DF6D708-F7FC-45E2-8DF1-60E13B79056D}" dt="2026-03-02T09:03:02.040" v="283" actId="1076"/>
          <ac:picMkLst>
            <pc:docMk/>
            <pc:sldMk cId="1678765982" sldId="274"/>
            <ac:picMk id="4" creationId="{C1A2E887-B65C-EDFB-AA44-F5C27CDFDE3B}"/>
          </ac:picMkLst>
        </pc:picChg>
        <pc:picChg chg="del">
          <ac:chgData name="Ovidiu Chiparus" userId="cc3dc5b3d68ed0c6" providerId="LiveId" clId="{1DF6D708-F7FC-45E2-8DF1-60E13B79056D}" dt="2026-03-02T08:36:17.353" v="45" actId="478"/>
          <ac:picMkLst>
            <pc:docMk/>
            <pc:sldMk cId="1678765982" sldId="274"/>
            <ac:picMk id="11" creationId="{D9379DF4-6B97-A050-625A-679D0DDBC381}"/>
          </ac:picMkLst>
        </pc:picChg>
        <pc:picChg chg="add del">
          <ac:chgData name="Ovidiu Chiparus" userId="cc3dc5b3d68ed0c6" providerId="LiveId" clId="{1DF6D708-F7FC-45E2-8DF1-60E13B79056D}" dt="2026-03-02T08:37:14.072" v="48" actId="478"/>
          <ac:picMkLst>
            <pc:docMk/>
            <pc:sldMk cId="1678765982" sldId="274"/>
            <ac:picMk id="14" creationId="{1E68535D-9178-A4E4-D9C5-BABC96BD69C1}"/>
          </ac:picMkLst>
        </pc:picChg>
        <pc:cxnChg chg="add del">
          <ac:chgData name="Ovidiu Chiparus" userId="cc3dc5b3d68ed0c6" providerId="LiveId" clId="{1DF6D708-F7FC-45E2-8DF1-60E13B79056D}" dt="2026-03-02T08:37:16.952" v="49" actId="26606"/>
          <ac:cxnSpMkLst>
            <pc:docMk/>
            <pc:sldMk cId="1678765982" sldId="274"/>
            <ac:cxnSpMk id="18" creationId="{249EDD1B-F94D-B4E6-ACAA-566B9A26FDE3}"/>
          </ac:cxnSpMkLst>
        </pc:cxnChg>
      </pc:sldChg>
      <pc:sldChg chg="addSp delSp modSp mod">
        <pc:chgData name="Ovidiu Chiparus" userId="cc3dc5b3d68ed0c6" providerId="LiveId" clId="{1DF6D708-F7FC-45E2-8DF1-60E13B79056D}" dt="2026-03-02T08:40:42.876" v="112" actId="14100"/>
        <pc:sldMkLst>
          <pc:docMk/>
          <pc:sldMk cId="4278929568" sldId="276"/>
        </pc:sldMkLst>
        <pc:spChg chg="add del">
          <ac:chgData name="Ovidiu Chiparus" userId="cc3dc5b3d68ed0c6" providerId="LiveId" clId="{1DF6D708-F7FC-45E2-8DF1-60E13B79056D}" dt="2026-03-02T08:35:49.455" v="41" actId="11529"/>
          <ac:spMkLst>
            <pc:docMk/>
            <pc:sldMk cId="4278929568" sldId="276"/>
            <ac:spMk id="2" creationId="{F66BA538-F8DB-CAE2-4A42-3A2B748FD4AF}"/>
          </ac:spMkLst>
        </pc:spChg>
        <pc:spChg chg="mod">
          <ac:chgData name="Ovidiu Chiparus" userId="cc3dc5b3d68ed0c6" providerId="LiveId" clId="{1DF6D708-F7FC-45E2-8DF1-60E13B79056D}" dt="2026-03-02T08:40:42.876" v="112" actId="14100"/>
          <ac:spMkLst>
            <pc:docMk/>
            <pc:sldMk cId="4278929568" sldId="276"/>
            <ac:spMk id="3" creationId="{A01BA4EC-BBC1-D46C-DE1B-9C01F7B2F9BB}"/>
          </ac:spMkLst>
        </pc:spChg>
        <pc:spChg chg="mod">
          <ac:chgData name="Ovidiu Chiparus" userId="cc3dc5b3d68ed0c6" providerId="LiveId" clId="{1DF6D708-F7FC-45E2-8DF1-60E13B79056D}" dt="2026-03-02T08:40:36.999" v="111" actId="14100"/>
          <ac:spMkLst>
            <pc:docMk/>
            <pc:sldMk cId="4278929568" sldId="276"/>
            <ac:spMk id="4" creationId="{BB1AA039-F2DF-CE7F-15A2-32D570906D62}"/>
          </ac:spMkLst>
        </pc:spChg>
        <pc:picChg chg="add mod">
          <ac:chgData name="Ovidiu Chiparus" userId="cc3dc5b3d68ed0c6" providerId="LiveId" clId="{1DF6D708-F7FC-45E2-8DF1-60E13B79056D}" dt="2026-03-02T08:36:13.668" v="44" actId="1076"/>
          <ac:picMkLst>
            <pc:docMk/>
            <pc:sldMk cId="4278929568" sldId="276"/>
            <ac:picMk id="5" creationId="{74607F25-47D1-5474-7C97-E5EFBE779B4C}"/>
          </ac:picMkLst>
        </pc:picChg>
      </pc:sldChg>
      <pc:sldChg chg="addSp delSp modSp mod">
        <pc:chgData name="Ovidiu Chiparus" userId="cc3dc5b3d68ed0c6" providerId="LiveId" clId="{1DF6D708-F7FC-45E2-8DF1-60E13B79056D}" dt="2026-03-02T08:34:48.918" v="8" actId="1076"/>
        <pc:sldMkLst>
          <pc:docMk/>
          <pc:sldMk cId="3964963600" sldId="277"/>
        </pc:sldMkLst>
        <pc:picChg chg="add mod">
          <ac:chgData name="Ovidiu Chiparus" userId="cc3dc5b3d68ed0c6" providerId="LiveId" clId="{1DF6D708-F7FC-45E2-8DF1-60E13B79056D}" dt="2026-03-02T08:34:48.918" v="8" actId="1076"/>
          <ac:picMkLst>
            <pc:docMk/>
            <pc:sldMk cId="3964963600" sldId="277"/>
            <ac:picMk id="2" creationId="{79717FAE-7F95-7C44-79DF-3D18D167BF78}"/>
          </ac:picMkLst>
        </pc:picChg>
        <pc:picChg chg="del">
          <ac:chgData name="Ovidiu Chiparus" userId="cc3dc5b3d68ed0c6" providerId="LiveId" clId="{1DF6D708-F7FC-45E2-8DF1-60E13B79056D}" dt="2026-03-02T08:33:51.775" v="0" actId="478"/>
          <ac:picMkLst>
            <pc:docMk/>
            <pc:sldMk cId="3964963600" sldId="277"/>
            <ac:picMk id="9" creationId="{FF84DC9B-7F23-030A-DC96-F193A4500F43}"/>
          </ac:picMkLst>
        </pc:picChg>
      </pc:sldChg>
      <pc:sldChg chg="modSp mod">
        <pc:chgData name="Ovidiu Chiparus" userId="cc3dc5b3d68ed0c6" providerId="LiveId" clId="{1DF6D708-F7FC-45E2-8DF1-60E13B79056D}" dt="2026-03-02T08:46:17.586" v="275" actId="20577"/>
        <pc:sldMkLst>
          <pc:docMk/>
          <pc:sldMk cId="271979580" sldId="286"/>
        </pc:sldMkLst>
        <pc:spChg chg="mod">
          <ac:chgData name="Ovidiu Chiparus" userId="cc3dc5b3d68ed0c6" providerId="LiveId" clId="{1DF6D708-F7FC-45E2-8DF1-60E13B79056D}" dt="2026-03-02T08:46:17.586" v="275" actId="20577"/>
          <ac:spMkLst>
            <pc:docMk/>
            <pc:sldMk cId="271979580" sldId="286"/>
            <ac:spMk id="5" creationId="{9D2891EA-5390-4469-2E53-3747E1BA4D9F}"/>
          </ac:spMkLst>
        </pc:spChg>
      </pc:sldChg>
      <pc:sldChg chg="addSp delSp modSp mod">
        <pc:chgData name="Ovidiu Chiparus" userId="cc3dc5b3d68ed0c6" providerId="LiveId" clId="{1DF6D708-F7FC-45E2-8DF1-60E13B79056D}" dt="2026-03-02T08:35:04.769" v="11" actId="1076"/>
        <pc:sldMkLst>
          <pc:docMk/>
          <pc:sldMk cId="3246649455" sldId="289"/>
        </pc:sldMkLst>
        <pc:picChg chg="add mod">
          <ac:chgData name="Ovidiu Chiparus" userId="cc3dc5b3d68ed0c6" providerId="LiveId" clId="{1DF6D708-F7FC-45E2-8DF1-60E13B79056D}" dt="2026-03-02T08:35:04.769" v="11" actId="1076"/>
          <ac:picMkLst>
            <pc:docMk/>
            <pc:sldMk cId="3246649455" sldId="289"/>
            <ac:picMk id="2" creationId="{2CF8C440-B3B2-AF9F-DEC2-7EB6532F5FA6}"/>
          </ac:picMkLst>
        </pc:picChg>
        <pc:picChg chg="del">
          <ac:chgData name="Ovidiu Chiparus" userId="cc3dc5b3d68ed0c6" providerId="LiveId" clId="{1DF6D708-F7FC-45E2-8DF1-60E13B79056D}" dt="2026-03-02T08:34:58.779" v="9" actId="478"/>
          <ac:picMkLst>
            <pc:docMk/>
            <pc:sldMk cId="3246649455" sldId="289"/>
            <ac:picMk id="6" creationId="{2BA8234A-DC43-AFA0-E7A1-987E5FD2AC48}"/>
          </ac:picMkLst>
        </pc:picChg>
      </pc:sldChg>
      <pc:sldChg chg="modSp mod">
        <pc:chgData name="Ovidiu Chiparus" userId="cc3dc5b3d68ed0c6" providerId="LiveId" clId="{1DF6D708-F7FC-45E2-8DF1-60E13B79056D}" dt="2026-03-02T08:41:48.864" v="119" actId="14100"/>
        <pc:sldMkLst>
          <pc:docMk/>
          <pc:sldMk cId="2477919564" sldId="290"/>
        </pc:sldMkLst>
        <pc:graphicFrameChg chg="mod">
          <ac:chgData name="Ovidiu Chiparus" userId="cc3dc5b3d68ed0c6" providerId="LiveId" clId="{1DF6D708-F7FC-45E2-8DF1-60E13B79056D}" dt="2026-03-02T08:41:48.864" v="119" actId="14100"/>
          <ac:graphicFrameMkLst>
            <pc:docMk/>
            <pc:sldMk cId="2477919564" sldId="290"/>
            <ac:graphicFrameMk id="4" creationId="{03C43CFC-F787-F4D5-682F-A0A1A6C31EDE}"/>
          </ac:graphicFrameMkLst>
        </pc:graphicFrameChg>
      </pc:sldChg>
      <pc:sldChg chg="modSp mod">
        <pc:chgData name="Ovidiu Chiparus" userId="cc3dc5b3d68ed0c6" providerId="LiveId" clId="{1DF6D708-F7FC-45E2-8DF1-60E13B79056D}" dt="2026-03-02T08:42:27.235" v="139" actId="20577"/>
        <pc:sldMkLst>
          <pc:docMk/>
          <pc:sldMk cId="1076802308" sldId="292"/>
        </pc:sldMkLst>
        <pc:spChg chg="mod">
          <ac:chgData name="Ovidiu Chiparus" userId="cc3dc5b3d68ed0c6" providerId="LiveId" clId="{1DF6D708-F7FC-45E2-8DF1-60E13B79056D}" dt="2026-03-02T08:42:21.175" v="135" actId="20577"/>
          <ac:spMkLst>
            <pc:docMk/>
            <pc:sldMk cId="1076802308" sldId="292"/>
            <ac:spMk id="4" creationId="{1D61F8A3-B3E9-18A2-EB14-2D36E4D16ECB}"/>
          </ac:spMkLst>
        </pc:spChg>
        <pc:spChg chg="mod">
          <ac:chgData name="Ovidiu Chiparus" userId="cc3dc5b3d68ed0c6" providerId="LiveId" clId="{1DF6D708-F7FC-45E2-8DF1-60E13B79056D}" dt="2026-03-02T08:42:13.782" v="132" actId="20577"/>
          <ac:spMkLst>
            <pc:docMk/>
            <pc:sldMk cId="1076802308" sldId="292"/>
            <ac:spMk id="5" creationId="{2258A4B8-3943-C783-4EA4-FFD55C47A8E6}"/>
          </ac:spMkLst>
        </pc:spChg>
        <pc:spChg chg="mod">
          <ac:chgData name="Ovidiu Chiparus" userId="cc3dc5b3d68ed0c6" providerId="LiveId" clId="{1DF6D708-F7FC-45E2-8DF1-60E13B79056D}" dt="2026-03-02T08:42:27.235" v="139" actId="20577"/>
          <ac:spMkLst>
            <pc:docMk/>
            <pc:sldMk cId="1076802308" sldId="292"/>
            <ac:spMk id="7" creationId="{587DF97C-70B1-76A9-5C66-F7E25ADC4ED8}"/>
          </ac:spMkLst>
        </pc:spChg>
      </pc:sldChg>
      <pc:sldChg chg="modSp mod">
        <pc:chgData name="Ovidiu Chiparus" userId="cc3dc5b3d68ed0c6" providerId="LiveId" clId="{1DF6D708-F7FC-45E2-8DF1-60E13B79056D}" dt="2026-03-02T08:45:49.671" v="241" actId="20577"/>
        <pc:sldMkLst>
          <pc:docMk/>
          <pc:sldMk cId="1661329411" sldId="299"/>
        </pc:sldMkLst>
        <pc:spChg chg="mod">
          <ac:chgData name="Ovidiu Chiparus" userId="cc3dc5b3d68ed0c6" providerId="LiveId" clId="{1DF6D708-F7FC-45E2-8DF1-60E13B79056D}" dt="2026-03-02T08:45:49.671" v="241" actId="20577"/>
          <ac:spMkLst>
            <pc:docMk/>
            <pc:sldMk cId="1661329411" sldId="299"/>
            <ac:spMk id="5" creationId="{9D2891EA-5390-4469-2E53-3747E1BA4D9F}"/>
          </ac:spMkLst>
        </pc:spChg>
      </pc:sldChg>
      <pc:sldChg chg="modSp mod">
        <pc:chgData name="Ovidiu Chiparus" userId="cc3dc5b3d68ed0c6" providerId="LiveId" clId="{1DF6D708-F7FC-45E2-8DF1-60E13B79056D}" dt="2026-03-02T08:45:04.152" v="215" actId="20577"/>
        <pc:sldMkLst>
          <pc:docMk/>
          <pc:sldMk cId="998516004" sldId="300"/>
        </pc:sldMkLst>
        <pc:spChg chg="mod">
          <ac:chgData name="Ovidiu Chiparus" userId="cc3dc5b3d68ed0c6" providerId="LiveId" clId="{1DF6D708-F7FC-45E2-8DF1-60E13B79056D}" dt="2026-03-02T08:45:04.152" v="215" actId="20577"/>
          <ac:spMkLst>
            <pc:docMk/>
            <pc:sldMk cId="998516004" sldId="300"/>
            <ac:spMk id="5" creationId="{9D2891EA-5390-4469-2E53-3747E1BA4D9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svg"/><Relationship Id="rId1"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svg"/><Relationship Id="rId1"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A8DFE8-D54C-43E6-8508-4ED72BBAA0B1}" type="doc">
      <dgm:prSet loTypeId="urn:microsoft.com/office/officeart/2005/8/layout/hList7" loCatId="list" qsTypeId="urn:microsoft.com/office/officeart/2005/8/quickstyle/simple1" qsCatId="simple" csTypeId="urn:microsoft.com/office/officeart/2005/8/colors/accent1_2" csCatId="accent1" phldr="1"/>
      <dgm:spPr/>
    </dgm:pt>
    <dgm:pt modelId="{2CE84EEE-E15F-4198-8A4F-AA4792F7E371}">
      <dgm:prSet phldrT="[Text]"/>
      <dgm:spPr/>
      <dgm:t>
        <a:bodyPr/>
        <a:lstStyle/>
        <a:p>
          <a:r>
            <a:rPr lang="en-US" dirty="0"/>
            <a:t>S</a:t>
          </a:r>
        </a:p>
      </dgm:t>
    </dgm:pt>
    <dgm:pt modelId="{20775C0E-C22A-4A4F-989F-02A693ED7FE8}" type="parTrans" cxnId="{70FD696A-4DB2-4456-84FC-1506E0C5E388}">
      <dgm:prSet/>
      <dgm:spPr/>
      <dgm:t>
        <a:bodyPr/>
        <a:lstStyle/>
        <a:p>
          <a:endParaRPr lang="en-US"/>
        </a:p>
      </dgm:t>
    </dgm:pt>
    <dgm:pt modelId="{7A2C9273-B56F-4DAF-AB9D-DC116851E1A0}" type="sibTrans" cxnId="{70FD696A-4DB2-4456-84FC-1506E0C5E388}">
      <dgm:prSet/>
      <dgm:spPr/>
      <dgm:t>
        <a:bodyPr/>
        <a:lstStyle/>
        <a:p>
          <a:endParaRPr lang="en-US"/>
        </a:p>
      </dgm:t>
    </dgm:pt>
    <dgm:pt modelId="{70044FAE-0E3E-4C92-98F3-E46E99098EA6}">
      <dgm:prSet phldrT="[Text]"/>
      <dgm:spPr/>
      <dgm:t>
        <a:bodyPr/>
        <a:lstStyle/>
        <a:p>
          <a:r>
            <a:rPr lang="en-US" dirty="0"/>
            <a:t>W</a:t>
          </a:r>
        </a:p>
      </dgm:t>
    </dgm:pt>
    <dgm:pt modelId="{0D30C75E-1570-448E-84D1-34674B5C3AE7}" type="parTrans" cxnId="{D3231B83-4E9A-4F52-BD85-AC22012E26C7}">
      <dgm:prSet/>
      <dgm:spPr/>
      <dgm:t>
        <a:bodyPr/>
        <a:lstStyle/>
        <a:p>
          <a:endParaRPr lang="en-US"/>
        </a:p>
      </dgm:t>
    </dgm:pt>
    <dgm:pt modelId="{512D8C4F-C458-43F0-B9D0-A3307CCBFC02}" type="sibTrans" cxnId="{D3231B83-4E9A-4F52-BD85-AC22012E26C7}">
      <dgm:prSet/>
      <dgm:spPr/>
      <dgm:t>
        <a:bodyPr/>
        <a:lstStyle/>
        <a:p>
          <a:endParaRPr lang="en-US"/>
        </a:p>
      </dgm:t>
    </dgm:pt>
    <dgm:pt modelId="{A99DCD32-CB0D-474D-905B-5F09C82D9AC2}">
      <dgm:prSet phldrT="[Text]"/>
      <dgm:spPr/>
      <dgm:t>
        <a:bodyPr/>
        <a:lstStyle/>
        <a:p>
          <a:r>
            <a:rPr lang="en-US" dirty="0"/>
            <a:t>O</a:t>
          </a:r>
        </a:p>
      </dgm:t>
    </dgm:pt>
    <dgm:pt modelId="{C9FCCCD8-A77E-401A-B266-56CD4277ADE6}" type="parTrans" cxnId="{E13B2A57-4CEF-4E21-8CB8-9639EF705B69}">
      <dgm:prSet/>
      <dgm:spPr/>
      <dgm:t>
        <a:bodyPr/>
        <a:lstStyle/>
        <a:p>
          <a:endParaRPr lang="en-US"/>
        </a:p>
      </dgm:t>
    </dgm:pt>
    <dgm:pt modelId="{CA9080A2-82E4-4E41-AF1A-76E219E2064E}" type="sibTrans" cxnId="{E13B2A57-4CEF-4E21-8CB8-9639EF705B69}">
      <dgm:prSet/>
      <dgm:spPr/>
      <dgm:t>
        <a:bodyPr/>
        <a:lstStyle/>
        <a:p>
          <a:endParaRPr lang="en-US"/>
        </a:p>
      </dgm:t>
    </dgm:pt>
    <dgm:pt modelId="{8714E488-41BE-40D3-87E7-899D14495D6F}">
      <dgm:prSet phldrT="[Text]"/>
      <dgm:spPr/>
      <dgm:t>
        <a:bodyPr/>
        <a:lstStyle/>
        <a:p>
          <a:r>
            <a:rPr lang="en-US" dirty="0"/>
            <a:t>T</a:t>
          </a:r>
        </a:p>
      </dgm:t>
    </dgm:pt>
    <dgm:pt modelId="{B318B8A2-23E8-4BB2-8A2D-31DA8A39BC34}" type="parTrans" cxnId="{C62B7F10-F965-4158-8FF2-4A2B36FE4169}">
      <dgm:prSet/>
      <dgm:spPr/>
      <dgm:t>
        <a:bodyPr/>
        <a:lstStyle/>
        <a:p>
          <a:endParaRPr lang="en-US"/>
        </a:p>
      </dgm:t>
    </dgm:pt>
    <dgm:pt modelId="{3D3B3BCA-64F9-44F4-81E1-10A76F63F9CC}" type="sibTrans" cxnId="{C62B7F10-F965-4158-8FF2-4A2B36FE4169}">
      <dgm:prSet/>
      <dgm:spPr/>
      <dgm:t>
        <a:bodyPr/>
        <a:lstStyle/>
        <a:p>
          <a:endParaRPr lang="en-US"/>
        </a:p>
      </dgm:t>
    </dgm:pt>
    <dgm:pt modelId="{BE9BA0D3-88AE-46A2-870A-7316ED42E073}">
      <dgm:prSet phldrT="[Text]"/>
      <dgm:spPr/>
      <dgm:t>
        <a:bodyPr/>
        <a:lstStyle/>
        <a:p>
          <a:r>
            <a:rPr lang="en-GB" dirty="0"/>
            <a:t>accessible to event goers</a:t>
          </a:r>
          <a:endParaRPr lang="en-US" dirty="0"/>
        </a:p>
      </dgm:t>
    </dgm:pt>
    <dgm:pt modelId="{64857D8F-B76E-4EF0-A7C5-C43EEC7E68C0}" type="parTrans" cxnId="{6F8D921C-17A6-4B45-806A-595E97A767BA}">
      <dgm:prSet/>
      <dgm:spPr/>
      <dgm:t>
        <a:bodyPr/>
        <a:lstStyle/>
        <a:p>
          <a:endParaRPr lang="en-US"/>
        </a:p>
      </dgm:t>
    </dgm:pt>
    <dgm:pt modelId="{A5C1F08D-1A43-4105-AD7B-6132A757E454}" type="sibTrans" cxnId="{6F8D921C-17A6-4B45-806A-595E97A767BA}">
      <dgm:prSet/>
      <dgm:spPr/>
      <dgm:t>
        <a:bodyPr/>
        <a:lstStyle/>
        <a:p>
          <a:endParaRPr lang="en-US"/>
        </a:p>
      </dgm:t>
    </dgm:pt>
    <dgm:pt modelId="{056836CF-E95C-4C03-84C6-D84C214C7C7B}">
      <dgm:prSet phldrT="[Text]"/>
      <dgm:spPr/>
      <dgm:t>
        <a:bodyPr/>
        <a:lstStyle/>
        <a:p>
          <a:r>
            <a:rPr lang="en-GB"/>
            <a:t>affordable coffee </a:t>
          </a:r>
          <a:endParaRPr lang="en-US" dirty="0"/>
        </a:p>
      </dgm:t>
    </dgm:pt>
    <dgm:pt modelId="{8E3DB7AC-9D4E-4854-A64A-337268BE5FFE}" type="parTrans" cxnId="{F4F0D52C-7084-4427-8755-A7B2177A2C9D}">
      <dgm:prSet/>
      <dgm:spPr/>
      <dgm:t>
        <a:bodyPr/>
        <a:lstStyle/>
        <a:p>
          <a:endParaRPr lang="en-US"/>
        </a:p>
      </dgm:t>
    </dgm:pt>
    <dgm:pt modelId="{4BE3253D-9E02-4936-942C-BF3FC4DB7A6F}" type="sibTrans" cxnId="{F4F0D52C-7084-4427-8755-A7B2177A2C9D}">
      <dgm:prSet/>
      <dgm:spPr/>
      <dgm:t>
        <a:bodyPr/>
        <a:lstStyle/>
        <a:p>
          <a:endParaRPr lang="en-US"/>
        </a:p>
      </dgm:t>
    </dgm:pt>
    <dgm:pt modelId="{39D4067D-EC27-4C3F-91B6-F7396679E2D6}">
      <dgm:prSet phldrT="[Text]"/>
      <dgm:spPr/>
      <dgm:t>
        <a:bodyPr/>
        <a:lstStyle/>
        <a:p>
          <a:r>
            <a:rPr lang="en-US" dirty="0"/>
            <a:t>Low start-up costs</a:t>
          </a:r>
        </a:p>
      </dgm:t>
    </dgm:pt>
    <dgm:pt modelId="{AE5FB552-4FBD-4E55-8696-B7190A40D084}" type="parTrans" cxnId="{9582E788-EC71-43BB-910F-800132FA9697}">
      <dgm:prSet/>
      <dgm:spPr/>
      <dgm:t>
        <a:bodyPr/>
        <a:lstStyle/>
        <a:p>
          <a:endParaRPr lang="en-US"/>
        </a:p>
      </dgm:t>
    </dgm:pt>
    <dgm:pt modelId="{D0B47223-C3EE-4D0A-BEE6-9D2B573C2547}" type="sibTrans" cxnId="{9582E788-EC71-43BB-910F-800132FA9697}">
      <dgm:prSet/>
      <dgm:spPr/>
      <dgm:t>
        <a:bodyPr/>
        <a:lstStyle/>
        <a:p>
          <a:endParaRPr lang="en-US"/>
        </a:p>
      </dgm:t>
    </dgm:pt>
    <dgm:pt modelId="{82A03CBF-AC29-41FE-A347-0E136484091E}">
      <dgm:prSet phldrT="[Text]"/>
      <dgm:spPr/>
      <dgm:t>
        <a:bodyPr/>
        <a:lstStyle/>
        <a:p>
          <a:r>
            <a:rPr lang="en-US" dirty="0"/>
            <a:t>Sole proprietorship</a:t>
          </a:r>
        </a:p>
      </dgm:t>
    </dgm:pt>
    <dgm:pt modelId="{FCCF93DF-B2B8-4CE6-90FB-6552ECAF560D}" type="parTrans" cxnId="{F838EF1B-8FEE-4554-8755-67D22FBA75AB}">
      <dgm:prSet/>
      <dgm:spPr/>
      <dgm:t>
        <a:bodyPr/>
        <a:lstStyle/>
        <a:p>
          <a:endParaRPr lang="en-US"/>
        </a:p>
      </dgm:t>
    </dgm:pt>
    <dgm:pt modelId="{A13FFCB7-6AC3-4262-8211-5FE99044936F}" type="sibTrans" cxnId="{F838EF1B-8FEE-4554-8755-67D22FBA75AB}">
      <dgm:prSet/>
      <dgm:spPr/>
      <dgm:t>
        <a:bodyPr/>
        <a:lstStyle/>
        <a:p>
          <a:endParaRPr lang="en-US"/>
        </a:p>
      </dgm:t>
    </dgm:pt>
    <dgm:pt modelId="{6DC4E5A8-3548-48A8-8D86-345BAC740A06}">
      <dgm:prSet phldrT="[Text]"/>
      <dgm:spPr/>
      <dgm:t>
        <a:bodyPr/>
        <a:lstStyle/>
        <a:p>
          <a:r>
            <a:rPr lang="en-US" dirty="0"/>
            <a:t>Limited capacity</a:t>
          </a:r>
        </a:p>
      </dgm:t>
    </dgm:pt>
    <dgm:pt modelId="{7A8B2396-7316-4713-A549-324CA4DFF0BE}" type="parTrans" cxnId="{D1EF5383-13AF-4A00-AB19-4B68FB0FA2F7}">
      <dgm:prSet/>
      <dgm:spPr/>
      <dgm:t>
        <a:bodyPr/>
        <a:lstStyle/>
        <a:p>
          <a:endParaRPr lang="en-US"/>
        </a:p>
      </dgm:t>
    </dgm:pt>
    <dgm:pt modelId="{E5F8710B-4575-42A2-84E3-AAF487CE5F3C}" type="sibTrans" cxnId="{D1EF5383-13AF-4A00-AB19-4B68FB0FA2F7}">
      <dgm:prSet/>
      <dgm:spPr/>
      <dgm:t>
        <a:bodyPr/>
        <a:lstStyle/>
        <a:p>
          <a:endParaRPr lang="en-US"/>
        </a:p>
      </dgm:t>
    </dgm:pt>
    <dgm:pt modelId="{E2C91A3C-5D8F-43C3-BD0A-D0D70E9DACE1}">
      <dgm:prSet phldrT="[Text]"/>
      <dgm:spPr/>
      <dgm:t>
        <a:bodyPr/>
        <a:lstStyle/>
        <a:p>
          <a:r>
            <a:rPr lang="en-US" dirty="0"/>
            <a:t>Possible compromised service delivery</a:t>
          </a:r>
        </a:p>
      </dgm:t>
    </dgm:pt>
    <dgm:pt modelId="{07232793-D754-473F-9F6D-BA1ACE75388B}" type="parTrans" cxnId="{8F7DA258-4D76-4DA9-A5C3-13297428FDF0}">
      <dgm:prSet/>
      <dgm:spPr/>
      <dgm:t>
        <a:bodyPr/>
        <a:lstStyle/>
        <a:p>
          <a:endParaRPr lang="en-US"/>
        </a:p>
      </dgm:t>
    </dgm:pt>
    <dgm:pt modelId="{2AE580DF-FEAE-4B0D-8814-E7C3C21C243A}" type="sibTrans" cxnId="{8F7DA258-4D76-4DA9-A5C3-13297428FDF0}">
      <dgm:prSet/>
      <dgm:spPr/>
      <dgm:t>
        <a:bodyPr/>
        <a:lstStyle/>
        <a:p>
          <a:endParaRPr lang="en-US"/>
        </a:p>
      </dgm:t>
    </dgm:pt>
    <dgm:pt modelId="{2294C793-8A99-4E02-9C6F-AA45DFB720FB}">
      <dgm:prSet phldrT="[Text]"/>
      <dgm:spPr/>
      <dgm:t>
        <a:bodyPr/>
        <a:lstStyle/>
        <a:p>
          <a:r>
            <a:rPr lang="en-US" dirty="0"/>
            <a:t>Potential to expand customer base</a:t>
          </a:r>
        </a:p>
      </dgm:t>
    </dgm:pt>
    <dgm:pt modelId="{1C5FB2E6-8F6A-4890-B7C8-9FEF0D00D87F}" type="parTrans" cxnId="{E1699FB1-3AE9-4E36-B467-EA2B79485B45}">
      <dgm:prSet/>
      <dgm:spPr/>
      <dgm:t>
        <a:bodyPr/>
        <a:lstStyle/>
        <a:p>
          <a:endParaRPr lang="en-US"/>
        </a:p>
      </dgm:t>
    </dgm:pt>
    <dgm:pt modelId="{1808EFA9-C66E-4914-94E7-13D4293A0588}" type="sibTrans" cxnId="{E1699FB1-3AE9-4E36-B467-EA2B79485B45}">
      <dgm:prSet/>
      <dgm:spPr/>
      <dgm:t>
        <a:bodyPr/>
        <a:lstStyle/>
        <a:p>
          <a:endParaRPr lang="en-US"/>
        </a:p>
      </dgm:t>
    </dgm:pt>
    <dgm:pt modelId="{336BA55C-08C5-4A7D-B23E-6342C5E71559}">
      <dgm:prSet phldrT="[Text]"/>
      <dgm:spPr/>
      <dgm:t>
        <a:bodyPr/>
        <a:lstStyle/>
        <a:p>
          <a:r>
            <a:rPr lang="en-US" dirty="0"/>
            <a:t>Flexibility to expand locations</a:t>
          </a:r>
        </a:p>
      </dgm:t>
    </dgm:pt>
    <dgm:pt modelId="{65AA2AF2-6AEB-4623-8832-D246DDFFDE85}" type="parTrans" cxnId="{76AAD84C-B4D5-4321-BAB4-B71ED354FE65}">
      <dgm:prSet/>
      <dgm:spPr/>
      <dgm:t>
        <a:bodyPr/>
        <a:lstStyle/>
        <a:p>
          <a:endParaRPr lang="en-US"/>
        </a:p>
      </dgm:t>
    </dgm:pt>
    <dgm:pt modelId="{F014ED72-05D6-45FC-9279-CF43CBD74828}" type="sibTrans" cxnId="{76AAD84C-B4D5-4321-BAB4-B71ED354FE65}">
      <dgm:prSet/>
      <dgm:spPr/>
      <dgm:t>
        <a:bodyPr/>
        <a:lstStyle/>
        <a:p>
          <a:endParaRPr lang="en-US"/>
        </a:p>
      </dgm:t>
    </dgm:pt>
    <dgm:pt modelId="{73BCB045-5F53-47F7-AEA7-9D15B8ECA87C}">
      <dgm:prSet phldrT="[Text]"/>
      <dgm:spPr/>
      <dgm:t>
        <a:bodyPr/>
        <a:lstStyle/>
        <a:p>
          <a:r>
            <a:rPr lang="en-US" dirty="0"/>
            <a:t>Harsh weather conditions</a:t>
          </a:r>
        </a:p>
      </dgm:t>
    </dgm:pt>
    <dgm:pt modelId="{1B8BB946-7611-4DAD-924E-05A142C002D8}" type="parTrans" cxnId="{88D891F8-F445-4F86-9CB3-16BDF5D9B83C}">
      <dgm:prSet/>
      <dgm:spPr/>
      <dgm:t>
        <a:bodyPr/>
        <a:lstStyle/>
        <a:p>
          <a:endParaRPr lang="en-US"/>
        </a:p>
      </dgm:t>
    </dgm:pt>
    <dgm:pt modelId="{A5C508D9-2A05-4FA1-AC63-5F4F98560A02}" type="sibTrans" cxnId="{88D891F8-F445-4F86-9CB3-16BDF5D9B83C}">
      <dgm:prSet/>
      <dgm:spPr/>
      <dgm:t>
        <a:bodyPr/>
        <a:lstStyle/>
        <a:p>
          <a:endParaRPr lang="en-US"/>
        </a:p>
      </dgm:t>
    </dgm:pt>
    <dgm:pt modelId="{9EAEC7FA-42D6-4013-B4C1-68FDBD528BB6}" type="pres">
      <dgm:prSet presAssocID="{ECA8DFE8-D54C-43E6-8508-4ED72BBAA0B1}" presName="Name0" presStyleCnt="0">
        <dgm:presLayoutVars>
          <dgm:dir/>
          <dgm:resizeHandles val="exact"/>
        </dgm:presLayoutVars>
      </dgm:prSet>
      <dgm:spPr/>
    </dgm:pt>
    <dgm:pt modelId="{DFD93829-A770-48E2-948D-8F58F6D83EE7}" type="pres">
      <dgm:prSet presAssocID="{ECA8DFE8-D54C-43E6-8508-4ED72BBAA0B1}" presName="fgShape" presStyleLbl="fgShp" presStyleIdx="0" presStyleCnt="1"/>
      <dgm:spPr/>
    </dgm:pt>
    <dgm:pt modelId="{8DEE8347-3A85-4646-A693-03F2696B6D1D}" type="pres">
      <dgm:prSet presAssocID="{ECA8DFE8-D54C-43E6-8508-4ED72BBAA0B1}" presName="linComp" presStyleCnt="0"/>
      <dgm:spPr/>
    </dgm:pt>
    <dgm:pt modelId="{CA66C9DC-3B8D-4D48-9180-71C80D9DC5FF}" type="pres">
      <dgm:prSet presAssocID="{2CE84EEE-E15F-4198-8A4F-AA4792F7E371}" presName="compNode" presStyleCnt="0"/>
      <dgm:spPr/>
    </dgm:pt>
    <dgm:pt modelId="{B7EFE925-15A4-4C95-A530-F4869C7CD553}" type="pres">
      <dgm:prSet presAssocID="{2CE84EEE-E15F-4198-8A4F-AA4792F7E371}" presName="bkgdShape" presStyleLbl="node1" presStyleIdx="0" presStyleCnt="4"/>
      <dgm:spPr/>
    </dgm:pt>
    <dgm:pt modelId="{7E4E2175-2A29-4AC7-A660-D86D57949328}" type="pres">
      <dgm:prSet presAssocID="{2CE84EEE-E15F-4198-8A4F-AA4792F7E371}" presName="nodeTx" presStyleLbl="node1" presStyleIdx="0" presStyleCnt="4">
        <dgm:presLayoutVars>
          <dgm:bulletEnabled val="1"/>
        </dgm:presLayoutVars>
      </dgm:prSet>
      <dgm:spPr/>
    </dgm:pt>
    <dgm:pt modelId="{195D82D5-2137-47A3-8520-AFE9D1C3E904}" type="pres">
      <dgm:prSet presAssocID="{2CE84EEE-E15F-4198-8A4F-AA4792F7E371}" presName="invisiNode" presStyleLbl="node1" presStyleIdx="0" presStyleCnt="4"/>
      <dgm:spPr/>
    </dgm:pt>
    <dgm:pt modelId="{0AB3617A-0025-4777-829C-78B901554F71}" type="pres">
      <dgm:prSet presAssocID="{2CE84EEE-E15F-4198-8A4F-AA4792F7E371}" presName="imagNode" presStyleLbl="fgImgPlac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Muscular arm with solid fill"/>
        </a:ext>
      </dgm:extLst>
    </dgm:pt>
    <dgm:pt modelId="{0C7CEB1F-928A-4B9B-A283-FBE742DDC50E}" type="pres">
      <dgm:prSet presAssocID="{7A2C9273-B56F-4DAF-AB9D-DC116851E1A0}" presName="sibTrans" presStyleLbl="sibTrans2D1" presStyleIdx="0" presStyleCnt="0"/>
      <dgm:spPr/>
    </dgm:pt>
    <dgm:pt modelId="{91040833-0081-4F1D-A270-5C50C05ACC8F}" type="pres">
      <dgm:prSet presAssocID="{70044FAE-0E3E-4C92-98F3-E46E99098EA6}" presName="compNode" presStyleCnt="0"/>
      <dgm:spPr/>
    </dgm:pt>
    <dgm:pt modelId="{6BB9C264-3AC7-4EE2-8F11-C84008C9D16F}" type="pres">
      <dgm:prSet presAssocID="{70044FAE-0E3E-4C92-98F3-E46E99098EA6}" presName="bkgdShape" presStyleLbl="node1" presStyleIdx="1" presStyleCnt="4"/>
      <dgm:spPr/>
    </dgm:pt>
    <dgm:pt modelId="{FC9604E8-0E0E-43B3-93CC-88EF31B315C9}" type="pres">
      <dgm:prSet presAssocID="{70044FAE-0E3E-4C92-98F3-E46E99098EA6}" presName="nodeTx" presStyleLbl="node1" presStyleIdx="1" presStyleCnt="4">
        <dgm:presLayoutVars>
          <dgm:bulletEnabled val="1"/>
        </dgm:presLayoutVars>
      </dgm:prSet>
      <dgm:spPr/>
    </dgm:pt>
    <dgm:pt modelId="{FC5E34B9-FDFC-4B62-BF79-5A32C8FB7A34}" type="pres">
      <dgm:prSet presAssocID="{70044FAE-0E3E-4C92-98F3-E46E99098EA6}" presName="invisiNode" presStyleLbl="node1" presStyleIdx="1" presStyleCnt="4"/>
      <dgm:spPr/>
    </dgm:pt>
    <dgm:pt modelId="{52678A93-221C-48EB-8EF7-27CEEAB0C7E0}" type="pres">
      <dgm:prSet presAssocID="{70044FAE-0E3E-4C92-98F3-E46E99098EA6}" presName="imagNode" presStyleLbl="fgImgPlace1" presStyleIdx="1"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65A820CD-665E-46C2-943C-B42477E70B4C}" type="pres">
      <dgm:prSet presAssocID="{512D8C4F-C458-43F0-B9D0-A3307CCBFC02}" presName="sibTrans" presStyleLbl="sibTrans2D1" presStyleIdx="0" presStyleCnt="0"/>
      <dgm:spPr/>
    </dgm:pt>
    <dgm:pt modelId="{DB445257-9D6C-4A59-87B6-57301A795747}" type="pres">
      <dgm:prSet presAssocID="{A99DCD32-CB0D-474D-905B-5F09C82D9AC2}" presName="compNode" presStyleCnt="0"/>
      <dgm:spPr/>
    </dgm:pt>
    <dgm:pt modelId="{25D06E69-964C-40E8-AF7D-4661C58FCE26}" type="pres">
      <dgm:prSet presAssocID="{A99DCD32-CB0D-474D-905B-5F09C82D9AC2}" presName="bkgdShape" presStyleLbl="node1" presStyleIdx="2" presStyleCnt="4"/>
      <dgm:spPr/>
    </dgm:pt>
    <dgm:pt modelId="{3CBE2C1F-1349-4CDC-8EFE-79F923BD7F93}" type="pres">
      <dgm:prSet presAssocID="{A99DCD32-CB0D-474D-905B-5F09C82D9AC2}" presName="nodeTx" presStyleLbl="node1" presStyleIdx="2" presStyleCnt="4">
        <dgm:presLayoutVars>
          <dgm:bulletEnabled val="1"/>
        </dgm:presLayoutVars>
      </dgm:prSet>
      <dgm:spPr/>
    </dgm:pt>
    <dgm:pt modelId="{307C945D-649C-40D6-AB1A-A90674511433}" type="pres">
      <dgm:prSet presAssocID="{A99DCD32-CB0D-474D-905B-5F09C82D9AC2}" presName="invisiNode" presStyleLbl="node1" presStyleIdx="2" presStyleCnt="4"/>
      <dgm:spPr/>
    </dgm:pt>
    <dgm:pt modelId="{FCD56192-7609-485E-B7CF-6236440C1825}" type="pres">
      <dgm:prSet presAssocID="{A99DCD32-CB0D-474D-905B-5F09C82D9AC2}" presName="imagNode" presStyleLbl="fgImgPlace1" presStyleIdx="2"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3795F83F-E5C6-4F52-A9F4-D0A6522B619D}" type="pres">
      <dgm:prSet presAssocID="{CA9080A2-82E4-4E41-AF1A-76E219E2064E}" presName="sibTrans" presStyleLbl="sibTrans2D1" presStyleIdx="0" presStyleCnt="0"/>
      <dgm:spPr/>
    </dgm:pt>
    <dgm:pt modelId="{EBDD7F8C-0922-437D-AE8F-0A155D4A883D}" type="pres">
      <dgm:prSet presAssocID="{8714E488-41BE-40D3-87E7-899D14495D6F}" presName="compNode" presStyleCnt="0"/>
      <dgm:spPr/>
    </dgm:pt>
    <dgm:pt modelId="{F397FE70-61E2-4056-98EA-9F9E900DC64D}" type="pres">
      <dgm:prSet presAssocID="{8714E488-41BE-40D3-87E7-899D14495D6F}" presName="bkgdShape" presStyleLbl="node1" presStyleIdx="3" presStyleCnt="4"/>
      <dgm:spPr/>
    </dgm:pt>
    <dgm:pt modelId="{D770146F-3577-49C8-8AD0-8EC938485B9A}" type="pres">
      <dgm:prSet presAssocID="{8714E488-41BE-40D3-87E7-899D14495D6F}" presName="nodeTx" presStyleLbl="node1" presStyleIdx="3" presStyleCnt="4">
        <dgm:presLayoutVars>
          <dgm:bulletEnabled val="1"/>
        </dgm:presLayoutVars>
      </dgm:prSet>
      <dgm:spPr/>
    </dgm:pt>
    <dgm:pt modelId="{C4325688-0771-449D-BC73-35F4AC097BD3}" type="pres">
      <dgm:prSet presAssocID="{8714E488-41BE-40D3-87E7-899D14495D6F}" presName="invisiNode" presStyleLbl="node1" presStyleIdx="3" presStyleCnt="4"/>
      <dgm:spPr/>
    </dgm:pt>
    <dgm:pt modelId="{BB3BD1FC-C317-48E3-8518-3306A3D557F9}" type="pres">
      <dgm:prSet presAssocID="{8714E488-41BE-40D3-87E7-899D14495D6F}" presName="imagNode" presStyleLbl="fgImgPlace1" presStyleIdx="3" presStyleCnt="4"/>
      <dgm:spPr>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dgm:spPr>
    </dgm:pt>
  </dgm:ptLst>
  <dgm:cxnLst>
    <dgm:cxn modelId="{BABCC501-9448-4618-9AAC-B81BFAC43463}" type="presOf" srcId="{336BA55C-08C5-4A7D-B23E-6342C5E71559}" destId="{25D06E69-964C-40E8-AF7D-4661C58FCE26}" srcOrd="0" destOrd="2" presId="urn:microsoft.com/office/officeart/2005/8/layout/hList7"/>
    <dgm:cxn modelId="{89BCE908-8133-4A95-A2ED-AF32120B8723}" type="presOf" srcId="{6DC4E5A8-3548-48A8-8D86-345BAC740A06}" destId="{6BB9C264-3AC7-4EE2-8F11-C84008C9D16F}" srcOrd="0" destOrd="2" presId="urn:microsoft.com/office/officeart/2005/8/layout/hList7"/>
    <dgm:cxn modelId="{C62B7F10-F965-4158-8FF2-4A2B36FE4169}" srcId="{ECA8DFE8-D54C-43E6-8508-4ED72BBAA0B1}" destId="{8714E488-41BE-40D3-87E7-899D14495D6F}" srcOrd="3" destOrd="0" parTransId="{B318B8A2-23E8-4BB2-8A2D-31DA8A39BC34}" sibTransId="{3D3B3BCA-64F9-44F4-81E1-10A76F63F9CC}"/>
    <dgm:cxn modelId="{F838EF1B-8FEE-4554-8755-67D22FBA75AB}" srcId="{70044FAE-0E3E-4C92-98F3-E46E99098EA6}" destId="{82A03CBF-AC29-41FE-A347-0E136484091E}" srcOrd="0" destOrd="0" parTransId="{FCCF93DF-B2B8-4CE6-90FB-6552ECAF560D}" sibTransId="{A13FFCB7-6AC3-4262-8211-5FE99044936F}"/>
    <dgm:cxn modelId="{6F8D921C-17A6-4B45-806A-595E97A767BA}" srcId="{2CE84EEE-E15F-4198-8A4F-AA4792F7E371}" destId="{BE9BA0D3-88AE-46A2-870A-7316ED42E073}" srcOrd="0" destOrd="0" parTransId="{64857D8F-B76E-4EF0-A7C5-C43EEC7E68C0}" sibTransId="{A5C1F08D-1A43-4105-AD7B-6132A757E454}"/>
    <dgm:cxn modelId="{BFD9AB21-C6F0-470B-80F9-41C65A89866F}" type="presOf" srcId="{70044FAE-0E3E-4C92-98F3-E46E99098EA6}" destId="{6BB9C264-3AC7-4EE2-8F11-C84008C9D16F}" srcOrd="0" destOrd="0" presId="urn:microsoft.com/office/officeart/2005/8/layout/hList7"/>
    <dgm:cxn modelId="{D1223524-0DCD-4F40-B98F-B962BEA1E6BF}" type="presOf" srcId="{73BCB045-5F53-47F7-AEA7-9D15B8ECA87C}" destId="{F397FE70-61E2-4056-98EA-9F9E900DC64D}" srcOrd="0" destOrd="1" presId="urn:microsoft.com/office/officeart/2005/8/layout/hList7"/>
    <dgm:cxn modelId="{A045F127-5BC9-43A0-8B58-4B4940178BC0}" type="presOf" srcId="{BE9BA0D3-88AE-46A2-870A-7316ED42E073}" destId="{7E4E2175-2A29-4AC7-A660-D86D57949328}" srcOrd="1" destOrd="1" presId="urn:microsoft.com/office/officeart/2005/8/layout/hList7"/>
    <dgm:cxn modelId="{2FFF6629-72B7-4820-A512-CE34D76AF503}" type="presOf" srcId="{336BA55C-08C5-4A7D-B23E-6342C5E71559}" destId="{3CBE2C1F-1349-4CDC-8EFE-79F923BD7F93}" srcOrd="1" destOrd="2" presId="urn:microsoft.com/office/officeart/2005/8/layout/hList7"/>
    <dgm:cxn modelId="{F4F0D52C-7084-4427-8755-A7B2177A2C9D}" srcId="{2CE84EEE-E15F-4198-8A4F-AA4792F7E371}" destId="{056836CF-E95C-4C03-84C6-D84C214C7C7B}" srcOrd="1" destOrd="0" parTransId="{8E3DB7AC-9D4E-4854-A64A-337268BE5FFE}" sibTransId="{4BE3253D-9E02-4936-942C-BF3FC4DB7A6F}"/>
    <dgm:cxn modelId="{FEB40431-752C-4419-9CA2-92F898DF8B4E}" type="presOf" srcId="{8714E488-41BE-40D3-87E7-899D14495D6F}" destId="{F397FE70-61E2-4056-98EA-9F9E900DC64D}" srcOrd="0" destOrd="0" presId="urn:microsoft.com/office/officeart/2005/8/layout/hList7"/>
    <dgm:cxn modelId="{A1D57C5E-4F9E-4D1B-9FD9-69996E225994}" type="presOf" srcId="{BE9BA0D3-88AE-46A2-870A-7316ED42E073}" destId="{B7EFE925-15A4-4C95-A530-F4869C7CD553}" srcOrd="0" destOrd="1" presId="urn:microsoft.com/office/officeart/2005/8/layout/hList7"/>
    <dgm:cxn modelId="{FB4F5F42-89B1-4490-98A2-2677501F8608}" type="presOf" srcId="{CA9080A2-82E4-4E41-AF1A-76E219E2064E}" destId="{3795F83F-E5C6-4F52-A9F4-D0A6522B619D}" srcOrd="0" destOrd="0" presId="urn:microsoft.com/office/officeart/2005/8/layout/hList7"/>
    <dgm:cxn modelId="{549B4767-A382-4F34-92AC-89ADAC52C5D8}" type="presOf" srcId="{056836CF-E95C-4C03-84C6-D84C214C7C7B}" destId="{B7EFE925-15A4-4C95-A530-F4869C7CD553}" srcOrd="0" destOrd="2" presId="urn:microsoft.com/office/officeart/2005/8/layout/hList7"/>
    <dgm:cxn modelId="{70FD696A-4DB2-4456-84FC-1506E0C5E388}" srcId="{ECA8DFE8-D54C-43E6-8508-4ED72BBAA0B1}" destId="{2CE84EEE-E15F-4198-8A4F-AA4792F7E371}" srcOrd="0" destOrd="0" parTransId="{20775C0E-C22A-4A4F-989F-02A693ED7FE8}" sibTransId="{7A2C9273-B56F-4DAF-AB9D-DC116851E1A0}"/>
    <dgm:cxn modelId="{76AAD84C-B4D5-4321-BAB4-B71ED354FE65}" srcId="{A99DCD32-CB0D-474D-905B-5F09C82D9AC2}" destId="{336BA55C-08C5-4A7D-B23E-6342C5E71559}" srcOrd="1" destOrd="0" parTransId="{65AA2AF2-6AEB-4623-8832-D246DDFFDE85}" sibTransId="{F014ED72-05D6-45FC-9279-CF43CBD74828}"/>
    <dgm:cxn modelId="{961C9753-77EA-4789-AD30-8419E7B58B2A}" type="presOf" srcId="{E2C91A3C-5D8F-43C3-BD0A-D0D70E9DACE1}" destId="{6BB9C264-3AC7-4EE2-8F11-C84008C9D16F}" srcOrd="0" destOrd="3" presId="urn:microsoft.com/office/officeart/2005/8/layout/hList7"/>
    <dgm:cxn modelId="{892BA155-6F0E-40B3-B659-5CEC22B27B72}" type="presOf" srcId="{6DC4E5A8-3548-48A8-8D86-345BAC740A06}" destId="{FC9604E8-0E0E-43B3-93CC-88EF31B315C9}" srcOrd="1" destOrd="2" presId="urn:microsoft.com/office/officeart/2005/8/layout/hList7"/>
    <dgm:cxn modelId="{E13B2A57-4CEF-4E21-8CB8-9639EF705B69}" srcId="{ECA8DFE8-D54C-43E6-8508-4ED72BBAA0B1}" destId="{A99DCD32-CB0D-474D-905B-5F09C82D9AC2}" srcOrd="2" destOrd="0" parTransId="{C9FCCCD8-A77E-401A-B266-56CD4277ADE6}" sibTransId="{CA9080A2-82E4-4E41-AF1A-76E219E2064E}"/>
    <dgm:cxn modelId="{8F7DA258-4D76-4DA9-A5C3-13297428FDF0}" srcId="{70044FAE-0E3E-4C92-98F3-E46E99098EA6}" destId="{E2C91A3C-5D8F-43C3-BD0A-D0D70E9DACE1}" srcOrd="2" destOrd="0" parTransId="{07232793-D754-473F-9F6D-BA1ACE75388B}" sibTransId="{2AE580DF-FEAE-4B0D-8814-E7C3C21C243A}"/>
    <dgm:cxn modelId="{74C84C7A-6CD2-4210-B82C-D17E849D5FDE}" type="presOf" srcId="{ECA8DFE8-D54C-43E6-8508-4ED72BBAA0B1}" destId="{9EAEC7FA-42D6-4013-B4C1-68FDBD528BB6}" srcOrd="0" destOrd="0" presId="urn:microsoft.com/office/officeart/2005/8/layout/hList7"/>
    <dgm:cxn modelId="{E3C31880-6905-4D72-AA4D-2E2D4E5F12CA}" type="presOf" srcId="{82A03CBF-AC29-41FE-A347-0E136484091E}" destId="{6BB9C264-3AC7-4EE2-8F11-C84008C9D16F}" srcOrd="0" destOrd="1" presId="urn:microsoft.com/office/officeart/2005/8/layout/hList7"/>
    <dgm:cxn modelId="{D3231B83-4E9A-4F52-BD85-AC22012E26C7}" srcId="{ECA8DFE8-D54C-43E6-8508-4ED72BBAA0B1}" destId="{70044FAE-0E3E-4C92-98F3-E46E99098EA6}" srcOrd="1" destOrd="0" parTransId="{0D30C75E-1570-448E-84D1-34674B5C3AE7}" sibTransId="{512D8C4F-C458-43F0-B9D0-A3307CCBFC02}"/>
    <dgm:cxn modelId="{D1EF5383-13AF-4A00-AB19-4B68FB0FA2F7}" srcId="{70044FAE-0E3E-4C92-98F3-E46E99098EA6}" destId="{6DC4E5A8-3548-48A8-8D86-345BAC740A06}" srcOrd="1" destOrd="0" parTransId="{7A8B2396-7316-4713-A549-324CA4DFF0BE}" sibTransId="{E5F8710B-4575-42A2-84E3-AAF487CE5F3C}"/>
    <dgm:cxn modelId="{9582E788-EC71-43BB-910F-800132FA9697}" srcId="{2CE84EEE-E15F-4198-8A4F-AA4792F7E371}" destId="{39D4067D-EC27-4C3F-91B6-F7396679E2D6}" srcOrd="2" destOrd="0" parTransId="{AE5FB552-4FBD-4E55-8696-B7190A40D084}" sibTransId="{D0B47223-C3EE-4D0A-BEE6-9D2B573C2547}"/>
    <dgm:cxn modelId="{2E486492-2A28-4C12-A179-DFD5AD29EE36}" type="presOf" srcId="{8714E488-41BE-40D3-87E7-899D14495D6F}" destId="{D770146F-3577-49C8-8AD0-8EC938485B9A}" srcOrd="1" destOrd="0" presId="urn:microsoft.com/office/officeart/2005/8/layout/hList7"/>
    <dgm:cxn modelId="{7195F093-0759-432F-BA22-E10D469B3AED}" type="presOf" srcId="{70044FAE-0E3E-4C92-98F3-E46E99098EA6}" destId="{FC9604E8-0E0E-43B3-93CC-88EF31B315C9}" srcOrd="1" destOrd="0" presId="urn:microsoft.com/office/officeart/2005/8/layout/hList7"/>
    <dgm:cxn modelId="{52328B9F-AA00-45D2-994D-C51E69685116}" type="presOf" srcId="{73BCB045-5F53-47F7-AEA7-9D15B8ECA87C}" destId="{D770146F-3577-49C8-8AD0-8EC938485B9A}" srcOrd="1" destOrd="1" presId="urn:microsoft.com/office/officeart/2005/8/layout/hList7"/>
    <dgm:cxn modelId="{6C9D6FA5-20B4-4706-95C6-0A069B3FFBFD}" type="presOf" srcId="{2CE84EEE-E15F-4198-8A4F-AA4792F7E371}" destId="{B7EFE925-15A4-4C95-A530-F4869C7CD553}" srcOrd="0" destOrd="0" presId="urn:microsoft.com/office/officeart/2005/8/layout/hList7"/>
    <dgm:cxn modelId="{171793A8-92ED-44D2-87F9-BE31B5980330}" type="presOf" srcId="{2294C793-8A99-4E02-9C6F-AA45DFB720FB}" destId="{3CBE2C1F-1349-4CDC-8EFE-79F923BD7F93}" srcOrd="1" destOrd="1" presId="urn:microsoft.com/office/officeart/2005/8/layout/hList7"/>
    <dgm:cxn modelId="{09449CAA-94B3-4BE1-B4D2-2E0F41F6215E}" type="presOf" srcId="{39D4067D-EC27-4C3F-91B6-F7396679E2D6}" destId="{B7EFE925-15A4-4C95-A530-F4869C7CD553}" srcOrd="0" destOrd="3" presId="urn:microsoft.com/office/officeart/2005/8/layout/hList7"/>
    <dgm:cxn modelId="{0668AEAF-1E3B-48DA-B914-00B62D85219C}" type="presOf" srcId="{2294C793-8A99-4E02-9C6F-AA45DFB720FB}" destId="{25D06E69-964C-40E8-AF7D-4661C58FCE26}" srcOrd="0" destOrd="1" presId="urn:microsoft.com/office/officeart/2005/8/layout/hList7"/>
    <dgm:cxn modelId="{F8191FB1-CFDE-40C3-ADEE-B6DF59F91F76}" type="presOf" srcId="{E2C91A3C-5D8F-43C3-BD0A-D0D70E9DACE1}" destId="{FC9604E8-0E0E-43B3-93CC-88EF31B315C9}" srcOrd="1" destOrd="3" presId="urn:microsoft.com/office/officeart/2005/8/layout/hList7"/>
    <dgm:cxn modelId="{E1699FB1-3AE9-4E36-B467-EA2B79485B45}" srcId="{A99DCD32-CB0D-474D-905B-5F09C82D9AC2}" destId="{2294C793-8A99-4E02-9C6F-AA45DFB720FB}" srcOrd="0" destOrd="0" parTransId="{1C5FB2E6-8F6A-4890-B7C8-9FEF0D00D87F}" sibTransId="{1808EFA9-C66E-4914-94E7-13D4293A0588}"/>
    <dgm:cxn modelId="{2AA7BAB4-F990-4BE0-BBB8-4013558328CB}" type="presOf" srcId="{7A2C9273-B56F-4DAF-AB9D-DC116851E1A0}" destId="{0C7CEB1F-928A-4B9B-A283-FBE742DDC50E}" srcOrd="0" destOrd="0" presId="urn:microsoft.com/office/officeart/2005/8/layout/hList7"/>
    <dgm:cxn modelId="{B603E9B6-C96C-4A5D-9069-564BAABAE4D0}" type="presOf" srcId="{82A03CBF-AC29-41FE-A347-0E136484091E}" destId="{FC9604E8-0E0E-43B3-93CC-88EF31B315C9}" srcOrd="1" destOrd="1" presId="urn:microsoft.com/office/officeart/2005/8/layout/hList7"/>
    <dgm:cxn modelId="{33531FBA-664C-4424-AB39-BCF6B06848B0}" type="presOf" srcId="{056836CF-E95C-4C03-84C6-D84C214C7C7B}" destId="{7E4E2175-2A29-4AC7-A660-D86D57949328}" srcOrd="1" destOrd="2" presId="urn:microsoft.com/office/officeart/2005/8/layout/hList7"/>
    <dgm:cxn modelId="{912A1EC0-B621-482A-92D1-D9EE24283AC2}" type="presOf" srcId="{39D4067D-EC27-4C3F-91B6-F7396679E2D6}" destId="{7E4E2175-2A29-4AC7-A660-D86D57949328}" srcOrd="1" destOrd="3" presId="urn:microsoft.com/office/officeart/2005/8/layout/hList7"/>
    <dgm:cxn modelId="{520C6ED1-A146-498E-856A-1ED7C51A21E6}" type="presOf" srcId="{A99DCD32-CB0D-474D-905B-5F09C82D9AC2}" destId="{25D06E69-964C-40E8-AF7D-4661C58FCE26}" srcOrd="0" destOrd="0" presId="urn:microsoft.com/office/officeart/2005/8/layout/hList7"/>
    <dgm:cxn modelId="{6198C5E7-13FB-4609-96B1-F1BC951256AC}" type="presOf" srcId="{A99DCD32-CB0D-474D-905B-5F09C82D9AC2}" destId="{3CBE2C1F-1349-4CDC-8EFE-79F923BD7F93}" srcOrd="1" destOrd="0" presId="urn:microsoft.com/office/officeart/2005/8/layout/hList7"/>
    <dgm:cxn modelId="{88D891F8-F445-4F86-9CB3-16BDF5D9B83C}" srcId="{8714E488-41BE-40D3-87E7-899D14495D6F}" destId="{73BCB045-5F53-47F7-AEA7-9D15B8ECA87C}" srcOrd="0" destOrd="0" parTransId="{1B8BB946-7611-4DAD-924E-05A142C002D8}" sibTransId="{A5C508D9-2A05-4FA1-AC63-5F4F98560A02}"/>
    <dgm:cxn modelId="{54C0E6FD-6424-4F2B-9F34-1A0D63E4E92C}" type="presOf" srcId="{2CE84EEE-E15F-4198-8A4F-AA4792F7E371}" destId="{7E4E2175-2A29-4AC7-A660-D86D57949328}" srcOrd="1" destOrd="0" presId="urn:microsoft.com/office/officeart/2005/8/layout/hList7"/>
    <dgm:cxn modelId="{899C1AFE-3C77-45C2-8422-115CDE110AE2}" type="presOf" srcId="{512D8C4F-C458-43F0-B9D0-A3307CCBFC02}" destId="{65A820CD-665E-46C2-943C-B42477E70B4C}" srcOrd="0" destOrd="0" presId="urn:microsoft.com/office/officeart/2005/8/layout/hList7"/>
    <dgm:cxn modelId="{00201A4F-1EBA-433A-AE2E-5E4B918699E1}" type="presParOf" srcId="{9EAEC7FA-42D6-4013-B4C1-68FDBD528BB6}" destId="{DFD93829-A770-48E2-948D-8F58F6D83EE7}" srcOrd="0" destOrd="0" presId="urn:microsoft.com/office/officeart/2005/8/layout/hList7"/>
    <dgm:cxn modelId="{B02D59C4-B680-4C22-93FD-358B4C1B5AA7}" type="presParOf" srcId="{9EAEC7FA-42D6-4013-B4C1-68FDBD528BB6}" destId="{8DEE8347-3A85-4646-A693-03F2696B6D1D}" srcOrd="1" destOrd="0" presId="urn:microsoft.com/office/officeart/2005/8/layout/hList7"/>
    <dgm:cxn modelId="{03CA9F19-A4AE-40E3-929D-EB07F0E25EEC}" type="presParOf" srcId="{8DEE8347-3A85-4646-A693-03F2696B6D1D}" destId="{CA66C9DC-3B8D-4D48-9180-71C80D9DC5FF}" srcOrd="0" destOrd="0" presId="urn:microsoft.com/office/officeart/2005/8/layout/hList7"/>
    <dgm:cxn modelId="{6D23FCE9-F7E9-470E-BDAB-7A5260F240E8}" type="presParOf" srcId="{CA66C9DC-3B8D-4D48-9180-71C80D9DC5FF}" destId="{B7EFE925-15A4-4C95-A530-F4869C7CD553}" srcOrd="0" destOrd="0" presId="urn:microsoft.com/office/officeart/2005/8/layout/hList7"/>
    <dgm:cxn modelId="{831720CE-E4C0-48A0-86AE-90AE7C778EF1}" type="presParOf" srcId="{CA66C9DC-3B8D-4D48-9180-71C80D9DC5FF}" destId="{7E4E2175-2A29-4AC7-A660-D86D57949328}" srcOrd="1" destOrd="0" presId="urn:microsoft.com/office/officeart/2005/8/layout/hList7"/>
    <dgm:cxn modelId="{59210D33-7AAD-4C13-AF7F-92D09B3CE5FA}" type="presParOf" srcId="{CA66C9DC-3B8D-4D48-9180-71C80D9DC5FF}" destId="{195D82D5-2137-47A3-8520-AFE9D1C3E904}" srcOrd="2" destOrd="0" presId="urn:microsoft.com/office/officeart/2005/8/layout/hList7"/>
    <dgm:cxn modelId="{5801CEBB-A8A2-4079-B094-F7E22EB6BF29}" type="presParOf" srcId="{CA66C9DC-3B8D-4D48-9180-71C80D9DC5FF}" destId="{0AB3617A-0025-4777-829C-78B901554F71}" srcOrd="3" destOrd="0" presId="urn:microsoft.com/office/officeart/2005/8/layout/hList7"/>
    <dgm:cxn modelId="{69022D04-A253-4D6E-B81C-F36ACC8C9A70}" type="presParOf" srcId="{8DEE8347-3A85-4646-A693-03F2696B6D1D}" destId="{0C7CEB1F-928A-4B9B-A283-FBE742DDC50E}" srcOrd="1" destOrd="0" presId="urn:microsoft.com/office/officeart/2005/8/layout/hList7"/>
    <dgm:cxn modelId="{00A1E955-DE6D-43CA-BB2F-5E0B985A6BC7}" type="presParOf" srcId="{8DEE8347-3A85-4646-A693-03F2696B6D1D}" destId="{91040833-0081-4F1D-A270-5C50C05ACC8F}" srcOrd="2" destOrd="0" presId="urn:microsoft.com/office/officeart/2005/8/layout/hList7"/>
    <dgm:cxn modelId="{040656AB-B963-467D-84A2-AA29BDA9D2A0}" type="presParOf" srcId="{91040833-0081-4F1D-A270-5C50C05ACC8F}" destId="{6BB9C264-3AC7-4EE2-8F11-C84008C9D16F}" srcOrd="0" destOrd="0" presId="urn:microsoft.com/office/officeart/2005/8/layout/hList7"/>
    <dgm:cxn modelId="{A808B1E2-0AB5-4E1A-9EBB-ED909984E991}" type="presParOf" srcId="{91040833-0081-4F1D-A270-5C50C05ACC8F}" destId="{FC9604E8-0E0E-43B3-93CC-88EF31B315C9}" srcOrd="1" destOrd="0" presId="urn:microsoft.com/office/officeart/2005/8/layout/hList7"/>
    <dgm:cxn modelId="{BF3C54EF-162F-47B2-B76F-BFADF6E8C13A}" type="presParOf" srcId="{91040833-0081-4F1D-A270-5C50C05ACC8F}" destId="{FC5E34B9-FDFC-4B62-BF79-5A32C8FB7A34}" srcOrd="2" destOrd="0" presId="urn:microsoft.com/office/officeart/2005/8/layout/hList7"/>
    <dgm:cxn modelId="{69276019-58B6-41F2-A1C7-2E6F54D2713C}" type="presParOf" srcId="{91040833-0081-4F1D-A270-5C50C05ACC8F}" destId="{52678A93-221C-48EB-8EF7-27CEEAB0C7E0}" srcOrd="3" destOrd="0" presId="urn:microsoft.com/office/officeart/2005/8/layout/hList7"/>
    <dgm:cxn modelId="{2F495A03-E0F4-4B83-9A1F-E9819469ABD7}" type="presParOf" srcId="{8DEE8347-3A85-4646-A693-03F2696B6D1D}" destId="{65A820CD-665E-46C2-943C-B42477E70B4C}" srcOrd="3" destOrd="0" presId="urn:microsoft.com/office/officeart/2005/8/layout/hList7"/>
    <dgm:cxn modelId="{F141278C-30F0-4C4C-A032-2AEDEEC91391}" type="presParOf" srcId="{8DEE8347-3A85-4646-A693-03F2696B6D1D}" destId="{DB445257-9D6C-4A59-87B6-57301A795747}" srcOrd="4" destOrd="0" presId="urn:microsoft.com/office/officeart/2005/8/layout/hList7"/>
    <dgm:cxn modelId="{AD0AB029-0226-4BE2-8ADC-BF33F1E4C8DB}" type="presParOf" srcId="{DB445257-9D6C-4A59-87B6-57301A795747}" destId="{25D06E69-964C-40E8-AF7D-4661C58FCE26}" srcOrd="0" destOrd="0" presId="urn:microsoft.com/office/officeart/2005/8/layout/hList7"/>
    <dgm:cxn modelId="{18A2A2BB-82C5-4A6D-91AF-1B734D4FE0C6}" type="presParOf" srcId="{DB445257-9D6C-4A59-87B6-57301A795747}" destId="{3CBE2C1F-1349-4CDC-8EFE-79F923BD7F93}" srcOrd="1" destOrd="0" presId="urn:microsoft.com/office/officeart/2005/8/layout/hList7"/>
    <dgm:cxn modelId="{432920FC-313C-40E3-A6E5-8AFCF4C815F6}" type="presParOf" srcId="{DB445257-9D6C-4A59-87B6-57301A795747}" destId="{307C945D-649C-40D6-AB1A-A90674511433}" srcOrd="2" destOrd="0" presId="urn:microsoft.com/office/officeart/2005/8/layout/hList7"/>
    <dgm:cxn modelId="{F7AFC04C-532C-49CA-8EF2-65D1036E8672}" type="presParOf" srcId="{DB445257-9D6C-4A59-87B6-57301A795747}" destId="{FCD56192-7609-485E-B7CF-6236440C1825}" srcOrd="3" destOrd="0" presId="urn:microsoft.com/office/officeart/2005/8/layout/hList7"/>
    <dgm:cxn modelId="{1423A000-FD30-460D-BFC3-99BA02A8890E}" type="presParOf" srcId="{8DEE8347-3A85-4646-A693-03F2696B6D1D}" destId="{3795F83F-E5C6-4F52-A9F4-D0A6522B619D}" srcOrd="5" destOrd="0" presId="urn:microsoft.com/office/officeart/2005/8/layout/hList7"/>
    <dgm:cxn modelId="{3F1EA0CE-BAC8-4B8F-9827-49D11738BF28}" type="presParOf" srcId="{8DEE8347-3A85-4646-A693-03F2696B6D1D}" destId="{EBDD7F8C-0922-437D-AE8F-0A155D4A883D}" srcOrd="6" destOrd="0" presId="urn:microsoft.com/office/officeart/2005/8/layout/hList7"/>
    <dgm:cxn modelId="{D530DE4C-C56C-44B0-BCF2-C207E2C11282}" type="presParOf" srcId="{EBDD7F8C-0922-437D-AE8F-0A155D4A883D}" destId="{F397FE70-61E2-4056-98EA-9F9E900DC64D}" srcOrd="0" destOrd="0" presId="urn:microsoft.com/office/officeart/2005/8/layout/hList7"/>
    <dgm:cxn modelId="{D121DB2E-ABDF-4E1A-9608-B56AE1B06C02}" type="presParOf" srcId="{EBDD7F8C-0922-437D-AE8F-0A155D4A883D}" destId="{D770146F-3577-49C8-8AD0-8EC938485B9A}" srcOrd="1" destOrd="0" presId="urn:microsoft.com/office/officeart/2005/8/layout/hList7"/>
    <dgm:cxn modelId="{0F67A808-06E5-41A2-A92D-5F203FBEF562}" type="presParOf" srcId="{EBDD7F8C-0922-437D-AE8F-0A155D4A883D}" destId="{C4325688-0771-449D-BC73-35F4AC097BD3}" srcOrd="2" destOrd="0" presId="urn:microsoft.com/office/officeart/2005/8/layout/hList7"/>
    <dgm:cxn modelId="{F06F5771-1205-4849-B123-22CE750E999B}" type="presParOf" srcId="{EBDD7F8C-0922-437D-AE8F-0A155D4A883D}" destId="{BB3BD1FC-C317-48E3-8518-3306A3D557F9}"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22E172-D9C1-48F9-90F4-E3EDCBDCE34C}"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US"/>
        </a:p>
      </dgm:t>
    </dgm:pt>
    <dgm:pt modelId="{116B74FA-2B0D-45FF-BE74-118E5642CF9A}">
      <dgm:prSet phldrT="[Text]"/>
      <dgm:spPr/>
      <dgm:t>
        <a:bodyPr/>
        <a:lstStyle/>
        <a:p>
          <a:r>
            <a:rPr lang="en-US" dirty="0">
              <a:latin typeface="+mn-lt"/>
            </a:rPr>
            <a:t>Additional staff</a:t>
          </a:r>
        </a:p>
      </dgm:t>
    </dgm:pt>
    <dgm:pt modelId="{3EA9C52E-F0CD-4899-8607-9517434A8D01}" type="parTrans" cxnId="{9117187F-242A-47AC-B7F7-72E8DD6E8618}">
      <dgm:prSet/>
      <dgm:spPr/>
      <dgm:t>
        <a:bodyPr/>
        <a:lstStyle/>
        <a:p>
          <a:endParaRPr lang="en-US"/>
        </a:p>
      </dgm:t>
    </dgm:pt>
    <dgm:pt modelId="{0CCF3FAB-21F8-4094-AF04-82D83CD8D98D}" type="sibTrans" cxnId="{9117187F-242A-47AC-B7F7-72E8DD6E8618}">
      <dgm:prSet/>
      <dgm:spPr/>
      <dgm:t>
        <a:bodyPr/>
        <a:lstStyle/>
        <a:p>
          <a:endParaRPr lang="en-US"/>
        </a:p>
      </dgm:t>
    </dgm:pt>
    <dgm:pt modelId="{92DCB12F-C6C3-4C6E-A453-7B53E25C0BA2}">
      <dgm:prSet phldrT="[Text]"/>
      <dgm:spPr/>
      <dgm:t>
        <a:bodyPr/>
        <a:lstStyle/>
        <a:p>
          <a:r>
            <a:rPr lang="en-US" dirty="0">
              <a:latin typeface="+mn-lt"/>
            </a:rPr>
            <a:t>A barrister</a:t>
          </a:r>
        </a:p>
      </dgm:t>
    </dgm:pt>
    <dgm:pt modelId="{6C1B6A7D-5E40-4861-A438-154C4A93AEAF}" type="parTrans" cxnId="{57442C8E-4839-4726-B667-1ACCA1F3C132}">
      <dgm:prSet/>
      <dgm:spPr/>
      <dgm:t>
        <a:bodyPr/>
        <a:lstStyle/>
        <a:p>
          <a:endParaRPr lang="en-US" dirty="0">
            <a:latin typeface="+mn-lt"/>
          </a:endParaRPr>
        </a:p>
      </dgm:t>
    </dgm:pt>
    <dgm:pt modelId="{EFE0A3C6-42F5-4F01-8A10-D293649EE1EB}" type="sibTrans" cxnId="{57442C8E-4839-4726-B667-1ACCA1F3C132}">
      <dgm:prSet/>
      <dgm:spPr/>
      <dgm:t>
        <a:bodyPr/>
        <a:lstStyle/>
        <a:p>
          <a:endParaRPr lang="en-US"/>
        </a:p>
      </dgm:t>
    </dgm:pt>
    <dgm:pt modelId="{937C329E-1771-448F-923E-89F10994E378}">
      <dgm:prSet phldrT="[Text]"/>
      <dgm:spPr/>
      <dgm:t>
        <a:bodyPr/>
        <a:lstStyle/>
        <a:p>
          <a:r>
            <a:rPr lang="en-US" dirty="0">
              <a:latin typeface="+mn-lt"/>
            </a:rPr>
            <a:t>Social media marketing agency</a:t>
          </a:r>
        </a:p>
      </dgm:t>
    </dgm:pt>
    <dgm:pt modelId="{07F9B711-DBC0-4A5A-B965-6238899A695C}" type="parTrans" cxnId="{C26BBAD7-1906-472C-B818-C6296C2B967E}">
      <dgm:prSet/>
      <dgm:spPr/>
      <dgm:t>
        <a:bodyPr/>
        <a:lstStyle/>
        <a:p>
          <a:endParaRPr lang="en-US" dirty="0">
            <a:latin typeface="+mn-lt"/>
          </a:endParaRPr>
        </a:p>
      </dgm:t>
    </dgm:pt>
    <dgm:pt modelId="{D984D6A7-5FA5-480C-BE6D-41793A44990E}" type="sibTrans" cxnId="{C26BBAD7-1906-472C-B818-C6296C2B967E}">
      <dgm:prSet/>
      <dgm:spPr/>
      <dgm:t>
        <a:bodyPr/>
        <a:lstStyle/>
        <a:p>
          <a:endParaRPr lang="en-US"/>
        </a:p>
      </dgm:t>
    </dgm:pt>
    <dgm:pt modelId="{6A276CA8-9DC7-4594-BD52-2465ED02F567}">
      <dgm:prSet phldrT="[Text]"/>
      <dgm:spPr/>
      <dgm:t>
        <a:bodyPr/>
        <a:lstStyle/>
        <a:p>
          <a:r>
            <a:rPr lang="en-US" dirty="0">
              <a:latin typeface="+mn-lt"/>
            </a:rPr>
            <a:t>Two years experience</a:t>
          </a:r>
        </a:p>
      </dgm:t>
    </dgm:pt>
    <dgm:pt modelId="{4F0D05A9-D8D9-42A9-A4A8-BF67CE7A03DF}" type="parTrans" cxnId="{D304C976-FE59-4442-9404-6D090A20099D}">
      <dgm:prSet/>
      <dgm:spPr/>
      <dgm:t>
        <a:bodyPr/>
        <a:lstStyle/>
        <a:p>
          <a:endParaRPr lang="en-US" dirty="0">
            <a:latin typeface="+mn-lt"/>
          </a:endParaRPr>
        </a:p>
      </dgm:t>
    </dgm:pt>
    <dgm:pt modelId="{305CFE0A-3210-4B9E-B5E8-A6823B319677}" type="sibTrans" cxnId="{D304C976-FE59-4442-9404-6D090A20099D}">
      <dgm:prSet/>
      <dgm:spPr/>
      <dgm:t>
        <a:bodyPr/>
        <a:lstStyle/>
        <a:p>
          <a:endParaRPr lang="en-US"/>
        </a:p>
      </dgm:t>
    </dgm:pt>
    <dgm:pt modelId="{57277972-F8A8-4C53-978A-ACE2D19289C0}">
      <dgm:prSet phldrT="[Text]"/>
      <dgm:spPr/>
      <dgm:t>
        <a:bodyPr/>
        <a:lstStyle/>
        <a:p>
          <a:r>
            <a:rPr lang="en-US" dirty="0">
              <a:latin typeface="+mn-lt"/>
            </a:rPr>
            <a:t>Communication skills</a:t>
          </a:r>
        </a:p>
      </dgm:t>
    </dgm:pt>
    <dgm:pt modelId="{14F17088-FEA3-45B1-8F9F-244D8B6FEE56}" type="parTrans" cxnId="{F69F99E0-0E3C-4136-AF90-34EC57C5A811}">
      <dgm:prSet/>
      <dgm:spPr/>
      <dgm:t>
        <a:bodyPr/>
        <a:lstStyle/>
        <a:p>
          <a:endParaRPr lang="en-US" dirty="0">
            <a:latin typeface="+mn-lt"/>
          </a:endParaRPr>
        </a:p>
      </dgm:t>
    </dgm:pt>
    <dgm:pt modelId="{67D6B382-FDB6-4C81-AEFD-215C07719D2D}" type="sibTrans" cxnId="{F69F99E0-0E3C-4136-AF90-34EC57C5A811}">
      <dgm:prSet/>
      <dgm:spPr/>
      <dgm:t>
        <a:bodyPr/>
        <a:lstStyle/>
        <a:p>
          <a:endParaRPr lang="en-US"/>
        </a:p>
      </dgm:t>
    </dgm:pt>
    <dgm:pt modelId="{BA7216D7-CB40-4F25-9739-AC29C4EF6522}">
      <dgm:prSet phldrT="[Text]"/>
      <dgm:spPr/>
      <dgm:t>
        <a:bodyPr/>
        <a:lstStyle/>
        <a:p>
          <a:r>
            <a:rPr lang="en-US" dirty="0">
              <a:latin typeface="+mn-lt"/>
            </a:rPr>
            <a:t>Barrister training</a:t>
          </a:r>
        </a:p>
      </dgm:t>
    </dgm:pt>
    <dgm:pt modelId="{6A94C51A-15BD-45B0-BD8B-675AF200B4E0}" type="parTrans" cxnId="{F58F56B0-2775-4B7F-8F5D-6937C8413356}">
      <dgm:prSet/>
      <dgm:spPr/>
      <dgm:t>
        <a:bodyPr/>
        <a:lstStyle/>
        <a:p>
          <a:endParaRPr lang="en-US" dirty="0">
            <a:latin typeface="+mn-lt"/>
          </a:endParaRPr>
        </a:p>
      </dgm:t>
    </dgm:pt>
    <dgm:pt modelId="{C47DAA3E-6E88-4C11-8229-BAD5A668EC44}" type="sibTrans" cxnId="{F58F56B0-2775-4B7F-8F5D-6937C8413356}">
      <dgm:prSet/>
      <dgm:spPr/>
      <dgm:t>
        <a:bodyPr/>
        <a:lstStyle/>
        <a:p>
          <a:endParaRPr lang="en-US"/>
        </a:p>
      </dgm:t>
    </dgm:pt>
    <dgm:pt modelId="{A8FDAFC6-1457-46B1-AD5C-A2A8F579E46B}">
      <dgm:prSet phldrT="[Text]"/>
      <dgm:spPr/>
      <dgm:t>
        <a:bodyPr/>
        <a:lstStyle/>
        <a:p>
          <a:r>
            <a:rPr lang="en-GB" dirty="0">
              <a:latin typeface="+mn-lt"/>
            </a:rPr>
            <a:t>Curate their content</a:t>
          </a:r>
          <a:endParaRPr lang="en-US" dirty="0">
            <a:latin typeface="+mn-lt"/>
          </a:endParaRPr>
        </a:p>
      </dgm:t>
    </dgm:pt>
    <dgm:pt modelId="{28009473-F8E9-42F1-83E8-FD17FD33BB9A}" type="parTrans" cxnId="{D771C26C-B304-44DD-B133-C56B2E90D4E8}">
      <dgm:prSet/>
      <dgm:spPr/>
      <dgm:t>
        <a:bodyPr/>
        <a:lstStyle/>
        <a:p>
          <a:endParaRPr lang="en-US" dirty="0">
            <a:latin typeface="+mn-lt"/>
          </a:endParaRPr>
        </a:p>
      </dgm:t>
    </dgm:pt>
    <dgm:pt modelId="{BAB34DF8-924E-4C4B-8AC7-C86BE3B8545D}" type="sibTrans" cxnId="{D771C26C-B304-44DD-B133-C56B2E90D4E8}">
      <dgm:prSet/>
      <dgm:spPr/>
      <dgm:t>
        <a:bodyPr/>
        <a:lstStyle/>
        <a:p>
          <a:endParaRPr lang="en-US"/>
        </a:p>
      </dgm:t>
    </dgm:pt>
    <dgm:pt modelId="{CD61281A-68CB-4ADC-83B4-CFBAA7BF0A54}">
      <dgm:prSet phldrT="[Text]"/>
      <dgm:spPr/>
      <dgm:t>
        <a:bodyPr/>
        <a:lstStyle/>
        <a:p>
          <a:r>
            <a:rPr lang="en-GB" dirty="0">
              <a:latin typeface="+mn-lt"/>
            </a:rPr>
            <a:t>Design their content, engage with customers</a:t>
          </a:r>
          <a:endParaRPr lang="en-US" dirty="0">
            <a:latin typeface="+mn-lt"/>
          </a:endParaRPr>
        </a:p>
      </dgm:t>
    </dgm:pt>
    <dgm:pt modelId="{764AE95C-158B-48AD-AC2F-1971D7207E94}" type="parTrans" cxnId="{0243E505-FC46-44A8-A1B8-AC5AE2026CAB}">
      <dgm:prSet/>
      <dgm:spPr/>
      <dgm:t>
        <a:bodyPr/>
        <a:lstStyle/>
        <a:p>
          <a:endParaRPr lang="en-US" dirty="0">
            <a:latin typeface="+mn-lt"/>
          </a:endParaRPr>
        </a:p>
      </dgm:t>
    </dgm:pt>
    <dgm:pt modelId="{8054F1BC-4277-430D-A1D6-599701934C38}" type="sibTrans" cxnId="{0243E505-FC46-44A8-A1B8-AC5AE2026CAB}">
      <dgm:prSet/>
      <dgm:spPr/>
      <dgm:t>
        <a:bodyPr/>
        <a:lstStyle/>
        <a:p>
          <a:endParaRPr lang="en-US"/>
        </a:p>
      </dgm:t>
    </dgm:pt>
    <dgm:pt modelId="{7BDCDE5D-0B1F-455E-A567-198144EB4F86}">
      <dgm:prSet phldrT="[Text]"/>
      <dgm:spPr/>
      <dgm:t>
        <a:bodyPr/>
        <a:lstStyle/>
        <a:p>
          <a:r>
            <a:rPr lang="en-GB" dirty="0">
              <a:latin typeface="+mn-lt"/>
            </a:rPr>
            <a:t>Select and manage the platforms</a:t>
          </a:r>
          <a:endParaRPr lang="en-US" dirty="0">
            <a:latin typeface="+mn-lt"/>
          </a:endParaRPr>
        </a:p>
      </dgm:t>
    </dgm:pt>
    <dgm:pt modelId="{8E3E88B0-C0CD-4C98-85E1-6428F4C385CF}" type="parTrans" cxnId="{A3B44579-A708-437F-B852-944C6A3B07E4}">
      <dgm:prSet/>
      <dgm:spPr/>
      <dgm:t>
        <a:bodyPr/>
        <a:lstStyle/>
        <a:p>
          <a:endParaRPr lang="en-US" dirty="0">
            <a:latin typeface="+mn-lt"/>
          </a:endParaRPr>
        </a:p>
      </dgm:t>
    </dgm:pt>
    <dgm:pt modelId="{C0981F1B-E094-4AC1-920F-86EE2E929552}" type="sibTrans" cxnId="{A3B44579-A708-437F-B852-944C6A3B07E4}">
      <dgm:prSet/>
      <dgm:spPr/>
      <dgm:t>
        <a:bodyPr/>
        <a:lstStyle/>
        <a:p>
          <a:endParaRPr lang="en-US"/>
        </a:p>
      </dgm:t>
    </dgm:pt>
    <dgm:pt modelId="{5931FDBB-8FED-45E1-B617-394F258D76FE}" type="pres">
      <dgm:prSet presAssocID="{E522E172-D9C1-48F9-90F4-E3EDCBDCE34C}" presName="Name0" presStyleCnt="0">
        <dgm:presLayoutVars>
          <dgm:orgChart val="1"/>
          <dgm:chPref val="1"/>
          <dgm:dir/>
          <dgm:animOne val="branch"/>
          <dgm:animLvl val="lvl"/>
          <dgm:resizeHandles/>
        </dgm:presLayoutVars>
      </dgm:prSet>
      <dgm:spPr/>
    </dgm:pt>
    <dgm:pt modelId="{50C78A05-3A3A-4F37-A7AC-7ED83E38A84A}" type="pres">
      <dgm:prSet presAssocID="{116B74FA-2B0D-45FF-BE74-118E5642CF9A}" presName="hierRoot1" presStyleCnt="0">
        <dgm:presLayoutVars>
          <dgm:hierBranch val="init"/>
        </dgm:presLayoutVars>
      </dgm:prSet>
      <dgm:spPr/>
    </dgm:pt>
    <dgm:pt modelId="{4D2E055B-CBE5-4ABA-A787-D926569A4596}" type="pres">
      <dgm:prSet presAssocID="{116B74FA-2B0D-45FF-BE74-118E5642CF9A}" presName="rootComposite1" presStyleCnt="0"/>
      <dgm:spPr/>
    </dgm:pt>
    <dgm:pt modelId="{D1FD2862-2D3C-4CC6-9910-7BED7679A758}" type="pres">
      <dgm:prSet presAssocID="{116B74FA-2B0D-45FF-BE74-118E5642CF9A}" presName="rootText1" presStyleLbl="alignAcc1" presStyleIdx="0" presStyleCnt="0">
        <dgm:presLayoutVars>
          <dgm:chPref val="3"/>
        </dgm:presLayoutVars>
      </dgm:prSet>
      <dgm:spPr/>
    </dgm:pt>
    <dgm:pt modelId="{1BEBAAD0-9FD6-4528-93B0-AB9436F9556F}" type="pres">
      <dgm:prSet presAssocID="{116B74FA-2B0D-45FF-BE74-118E5642CF9A}" presName="topArc1" presStyleLbl="parChTrans1D1" presStyleIdx="0" presStyleCnt="18"/>
      <dgm:spPr/>
    </dgm:pt>
    <dgm:pt modelId="{5FFAACE5-5000-4FE8-8A73-EFAFCFA882E7}" type="pres">
      <dgm:prSet presAssocID="{116B74FA-2B0D-45FF-BE74-118E5642CF9A}" presName="bottomArc1" presStyleLbl="parChTrans1D1" presStyleIdx="1" presStyleCnt="18"/>
      <dgm:spPr/>
    </dgm:pt>
    <dgm:pt modelId="{DE505373-35B8-4582-B0A0-AE87D6361122}" type="pres">
      <dgm:prSet presAssocID="{116B74FA-2B0D-45FF-BE74-118E5642CF9A}" presName="topConnNode1" presStyleLbl="node1" presStyleIdx="0" presStyleCnt="0"/>
      <dgm:spPr/>
    </dgm:pt>
    <dgm:pt modelId="{7D82AE6A-6CB7-438E-BB3D-58D189510144}" type="pres">
      <dgm:prSet presAssocID="{116B74FA-2B0D-45FF-BE74-118E5642CF9A}" presName="hierChild2" presStyleCnt="0"/>
      <dgm:spPr/>
    </dgm:pt>
    <dgm:pt modelId="{34286BB0-AD1C-40D6-86FE-1AAD19A4C9CA}" type="pres">
      <dgm:prSet presAssocID="{6C1B6A7D-5E40-4861-A438-154C4A93AEAF}" presName="Name28" presStyleLbl="parChTrans1D2" presStyleIdx="0" presStyleCnt="2"/>
      <dgm:spPr/>
    </dgm:pt>
    <dgm:pt modelId="{69A3A39A-D030-4A81-9668-26E4D0CEC42D}" type="pres">
      <dgm:prSet presAssocID="{92DCB12F-C6C3-4C6E-A453-7B53E25C0BA2}" presName="hierRoot2" presStyleCnt="0">
        <dgm:presLayoutVars>
          <dgm:hierBranch val="init"/>
        </dgm:presLayoutVars>
      </dgm:prSet>
      <dgm:spPr/>
    </dgm:pt>
    <dgm:pt modelId="{77C42EC2-12F5-4AC8-8710-6110E25D8550}" type="pres">
      <dgm:prSet presAssocID="{92DCB12F-C6C3-4C6E-A453-7B53E25C0BA2}" presName="rootComposite2" presStyleCnt="0"/>
      <dgm:spPr/>
    </dgm:pt>
    <dgm:pt modelId="{C00D59A2-ED32-4150-B0DE-983AA708BEAC}" type="pres">
      <dgm:prSet presAssocID="{92DCB12F-C6C3-4C6E-A453-7B53E25C0BA2}" presName="rootText2" presStyleLbl="alignAcc1" presStyleIdx="0" presStyleCnt="0">
        <dgm:presLayoutVars>
          <dgm:chPref val="3"/>
        </dgm:presLayoutVars>
      </dgm:prSet>
      <dgm:spPr/>
    </dgm:pt>
    <dgm:pt modelId="{2C524BF8-0FC2-476B-ABB6-5CF5C2C927C4}" type="pres">
      <dgm:prSet presAssocID="{92DCB12F-C6C3-4C6E-A453-7B53E25C0BA2}" presName="topArc2" presStyleLbl="parChTrans1D1" presStyleIdx="2" presStyleCnt="18"/>
      <dgm:spPr/>
    </dgm:pt>
    <dgm:pt modelId="{A6BF6A62-B39E-4113-B073-65B6C63F31EF}" type="pres">
      <dgm:prSet presAssocID="{92DCB12F-C6C3-4C6E-A453-7B53E25C0BA2}" presName="bottomArc2" presStyleLbl="parChTrans1D1" presStyleIdx="3" presStyleCnt="18"/>
      <dgm:spPr/>
    </dgm:pt>
    <dgm:pt modelId="{92F615A2-A2D4-4853-B17A-096BDD5A3CAC}" type="pres">
      <dgm:prSet presAssocID="{92DCB12F-C6C3-4C6E-A453-7B53E25C0BA2}" presName="topConnNode2" presStyleLbl="node2" presStyleIdx="0" presStyleCnt="0"/>
      <dgm:spPr/>
    </dgm:pt>
    <dgm:pt modelId="{3B015369-DB13-42A9-95FF-F8E25CBEF41B}" type="pres">
      <dgm:prSet presAssocID="{92DCB12F-C6C3-4C6E-A453-7B53E25C0BA2}" presName="hierChild4" presStyleCnt="0"/>
      <dgm:spPr/>
    </dgm:pt>
    <dgm:pt modelId="{79785855-F7FE-430E-8D28-CCC18E029735}" type="pres">
      <dgm:prSet presAssocID="{4F0D05A9-D8D9-42A9-A4A8-BF67CE7A03DF}" presName="Name28" presStyleLbl="parChTrans1D3" presStyleIdx="0" presStyleCnt="5"/>
      <dgm:spPr/>
    </dgm:pt>
    <dgm:pt modelId="{E089D52F-9428-40C8-A997-70989AA42118}" type="pres">
      <dgm:prSet presAssocID="{6A276CA8-9DC7-4594-BD52-2465ED02F567}" presName="hierRoot2" presStyleCnt="0">
        <dgm:presLayoutVars>
          <dgm:hierBranch val="init"/>
        </dgm:presLayoutVars>
      </dgm:prSet>
      <dgm:spPr/>
    </dgm:pt>
    <dgm:pt modelId="{0175BE08-0475-4ABC-BB36-568E6952C756}" type="pres">
      <dgm:prSet presAssocID="{6A276CA8-9DC7-4594-BD52-2465ED02F567}" presName="rootComposite2" presStyleCnt="0"/>
      <dgm:spPr/>
    </dgm:pt>
    <dgm:pt modelId="{29A227C4-D8F5-4FE3-8639-9304B1EC9E8E}" type="pres">
      <dgm:prSet presAssocID="{6A276CA8-9DC7-4594-BD52-2465ED02F567}" presName="rootText2" presStyleLbl="alignAcc1" presStyleIdx="0" presStyleCnt="0">
        <dgm:presLayoutVars>
          <dgm:chPref val="3"/>
        </dgm:presLayoutVars>
      </dgm:prSet>
      <dgm:spPr/>
    </dgm:pt>
    <dgm:pt modelId="{7285996D-485B-4315-A07D-2597FD2C0F48}" type="pres">
      <dgm:prSet presAssocID="{6A276CA8-9DC7-4594-BD52-2465ED02F567}" presName="topArc2" presStyleLbl="parChTrans1D1" presStyleIdx="4" presStyleCnt="18"/>
      <dgm:spPr/>
    </dgm:pt>
    <dgm:pt modelId="{3B53B0D9-68F1-453E-ABC6-1B0AA26FB43B}" type="pres">
      <dgm:prSet presAssocID="{6A276CA8-9DC7-4594-BD52-2465ED02F567}" presName="bottomArc2" presStyleLbl="parChTrans1D1" presStyleIdx="5" presStyleCnt="18"/>
      <dgm:spPr/>
    </dgm:pt>
    <dgm:pt modelId="{B6C7865F-BBED-41CE-A4E7-3BDF06FEBEDB}" type="pres">
      <dgm:prSet presAssocID="{6A276CA8-9DC7-4594-BD52-2465ED02F567}" presName="topConnNode2" presStyleLbl="node3" presStyleIdx="0" presStyleCnt="0"/>
      <dgm:spPr/>
    </dgm:pt>
    <dgm:pt modelId="{F494D002-FF81-445E-85CC-0CAB9F4C1FC3}" type="pres">
      <dgm:prSet presAssocID="{6A276CA8-9DC7-4594-BD52-2465ED02F567}" presName="hierChild4" presStyleCnt="0"/>
      <dgm:spPr/>
    </dgm:pt>
    <dgm:pt modelId="{0AB5D044-4C5A-4806-A9EF-FECB07BAFB89}" type="pres">
      <dgm:prSet presAssocID="{6A276CA8-9DC7-4594-BD52-2465ED02F567}" presName="hierChild5" presStyleCnt="0"/>
      <dgm:spPr/>
    </dgm:pt>
    <dgm:pt modelId="{CC7A18BD-E758-42D4-B96F-9A467FBAE89C}" type="pres">
      <dgm:prSet presAssocID="{14F17088-FEA3-45B1-8F9F-244D8B6FEE56}" presName="Name28" presStyleLbl="parChTrans1D3" presStyleIdx="1" presStyleCnt="5"/>
      <dgm:spPr/>
    </dgm:pt>
    <dgm:pt modelId="{E4584D63-4B79-49CD-B774-87EB07033120}" type="pres">
      <dgm:prSet presAssocID="{57277972-F8A8-4C53-978A-ACE2D19289C0}" presName="hierRoot2" presStyleCnt="0">
        <dgm:presLayoutVars>
          <dgm:hierBranch val="init"/>
        </dgm:presLayoutVars>
      </dgm:prSet>
      <dgm:spPr/>
    </dgm:pt>
    <dgm:pt modelId="{725C7BEC-5726-4E2D-B776-EE017E30B088}" type="pres">
      <dgm:prSet presAssocID="{57277972-F8A8-4C53-978A-ACE2D19289C0}" presName="rootComposite2" presStyleCnt="0"/>
      <dgm:spPr/>
    </dgm:pt>
    <dgm:pt modelId="{3E0AEE16-21FE-4D24-BF02-BBAEA93F8EF0}" type="pres">
      <dgm:prSet presAssocID="{57277972-F8A8-4C53-978A-ACE2D19289C0}" presName="rootText2" presStyleLbl="alignAcc1" presStyleIdx="0" presStyleCnt="0">
        <dgm:presLayoutVars>
          <dgm:chPref val="3"/>
        </dgm:presLayoutVars>
      </dgm:prSet>
      <dgm:spPr/>
    </dgm:pt>
    <dgm:pt modelId="{82F19BB3-FEA8-4767-AE7B-39D817CECFBB}" type="pres">
      <dgm:prSet presAssocID="{57277972-F8A8-4C53-978A-ACE2D19289C0}" presName="topArc2" presStyleLbl="parChTrans1D1" presStyleIdx="6" presStyleCnt="18"/>
      <dgm:spPr/>
    </dgm:pt>
    <dgm:pt modelId="{6E8E17CD-F25D-4B8C-8D62-6478121B630D}" type="pres">
      <dgm:prSet presAssocID="{57277972-F8A8-4C53-978A-ACE2D19289C0}" presName="bottomArc2" presStyleLbl="parChTrans1D1" presStyleIdx="7" presStyleCnt="18"/>
      <dgm:spPr/>
    </dgm:pt>
    <dgm:pt modelId="{83711B0D-645D-47FB-9ED9-41FBBE6DF6B2}" type="pres">
      <dgm:prSet presAssocID="{57277972-F8A8-4C53-978A-ACE2D19289C0}" presName="topConnNode2" presStyleLbl="node3" presStyleIdx="0" presStyleCnt="0"/>
      <dgm:spPr/>
    </dgm:pt>
    <dgm:pt modelId="{4C19AECE-8759-4DF0-B2E9-44127921FA8D}" type="pres">
      <dgm:prSet presAssocID="{57277972-F8A8-4C53-978A-ACE2D19289C0}" presName="hierChild4" presStyleCnt="0"/>
      <dgm:spPr/>
    </dgm:pt>
    <dgm:pt modelId="{0D38B71C-2786-41C8-B8CE-12D7F4CAC44E}" type="pres">
      <dgm:prSet presAssocID="{6A94C51A-15BD-45B0-BD8B-675AF200B4E0}" presName="Name28" presStyleLbl="parChTrans1D4" presStyleIdx="0" presStyleCnt="1"/>
      <dgm:spPr/>
    </dgm:pt>
    <dgm:pt modelId="{CE5518E9-809D-49B8-AFF1-1F512D9899F4}" type="pres">
      <dgm:prSet presAssocID="{BA7216D7-CB40-4F25-9739-AC29C4EF6522}" presName="hierRoot2" presStyleCnt="0">
        <dgm:presLayoutVars>
          <dgm:hierBranch val="init"/>
        </dgm:presLayoutVars>
      </dgm:prSet>
      <dgm:spPr/>
    </dgm:pt>
    <dgm:pt modelId="{801995CB-2006-4638-8BF9-658B072C6FBB}" type="pres">
      <dgm:prSet presAssocID="{BA7216D7-CB40-4F25-9739-AC29C4EF6522}" presName="rootComposite2" presStyleCnt="0"/>
      <dgm:spPr/>
    </dgm:pt>
    <dgm:pt modelId="{39F4DFC6-1A52-44B7-B93F-C8C3D83260FE}" type="pres">
      <dgm:prSet presAssocID="{BA7216D7-CB40-4F25-9739-AC29C4EF6522}" presName="rootText2" presStyleLbl="alignAcc1" presStyleIdx="0" presStyleCnt="0">
        <dgm:presLayoutVars>
          <dgm:chPref val="3"/>
        </dgm:presLayoutVars>
      </dgm:prSet>
      <dgm:spPr/>
    </dgm:pt>
    <dgm:pt modelId="{076719A8-61A5-4055-8744-A6B3718C2639}" type="pres">
      <dgm:prSet presAssocID="{BA7216D7-CB40-4F25-9739-AC29C4EF6522}" presName="topArc2" presStyleLbl="parChTrans1D1" presStyleIdx="8" presStyleCnt="18"/>
      <dgm:spPr/>
    </dgm:pt>
    <dgm:pt modelId="{99CA0D91-32EC-449E-B7D6-2781C90DF711}" type="pres">
      <dgm:prSet presAssocID="{BA7216D7-CB40-4F25-9739-AC29C4EF6522}" presName="bottomArc2" presStyleLbl="parChTrans1D1" presStyleIdx="9" presStyleCnt="18"/>
      <dgm:spPr/>
    </dgm:pt>
    <dgm:pt modelId="{46424331-FA03-4751-BBE6-38721FFCB15B}" type="pres">
      <dgm:prSet presAssocID="{BA7216D7-CB40-4F25-9739-AC29C4EF6522}" presName="topConnNode2" presStyleLbl="node4" presStyleIdx="0" presStyleCnt="0"/>
      <dgm:spPr/>
    </dgm:pt>
    <dgm:pt modelId="{CBB9B00E-ECB6-45E0-BB11-8D80B6877393}" type="pres">
      <dgm:prSet presAssocID="{BA7216D7-CB40-4F25-9739-AC29C4EF6522}" presName="hierChild4" presStyleCnt="0"/>
      <dgm:spPr/>
    </dgm:pt>
    <dgm:pt modelId="{14519957-F588-413E-9693-B15492A130D3}" type="pres">
      <dgm:prSet presAssocID="{BA7216D7-CB40-4F25-9739-AC29C4EF6522}" presName="hierChild5" presStyleCnt="0"/>
      <dgm:spPr/>
    </dgm:pt>
    <dgm:pt modelId="{4BCF7EAE-35C9-4BCE-8494-C37F42846B74}" type="pres">
      <dgm:prSet presAssocID="{57277972-F8A8-4C53-978A-ACE2D19289C0}" presName="hierChild5" presStyleCnt="0"/>
      <dgm:spPr/>
    </dgm:pt>
    <dgm:pt modelId="{DD4DD1A2-E231-46D6-B4EC-951C7884C277}" type="pres">
      <dgm:prSet presAssocID="{92DCB12F-C6C3-4C6E-A453-7B53E25C0BA2}" presName="hierChild5" presStyleCnt="0"/>
      <dgm:spPr/>
    </dgm:pt>
    <dgm:pt modelId="{39C74D31-C57D-4699-AA92-A0F78EEC4647}" type="pres">
      <dgm:prSet presAssocID="{07F9B711-DBC0-4A5A-B965-6238899A695C}" presName="Name28" presStyleLbl="parChTrans1D2" presStyleIdx="1" presStyleCnt="2"/>
      <dgm:spPr/>
    </dgm:pt>
    <dgm:pt modelId="{B27F941E-864F-4B19-8FE9-BC58B071703A}" type="pres">
      <dgm:prSet presAssocID="{937C329E-1771-448F-923E-89F10994E378}" presName="hierRoot2" presStyleCnt="0">
        <dgm:presLayoutVars>
          <dgm:hierBranch val="init"/>
        </dgm:presLayoutVars>
      </dgm:prSet>
      <dgm:spPr/>
    </dgm:pt>
    <dgm:pt modelId="{0D1F1C1B-9D9F-4CE3-BBCB-C75ADE6C2FCA}" type="pres">
      <dgm:prSet presAssocID="{937C329E-1771-448F-923E-89F10994E378}" presName="rootComposite2" presStyleCnt="0"/>
      <dgm:spPr/>
    </dgm:pt>
    <dgm:pt modelId="{ECD1CC3B-D71E-4F51-9420-F0E0305FA8DF}" type="pres">
      <dgm:prSet presAssocID="{937C329E-1771-448F-923E-89F10994E378}" presName="rootText2" presStyleLbl="alignAcc1" presStyleIdx="0" presStyleCnt="0">
        <dgm:presLayoutVars>
          <dgm:chPref val="3"/>
        </dgm:presLayoutVars>
      </dgm:prSet>
      <dgm:spPr/>
    </dgm:pt>
    <dgm:pt modelId="{D615E2C0-7CE1-4973-A18E-B133754698B9}" type="pres">
      <dgm:prSet presAssocID="{937C329E-1771-448F-923E-89F10994E378}" presName="topArc2" presStyleLbl="parChTrans1D1" presStyleIdx="10" presStyleCnt="18"/>
      <dgm:spPr/>
    </dgm:pt>
    <dgm:pt modelId="{63BBBFEB-BE73-4285-A63A-02CA0B35AF87}" type="pres">
      <dgm:prSet presAssocID="{937C329E-1771-448F-923E-89F10994E378}" presName="bottomArc2" presStyleLbl="parChTrans1D1" presStyleIdx="11" presStyleCnt="18"/>
      <dgm:spPr/>
    </dgm:pt>
    <dgm:pt modelId="{72310DA5-8674-49D0-B7B4-44BDBEC5947D}" type="pres">
      <dgm:prSet presAssocID="{937C329E-1771-448F-923E-89F10994E378}" presName="topConnNode2" presStyleLbl="node2" presStyleIdx="0" presStyleCnt="0"/>
      <dgm:spPr/>
    </dgm:pt>
    <dgm:pt modelId="{E4A3832D-C22D-475C-A6BC-FC9F572BC928}" type="pres">
      <dgm:prSet presAssocID="{937C329E-1771-448F-923E-89F10994E378}" presName="hierChild4" presStyleCnt="0"/>
      <dgm:spPr/>
    </dgm:pt>
    <dgm:pt modelId="{4697DF6A-CB2B-489E-AC1B-DF027D6D4D50}" type="pres">
      <dgm:prSet presAssocID="{28009473-F8E9-42F1-83E8-FD17FD33BB9A}" presName="Name28" presStyleLbl="parChTrans1D3" presStyleIdx="2" presStyleCnt="5"/>
      <dgm:spPr/>
    </dgm:pt>
    <dgm:pt modelId="{706BE759-265B-4832-9B39-F7AB20A55701}" type="pres">
      <dgm:prSet presAssocID="{A8FDAFC6-1457-46B1-AD5C-A2A8F579E46B}" presName="hierRoot2" presStyleCnt="0">
        <dgm:presLayoutVars>
          <dgm:hierBranch val="init"/>
        </dgm:presLayoutVars>
      </dgm:prSet>
      <dgm:spPr/>
    </dgm:pt>
    <dgm:pt modelId="{486D5EE2-FE3C-4EBF-B6BB-85E7F3D5815C}" type="pres">
      <dgm:prSet presAssocID="{A8FDAFC6-1457-46B1-AD5C-A2A8F579E46B}" presName="rootComposite2" presStyleCnt="0"/>
      <dgm:spPr/>
    </dgm:pt>
    <dgm:pt modelId="{81EC8EAA-99FC-4364-8301-D2E15EEA2AA0}" type="pres">
      <dgm:prSet presAssocID="{A8FDAFC6-1457-46B1-AD5C-A2A8F579E46B}" presName="rootText2" presStyleLbl="alignAcc1" presStyleIdx="0" presStyleCnt="0">
        <dgm:presLayoutVars>
          <dgm:chPref val="3"/>
        </dgm:presLayoutVars>
      </dgm:prSet>
      <dgm:spPr/>
    </dgm:pt>
    <dgm:pt modelId="{2B4A93B3-0822-47B3-B4C1-887DB2993572}" type="pres">
      <dgm:prSet presAssocID="{A8FDAFC6-1457-46B1-AD5C-A2A8F579E46B}" presName="topArc2" presStyleLbl="parChTrans1D1" presStyleIdx="12" presStyleCnt="18"/>
      <dgm:spPr/>
    </dgm:pt>
    <dgm:pt modelId="{390A0D6D-ECD0-47AE-BB2C-A6BB3A58628D}" type="pres">
      <dgm:prSet presAssocID="{A8FDAFC6-1457-46B1-AD5C-A2A8F579E46B}" presName="bottomArc2" presStyleLbl="parChTrans1D1" presStyleIdx="13" presStyleCnt="18"/>
      <dgm:spPr/>
    </dgm:pt>
    <dgm:pt modelId="{D7C382ED-AE6B-4C82-B7C0-61F4439DD0C9}" type="pres">
      <dgm:prSet presAssocID="{A8FDAFC6-1457-46B1-AD5C-A2A8F579E46B}" presName="topConnNode2" presStyleLbl="node3" presStyleIdx="0" presStyleCnt="0"/>
      <dgm:spPr/>
    </dgm:pt>
    <dgm:pt modelId="{853F9CA9-27B0-4D9D-826F-F358C6A291AB}" type="pres">
      <dgm:prSet presAssocID="{A8FDAFC6-1457-46B1-AD5C-A2A8F579E46B}" presName="hierChild4" presStyleCnt="0"/>
      <dgm:spPr/>
    </dgm:pt>
    <dgm:pt modelId="{5933120A-CC8B-49CF-8EC7-199D45E9FA03}" type="pres">
      <dgm:prSet presAssocID="{A8FDAFC6-1457-46B1-AD5C-A2A8F579E46B}" presName="hierChild5" presStyleCnt="0"/>
      <dgm:spPr/>
    </dgm:pt>
    <dgm:pt modelId="{37E451BB-E194-4823-9117-55DA158B4552}" type="pres">
      <dgm:prSet presAssocID="{764AE95C-158B-48AD-AC2F-1971D7207E94}" presName="Name28" presStyleLbl="parChTrans1D3" presStyleIdx="3" presStyleCnt="5"/>
      <dgm:spPr/>
    </dgm:pt>
    <dgm:pt modelId="{E6DA670B-9A65-42B2-ABFD-BCF1EF84D4AC}" type="pres">
      <dgm:prSet presAssocID="{CD61281A-68CB-4ADC-83B4-CFBAA7BF0A54}" presName="hierRoot2" presStyleCnt="0">
        <dgm:presLayoutVars>
          <dgm:hierBranch val="init"/>
        </dgm:presLayoutVars>
      </dgm:prSet>
      <dgm:spPr/>
    </dgm:pt>
    <dgm:pt modelId="{5398CB10-EE68-4089-9BF5-8CCBFC37A392}" type="pres">
      <dgm:prSet presAssocID="{CD61281A-68CB-4ADC-83B4-CFBAA7BF0A54}" presName="rootComposite2" presStyleCnt="0"/>
      <dgm:spPr/>
    </dgm:pt>
    <dgm:pt modelId="{88C36E8C-832B-4187-B468-DDFE4631A8B3}" type="pres">
      <dgm:prSet presAssocID="{CD61281A-68CB-4ADC-83B4-CFBAA7BF0A54}" presName="rootText2" presStyleLbl="alignAcc1" presStyleIdx="0" presStyleCnt="0">
        <dgm:presLayoutVars>
          <dgm:chPref val="3"/>
        </dgm:presLayoutVars>
      </dgm:prSet>
      <dgm:spPr/>
    </dgm:pt>
    <dgm:pt modelId="{47A97A2A-246D-4268-B0FF-3F2092018A11}" type="pres">
      <dgm:prSet presAssocID="{CD61281A-68CB-4ADC-83B4-CFBAA7BF0A54}" presName="topArc2" presStyleLbl="parChTrans1D1" presStyleIdx="14" presStyleCnt="18"/>
      <dgm:spPr/>
    </dgm:pt>
    <dgm:pt modelId="{B784C8EC-F039-4AC3-94F6-938638BEF5AE}" type="pres">
      <dgm:prSet presAssocID="{CD61281A-68CB-4ADC-83B4-CFBAA7BF0A54}" presName="bottomArc2" presStyleLbl="parChTrans1D1" presStyleIdx="15" presStyleCnt="18"/>
      <dgm:spPr/>
    </dgm:pt>
    <dgm:pt modelId="{D9535DC1-C89C-47A2-B2E8-D1FC1CD3B950}" type="pres">
      <dgm:prSet presAssocID="{CD61281A-68CB-4ADC-83B4-CFBAA7BF0A54}" presName="topConnNode2" presStyleLbl="node3" presStyleIdx="0" presStyleCnt="0"/>
      <dgm:spPr/>
    </dgm:pt>
    <dgm:pt modelId="{20EE8DFD-03A8-4C9B-B614-2CED81A2C896}" type="pres">
      <dgm:prSet presAssocID="{CD61281A-68CB-4ADC-83B4-CFBAA7BF0A54}" presName="hierChild4" presStyleCnt="0"/>
      <dgm:spPr/>
    </dgm:pt>
    <dgm:pt modelId="{E5E14053-A0FD-42EC-B746-1DF611AD2FC7}" type="pres">
      <dgm:prSet presAssocID="{CD61281A-68CB-4ADC-83B4-CFBAA7BF0A54}" presName="hierChild5" presStyleCnt="0"/>
      <dgm:spPr/>
    </dgm:pt>
    <dgm:pt modelId="{FDFD4133-F79A-4F6B-9D69-C732652AC0CE}" type="pres">
      <dgm:prSet presAssocID="{8E3E88B0-C0CD-4C98-85E1-6428F4C385CF}" presName="Name28" presStyleLbl="parChTrans1D3" presStyleIdx="4" presStyleCnt="5"/>
      <dgm:spPr/>
    </dgm:pt>
    <dgm:pt modelId="{2E51DB5C-4B3E-4788-8BDF-726904BCDE6E}" type="pres">
      <dgm:prSet presAssocID="{7BDCDE5D-0B1F-455E-A567-198144EB4F86}" presName="hierRoot2" presStyleCnt="0">
        <dgm:presLayoutVars>
          <dgm:hierBranch val="init"/>
        </dgm:presLayoutVars>
      </dgm:prSet>
      <dgm:spPr/>
    </dgm:pt>
    <dgm:pt modelId="{48117332-4D7A-48D2-9007-1D5411A50EE4}" type="pres">
      <dgm:prSet presAssocID="{7BDCDE5D-0B1F-455E-A567-198144EB4F86}" presName="rootComposite2" presStyleCnt="0"/>
      <dgm:spPr/>
    </dgm:pt>
    <dgm:pt modelId="{E9FCEACD-B7BF-4670-A9FA-3925C68F9CB5}" type="pres">
      <dgm:prSet presAssocID="{7BDCDE5D-0B1F-455E-A567-198144EB4F86}" presName="rootText2" presStyleLbl="alignAcc1" presStyleIdx="0" presStyleCnt="0">
        <dgm:presLayoutVars>
          <dgm:chPref val="3"/>
        </dgm:presLayoutVars>
      </dgm:prSet>
      <dgm:spPr/>
    </dgm:pt>
    <dgm:pt modelId="{BFD22ADE-97D0-4EA2-AD51-64B17AB256BA}" type="pres">
      <dgm:prSet presAssocID="{7BDCDE5D-0B1F-455E-A567-198144EB4F86}" presName="topArc2" presStyleLbl="parChTrans1D1" presStyleIdx="16" presStyleCnt="18"/>
      <dgm:spPr/>
    </dgm:pt>
    <dgm:pt modelId="{0EDC2A0A-C000-4DAF-AF8B-C3F39442D132}" type="pres">
      <dgm:prSet presAssocID="{7BDCDE5D-0B1F-455E-A567-198144EB4F86}" presName="bottomArc2" presStyleLbl="parChTrans1D1" presStyleIdx="17" presStyleCnt="18"/>
      <dgm:spPr/>
    </dgm:pt>
    <dgm:pt modelId="{B6B2F3B9-D8DA-4E6C-9407-CB49C1FDC04D}" type="pres">
      <dgm:prSet presAssocID="{7BDCDE5D-0B1F-455E-A567-198144EB4F86}" presName="topConnNode2" presStyleLbl="node3" presStyleIdx="0" presStyleCnt="0"/>
      <dgm:spPr/>
    </dgm:pt>
    <dgm:pt modelId="{48A1588F-936F-44FC-AA69-7CAE6AF07B3C}" type="pres">
      <dgm:prSet presAssocID="{7BDCDE5D-0B1F-455E-A567-198144EB4F86}" presName="hierChild4" presStyleCnt="0"/>
      <dgm:spPr/>
    </dgm:pt>
    <dgm:pt modelId="{E97B566B-6490-43C5-A4E0-E9D430AB6A24}" type="pres">
      <dgm:prSet presAssocID="{7BDCDE5D-0B1F-455E-A567-198144EB4F86}" presName="hierChild5" presStyleCnt="0"/>
      <dgm:spPr/>
    </dgm:pt>
    <dgm:pt modelId="{C94FAEB6-4171-476C-B9C6-9CBC1ACFA2FF}" type="pres">
      <dgm:prSet presAssocID="{937C329E-1771-448F-923E-89F10994E378}" presName="hierChild5" presStyleCnt="0"/>
      <dgm:spPr/>
    </dgm:pt>
    <dgm:pt modelId="{E859BE7C-D40D-499C-8C24-06AC06A2F4CE}" type="pres">
      <dgm:prSet presAssocID="{116B74FA-2B0D-45FF-BE74-118E5642CF9A}" presName="hierChild3" presStyleCnt="0"/>
      <dgm:spPr/>
    </dgm:pt>
  </dgm:ptLst>
  <dgm:cxnLst>
    <dgm:cxn modelId="{0243E505-FC46-44A8-A1B8-AC5AE2026CAB}" srcId="{937C329E-1771-448F-923E-89F10994E378}" destId="{CD61281A-68CB-4ADC-83B4-CFBAA7BF0A54}" srcOrd="1" destOrd="0" parTransId="{764AE95C-158B-48AD-AC2F-1971D7207E94}" sibTransId="{8054F1BC-4277-430D-A1D6-599701934C38}"/>
    <dgm:cxn modelId="{C9565D15-433C-4BEB-942F-B4F7C1101115}" type="presOf" srcId="{57277972-F8A8-4C53-978A-ACE2D19289C0}" destId="{83711B0D-645D-47FB-9ED9-41FBBE6DF6B2}" srcOrd="1" destOrd="0" presId="urn:microsoft.com/office/officeart/2008/layout/HalfCircleOrganizationChart"/>
    <dgm:cxn modelId="{C7848127-8786-453B-9E19-13AAAF1E1DB0}" type="presOf" srcId="{116B74FA-2B0D-45FF-BE74-118E5642CF9A}" destId="{DE505373-35B8-4582-B0A0-AE87D6361122}" srcOrd="1" destOrd="0" presId="urn:microsoft.com/office/officeart/2008/layout/HalfCircleOrganizationChart"/>
    <dgm:cxn modelId="{4CF0F927-EC9A-476D-A1D3-F7FF5F8FFAD2}" type="presOf" srcId="{937C329E-1771-448F-923E-89F10994E378}" destId="{ECD1CC3B-D71E-4F51-9420-F0E0305FA8DF}" srcOrd="0" destOrd="0" presId="urn:microsoft.com/office/officeart/2008/layout/HalfCircleOrganizationChart"/>
    <dgm:cxn modelId="{C3CFC334-5424-4780-873D-F57B27F517F1}" type="presOf" srcId="{CD61281A-68CB-4ADC-83B4-CFBAA7BF0A54}" destId="{D9535DC1-C89C-47A2-B2E8-D1FC1CD3B950}" srcOrd="1" destOrd="0" presId="urn:microsoft.com/office/officeart/2008/layout/HalfCircleOrganizationChart"/>
    <dgm:cxn modelId="{F6342C3B-C0C8-4626-B644-5F4A3938A9D9}" type="presOf" srcId="{4F0D05A9-D8D9-42A9-A4A8-BF67CE7A03DF}" destId="{79785855-F7FE-430E-8D28-CCC18E029735}" srcOrd="0" destOrd="0" presId="urn:microsoft.com/office/officeart/2008/layout/HalfCircleOrganizationChart"/>
    <dgm:cxn modelId="{E784C03B-FB85-44DD-97DD-2583D7DAB349}" type="presOf" srcId="{8E3E88B0-C0CD-4C98-85E1-6428F4C385CF}" destId="{FDFD4133-F79A-4F6B-9D69-C732652AC0CE}" srcOrd="0" destOrd="0" presId="urn:microsoft.com/office/officeart/2008/layout/HalfCircleOrganizationChart"/>
    <dgm:cxn modelId="{7CC8973E-8E96-4F52-A6F2-E17194293151}" type="presOf" srcId="{14F17088-FEA3-45B1-8F9F-244D8B6FEE56}" destId="{CC7A18BD-E758-42D4-B96F-9A467FBAE89C}" srcOrd="0" destOrd="0" presId="urn:microsoft.com/office/officeart/2008/layout/HalfCircleOrganizationChart"/>
    <dgm:cxn modelId="{71054762-8EBB-4ACC-B20A-03F1A877D300}" type="presOf" srcId="{E522E172-D9C1-48F9-90F4-E3EDCBDCE34C}" destId="{5931FDBB-8FED-45E1-B617-394F258D76FE}" srcOrd="0" destOrd="0" presId="urn:microsoft.com/office/officeart/2008/layout/HalfCircleOrganizationChart"/>
    <dgm:cxn modelId="{C2EE0C64-076E-4CAB-90B5-2D49B80CDDBF}" type="presOf" srcId="{92DCB12F-C6C3-4C6E-A453-7B53E25C0BA2}" destId="{C00D59A2-ED32-4150-B0DE-983AA708BEAC}" srcOrd="0" destOrd="0" presId="urn:microsoft.com/office/officeart/2008/layout/HalfCircleOrganizationChart"/>
    <dgm:cxn modelId="{A00BB466-ACCC-4009-9ED2-90C17F7625AA}" type="presOf" srcId="{6A276CA8-9DC7-4594-BD52-2465ED02F567}" destId="{29A227C4-D8F5-4FE3-8639-9304B1EC9E8E}" srcOrd="0" destOrd="0" presId="urn:microsoft.com/office/officeart/2008/layout/HalfCircleOrganizationChart"/>
    <dgm:cxn modelId="{7A2FF747-957D-43B0-9478-429EB97F5101}" type="presOf" srcId="{6A94C51A-15BD-45B0-BD8B-675AF200B4E0}" destId="{0D38B71C-2786-41C8-B8CE-12D7F4CAC44E}" srcOrd="0" destOrd="0" presId="urn:microsoft.com/office/officeart/2008/layout/HalfCircleOrganizationChart"/>
    <dgm:cxn modelId="{D771C26C-B304-44DD-B133-C56B2E90D4E8}" srcId="{937C329E-1771-448F-923E-89F10994E378}" destId="{A8FDAFC6-1457-46B1-AD5C-A2A8F579E46B}" srcOrd="0" destOrd="0" parTransId="{28009473-F8E9-42F1-83E8-FD17FD33BB9A}" sibTransId="{BAB34DF8-924E-4C4B-8AC7-C86BE3B8545D}"/>
    <dgm:cxn modelId="{800FB16D-944B-42F6-B7B1-2C81D242E25C}" type="presOf" srcId="{7BDCDE5D-0B1F-455E-A567-198144EB4F86}" destId="{E9FCEACD-B7BF-4670-A9FA-3925C68F9CB5}" srcOrd="0" destOrd="0" presId="urn:microsoft.com/office/officeart/2008/layout/HalfCircleOrganizationChart"/>
    <dgm:cxn modelId="{61A41174-623B-406A-98B9-D50DA1D21942}" type="presOf" srcId="{A8FDAFC6-1457-46B1-AD5C-A2A8F579E46B}" destId="{D7C382ED-AE6B-4C82-B7C0-61F4439DD0C9}" srcOrd="1" destOrd="0" presId="urn:microsoft.com/office/officeart/2008/layout/HalfCircleOrganizationChart"/>
    <dgm:cxn modelId="{D304C976-FE59-4442-9404-6D090A20099D}" srcId="{92DCB12F-C6C3-4C6E-A453-7B53E25C0BA2}" destId="{6A276CA8-9DC7-4594-BD52-2465ED02F567}" srcOrd="0" destOrd="0" parTransId="{4F0D05A9-D8D9-42A9-A4A8-BF67CE7A03DF}" sibTransId="{305CFE0A-3210-4B9E-B5E8-A6823B319677}"/>
    <dgm:cxn modelId="{A3B44579-A708-437F-B852-944C6A3B07E4}" srcId="{937C329E-1771-448F-923E-89F10994E378}" destId="{7BDCDE5D-0B1F-455E-A567-198144EB4F86}" srcOrd="2" destOrd="0" parTransId="{8E3E88B0-C0CD-4C98-85E1-6428F4C385CF}" sibTransId="{C0981F1B-E094-4AC1-920F-86EE2E929552}"/>
    <dgm:cxn modelId="{9117187F-242A-47AC-B7F7-72E8DD6E8618}" srcId="{E522E172-D9C1-48F9-90F4-E3EDCBDCE34C}" destId="{116B74FA-2B0D-45FF-BE74-118E5642CF9A}" srcOrd="0" destOrd="0" parTransId="{3EA9C52E-F0CD-4899-8607-9517434A8D01}" sibTransId="{0CCF3FAB-21F8-4094-AF04-82D83CD8D98D}"/>
    <dgm:cxn modelId="{A15C2A82-B654-43D6-BA6D-BE50176BB440}" type="presOf" srcId="{CD61281A-68CB-4ADC-83B4-CFBAA7BF0A54}" destId="{88C36E8C-832B-4187-B468-DDFE4631A8B3}" srcOrd="0" destOrd="0" presId="urn:microsoft.com/office/officeart/2008/layout/HalfCircleOrganizationChart"/>
    <dgm:cxn modelId="{D0C49F84-9F38-4540-999F-F0C998FDD21F}" type="presOf" srcId="{7BDCDE5D-0B1F-455E-A567-198144EB4F86}" destId="{B6B2F3B9-D8DA-4E6C-9407-CB49C1FDC04D}" srcOrd="1" destOrd="0" presId="urn:microsoft.com/office/officeart/2008/layout/HalfCircleOrganizationChart"/>
    <dgm:cxn modelId="{57442C8E-4839-4726-B667-1ACCA1F3C132}" srcId="{116B74FA-2B0D-45FF-BE74-118E5642CF9A}" destId="{92DCB12F-C6C3-4C6E-A453-7B53E25C0BA2}" srcOrd="0" destOrd="0" parTransId="{6C1B6A7D-5E40-4861-A438-154C4A93AEAF}" sibTransId="{EFE0A3C6-42F5-4F01-8A10-D293649EE1EB}"/>
    <dgm:cxn modelId="{11BFFFA2-C619-494C-9348-7D4435703B60}" type="presOf" srcId="{A8FDAFC6-1457-46B1-AD5C-A2A8F579E46B}" destId="{81EC8EAA-99FC-4364-8301-D2E15EEA2AA0}" srcOrd="0" destOrd="0" presId="urn:microsoft.com/office/officeart/2008/layout/HalfCircleOrganizationChart"/>
    <dgm:cxn modelId="{DA86DAA4-92C8-4B4C-B58A-6F49F744AD2A}" type="presOf" srcId="{6C1B6A7D-5E40-4861-A438-154C4A93AEAF}" destId="{34286BB0-AD1C-40D6-86FE-1AAD19A4C9CA}" srcOrd="0" destOrd="0" presId="urn:microsoft.com/office/officeart/2008/layout/HalfCircleOrganizationChart"/>
    <dgm:cxn modelId="{ED8B2DA7-85BD-4A87-BED7-ADD19E69A9D1}" type="presOf" srcId="{92DCB12F-C6C3-4C6E-A453-7B53E25C0BA2}" destId="{92F615A2-A2D4-4853-B17A-096BDD5A3CAC}" srcOrd="1" destOrd="0" presId="urn:microsoft.com/office/officeart/2008/layout/HalfCircleOrganizationChart"/>
    <dgm:cxn modelId="{6628ADA9-A6A0-4165-8A95-E384E0163414}" type="presOf" srcId="{764AE95C-158B-48AD-AC2F-1971D7207E94}" destId="{37E451BB-E194-4823-9117-55DA158B4552}" srcOrd="0" destOrd="0" presId="urn:microsoft.com/office/officeart/2008/layout/HalfCircleOrganizationChart"/>
    <dgm:cxn modelId="{E3C95BAA-17EB-4B28-870B-884524956644}" type="presOf" srcId="{6A276CA8-9DC7-4594-BD52-2465ED02F567}" destId="{B6C7865F-BBED-41CE-A4E7-3BDF06FEBEDB}" srcOrd="1" destOrd="0" presId="urn:microsoft.com/office/officeart/2008/layout/HalfCircleOrganizationChart"/>
    <dgm:cxn modelId="{B1306FAB-0F36-4E6A-B975-F9B6DE37F2FD}" type="presOf" srcId="{BA7216D7-CB40-4F25-9739-AC29C4EF6522}" destId="{39F4DFC6-1A52-44B7-B93F-C8C3D83260FE}" srcOrd="0" destOrd="0" presId="urn:microsoft.com/office/officeart/2008/layout/HalfCircleOrganizationChart"/>
    <dgm:cxn modelId="{F58F56B0-2775-4B7F-8F5D-6937C8413356}" srcId="{57277972-F8A8-4C53-978A-ACE2D19289C0}" destId="{BA7216D7-CB40-4F25-9739-AC29C4EF6522}" srcOrd="0" destOrd="0" parTransId="{6A94C51A-15BD-45B0-BD8B-675AF200B4E0}" sibTransId="{C47DAA3E-6E88-4C11-8229-BAD5A668EC44}"/>
    <dgm:cxn modelId="{D0A4E9D0-5C1C-4A16-8D43-C6BB7ACB5E96}" type="presOf" srcId="{28009473-F8E9-42F1-83E8-FD17FD33BB9A}" destId="{4697DF6A-CB2B-489E-AC1B-DF027D6D4D50}" srcOrd="0" destOrd="0" presId="urn:microsoft.com/office/officeart/2008/layout/HalfCircleOrganizationChart"/>
    <dgm:cxn modelId="{C26BBAD7-1906-472C-B818-C6296C2B967E}" srcId="{116B74FA-2B0D-45FF-BE74-118E5642CF9A}" destId="{937C329E-1771-448F-923E-89F10994E378}" srcOrd="1" destOrd="0" parTransId="{07F9B711-DBC0-4A5A-B965-6238899A695C}" sibTransId="{D984D6A7-5FA5-480C-BE6D-41793A44990E}"/>
    <dgm:cxn modelId="{F69F99E0-0E3C-4136-AF90-34EC57C5A811}" srcId="{92DCB12F-C6C3-4C6E-A453-7B53E25C0BA2}" destId="{57277972-F8A8-4C53-978A-ACE2D19289C0}" srcOrd="1" destOrd="0" parTransId="{14F17088-FEA3-45B1-8F9F-244D8B6FEE56}" sibTransId="{67D6B382-FDB6-4C81-AEFD-215C07719D2D}"/>
    <dgm:cxn modelId="{440D08E2-0473-401A-8680-D1161EECE9F4}" type="presOf" srcId="{57277972-F8A8-4C53-978A-ACE2D19289C0}" destId="{3E0AEE16-21FE-4D24-BF02-BBAEA93F8EF0}" srcOrd="0" destOrd="0" presId="urn:microsoft.com/office/officeart/2008/layout/HalfCircleOrganizationChart"/>
    <dgm:cxn modelId="{71CC4CEB-2C17-4480-9D79-E62BF532D85C}" type="presOf" srcId="{937C329E-1771-448F-923E-89F10994E378}" destId="{72310DA5-8674-49D0-B7B4-44BDBEC5947D}" srcOrd="1" destOrd="0" presId="urn:microsoft.com/office/officeart/2008/layout/HalfCircleOrganizationChart"/>
    <dgm:cxn modelId="{E2B7F0EC-0D9E-48E8-8FD3-96BE5621DF9E}" type="presOf" srcId="{116B74FA-2B0D-45FF-BE74-118E5642CF9A}" destId="{D1FD2862-2D3C-4CC6-9910-7BED7679A758}" srcOrd="0" destOrd="0" presId="urn:microsoft.com/office/officeart/2008/layout/HalfCircleOrganizationChart"/>
    <dgm:cxn modelId="{000B82F4-E5CC-4011-8C13-5421B12651E6}" type="presOf" srcId="{07F9B711-DBC0-4A5A-B965-6238899A695C}" destId="{39C74D31-C57D-4699-AA92-A0F78EEC4647}" srcOrd="0" destOrd="0" presId="urn:microsoft.com/office/officeart/2008/layout/HalfCircleOrganizationChart"/>
    <dgm:cxn modelId="{741840FB-D43E-4990-90BD-CE68C504C47C}" type="presOf" srcId="{BA7216D7-CB40-4F25-9739-AC29C4EF6522}" destId="{46424331-FA03-4751-BBE6-38721FFCB15B}" srcOrd="1" destOrd="0" presId="urn:microsoft.com/office/officeart/2008/layout/HalfCircleOrganizationChart"/>
    <dgm:cxn modelId="{46C7072A-0F58-4F6A-9242-493A32ADD19D}" type="presParOf" srcId="{5931FDBB-8FED-45E1-B617-394F258D76FE}" destId="{50C78A05-3A3A-4F37-A7AC-7ED83E38A84A}" srcOrd="0" destOrd="0" presId="urn:microsoft.com/office/officeart/2008/layout/HalfCircleOrganizationChart"/>
    <dgm:cxn modelId="{1B7E9B8B-D5E5-4DC6-BFD5-DA85D2F8742C}" type="presParOf" srcId="{50C78A05-3A3A-4F37-A7AC-7ED83E38A84A}" destId="{4D2E055B-CBE5-4ABA-A787-D926569A4596}" srcOrd="0" destOrd="0" presId="urn:microsoft.com/office/officeart/2008/layout/HalfCircleOrganizationChart"/>
    <dgm:cxn modelId="{2AAFE12B-C603-468E-A647-796600117E75}" type="presParOf" srcId="{4D2E055B-CBE5-4ABA-A787-D926569A4596}" destId="{D1FD2862-2D3C-4CC6-9910-7BED7679A758}" srcOrd="0" destOrd="0" presId="urn:microsoft.com/office/officeart/2008/layout/HalfCircleOrganizationChart"/>
    <dgm:cxn modelId="{90A28635-9DF5-4CD3-830B-EA2DF2035042}" type="presParOf" srcId="{4D2E055B-CBE5-4ABA-A787-D926569A4596}" destId="{1BEBAAD0-9FD6-4528-93B0-AB9436F9556F}" srcOrd="1" destOrd="0" presId="urn:microsoft.com/office/officeart/2008/layout/HalfCircleOrganizationChart"/>
    <dgm:cxn modelId="{A547F625-7A41-4173-BBC8-62D71165F661}" type="presParOf" srcId="{4D2E055B-CBE5-4ABA-A787-D926569A4596}" destId="{5FFAACE5-5000-4FE8-8A73-EFAFCFA882E7}" srcOrd="2" destOrd="0" presId="urn:microsoft.com/office/officeart/2008/layout/HalfCircleOrganizationChart"/>
    <dgm:cxn modelId="{748D10B2-2C86-4272-8277-87E649F6633F}" type="presParOf" srcId="{4D2E055B-CBE5-4ABA-A787-D926569A4596}" destId="{DE505373-35B8-4582-B0A0-AE87D6361122}" srcOrd="3" destOrd="0" presId="urn:microsoft.com/office/officeart/2008/layout/HalfCircleOrganizationChart"/>
    <dgm:cxn modelId="{B2AEBA74-C11F-4559-B689-04895F172FDB}" type="presParOf" srcId="{50C78A05-3A3A-4F37-A7AC-7ED83E38A84A}" destId="{7D82AE6A-6CB7-438E-BB3D-58D189510144}" srcOrd="1" destOrd="0" presId="urn:microsoft.com/office/officeart/2008/layout/HalfCircleOrganizationChart"/>
    <dgm:cxn modelId="{499E3E2E-C47D-4DFA-A15F-5AF70D4077D0}" type="presParOf" srcId="{7D82AE6A-6CB7-438E-BB3D-58D189510144}" destId="{34286BB0-AD1C-40D6-86FE-1AAD19A4C9CA}" srcOrd="0" destOrd="0" presId="urn:microsoft.com/office/officeart/2008/layout/HalfCircleOrganizationChart"/>
    <dgm:cxn modelId="{B991E2D8-FB93-4914-8BC2-69202D58F969}" type="presParOf" srcId="{7D82AE6A-6CB7-438E-BB3D-58D189510144}" destId="{69A3A39A-D030-4A81-9668-26E4D0CEC42D}" srcOrd="1" destOrd="0" presId="urn:microsoft.com/office/officeart/2008/layout/HalfCircleOrganizationChart"/>
    <dgm:cxn modelId="{EB3CFA7A-D11A-4CC9-B354-8D182B06716D}" type="presParOf" srcId="{69A3A39A-D030-4A81-9668-26E4D0CEC42D}" destId="{77C42EC2-12F5-4AC8-8710-6110E25D8550}" srcOrd="0" destOrd="0" presId="urn:microsoft.com/office/officeart/2008/layout/HalfCircleOrganizationChart"/>
    <dgm:cxn modelId="{B047307E-DDED-4FE1-8086-662F2976C255}" type="presParOf" srcId="{77C42EC2-12F5-4AC8-8710-6110E25D8550}" destId="{C00D59A2-ED32-4150-B0DE-983AA708BEAC}" srcOrd="0" destOrd="0" presId="urn:microsoft.com/office/officeart/2008/layout/HalfCircleOrganizationChart"/>
    <dgm:cxn modelId="{731206C4-1708-4C96-88DC-1E8746F4C7F2}" type="presParOf" srcId="{77C42EC2-12F5-4AC8-8710-6110E25D8550}" destId="{2C524BF8-0FC2-476B-ABB6-5CF5C2C927C4}" srcOrd="1" destOrd="0" presId="urn:microsoft.com/office/officeart/2008/layout/HalfCircleOrganizationChart"/>
    <dgm:cxn modelId="{EAE8FBCB-6BE5-45E9-9EB0-30AD99ADE539}" type="presParOf" srcId="{77C42EC2-12F5-4AC8-8710-6110E25D8550}" destId="{A6BF6A62-B39E-4113-B073-65B6C63F31EF}" srcOrd="2" destOrd="0" presId="urn:microsoft.com/office/officeart/2008/layout/HalfCircleOrganizationChart"/>
    <dgm:cxn modelId="{EE4055A9-9A36-4C84-9E73-915755CA11E8}" type="presParOf" srcId="{77C42EC2-12F5-4AC8-8710-6110E25D8550}" destId="{92F615A2-A2D4-4853-B17A-096BDD5A3CAC}" srcOrd="3" destOrd="0" presId="urn:microsoft.com/office/officeart/2008/layout/HalfCircleOrganizationChart"/>
    <dgm:cxn modelId="{F6C8D3FA-5DEF-496C-9360-4E66BE73642A}" type="presParOf" srcId="{69A3A39A-D030-4A81-9668-26E4D0CEC42D}" destId="{3B015369-DB13-42A9-95FF-F8E25CBEF41B}" srcOrd="1" destOrd="0" presId="urn:microsoft.com/office/officeart/2008/layout/HalfCircleOrganizationChart"/>
    <dgm:cxn modelId="{FEA2B655-B281-48DF-8975-2ABA0125B7D9}" type="presParOf" srcId="{3B015369-DB13-42A9-95FF-F8E25CBEF41B}" destId="{79785855-F7FE-430E-8D28-CCC18E029735}" srcOrd="0" destOrd="0" presId="urn:microsoft.com/office/officeart/2008/layout/HalfCircleOrganizationChart"/>
    <dgm:cxn modelId="{096DA69B-0E3D-49B0-9D1B-B3CFD50BB537}" type="presParOf" srcId="{3B015369-DB13-42A9-95FF-F8E25CBEF41B}" destId="{E089D52F-9428-40C8-A997-70989AA42118}" srcOrd="1" destOrd="0" presId="urn:microsoft.com/office/officeart/2008/layout/HalfCircleOrganizationChart"/>
    <dgm:cxn modelId="{51BD1E5B-6433-4BBA-8556-9E5DB5223982}" type="presParOf" srcId="{E089D52F-9428-40C8-A997-70989AA42118}" destId="{0175BE08-0475-4ABC-BB36-568E6952C756}" srcOrd="0" destOrd="0" presId="urn:microsoft.com/office/officeart/2008/layout/HalfCircleOrganizationChart"/>
    <dgm:cxn modelId="{4CED99F9-70F6-4267-BB24-06193FC23F8E}" type="presParOf" srcId="{0175BE08-0475-4ABC-BB36-568E6952C756}" destId="{29A227C4-D8F5-4FE3-8639-9304B1EC9E8E}" srcOrd="0" destOrd="0" presId="urn:microsoft.com/office/officeart/2008/layout/HalfCircleOrganizationChart"/>
    <dgm:cxn modelId="{CD657122-B43D-48E4-AAAC-D326947360BD}" type="presParOf" srcId="{0175BE08-0475-4ABC-BB36-568E6952C756}" destId="{7285996D-485B-4315-A07D-2597FD2C0F48}" srcOrd="1" destOrd="0" presId="urn:microsoft.com/office/officeart/2008/layout/HalfCircleOrganizationChart"/>
    <dgm:cxn modelId="{B6A2B5E1-BEF9-4C1C-BD4F-F768962607C1}" type="presParOf" srcId="{0175BE08-0475-4ABC-BB36-568E6952C756}" destId="{3B53B0D9-68F1-453E-ABC6-1B0AA26FB43B}" srcOrd="2" destOrd="0" presId="urn:microsoft.com/office/officeart/2008/layout/HalfCircleOrganizationChart"/>
    <dgm:cxn modelId="{4B7C1FE6-BF27-4DB6-A3BE-331E3E862657}" type="presParOf" srcId="{0175BE08-0475-4ABC-BB36-568E6952C756}" destId="{B6C7865F-BBED-41CE-A4E7-3BDF06FEBEDB}" srcOrd="3" destOrd="0" presId="urn:microsoft.com/office/officeart/2008/layout/HalfCircleOrganizationChart"/>
    <dgm:cxn modelId="{104541F7-EC0F-4DDB-AE35-6A85F8E4F139}" type="presParOf" srcId="{E089D52F-9428-40C8-A997-70989AA42118}" destId="{F494D002-FF81-445E-85CC-0CAB9F4C1FC3}" srcOrd="1" destOrd="0" presId="urn:microsoft.com/office/officeart/2008/layout/HalfCircleOrganizationChart"/>
    <dgm:cxn modelId="{02D589CF-C337-4091-8F20-9FCCC8661FD4}" type="presParOf" srcId="{E089D52F-9428-40C8-A997-70989AA42118}" destId="{0AB5D044-4C5A-4806-A9EF-FECB07BAFB89}" srcOrd="2" destOrd="0" presId="urn:microsoft.com/office/officeart/2008/layout/HalfCircleOrganizationChart"/>
    <dgm:cxn modelId="{ECD57E4E-9384-4199-B35D-7B558434A003}" type="presParOf" srcId="{3B015369-DB13-42A9-95FF-F8E25CBEF41B}" destId="{CC7A18BD-E758-42D4-B96F-9A467FBAE89C}" srcOrd="2" destOrd="0" presId="urn:microsoft.com/office/officeart/2008/layout/HalfCircleOrganizationChart"/>
    <dgm:cxn modelId="{D915AB98-64A3-4B64-A2E3-92D41A18C389}" type="presParOf" srcId="{3B015369-DB13-42A9-95FF-F8E25CBEF41B}" destId="{E4584D63-4B79-49CD-B774-87EB07033120}" srcOrd="3" destOrd="0" presId="urn:microsoft.com/office/officeart/2008/layout/HalfCircleOrganizationChart"/>
    <dgm:cxn modelId="{3CE00366-6D01-449F-AFAB-54636D70C2DD}" type="presParOf" srcId="{E4584D63-4B79-49CD-B774-87EB07033120}" destId="{725C7BEC-5726-4E2D-B776-EE017E30B088}" srcOrd="0" destOrd="0" presId="urn:microsoft.com/office/officeart/2008/layout/HalfCircleOrganizationChart"/>
    <dgm:cxn modelId="{DDE2F0CA-0C7A-4D61-8566-6A5AA44AC6E6}" type="presParOf" srcId="{725C7BEC-5726-4E2D-B776-EE017E30B088}" destId="{3E0AEE16-21FE-4D24-BF02-BBAEA93F8EF0}" srcOrd="0" destOrd="0" presId="urn:microsoft.com/office/officeart/2008/layout/HalfCircleOrganizationChart"/>
    <dgm:cxn modelId="{FF1497F1-6971-4EB7-8A3E-3D3DC9E6CFE7}" type="presParOf" srcId="{725C7BEC-5726-4E2D-B776-EE017E30B088}" destId="{82F19BB3-FEA8-4767-AE7B-39D817CECFBB}" srcOrd="1" destOrd="0" presId="urn:microsoft.com/office/officeart/2008/layout/HalfCircleOrganizationChart"/>
    <dgm:cxn modelId="{17A8C5F2-660D-46EB-8F2C-3FB298B6C1B3}" type="presParOf" srcId="{725C7BEC-5726-4E2D-B776-EE017E30B088}" destId="{6E8E17CD-F25D-4B8C-8D62-6478121B630D}" srcOrd="2" destOrd="0" presId="urn:microsoft.com/office/officeart/2008/layout/HalfCircleOrganizationChart"/>
    <dgm:cxn modelId="{6AC387DD-E109-48C5-B2B1-3F6F3769A771}" type="presParOf" srcId="{725C7BEC-5726-4E2D-B776-EE017E30B088}" destId="{83711B0D-645D-47FB-9ED9-41FBBE6DF6B2}" srcOrd="3" destOrd="0" presId="urn:microsoft.com/office/officeart/2008/layout/HalfCircleOrganizationChart"/>
    <dgm:cxn modelId="{724AFBE3-7054-4BD8-90BA-0A6DC8BC6FE5}" type="presParOf" srcId="{E4584D63-4B79-49CD-B774-87EB07033120}" destId="{4C19AECE-8759-4DF0-B2E9-44127921FA8D}" srcOrd="1" destOrd="0" presId="urn:microsoft.com/office/officeart/2008/layout/HalfCircleOrganizationChart"/>
    <dgm:cxn modelId="{3CB9A80B-37F2-44B5-ABDC-F5DBEE4800CF}" type="presParOf" srcId="{4C19AECE-8759-4DF0-B2E9-44127921FA8D}" destId="{0D38B71C-2786-41C8-B8CE-12D7F4CAC44E}" srcOrd="0" destOrd="0" presId="urn:microsoft.com/office/officeart/2008/layout/HalfCircleOrganizationChart"/>
    <dgm:cxn modelId="{3742F23F-D897-4E16-9AC7-B72DD985BB58}" type="presParOf" srcId="{4C19AECE-8759-4DF0-B2E9-44127921FA8D}" destId="{CE5518E9-809D-49B8-AFF1-1F512D9899F4}" srcOrd="1" destOrd="0" presId="urn:microsoft.com/office/officeart/2008/layout/HalfCircleOrganizationChart"/>
    <dgm:cxn modelId="{99EDBD6A-E9D9-4048-A880-A084010E9513}" type="presParOf" srcId="{CE5518E9-809D-49B8-AFF1-1F512D9899F4}" destId="{801995CB-2006-4638-8BF9-658B072C6FBB}" srcOrd="0" destOrd="0" presId="urn:microsoft.com/office/officeart/2008/layout/HalfCircleOrganizationChart"/>
    <dgm:cxn modelId="{6AAE4ADF-4707-4016-8125-98E95E64079A}" type="presParOf" srcId="{801995CB-2006-4638-8BF9-658B072C6FBB}" destId="{39F4DFC6-1A52-44B7-B93F-C8C3D83260FE}" srcOrd="0" destOrd="0" presId="urn:microsoft.com/office/officeart/2008/layout/HalfCircleOrganizationChart"/>
    <dgm:cxn modelId="{2E41CE1D-78F7-44FD-9394-207D4C07F8B7}" type="presParOf" srcId="{801995CB-2006-4638-8BF9-658B072C6FBB}" destId="{076719A8-61A5-4055-8744-A6B3718C2639}" srcOrd="1" destOrd="0" presId="urn:microsoft.com/office/officeart/2008/layout/HalfCircleOrganizationChart"/>
    <dgm:cxn modelId="{F7DC63B4-5379-4727-AECE-D7329AA9FCD4}" type="presParOf" srcId="{801995CB-2006-4638-8BF9-658B072C6FBB}" destId="{99CA0D91-32EC-449E-B7D6-2781C90DF711}" srcOrd="2" destOrd="0" presId="urn:microsoft.com/office/officeart/2008/layout/HalfCircleOrganizationChart"/>
    <dgm:cxn modelId="{2CF1A2B8-FF6A-4C1E-BA74-0BC1EFB772B5}" type="presParOf" srcId="{801995CB-2006-4638-8BF9-658B072C6FBB}" destId="{46424331-FA03-4751-BBE6-38721FFCB15B}" srcOrd="3" destOrd="0" presId="urn:microsoft.com/office/officeart/2008/layout/HalfCircleOrganizationChart"/>
    <dgm:cxn modelId="{706222F5-8DE6-41FF-8870-7FC4CE18407A}" type="presParOf" srcId="{CE5518E9-809D-49B8-AFF1-1F512D9899F4}" destId="{CBB9B00E-ECB6-45E0-BB11-8D80B6877393}" srcOrd="1" destOrd="0" presId="urn:microsoft.com/office/officeart/2008/layout/HalfCircleOrganizationChart"/>
    <dgm:cxn modelId="{4A1803BC-B50B-41C7-B421-EB6A984AC378}" type="presParOf" srcId="{CE5518E9-809D-49B8-AFF1-1F512D9899F4}" destId="{14519957-F588-413E-9693-B15492A130D3}" srcOrd="2" destOrd="0" presId="urn:microsoft.com/office/officeart/2008/layout/HalfCircleOrganizationChart"/>
    <dgm:cxn modelId="{12FAED62-CFEF-4595-A44B-7094747CE257}" type="presParOf" srcId="{E4584D63-4B79-49CD-B774-87EB07033120}" destId="{4BCF7EAE-35C9-4BCE-8494-C37F42846B74}" srcOrd="2" destOrd="0" presId="urn:microsoft.com/office/officeart/2008/layout/HalfCircleOrganizationChart"/>
    <dgm:cxn modelId="{93989CDB-FD5C-49E3-B507-F16F1040BA6E}" type="presParOf" srcId="{69A3A39A-D030-4A81-9668-26E4D0CEC42D}" destId="{DD4DD1A2-E231-46D6-B4EC-951C7884C277}" srcOrd="2" destOrd="0" presId="urn:microsoft.com/office/officeart/2008/layout/HalfCircleOrganizationChart"/>
    <dgm:cxn modelId="{A18C7285-433E-4A0C-B5CF-7D9A21DBDBAA}" type="presParOf" srcId="{7D82AE6A-6CB7-438E-BB3D-58D189510144}" destId="{39C74D31-C57D-4699-AA92-A0F78EEC4647}" srcOrd="2" destOrd="0" presId="urn:microsoft.com/office/officeart/2008/layout/HalfCircleOrganizationChart"/>
    <dgm:cxn modelId="{938D4909-AA18-4C89-9D24-75413B76EEDE}" type="presParOf" srcId="{7D82AE6A-6CB7-438E-BB3D-58D189510144}" destId="{B27F941E-864F-4B19-8FE9-BC58B071703A}" srcOrd="3" destOrd="0" presId="urn:microsoft.com/office/officeart/2008/layout/HalfCircleOrganizationChart"/>
    <dgm:cxn modelId="{A637437C-020F-42DF-92AC-5CDAD98AC8A4}" type="presParOf" srcId="{B27F941E-864F-4B19-8FE9-BC58B071703A}" destId="{0D1F1C1B-9D9F-4CE3-BBCB-C75ADE6C2FCA}" srcOrd="0" destOrd="0" presId="urn:microsoft.com/office/officeart/2008/layout/HalfCircleOrganizationChart"/>
    <dgm:cxn modelId="{83FC27F1-E0FE-4C2C-95E0-A21F770909A2}" type="presParOf" srcId="{0D1F1C1B-9D9F-4CE3-BBCB-C75ADE6C2FCA}" destId="{ECD1CC3B-D71E-4F51-9420-F0E0305FA8DF}" srcOrd="0" destOrd="0" presId="urn:microsoft.com/office/officeart/2008/layout/HalfCircleOrganizationChart"/>
    <dgm:cxn modelId="{2AA3FCBE-E498-4338-B5B9-986ECD54D9FD}" type="presParOf" srcId="{0D1F1C1B-9D9F-4CE3-BBCB-C75ADE6C2FCA}" destId="{D615E2C0-7CE1-4973-A18E-B133754698B9}" srcOrd="1" destOrd="0" presId="urn:microsoft.com/office/officeart/2008/layout/HalfCircleOrganizationChart"/>
    <dgm:cxn modelId="{6947B75F-B3E6-4816-B4E2-74CDFD10D12B}" type="presParOf" srcId="{0D1F1C1B-9D9F-4CE3-BBCB-C75ADE6C2FCA}" destId="{63BBBFEB-BE73-4285-A63A-02CA0B35AF87}" srcOrd="2" destOrd="0" presId="urn:microsoft.com/office/officeart/2008/layout/HalfCircleOrganizationChart"/>
    <dgm:cxn modelId="{CF1BEA95-BBDA-40BB-84CE-F2EC522DE408}" type="presParOf" srcId="{0D1F1C1B-9D9F-4CE3-BBCB-C75ADE6C2FCA}" destId="{72310DA5-8674-49D0-B7B4-44BDBEC5947D}" srcOrd="3" destOrd="0" presId="urn:microsoft.com/office/officeart/2008/layout/HalfCircleOrganizationChart"/>
    <dgm:cxn modelId="{92FE3E68-7AF9-4CCB-A24D-37C5AEEE7C7C}" type="presParOf" srcId="{B27F941E-864F-4B19-8FE9-BC58B071703A}" destId="{E4A3832D-C22D-475C-A6BC-FC9F572BC928}" srcOrd="1" destOrd="0" presId="urn:microsoft.com/office/officeart/2008/layout/HalfCircleOrganizationChart"/>
    <dgm:cxn modelId="{CBC21FE1-660C-4CE8-864E-648EDCB2531E}" type="presParOf" srcId="{E4A3832D-C22D-475C-A6BC-FC9F572BC928}" destId="{4697DF6A-CB2B-489E-AC1B-DF027D6D4D50}" srcOrd="0" destOrd="0" presId="urn:microsoft.com/office/officeart/2008/layout/HalfCircleOrganizationChart"/>
    <dgm:cxn modelId="{1F06AA66-022D-4351-8798-35050F6BFFB4}" type="presParOf" srcId="{E4A3832D-C22D-475C-A6BC-FC9F572BC928}" destId="{706BE759-265B-4832-9B39-F7AB20A55701}" srcOrd="1" destOrd="0" presId="urn:microsoft.com/office/officeart/2008/layout/HalfCircleOrganizationChart"/>
    <dgm:cxn modelId="{F6595358-FE2E-4C31-A473-C096D6AC3752}" type="presParOf" srcId="{706BE759-265B-4832-9B39-F7AB20A55701}" destId="{486D5EE2-FE3C-4EBF-B6BB-85E7F3D5815C}" srcOrd="0" destOrd="0" presId="urn:microsoft.com/office/officeart/2008/layout/HalfCircleOrganizationChart"/>
    <dgm:cxn modelId="{AD4B9367-A5F5-4F47-8A83-05074514B8C6}" type="presParOf" srcId="{486D5EE2-FE3C-4EBF-B6BB-85E7F3D5815C}" destId="{81EC8EAA-99FC-4364-8301-D2E15EEA2AA0}" srcOrd="0" destOrd="0" presId="urn:microsoft.com/office/officeart/2008/layout/HalfCircleOrganizationChart"/>
    <dgm:cxn modelId="{DF9F88F0-5B03-41A9-A225-353503895953}" type="presParOf" srcId="{486D5EE2-FE3C-4EBF-B6BB-85E7F3D5815C}" destId="{2B4A93B3-0822-47B3-B4C1-887DB2993572}" srcOrd="1" destOrd="0" presId="urn:microsoft.com/office/officeart/2008/layout/HalfCircleOrganizationChart"/>
    <dgm:cxn modelId="{85808FDA-FC04-40F5-A68A-2AD6D8694474}" type="presParOf" srcId="{486D5EE2-FE3C-4EBF-B6BB-85E7F3D5815C}" destId="{390A0D6D-ECD0-47AE-BB2C-A6BB3A58628D}" srcOrd="2" destOrd="0" presId="urn:microsoft.com/office/officeart/2008/layout/HalfCircleOrganizationChart"/>
    <dgm:cxn modelId="{48B6169F-08D1-4C3B-97AA-BF7D0CC078B5}" type="presParOf" srcId="{486D5EE2-FE3C-4EBF-B6BB-85E7F3D5815C}" destId="{D7C382ED-AE6B-4C82-B7C0-61F4439DD0C9}" srcOrd="3" destOrd="0" presId="urn:microsoft.com/office/officeart/2008/layout/HalfCircleOrganizationChart"/>
    <dgm:cxn modelId="{CEEE6C2A-B358-424C-A7C6-60A13CA180CE}" type="presParOf" srcId="{706BE759-265B-4832-9B39-F7AB20A55701}" destId="{853F9CA9-27B0-4D9D-826F-F358C6A291AB}" srcOrd="1" destOrd="0" presId="urn:microsoft.com/office/officeart/2008/layout/HalfCircleOrganizationChart"/>
    <dgm:cxn modelId="{B9DAD1D8-BC8E-422F-986B-954F9A017418}" type="presParOf" srcId="{706BE759-265B-4832-9B39-F7AB20A55701}" destId="{5933120A-CC8B-49CF-8EC7-199D45E9FA03}" srcOrd="2" destOrd="0" presId="urn:microsoft.com/office/officeart/2008/layout/HalfCircleOrganizationChart"/>
    <dgm:cxn modelId="{FB4BBA7F-F3A2-4209-A926-529CC21674EE}" type="presParOf" srcId="{E4A3832D-C22D-475C-A6BC-FC9F572BC928}" destId="{37E451BB-E194-4823-9117-55DA158B4552}" srcOrd="2" destOrd="0" presId="urn:microsoft.com/office/officeart/2008/layout/HalfCircleOrganizationChart"/>
    <dgm:cxn modelId="{DF9C54A8-4828-4672-8306-ED21E256D529}" type="presParOf" srcId="{E4A3832D-C22D-475C-A6BC-FC9F572BC928}" destId="{E6DA670B-9A65-42B2-ABFD-BCF1EF84D4AC}" srcOrd="3" destOrd="0" presId="urn:microsoft.com/office/officeart/2008/layout/HalfCircleOrganizationChart"/>
    <dgm:cxn modelId="{151A5F18-D9AA-4EDE-B036-73FB54B23159}" type="presParOf" srcId="{E6DA670B-9A65-42B2-ABFD-BCF1EF84D4AC}" destId="{5398CB10-EE68-4089-9BF5-8CCBFC37A392}" srcOrd="0" destOrd="0" presId="urn:microsoft.com/office/officeart/2008/layout/HalfCircleOrganizationChart"/>
    <dgm:cxn modelId="{46C232D5-49F7-474F-AA77-902D5F40F316}" type="presParOf" srcId="{5398CB10-EE68-4089-9BF5-8CCBFC37A392}" destId="{88C36E8C-832B-4187-B468-DDFE4631A8B3}" srcOrd="0" destOrd="0" presId="urn:microsoft.com/office/officeart/2008/layout/HalfCircleOrganizationChart"/>
    <dgm:cxn modelId="{740DCEC8-CD52-4286-B8A9-8D253A0B7F8D}" type="presParOf" srcId="{5398CB10-EE68-4089-9BF5-8CCBFC37A392}" destId="{47A97A2A-246D-4268-B0FF-3F2092018A11}" srcOrd="1" destOrd="0" presId="urn:microsoft.com/office/officeart/2008/layout/HalfCircleOrganizationChart"/>
    <dgm:cxn modelId="{A124309C-DFC5-4D18-97F9-0BE5C73923CF}" type="presParOf" srcId="{5398CB10-EE68-4089-9BF5-8CCBFC37A392}" destId="{B784C8EC-F039-4AC3-94F6-938638BEF5AE}" srcOrd="2" destOrd="0" presId="urn:microsoft.com/office/officeart/2008/layout/HalfCircleOrganizationChart"/>
    <dgm:cxn modelId="{8B01129A-A621-4A38-A4A4-69B3DF70CFBE}" type="presParOf" srcId="{5398CB10-EE68-4089-9BF5-8CCBFC37A392}" destId="{D9535DC1-C89C-47A2-B2E8-D1FC1CD3B950}" srcOrd="3" destOrd="0" presId="urn:microsoft.com/office/officeart/2008/layout/HalfCircleOrganizationChart"/>
    <dgm:cxn modelId="{8A003253-6C99-43F3-8B0E-CE0E4875E765}" type="presParOf" srcId="{E6DA670B-9A65-42B2-ABFD-BCF1EF84D4AC}" destId="{20EE8DFD-03A8-4C9B-B614-2CED81A2C896}" srcOrd="1" destOrd="0" presId="urn:microsoft.com/office/officeart/2008/layout/HalfCircleOrganizationChart"/>
    <dgm:cxn modelId="{D7FE3EB9-8ABA-4135-B1ED-89DA081C0EC4}" type="presParOf" srcId="{E6DA670B-9A65-42B2-ABFD-BCF1EF84D4AC}" destId="{E5E14053-A0FD-42EC-B746-1DF611AD2FC7}" srcOrd="2" destOrd="0" presId="urn:microsoft.com/office/officeart/2008/layout/HalfCircleOrganizationChart"/>
    <dgm:cxn modelId="{A480A6D4-AC54-4DDC-8748-CB4F6523B44C}" type="presParOf" srcId="{E4A3832D-C22D-475C-A6BC-FC9F572BC928}" destId="{FDFD4133-F79A-4F6B-9D69-C732652AC0CE}" srcOrd="4" destOrd="0" presId="urn:microsoft.com/office/officeart/2008/layout/HalfCircleOrganizationChart"/>
    <dgm:cxn modelId="{9FB1F87D-7056-46C7-8443-BBAD853DD49B}" type="presParOf" srcId="{E4A3832D-C22D-475C-A6BC-FC9F572BC928}" destId="{2E51DB5C-4B3E-4788-8BDF-726904BCDE6E}" srcOrd="5" destOrd="0" presId="urn:microsoft.com/office/officeart/2008/layout/HalfCircleOrganizationChart"/>
    <dgm:cxn modelId="{9BC64F32-81F2-440D-BDD7-15F57989DFE3}" type="presParOf" srcId="{2E51DB5C-4B3E-4788-8BDF-726904BCDE6E}" destId="{48117332-4D7A-48D2-9007-1D5411A50EE4}" srcOrd="0" destOrd="0" presId="urn:microsoft.com/office/officeart/2008/layout/HalfCircleOrganizationChart"/>
    <dgm:cxn modelId="{A8A7B6DC-96DF-4F07-B4E8-87266931E08C}" type="presParOf" srcId="{48117332-4D7A-48D2-9007-1D5411A50EE4}" destId="{E9FCEACD-B7BF-4670-A9FA-3925C68F9CB5}" srcOrd="0" destOrd="0" presId="urn:microsoft.com/office/officeart/2008/layout/HalfCircleOrganizationChart"/>
    <dgm:cxn modelId="{3779C558-C28E-4B9C-91B3-0465E6CC8DB2}" type="presParOf" srcId="{48117332-4D7A-48D2-9007-1D5411A50EE4}" destId="{BFD22ADE-97D0-4EA2-AD51-64B17AB256BA}" srcOrd="1" destOrd="0" presId="urn:microsoft.com/office/officeart/2008/layout/HalfCircleOrganizationChart"/>
    <dgm:cxn modelId="{DE1E959D-9A03-49F1-83A2-3549D2F0D60B}" type="presParOf" srcId="{48117332-4D7A-48D2-9007-1D5411A50EE4}" destId="{0EDC2A0A-C000-4DAF-AF8B-C3F39442D132}" srcOrd="2" destOrd="0" presId="urn:microsoft.com/office/officeart/2008/layout/HalfCircleOrganizationChart"/>
    <dgm:cxn modelId="{D01D051C-392F-43B9-BF09-9FFF84680DD0}" type="presParOf" srcId="{48117332-4D7A-48D2-9007-1D5411A50EE4}" destId="{B6B2F3B9-D8DA-4E6C-9407-CB49C1FDC04D}" srcOrd="3" destOrd="0" presId="urn:microsoft.com/office/officeart/2008/layout/HalfCircleOrganizationChart"/>
    <dgm:cxn modelId="{CBF15CA7-A2DF-4911-9AD9-B5E003F581D8}" type="presParOf" srcId="{2E51DB5C-4B3E-4788-8BDF-726904BCDE6E}" destId="{48A1588F-936F-44FC-AA69-7CAE6AF07B3C}" srcOrd="1" destOrd="0" presId="urn:microsoft.com/office/officeart/2008/layout/HalfCircleOrganizationChart"/>
    <dgm:cxn modelId="{7409F227-961C-4048-B823-0B57B5740E46}" type="presParOf" srcId="{2E51DB5C-4B3E-4788-8BDF-726904BCDE6E}" destId="{E97B566B-6490-43C5-A4E0-E9D430AB6A24}" srcOrd="2" destOrd="0" presId="urn:microsoft.com/office/officeart/2008/layout/HalfCircleOrganizationChart"/>
    <dgm:cxn modelId="{EFEFF845-AA66-4945-87F0-A5B085937213}" type="presParOf" srcId="{B27F941E-864F-4B19-8FE9-BC58B071703A}" destId="{C94FAEB6-4171-476C-B9C6-9CBC1ACFA2FF}" srcOrd="2" destOrd="0" presId="urn:microsoft.com/office/officeart/2008/layout/HalfCircleOrganizationChart"/>
    <dgm:cxn modelId="{6246FD21-DA17-4D9B-A5D2-5C579CF84597}" type="presParOf" srcId="{50C78A05-3A3A-4F37-A7AC-7ED83E38A84A}" destId="{E859BE7C-D40D-499C-8C24-06AC06A2F4CE}"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2BF491-A85C-4A1B-B5B6-0B1C56E3881A}" type="doc">
      <dgm:prSet loTypeId="urn:microsoft.com/office/officeart/2005/8/layout/pyramid4" loCatId="relationship" qsTypeId="urn:microsoft.com/office/officeart/2005/8/quickstyle/simple1" qsCatId="simple" csTypeId="urn:microsoft.com/office/officeart/2005/8/colors/colorful5" csCatId="colorful" phldr="1"/>
      <dgm:spPr/>
      <dgm:t>
        <a:bodyPr/>
        <a:lstStyle/>
        <a:p>
          <a:endParaRPr lang="en-US"/>
        </a:p>
      </dgm:t>
    </dgm:pt>
    <dgm:pt modelId="{585DACDD-9CD7-4F92-BD80-DA93CDC272CF}">
      <dgm:prSet phldrT="[Text]"/>
      <dgm:spPr/>
      <dgm:t>
        <a:bodyPr/>
        <a:lstStyle/>
        <a:p>
          <a:r>
            <a:rPr lang="en-US" dirty="0"/>
            <a:t>Students</a:t>
          </a:r>
        </a:p>
      </dgm:t>
    </dgm:pt>
    <dgm:pt modelId="{6F37B491-E762-4A06-9392-A42B67260DC4}" type="parTrans" cxnId="{EFB6316C-6FB9-4B43-8935-2F473CDC64FC}">
      <dgm:prSet/>
      <dgm:spPr/>
      <dgm:t>
        <a:bodyPr/>
        <a:lstStyle/>
        <a:p>
          <a:endParaRPr lang="en-US"/>
        </a:p>
      </dgm:t>
    </dgm:pt>
    <dgm:pt modelId="{DFF707D5-F6C7-4166-BFC5-92EA94D0BF9C}" type="sibTrans" cxnId="{EFB6316C-6FB9-4B43-8935-2F473CDC64FC}">
      <dgm:prSet/>
      <dgm:spPr/>
      <dgm:t>
        <a:bodyPr/>
        <a:lstStyle/>
        <a:p>
          <a:endParaRPr lang="en-US"/>
        </a:p>
      </dgm:t>
    </dgm:pt>
    <dgm:pt modelId="{0F661B9F-0940-4D0C-8993-F4F1B012C21C}">
      <dgm:prSet phldrT="[Text]"/>
      <dgm:spPr/>
      <dgm:t>
        <a:bodyPr/>
        <a:lstStyle/>
        <a:p>
          <a:r>
            <a:rPr lang="en-US" dirty="0"/>
            <a:t>Event Goers</a:t>
          </a:r>
        </a:p>
      </dgm:t>
    </dgm:pt>
    <dgm:pt modelId="{E1A3DE9B-9EDC-41DB-A30F-52414874DD18}" type="parTrans" cxnId="{EE2EB338-C96A-410C-B538-900B5B9E65B6}">
      <dgm:prSet/>
      <dgm:spPr/>
      <dgm:t>
        <a:bodyPr/>
        <a:lstStyle/>
        <a:p>
          <a:endParaRPr lang="en-US"/>
        </a:p>
      </dgm:t>
    </dgm:pt>
    <dgm:pt modelId="{A96A3FE9-E48C-46B7-BD0D-B79BC750A9A2}" type="sibTrans" cxnId="{EE2EB338-C96A-410C-B538-900B5B9E65B6}">
      <dgm:prSet/>
      <dgm:spPr/>
      <dgm:t>
        <a:bodyPr/>
        <a:lstStyle/>
        <a:p>
          <a:endParaRPr lang="en-US"/>
        </a:p>
      </dgm:t>
    </dgm:pt>
    <dgm:pt modelId="{7DE5A550-5C5B-4D28-8683-E2FE9FC1578B}">
      <dgm:prSet phldrT="[Text]"/>
      <dgm:spPr/>
      <dgm:t>
        <a:bodyPr/>
        <a:lstStyle/>
        <a:p>
          <a:r>
            <a:rPr lang="en-US" dirty="0"/>
            <a:t>Commuters</a:t>
          </a:r>
        </a:p>
      </dgm:t>
    </dgm:pt>
    <dgm:pt modelId="{34D9DCEB-CD16-4ECC-90D5-DEFE6B2B43BF}" type="parTrans" cxnId="{2C7F4F64-1911-4A0D-8264-74F7AF64E31D}">
      <dgm:prSet/>
      <dgm:spPr/>
      <dgm:t>
        <a:bodyPr/>
        <a:lstStyle/>
        <a:p>
          <a:endParaRPr lang="en-US"/>
        </a:p>
      </dgm:t>
    </dgm:pt>
    <dgm:pt modelId="{EE3FC0D0-4A48-4089-A331-A3219E05FB89}" type="sibTrans" cxnId="{2C7F4F64-1911-4A0D-8264-74F7AF64E31D}">
      <dgm:prSet/>
      <dgm:spPr/>
      <dgm:t>
        <a:bodyPr/>
        <a:lstStyle/>
        <a:p>
          <a:endParaRPr lang="en-US"/>
        </a:p>
      </dgm:t>
    </dgm:pt>
    <dgm:pt modelId="{271A8927-A69D-4C7C-B9FE-BD79307EFCB1}">
      <dgm:prSet phldrT="[Text]"/>
      <dgm:spPr>
        <a:noFill/>
        <a:ln>
          <a:noFill/>
        </a:ln>
      </dgm:spPr>
      <dgm:t>
        <a:bodyPr/>
        <a:lstStyle/>
        <a:p>
          <a:r>
            <a:rPr lang="en-US" dirty="0"/>
            <a:t>Raluca’s</a:t>
          </a:r>
        </a:p>
      </dgm:t>
    </dgm:pt>
    <dgm:pt modelId="{5CF690D4-6D3E-4DB4-82A0-2092D7CE10D4}" type="sibTrans" cxnId="{CF378450-EF0F-47A4-863B-41785892F7C3}">
      <dgm:prSet/>
      <dgm:spPr/>
      <dgm:t>
        <a:bodyPr/>
        <a:lstStyle/>
        <a:p>
          <a:endParaRPr lang="en-US"/>
        </a:p>
      </dgm:t>
    </dgm:pt>
    <dgm:pt modelId="{05683D28-6CF2-49D8-A592-9009D677D77F}" type="parTrans" cxnId="{CF378450-EF0F-47A4-863B-41785892F7C3}">
      <dgm:prSet/>
      <dgm:spPr/>
      <dgm:t>
        <a:bodyPr/>
        <a:lstStyle/>
        <a:p>
          <a:endParaRPr lang="en-US"/>
        </a:p>
      </dgm:t>
    </dgm:pt>
    <dgm:pt modelId="{95DDE8DC-5DC7-40C8-BD40-724288FEA0C6}" type="pres">
      <dgm:prSet presAssocID="{D42BF491-A85C-4A1B-B5B6-0B1C56E3881A}" presName="compositeShape" presStyleCnt="0">
        <dgm:presLayoutVars>
          <dgm:chMax val="9"/>
          <dgm:dir/>
          <dgm:resizeHandles val="exact"/>
        </dgm:presLayoutVars>
      </dgm:prSet>
      <dgm:spPr/>
    </dgm:pt>
    <dgm:pt modelId="{2175896F-551E-4A96-97CE-9876E900B953}" type="pres">
      <dgm:prSet presAssocID="{D42BF491-A85C-4A1B-B5B6-0B1C56E3881A}" presName="triangle1" presStyleLbl="node1" presStyleIdx="0" presStyleCnt="4">
        <dgm:presLayoutVars>
          <dgm:bulletEnabled val="1"/>
        </dgm:presLayoutVars>
      </dgm:prSet>
      <dgm:spPr/>
    </dgm:pt>
    <dgm:pt modelId="{D5540E11-3443-4909-87C5-46EA824AB1FF}" type="pres">
      <dgm:prSet presAssocID="{D42BF491-A85C-4A1B-B5B6-0B1C56E3881A}" presName="triangle2" presStyleLbl="node1" presStyleIdx="1" presStyleCnt="4">
        <dgm:presLayoutVars>
          <dgm:bulletEnabled val="1"/>
        </dgm:presLayoutVars>
      </dgm:prSet>
      <dgm:spPr/>
    </dgm:pt>
    <dgm:pt modelId="{EA5C4EF7-498B-44D0-8DFE-A315F086B25B}" type="pres">
      <dgm:prSet presAssocID="{D42BF491-A85C-4A1B-B5B6-0B1C56E3881A}" presName="triangle3" presStyleLbl="node1" presStyleIdx="2" presStyleCnt="4">
        <dgm:presLayoutVars>
          <dgm:bulletEnabled val="1"/>
        </dgm:presLayoutVars>
      </dgm:prSet>
      <dgm:spPr/>
    </dgm:pt>
    <dgm:pt modelId="{341F6FA0-971E-4EDE-BE08-EAA12A7E76B2}" type="pres">
      <dgm:prSet presAssocID="{D42BF491-A85C-4A1B-B5B6-0B1C56E3881A}" presName="triangle4" presStyleLbl="node1" presStyleIdx="3" presStyleCnt="4">
        <dgm:presLayoutVars>
          <dgm:bulletEnabled val="1"/>
        </dgm:presLayoutVars>
      </dgm:prSet>
      <dgm:spPr/>
    </dgm:pt>
  </dgm:ptLst>
  <dgm:cxnLst>
    <dgm:cxn modelId="{FE61A50C-D293-422F-BB15-942DEC18F39E}" type="presOf" srcId="{585DACDD-9CD7-4F92-BD80-DA93CDC272CF}" destId="{2175896F-551E-4A96-97CE-9876E900B953}" srcOrd="0" destOrd="0" presId="urn:microsoft.com/office/officeart/2005/8/layout/pyramid4"/>
    <dgm:cxn modelId="{3C304611-E92B-417E-9516-BD2C50555F14}" type="presOf" srcId="{0F661B9F-0940-4D0C-8993-F4F1B012C21C}" destId="{D5540E11-3443-4909-87C5-46EA824AB1FF}" srcOrd="0" destOrd="0" presId="urn:microsoft.com/office/officeart/2005/8/layout/pyramid4"/>
    <dgm:cxn modelId="{EE2EB338-C96A-410C-B538-900B5B9E65B6}" srcId="{D42BF491-A85C-4A1B-B5B6-0B1C56E3881A}" destId="{0F661B9F-0940-4D0C-8993-F4F1B012C21C}" srcOrd="1" destOrd="0" parTransId="{E1A3DE9B-9EDC-41DB-A30F-52414874DD18}" sibTransId="{A96A3FE9-E48C-46B7-BD0D-B79BC750A9A2}"/>
    <dgm:cxn modelId="{B7043144-7586-4D5B-B2E4-5E5DF569D053}" type="presOf" srcId="{D42BF491-A85C-4A1B-B5B6-0B1C56E3881A}" destId="{95DDE8DC-5DC7-40C8-BD40-724288FEA0C6}" srcOrd="0" destOrd="0" presId="urn:microsoft.com/office/officeart/2005/8/layout/pyramid4"/>
    <dgm:cxn modelId="{2C7F4F64-1911-4A0D-8264-74F7AF64E31D}" srcId="{D42BF491-A85C-4A1B-B5B6-0B1C56E3881A}" destId="{7DE5A550-5C5B-4D28-8683-E2FE9FC1578B}" srcOrd="3" destOrd="0" parTransId="{34D9DCEB-CD16-4ECC-90D5-DEFE6B2B43BF}" sibTransId="{EE3FC0D0-4A48-4089-A331-A3219E05FB89}"/>
    <dgm:cxn modelId="{EFB6316C-6FB9-4B43-8935-2F473CDC64FC}" srcId="{D42BF491-A85C-4A1B-B5B6-0B1C56E3881A}" destId="{585DACDD-9CD7-4F92-BD80-DA93CDC272CF}" srcOrd="0" destOrd="0" parTransId="{6F37B491-E762-4A06-9392-A42B67260DC4}" sibTransId="{DFF707D5-F6C7-4166-BFC5-92EA94D0BF9C}"/>
    <dgm:cxn modelId="{CF378450-EF0F-47A4-863B-41785892F7C3}" srcId="{D42BF491-A85C-4A1B-B5B6-0B1C56E3881A}" destId="{271A8927-A69D-4C7C-B9FE-BD79307EFCB1}" srcOrd="2" destOrd="0" parTransId="{05683D28-6CF2-49D8-A592-9009D677D77F}" sibTransId="{5CF690D4-6D3E-4DB4-82A0-2092D7CE10D4}"/>
    <dgm:cxn modelId="{BD40579E-88BC-4499-9223-D5A533B9F00E}" type="presOf" srcId="{271A8927-A69D-4C7C-B9FE-BD79307EFCB1}" destId="{EA5C4EF7-498B-44D0-8DFE-A315F086B25B}" srcOrd="0" destOrd="0" presId="urn:microsoft.com/office/officeart/2005/8/layout/pyramid4"/>
    <dgm:cxn modelId="{010262F9-5718-4C00-81E5-EE219E20B9D3}" type="presOf" srcId="{7DE5A550-5C5B-4D28-8683-E2FE9FC1578B}" destId="{341F6FA0-971E-4EDE-BE08-EAA12A7E76B2}" srcOrd="0" destOrd="0" presId="urn:microsoft.com/office/officeart/2005/8/layout/pyramid4"/>
    <dgm:cxn modelId="{1F7BE203-F990-4107-B418-407879346234}" type="presParOf" srcId="{95DDE8DC-5DC7-40C8-BD40-724288FEA0C6}" destId="{2175896F-551E-4A96-97CE-9876E900B953}" srcOrd="0" destOrd="0" presId="urn:microsoft.com/office/officeart/2005/8/layout/pyramid4"/>
    <dgm:cxn modelId="{1E14AFD5-F73F-4D8D-B675-B75C2EFDF4DC}" type="presParOf" srcId="{95DDE8DC-5DC7-40C8-BD40-724288FEA0C6}" destId="{D5540E11-3443-4909-87C5-46EA824AB1FF}" srcOrd="1" destOrd="0" presId="urn:microsoft.com/office/officeart/2005/8/layout/pyramid4"/>
    <dgm:cxn modelId="{A95DB924-8545-4CCC-85EB-E7EDC3708E7F}" type="presParOf" srcId="{95DDE8DC-5DC7-40C8-BD40-724288FEA0C6}" destId="{EA5C4EF7-498B-44D0-8DFE-A315F086B25B}" srcOrd="2" destOrd="0" presId="urn:microsoft.com/office/officeart/2005/8/layout/pyramid4"/>
    <dgm:cxn modelId="{A35FC154-09AA-49D6-897C-DBCEC9F32A74}" type="presParOf" srcId="{95DDE8DC-5DC7-40C8-BD40-724288FEA0C6}" destId="{341F6FA0-971E-4EDE-BE08-EAA12A7E76B2}"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FE925-15A4-4C95-A530-F4869C7CD553}">
      <dsp:nvSpPr>
        <dsp:cNvPr id="0" name=""/>
        <dsp:cNvSpPr/>
      </dsp:nvSpPr>
      <dsp:spPr>
        <a:xfrm>
          <a:off x="2295" y="0"/>
          <a:ext cx="2405819" cy="56126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1">
          <a:noAutofit/>
        </a:bodyPr>
        <a:lstStyle/>
        <a:p>
          <a:pPr marL="0" lvl="0" indent="0" algn="l" defTabSz="1022350">
            <a:lnSpc>
              <a:spcPct val="90000"/>
            </a:lnSpc>
            <a:spcBef>
              <a:spcPct val="0"/>
            </a:spcBef>
            <a:spcAft>
              <a:spcPct val="35000"/>
            </a:spcAft>
            <a:buNone/>
          </a:pPr>
          <a:r>
            <a:rPr lang="en-US" sz="2300" kern="1200" dirty="0"/>
            <a:t>S</a:t>
          </a:r>
        </a:p>
        <a:p>
          <a:pPr marL="171450" lvl="1" indent="-171450" algn="l" defTabSz="800100">
            <a:lnSpc>
              <a:spcPct val="90000"/>
            </a:lnSpc>
            <a:spcBef>
              <a:spcPct val="0"/>
            </a:spcBef>
            <a:spcAft>
              <a:spcPct val="15000"/>
            </a:spcAft>
            <a:buChar char="•"/>
          </a:pPr>
          <a:r>
            <a:rPr lang="en-GB" sz="1800" kern="1200" dirty="0"/>
            <a:t>accessible to event goers</a:t>
          </a:r>
          <a:endParaRPr lang="en-US" sz="1800" kern="1200" dirty="0"/>
        </a:p>
        <a:p>
          <a:pPr marL="171450" lvl="1" indent="-171450" algn="l" defTabSz="800100">
            <a:lnSpc>
              <a:spcPct val="90000"/>
            </a:lnSpc>
            <a:spcBef>
              <a:spcPct val="0"/>
            </a:spcBef>
            <a:spcAft>
              <a:spcPct val="15000"/>
            </a:spcAft>
            <a:buChar char="•"/>
          </a:pPr>
          <a:r>
            <a:rPr lang="en-GB" sz="1800" kern="1200"/>
            <a:t>affordable coffee </a:t>
          </a:r>
          <a:endParaRPr lang="en-US" sz="1800" kern="1200" dirty="0"/>
        </a:p>
        <a:p>
          <a:pPr marL="171450" lvl="1" indent="-171450" algn="l" defTabSz="800100">
            <a:lnSpc>
              <a:spcPct val="90000"/>
            </a:lnSpc>
            <a:spcBef>
              <a:spcPct val="0"/>
            </a:spcBef>
            <a:spcAft>
              <a:spcPct val="15000"/>
            </a:spcAft>
            <a:buChar char="•"/>
          </a:pPr>
          <a:r>
            <a:rPr lang="en-US" sz="1800" kern="1200" dirty="0"/>
            <a:t>Low start-up costs</a:t>
          </a:r>
        </a:p>
      </dsp:txBody>
      <dsp:txXfrm>
        <a:off x="2295" y="2245071"/>
        <a:ext cx="2405819" cy="2245071"/>
      </dsp:txXfrm>
    </dsp:sp>
    <dsp:sp modelId="{0AB3617A-0025-4777-829C-78B901554F71}">
      <dsp:nvSpPr>
        <dsp:cNvPr id="0" name=""/>
        <dsp:cNvSpPr/>
      </dsp:nvSpPr>
      <dsp:spPr>
        <a:xfrm>
          <a:off x="270693" y="336760"/>
          <a:ext cx="1869022" cy="1869022"/>
        </a:xfrm>
        <a:prstGeom prst="ellipse">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BB9C264-3AC7-4EE2-8F11-C84008C9D16F}">
      <dsp:nvSpPr>
        <dsp:cNvPr id="0" name=""/>
        <dsp:cNvSpPr/>
      </dsp:nvSpPr>
      <dsp:spPr>
        <a:xfrm>
          <a:off x="2480289" y="0"/>
          <a:ext cx="2405819" cy="56126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1">
          <a:noAutofit/>
        </a:bodyPr>
        <a:lstStyle/>
        <a:p>
          <a:pPr marL="0" lvl="0" indent="0" algn="l" defTabSz="1022350">
            <a:lnSpc>
              <a:spcPct val="90000"/>
            </a:lnSpc>
            <a:spcBef>
              <a:spcPct val="0"/>
            </a:spcBef>
            <a:spcAft>
              <a:spcPct val="35000"/>
            </a:spcAft>
            <a:buNone/>
          </a:pPr>
          <a:r>
            <a:rPr lang="en-US" sz="2300" kern="1200" dirty="0"/>
            <a:t>W</a:t>
          </a:r>
        </a:p>
        <a:p>
          <a:pPr marL="171450" lvl="1" indent="-171450" algn="l" defTabSz="800100">
            <a:lnSpc>
              <a:spcPct val="90000"/>
            </a:lnSpc>
            <a:spcBef>
              <a:spcPct val="0"/>
            </a:spcBef>
            <a:spcAft>
              <a:spcPct val="15000"/>
            </a:spcAft>
            <a:buChar char="•"/>
          </a:pPr>
          <a:r>
            <a:rPr lang="en-US" sz="1800" kern="1200" dirty="0"/>
            <a:t>Sole proprietorship</a:t>
          </a:r>
        </a:p>
        <a:p>
          <a:pPr marL="171450" lvl="1" indent="-171450" algn="l" defTabSz="800100">
            <a:lnSpc>
              <a:spcPct val="90000"/>
            </a:lnSpc>
            <a:spcBef>
              <a:spcPct val="0"/>
            </a:spcBef>
            <a:spcAft>
              <a:spcPct val="15000"/>
            </a:spcAft>
            <a:buChar char="•"/>
          </a:pPr>
          <a:r>
            <a:rPr lang="en-US" sz="1800" kern="1200" dirty="0"/>
            <a:t>Limited capacity</a:t>
          </a:r>
        </a:p>
        <a:p>
          <a:pPr marL="171450" lvl="1" indent="-171450" algn="l" defTabSz="800100">
            <a:lnSpc>
              <a:spcPct val="90000"/>
            </a:lnSpc>
            <a:spcBef>
              <a:spcPct val="0"/>
            </a:spcBef>
            <a:spcAft>
              <a:spcPct val="15000"/>
            </a:spcAft>
            <a:buChar char="•"/>
          </a:pPr>
          <a:r>
            <a:rPr lang="en-US" sz="1800" kern="1200" dirty="0"/>
            <a:t>Possible compromised service delivery</a:t>
          </a:r>
        </a:p>
      </dsp:txBody>
      <dsp:txXfrm>
        <a:off x="2480289" y="2245071"/>
        <a:ext cx="2405819" cy="2245071"/>
      </dsp:txXfrm>
    </dsp:sp>
    <dsp:sp modelId="{52678A93-221C-48EB-8EF7-27CEEAB0C7E0}">
      <dsp:nvSpPr>
        <dsp:cNvPr id="0" name=""/>
        <dsp:cNvSpPr/>
      </dsp:nvSpPr>
      <dsp:spPr>
        <a:xfrm>
          <a:off x="2748687" y="336760"/>
          <a:ext cx="1869022" cy="1869022"/>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D06E69-964C-40E8-AF7D-4661C58FCE26}">
      <dsp:nvSpPr>
        <dsp:cNvPr id="0" name=""/>
        <dsp:cNvSpPr/>
      </dsp:nvSpPr>
      <dsp:spPr>
        <a:xfrm>
          <a:off x="4958283" y="0"/>
          <a:ext cx="2405819" cy="56126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1">
          <a:noAutofit/>
        </a:bodyPr>
        <a:lstStyle/>
        <a:p>
          <a:pPr marL="0" lvl="0" indent="0" algn="l" defTabSz="1022350">
            <a:lnSpc>
              <a:spcPct val="90000"/>
            </a:lnSpc>
            <a:spcBef>
              <a:spcPct val="0"/>
            </a:spcBef>
            <a:spcAft>
              <a:spcPct val="35000"/>
            </a:spcAft>
            <a:buNone/>
          </a:pPr>
          <a:r>
            <a:rPr lang="en-US" sz="2300" kern="1200" dirty="0"/>
            <a:t>O</a:t>
          </a:r>
        </a:p>
        <a:p>
          <a:pPr marL="171450" lvl="1" indent="-171450" algn="l" defTabSz="800100">
            <a:lnSpc>
              <a:spcPct val="90000"/>
            </a:lnSpc>
            <a:spcBef>
              <a:spcPct val="0"/>
            </a:spcBef>
            <a:spcAft>
              <a:spcPct val="15000"/>
            </a:spcAft>
            <a:buChar char="•"/>
          </a:pPr>
          <a:r>
            <a:rPr lang="en-US" sz="1800" kern="1200" dirty="0"/>
            <a:t>Potential to expand customer base</a:t>
          </a:r>
        </a:p>
        <a:p>
          <a:pPr marL="171450" lvl="1" indent="-171450" algn="l" defTabSz="800100">
            <a:lnSpc>
              <a:spcPct val="90000"/>
            </a:lnSpc>
            <a:spcBef>
              <a:spcPct val="0"/>
            </a:spcBef>
            <a:spcAft>
              <a:spcPct val="15000"/>
            </a:spcAft>
            <a:buChar char="•"/>
          </a:pPr>
          <a:r>
            <a:rPr lang="en-US" sz="1800" kern="1200" dirty="0"/>
            <a:t>Flexibility to expand locations</a:t>
          </a:r>
        </a:p>
      </dsp:txBody>
      <dsp:txXfrm>
        <a:off x="4958283" y="2245071"/>
        <a:ext cx="2405819" cy="2245071"/>
      </dsp:txXfrm>
    </dsp:sp>
    <dsp:sp modelId="{FCD56192-7609-485E-B7CF-6236440C1825}">
      <dsp:nvSpPr>
        <dsp:cNvPr id="0" name=""/>
        <dsp:cNvSpPr/>
      </dsp:nvSpPr>
      <dsp:spPr>
        <a:xfrm>
          <a:off x="5226681" y="336760"/>
          <a:ext cx="1869022" cy="1869022"/>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397FE70-61E2-4056-98EA-9F9E900DC64D}">
      <dsp:nvSpPr>
        <dsp:cNvPr id="0" name=""/>
        <dsp:cNvSpPr/>
      </dsp:nvSpPr>
      <dsp:spPr>
        <a:xfrm>
          <a:off x="7436277" y="0"/>
          <a:ext cx="2405819" cy="561267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t" anchorCtr="1">
          <a:noAutofit/>
        </a:bodyPr>
        <a:lstStyle/>
        <a:p>
          <a:pPr marL="0" lvl="0" indent="0" algn="l" defTabSz="1022350">
            <a:lnSpc>
              <a:spcPct val="90000"/>
            </a:lnSpc>
            <a:spcBef>
              <a:spcPct val="0"/>
            </a:spcBef>
            <a:spcAft>
              <a:spcPct val="35000"/>
            </a:spcAft>
            <a:buNone/>
          </a:pPr>
          <a:r>
            <a:rPr lang="en-US" sz="2300" kern="1200" dirty="0"/>
            <a:t>T</a:t>
          </a:r>
        </a:p>
        <a:p>
          <a:pPr marL="171450" lvl="1" indent="-171450" algn="l" defTabSz="800100">
            <a:lnSpc>
              <a:spcPct val="90000"/>
            </a:lnSpc>
            <a:spcBef>
              <a:spcPct val="0"/>
            </a:spcBef>
            <a:spcAft>
              <a:spcPct val="15000"/>
            </a:spcAft>
            <a:buChar char="•"/>
          </a:pPr>
          <a:r>
            <a:rPr lang="en-US" sz="1800" kern="1200" dirty="0"/>
            <a:t>Harsh weather conditions</a:t>
          </a:r>
        </a:p>
      </dsp:txBody>
      <dsp:txXfrm>
        <a:off x="7436277" y="2245071"/>
        <a:ext cx="2405819" cy="2245071"/>
      </dsp:txXfrm>
    </dsp:sp>
    <dsp:sp modelId="{BB3BD1FC-C317-48E3-8518-3306A3D557F9}">
      <dsp:nvSpPr>
        <dsp:cNvPr id="0" name=""/>
        <dsp:cNvSpPr/>
      </dsp:nvSpPr>
      <dsp:spPr>
        <a:xfrm>
          <a:off x="7704675" y="336760"/>
          <a:ext cx="1869022" cy="1869022"/>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D93829-A770-48E2-948D-8F58F6D83EE7}">
      <dsp:nvSpPr>
        <dsp:cNvPr id="0" name=""/>
        <dsp:cNvSpPr/>
      </dsp:nvSpPr>
      <dsp:spPr>
        <a:xfrm>
          <a:off x="393775" y="4490143"/>
          <a:ext cx="9056840" cy="841901"/>
        </a:xfrm>
        <a:prstGeom prst="leftRightArrow">
          <a:avLst/>
        </a:prstGeom>
        <a:solidFill>
          <a:schemeClr val="accent1">
            <a:tint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FD4133-F79A-4F6B-9D69-C732652AC0CE}">
      <dsp:nvSpPr>
        <dsp:cNvPr id="0" name=""/>
        <dsp:cNvSpPr/>
      </dsp:nvSpPr>
      <dsp:spPr>
        <a:xfrm>
          <a:off x="7374489" y="2307366"/>
          <a:ext cx="876704" cy="3278114"/>
        </a:xfrm>
        <a:custGeom>
          <a:avLst/>
          <a:gdLst/>
          <a:ahLst/>
          <a:cxnLst/>
          <a:rect l="0" t="0" r="0" b="0"/>
          <a:pathLst>
            <a:path>
              <a:moveTo>
                <a:pt x="0" y="0"/>
              </a:moveTo>
              <a:lnTo>
                <a:pt x="0" y="3278114"/>
              </a:lnTo>
              <a:lnTo>
                <a:pt x="876704" y="3278114"/>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7E451BB-E194-4823-9117-55DA158B4552}">
      <dsp:nvSpPr>
        <dsp:cNvPr id="0" name=""/>
        <dsp:cNvSpPr/>
      </dsp:nvSpPr>
      <dsp:spPr>
        <a:xfrm>
          <a:off x="7374489" y="2307366"/>
          <a:ext cx="876704" cy="1924939"/>
        </a:xfrm>
        <a:custGeom>
          <a:avLst/>
          <a:gdLst/>
          <a:ahLst/>
          <a:cxnLst/>
          <a:rect l="0" t="0" r="0" b="0"/>
          <a:pathLst>
            <a:path>
              <a:moveTo>
                <a:pt x="0" y="0"/>
              </a:moveTo>
              <a:lnTo>
                <a:pt x="0" y="1924939"/>
              </a:lnTo>
              <a:lnTo>
                <a:pt x="876704" y="1924939"/>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697DF6A-CB2B-489E-AC1B-DF027D6D4D50}">
      <dsp:nvSpPr>
        <dsp:cNvPr id="0" name=""/>
        <dsp:cNvSpPr/>
      </dsp:nvSpPr>
      <dsp:spPr>
        <a:xfrm>
          <a:off x="7374489" y="2307366"/>
          <a:ext cx="876704" cy="571764"/>
        </a:xfrm>
        <a:custGeom>
          <a:avLst/>
          <a:gdLst/>
          <a:ahLst/>
          <a:cxnLst/>
          <a:rect l="0" t="0" r="0" b="0"/>
          <a:pathLst>
            <a:path>
              <a:moveTo>
                <a:pt x="0" y="0"/>
              </a:moveTo>
              <a:lnTo>
                <a:pt x="0" y="571764"/>
              </a:lnTo>
              <a:lnTo>
                <a:pt x="876704" y="571764"/>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9C74D31-C57D-4699-AA92-A0F78EEC4647}">
      <dsp:nvSpPr>
        <dsp:cNvPr id="0" name=""/>
        <dsp:cNvSpPr/>
      </dsp:nvSpPr>
      <dsp:spPr>
        <a:xfrm>
          <a:off x="5644903" y="954191"/>
          <a:ext cx="1729586" cy="400234"/>
        </a:xfrm>
        <a:custGeom>
          <a:avLst/>
          <a:gdLst/>
          <a:ahLst/>
          <a:cxnLst/>
          <a:rect l="0" t="0" r="0" b="0"/>
          <a:pathLst>
            <a:path>
              <a:moveTo>
                <a:pt x="0" y="0"/>
              </a:moveTo>
              <a:lnTo>
                <a:pt x="0" y="200117"/>
              </a:lnTo>
              <a:lnTo>
                <a:pt x="1729586" y="200117"/>
              </a:lnTo>
              <a:lnTo>
                <a:pt x="1729586" y="40023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38B71C-2786-41C8-B8CE-12D7F4CAC44E}">
      <dsp:nvSpPr>
        <dsp:cNvPr id="0" name=""/>
        <dsp:cNvSpPr/>
      </dsp:nvSpPr>
      <dsp:spPr>
        <a:xfrm>
          <a:off x="5068374" y="3660541"/>
          <a:ext cx="876704" cy="571764"/>
        </a:xfrm>
        <a:custGeom>
          <a:avLst/>
          <a:gdLst/>
          <a:ahLst/>
          <a:cxnLst/>
          <a:rect l="0" t="0" r="0" b="0"/>
          <a:pathLst>
            <a:path>
              <a:moveTo>
                <a:pt x="0" y="0"/>
              </a:moveTo>
              <a:lnTo>
                <a:pt x="0" y="571764"/>
              </a:lnTo>
              <a:lnTo>
                <a:pt x="876704" y="571764"/>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C7A18BD-E758-42D4-B96F-9A467FBAE89C}">
      <dsp:nvSpPr>
        <dsp:cNvPr id="0" name=""/>
        <dsp:cNvSpPr/>
      </dsp:nvSpPr>
      <dsp:spPr>
        <a:xfrm>
          <a:off x="3915316" y="2307366"/>
          <a:ext cx="1153057" cy="400234"/>
        </a:xfrm>
        <a:custGeom>
          <a:avLst/>
          <a:gdLst/>
          <a:ahLst/>
          <a:cxnLst/>
          <a:rect l="0" t="0" r="0" b="0"/>
          <a:pathLst>
            <a:path>
              <a:moveTo>
                <a:pt x="0" y="0"/>
              </a:moveTo>
              <a:lnTo>
                <a:pt x="0" y="200117"/>
              </a:lnTo>
              <a:lnTo>
                <a:pt x="1153057" y="200117"/>
              </a:lnTo>
              <a:lnTo>
                <a:pt x="1153057" y="400234"/>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785855-F7FE-430E-8D28-CCC18E029735}">
      <dsp:nvSpPr>
        <dsp:cNvPr id="0" name=""/>
        <dsp:cNvSpPr/>
      </dsp:nvSpPr>
      <dsp:spPr>
        <a:xfrm>
          <a:off x="2762259" y="2307366"/>
          <a:ext cx="1153057" cy="400234"/>
        </a:xfrm>
        <a:custGeom>
          <a:avLst/>
          <a:gdLst/>
          <a:ahLst/>
          <a:cxnLst/>
          <a:rect l="0" t="0" r="0" b="0"/>
          <a:pathLst>
            <a:path>
              <a:moveTo>
                <a:pt x="1153057" y="0"/>
              </a:moveTo>
              <a:lnTo>
                <a:pt x="1153057" y="200117"/>
              </a:lnTo>
              <a:lnTo>
                <a:pt x="0" y="200117"/>
              </a:lnTo>
              <a:lnTo>
                <a:pt x="0" y="400234"/>
              </a:lnTo>
            </a:path>
          </a:pathLst>
        </a:custGeom>
        <a:no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4286BB0-AD1C-40D6-86FE-1AAD19A4C9CA}">
      <dsp:nvSpPr>
        <dsp:cNvPr id="0" name=""/>
        <dsp:cNvSpPr/>
      </dsp:nvSpPr>
      <dsp:spPr>
        <a:xfrm>
          <a:off x="3915316" y="954191"/>
          <a:ext cx="1729586" cy="400234"/>
        </a:xfrm>
        <a:custGeom>
          <a:avLst/>
          <a:gdLst/>
          <a:ahLst/>
          <a:cxnLst/>
          <a:rect l="0" t="0" r="0" b="0"/>
          <a:pathLst>
            <a:path>
              <a:moveTo>
                <a:pt x="1729586" y="0"/>
              </a:moveTo>
              <a:lnTo>
                <a:pt x="1729586" y="200117"/>
              </a:lnTo>
              <a:lnTo>
                <a:pt x="0" y="200117"/>
              </a:lnTo>
              <a:lnTo>
                <a:pt x="0" y="400234"/>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BAAD0-9FD6-4528-93B0-AB9436F9556F}">
      <dsp:nvSpPr>
        <dsp:cNvPr id="0" name=""/>
        <dsp:cNvSpPr/>
      </dsp:nvSpPr>
      <dsp:spPr>
        <a:xfrm>
          <a:off x="5168433" y="1251"/>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FFAACE5-5000-4FE8-8A73-EFAFCFA882E7}">
      <dsp:nvSpPr>
        <dsp:cNvPr id="0" name=""/>
        <dsp:cNvSpPr/>
      </dsp:nvSpPr>
      <dsp:spPr>
        <a:xfrm>
          <a:off x="5168433" y="1251"/>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FD2862-2D3C-4CC6-9910-7BED7679A758}">
      <dsp:nvSpPr>
        <dsp:cNvPr id="0" name=""/>
        <dsp:cNvSpPr/>
      </dsp:nvSpPr>
      <dsp:spPr>
        <a:xfrm>
          <a:off x="4691963" y="172780"/>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n-lt"/>
            </a:rPr>
            <a:t>Additional staff</a:t>
          </a:r>
        </a:p>
      </dsp:txBody>
      <dsp:txXfrm>
        <a:off x="4691963" y="172780"/>
        <a:ext cx="1905880" cy="609881"/>
      </dsp:txXfrm>
    </dsp:sp>
    <dsp:sp modelId="{2C524BF8-0FC2-476B-ABB6-5CF5C2C927C4}">
      <dsp:nvSpPr>
        <dsp:cNvPr id="0" name=""/>
        <dsp:cNvSpPr/>
      </dsp:nvSpPr>
      <dsp:spPr>
        <a:xfrm>
          <a:off x="3438846" y="1354426"/>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BF6A62-B39E-4113-B073-65B6C63F31EF}">
      <dsp:nvSpPr>
        <dsp:cNvPr id="0" name=""/>
        <dsp:cNvSpPr/>
      </dsp:nvSpPr>
      <dsp:spPr>
        <a:xfrm>
          <a:off x="3438846" y="1354426"/>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0D59A2-ED32-4150-B0DE-983AA708BEAC}">
      <dsp:nvSpPr>
        <dsp:cNvPr id="0" name=""/>
        <dsp:cNvSpPr/>
      </dsp:nvSpPr>
      <dsp:spPr>
        <a:xfrm>
          <a:off x="2962376" y="1525955"/>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n-lt"/>
            </a:rPr>
            <a:t>A barrister</a:t>
          </a:r>
        </a:p>
      </dsp:txBody>
      <dsp:txXfrm>
        <a:off x="2962376" y="1525955"/>
        <a:ext cx="1905880" cy="609881"/>
      </dsp:txXfrm>
    </dsp:sp>
    <dsp:sp modelId="{7285996D-485B-4315-A07D-2597FD2C0F48}">
      <dsp:nvSpPr>
        <dsp:cNvPr id="0" name=""/>
        <dsp:cNvSpPr/>
      </dsp:nvSpPr>
      <dsp:spPr>
        <a:xfrm>
          <a:off x="2285789" y="2707601"/>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B53B0D9-68F1-453E-ABC6-1B0AA26FB43B}">
      <dsp:nvSpPr>
        <dsp:cNvPr id="0" name=""/>
        <dsp:cNvSpPr/>
      </dsp:nvSpPr>
      <dsp:spPr>
        <a:xfrm>
          <a:off x="2285789" y="2707601"/>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A227C4-D8F5-4FE3-8639-9304B1EC9E8E}">
      <dsp:nvSpPr>
        <dsp:cNvPr id="0" name=""/>
        <dsp:cNvSpPr/>
      </dsp:nvSpPr>
      <dsp:spPr>
        <a:xfrm>
          <a:off x="1809319" y="2879130"/>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n-lt"/>
            </a:rPr>
            <a:t>Two years experience</a:t>
          </a:r>
        </a:p>
      </dsp:txBody>
      <dsp:txXfrm>
        <a:off x="1809319" y="2879130"/>
        <a:ext cx="1905880" cy="609881"/>
      </dsp:txXfrm>
    </dsp:sp>
    <dsp:sp modelId="{82F19BB3-FEA8-4767-AE7B-39D817CECFBB}">
      <dsp:nvSpPr>
        <dsp:cNvPr id="0" name=""/>
        <dsp:cNvSpPr/>
      </dsp:nvSpPr>
      <dsp:spPr>
        <a:xfrm>
          <a:off x="4591904" y="2707601"/>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8E17CD-F25D-4B8C-8D62-6478121B630D}">
      <dsp:nvSpPr>
        <dsp:cNvPr id="0" name=""/>
        <dsp:cNvSpPr/>
      </dsp:nvSpPr>
      <dsp:spPr>
        <a:xfrm>
          <a:off x="4591904" y="2707601"/>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E0AEE16-21FE-4D24-BF02-BBAEA93F8EF0}">
      <dsp:nvSpPr>
        <dsp:cNvPr id="0" name=""/>
        <dsp:cNvSpPr/>
      </dsp:nvSpPr>
      <dsp:spPr>
        <a:xfrm>
          <a:off x="4115434" y="2879130"/>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n-lt"/>
            </a:rPr>
            <a:t>Communication skills</a:t>
          </a:r>
        </a:p>
      </dsp:txBody>
      <dsp:txXfrm>
        <a:off x="4115434" y="2879130"/>
        <a:ext cx="1905880" cy="609881"/>
      </dsp:txXfrm>
    </dsp:sp>
    <dsp:sp modelId="{076719A8-61A5-4055-8744-A6B3718C2639}">
      <dsp:nvSpPr>
        <dsp:cNvPr id="0" name=""/>
        <dsp:cNvSpPr/>
      </dsp:nvSpPr>
      <dsp:spPr>
        <a:xfrm>
          <a:off x="5830726" y="4060776"/>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9CA0D91-32EC-449E-B7D6-2781C90DF711}">
      <dsp:nvSpPr>
        <dsp:cNvPr id="0" name=""/>
        <dsp:cNvSpPr/>
      </dsp:nvSpPr>
      <dsp:spPr>
        <a:xfrm>
          <a:off x="5830726" y="4060776"/>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9F4DFC6-1A52-44B7-B93F-C8C3D83260FE}">
      <dsp:nvSpPr>
        <dsp:cNvPr id="0" name=""/>
        <dsp:cNvSpPr/>
      </dsp:nvSpPr>
      <dsp:spPr>
        <a:xfrm>
          <a:off x="5354256" y="4232305"/>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n-lt"/>
            </a:rPr>
            <a:t>Barrister training</a:t>
          </a:r>
        </a:p>
      </dsp:txBody>
      <dsp:txXfrm>
        <a:off x="5354256" y="4232305"/>
        <a:ext cx="1905880" cy="609881"/>
      </dsp:txXfrm>
    </dsp:sp>
    <dsp:sp modelId="{D615E2C0-7CE1-4973-A18E-B133754698B9}">
      <dsp:nvSpPr>
        <dsp:cNvPr id="0" name=""/>
        <dsp:cNvSpPr/>
      </dsp:nvSpPr>
      <dsp:spPr>
        <a:xfrm>
          <a:off x="6898019" y="1354426"/>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3BBBFEB-BE73-4285-A63A-02CA0B35AF87}">
      <dsp:nvSpPr>
        <dsp:cNvPr id="0" name=""/>
        <dsp:cNvSpPr/>
      </dsp:nvSpPr>
      <dsp:spPr>
        <a:xfrm>
          <a:off x="6898019" y="1354426"/>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CD1CC3B-D71E-4F51-9420-F0E0305FA8DF}">
      <dsp:nvSpPr>
        <dsp:cNvPr id="0" name=""/>
        <dsp:cNvSpPr/>
      </dsp:nvSpPr>
      <dsp:spPr>
        <a:xfrm>
          <a:off x="6421549" y="1525955"/>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mn-lt"/>
            </a:rPr>
            <a:t>Social media marketing agency</a:t>
          </a:r>
        </a:p>
      </dsp:txBody>
      <dsp:txXfrm>
        <a:off x="6421549" y="1525955"/>
        <a:ext cx="1905880" cy="609881"/>
      </dsp:txXfrm>
    </dsp:sp>
    <dsp:sp modelId="{2B4A93B3-0822-47B3-B4C1-887DB2993572}">
      <dsp:nvSpPr>
        <dsp:cNvPr id="0" name=""/>
        <dsp:cNvSpPr/>
      </dsp:nvSpPr>
      <dsp:spPr>
        <a:xfrm>
          <a:off x="8136841" y="2707601"/>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90A0D6D-ECD0-47AE-BB2C-A6BB3A58628D}">
      <dsp:nvSpPr>
        <dsp:cNvPr id="0" name=""/>
        <dsp:cNvSpPr/>
      </dsp:nvSpPr>
      <dsp:spPr>
        <a:xfrm>
          <a:off x="8136841" y="2707601"/>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EC8EAA-99FC-4364-8301-D2E15EEA2AA0}">
      <dsp:nvSpPr>
        <dsp:cNvPr id="0" name=""/>
        <dsp:cNvSpPr/>
      </dsp:nvSpPr>
      <dsp:spPr>
        <a:xfrm>
          <a:off x="7660371" y="2879130"/>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mn-lt"/>
            </a:rPr>
            <a:t>Curate their content</a:t>
          </a:r>
          <a:endParaRPr lang="en-US" sz="1400" kern="1200" dirty="0">
            <a:latin typeface="+mn-lt"/>
          </a:endParaRPr>
        </a:p>
      </dsp:txBody>
      <dsp:txXfrm>
        <a:off x="7660371" y="2879130"/>
        <a:ext cx="1905880" cy="609881"/>
      </dsp:txXfrm>
    </dsp:sp>
    <dsp:sp modelId="{47A97A2A-246D-4268-B0FF-3F2092018A11}">
      <dsp:nvSpPr>
        <dsp:cNvPr id="0" name=""/>
        <dsp:cNvSpPr/>
      </dsp:nvSpPr>
      <dsp:spPr>
        <a:xfrm>
          <a:off x="8136841" y="4060776"/>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84C8EC-F039-4AC3-94F6-938638BEF5AE}">
      <dsp:nvSpPr>
        <dsp:cNvPr id="0" name=""/>
        <dsp:cNvSpPr/>
      </dsp:nvSpPr>
      <dsp:spPr>
        <a:xfrm>
          <a:off x="8136841" y="4060776"/>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8C36E8C-832B-4187-B468-DDFE4631A8B3}">
      <dsp:nvSpPr>
        <dsp:cNvPr id="0" name=""/>
        <dsp:cNvSpPr/>
      </dsp:nvSpPr>
      <dsp:spPr>
        <a:xfrm>
          <a:off x="7660371" y="4232305"/>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mn-lt"/>
            </a:rPr>
            <a:t>Design their content, engage with customers</a:t>
          </a:r>
          <a:endParaRPr lang="en-US" sz="1400" kern="1200" dirty="0">
            <a:latin typeface="+mn-lt"/>
          </a:endParaRPr>
        </a:p>
      </dsp:txBody>
      <dsp:txXfrm>
        <a:off x="7660371" y="4232305"/>
        <a:ext cx="1905880" cy="609881"/>
      </dsp:txXfrm>
    </dsp:sp>
    <dsp:sp modelId="{BFD22ADE-97D0-4EA2-AD51-64B17AB256BA}">
      <dsp:nvSpPr>
        <dsp:cNvPr id="0" name=""/>
        <dsp:cNvSpPr/>
      </dsp:nvSpPr>
      <dsp:spPr>
        <a:xfrm>
          <a:off x="8136841" y="5413951"/>
          <a:ext cx="952940" cy="952940"/>
        </a:xfrm>
        <a:prstGeom prst="arc">
          <a:avLst>
            <a:gd name="adj1" fmla="val 13200000"/>
            <a:gd name="adj2" fmla="val 192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DC2A0A-C000-4DAF-AF8B-C3F39442D132}">
      <dsp:nvSpPr>
        <dsp:cNvPr id="0" name=""/>
        <dsp:cNvSpPr/>
      </dsp:nvSpPr>
      <dsp:spPr>
        <a:xfrm>
          <a:off x="8136841" y="5413951"/>
          <a:ext cx="952940" cy="952940"/>
        </a:xfrm>
        <a:prstGeom prst="arc">
          <a:avLst>
            <a:gd name="adj1" fmla="val 2400000"/>
            <a:gd name="adj2" fmla="val 8400000"/>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9FCEACD-B7BF-4670-A9FA-3925C68F9CB5}">
      <dsp:nvSpPr>
        <dsp:cNvPr id="0" name=""/>
        <dsp:cNvSpPr/>
      </dsp:nvSpPr>
      <dsp:spPr>
        <a:xfrm>
          <a:off x="7660371" y="5585480"/>
          <a:ext cx="1905880" cy="60988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mn-lt"/>
            </a:rPr>
            <a:t>Select and manage the platforms</a:t>
          </a:r>
          <a:endParaRPr lang="en-US" sz="1400" kern="1200" dirty="0">
            <a:latin typeface="+mn-lt"/>
          </a:endParaRPr>
        </a:p>
      </dsp:txBody>
      <dsp:txXfrm>
        <a:off x="7660371" y="5585480"/>
        <a:ext cx="1905880" cy="6098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5896F-551E-4A96-97CE-9876E900B953}">
      <dsp:nvSpPr>
        <dsp:cNvPr id="0" name=""/>
        <dsp:cNvSpPr/>
      </dsp:nvSpPr>
      <dsp:spPr>
        <a:xfrm>
          <a:off x="2709333" y="0"/>
          <a:ext cx="2709333" cy="2709333"/>
        </a:xfrm>
        <a:prstGeom prst="triangl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Students</a:t>
          </a:r>
        </a:p>
      </dsp:txBody>
      <dsp:txXfrm>
        <a:off x="3386666" y="1354667"/>
        <a:ext cx="1354667" cy="1354666"/>
      </dsp:txXfrm>
    </dsp:sp>
    <dsp:sp modelId="{D5540E11-3443-4909-87C5-46EA824AB1FF}">
      <dsp:nvSpPr>
        <dsp:cNvPr id="0" name=""/>
        <dsp:cNvSpPr/>
      </dsp:nvSpPr>
      <dsp:spPr>
        <a:xfrm>
          <a:off x="1354666" y="2709333"/>
          <a:ext cx="2709333" cy="2709333"/>
        </a:xfrm>
        <a:prstGeom prst="triangle">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Event Goers</a:t>
          </a:r>
        </a:p>
      </dsp:txBody>
      <dsp:txXfrm>
        <a:off x="2031999" y="4064000"/>
        <a:ext cx="1354667" cy="1354666"/>
      </dsp:txXfrm>
    </dsp:sp>
    <dsp:sp modelId="{EA5C4EF7-498B-44D0-8DFE-A315F086B25B}">
      <dsp:nvSpPr>
        <dsp:cNvPr id="0" name=""/>
        <dsp:cNvSpPr/>
      </dsp:nvSpPr>
      <dsp:spPr>
        <a:xfrm rot="10800000">
          <a:off x="2709333" y="2709333"/>
          <a:ext cx="2709333" cy="2709333"/>
        </a:xfrm>
        <a:prstGeom prst="triangle">
          <a:avLst/>
        </a:prstGeom>
        <a:no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Raluca’s</a:t>
          </a:r>
        </a:p>
      </dsp:txBody>
      <dsp:txXfrm rot="10800000">
        <a:off x="3386666" y="2709333"/>
        <a:ext cx="1354667" cy="1354666"/>
      </dsp:txXfrm>
    </dsp:sp>
    <dsp:sp modelId="{341F6FA0-971E-4EDE-BE08-EAA12A7E76B2}">
      <dsp:nvSpPr>
        <dsp:cNvPr id="0" name=""/>
        <dsp:cNvSpPr/>
      </dsp:nvSpPr>
      <dsp:spPr>
        <a:xfrm>
          <a:off x="4064000" y="2709333"/>
          <a:ext cx="2709333" cy="2709333"/>
        </a:xfrm>
        <a:prstGeom prst="triangle">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Commuters</a:t>
          </a:r>
        </a:p>
      </dsp:txBody>
      <dsp:txXfrm>
        <a:off x="4741333" y="4064000"/>
        <a:ext cx="1354667" cy="1354666"/>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36FBA2-2F5C-453D-BC55-904ECDEF917D}" type="datetimeFigureOut">
              <a:rPr lang="en-US" smtClean="0"/>
              <a:t>3/2/2026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69BFB1-7EBC-48D7-8E90-16F813EE85EA}" type="slidenum">
              <a:rPr lang="en-US" smtClean="0"/>
              <a:t>‹#›</a:t>
            </a:fld>
            <a:endParaRPr lang="en-US"/>
          </a:p>
        </p:txBody>
      </p:sp>
    </p:spTree>
    <p:extLst>
      <p:ext uri="{BB962C8B-B14F-4D97-AF65-F5344CB8AC3E}">
        <p14:creationId xmlns:p14="http://schemas.microsoft.com/office/powerpoint/2010/main" val="42944643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Hello everyone, I hope you are doing okay, my name is Raluca and I am excited to present to you about my business idea. I want to set up a mobile coffee business. The name of my business is </a:t>
            </a:r>
            <a:r>
              <a:rPr lang="en-US"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Raluca Coffee Pop-Up.</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nSpc>
                <a:spcPct val="115000"/>
              </a:lnSpc>
              <a:spcBef>
                <a:spcPts val="0"/>
              </a:spcBef>
              <a:spcAft>
                <a:spcPts val="800"/>
              </a:spcAft>
            </a:pP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769BFB1-7EBC-48D7-8E90-16F813EE85EA}" type="slidenum">
              <a:rPr lang="en-US" smtClean="0"/>
              <a:t>1</a:t>
            </a:fld>
            <a:endParaRPr lang="en-US"/>
          </a:p>
        </p:txBody>
      </p:sp>
    </p:spTree>
    <p:extLst>
      <p:ext uri="{BB962C8B-B14F-4D97-AF65-F5344CB8AC3E}">
        <p14:creationId xmlns:p14="http://schemas.microsoft.com/office/powerpoint/2010/main" val="7860437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To begin,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i</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will discuss the business idea, then the team, then the market research, then discuss the marketing plan. I will also review the key resources and the finances &amp; start-up support. Just a brief synopsis of my business model. As I said my Business Name is Raluca Coffee Pop-Up. My Type of business is a mobile coffee truck. It will be located in Stoke-on-Trent. It will primarily sell Coffee particularly latte, Americano and Expresso. The business will be located at Events especially football games,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music concerts, food markets, and high-volume commuter areas.</a:t>
            </a:r>
            <a:r>
              <a:rPr lang="en-US" sz="1800" kern="100">
                <a:effectLst/>
                <a:latin typeface="Aptos" panose="020B0004020202020204" pitchFamily="34" charset="0"/>
                <a:ea typeface="Aptos" panose="020B0004020202020204" pitchFamily="34" charset="0"/>
                <a:cs typeface="Times New Roman" panose="02020603050405020304" pitchFamily="18" charset="0"/>
              </a:rPr>
              <a:t> finally, it will employ gamification on social media.</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2</a:t>
            </a:fld>
            <a:endParaRPr lang="en-US"/>
          </a:p>
        </p:txBody>
      </p:sp>
    </p:spTree>
    <p:extLst>
      <p:ext uri="{BB962C8B-B14F-4D97-AF65-F5344CB8AC3E}">
        <p14:creationId xmlns:p14="http://schemas.microsoft.com/office/powerpoint/2010/main" val="1756517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In this slide, I will discuss my business idea. </a:t>
            </a:r>
            <a:r>
              <a:rPr lang="en-US"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The business idea is a mobile pop-up coffee truck that serves coffee at events around Stoke-On-Trent. My business idea of a mobile pop-up coffee shop follows a similar strategy such as pop-up stores or temporary stores like ice cream trucks that move to high population or traffic areas. The mobile pop-up coffee truck will sell coffee and other assorted beverages to events such as football games over the weekends, music concerts, food markets, and high-volume commuter areas and busy parks and urban places such as the train station and bus parks. This is because the global coffee demand is rising and cater to event goers and visitors need coffee with its caffeine to keep them alert and awake during events.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3</a:t>
            </a:fld>
            <a:endParaRPr lang="en-US"/>
          </a:p>
        </p:txBody>
      </p:sp>
    </p:spTree>
    <p:extLst>
      <p:ext uri="{BB962C8B-B14F-4D97-AF65-F5344CB8AC3E}">
        <p14:creationId xmlns:p14="http://schemas.microsoft.com/office/powerpoint/2010/main" val="3982685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Times New Roman" panose="02020603050405020304" pitchFamily="18" charset="0"/>
              </a:rPr>
              <a:t>The success of mobile food trucks is their affordability and accessibility. A core strength of my business is that it is accessible to event goers and has access to different locations. In addition, the entire business model is built on delivering affordable coffee since the business has no costs from expensive rents and a wide customer base. Additionally, the start-up costs of a coffee shop are relatively lower than operating a physical coffee store. However, some of the possible weaknesses are that since the business is a sole proprietorship, one of the largest weaknesses of the business is fatigue and the limited capacity of the coffee truck operations. This is a problem because it might affect service delivery, leading to slow service. Another challenge is that the business depends on good weather and high health and safety standards. While one of its biggest threats comes from instant coffee mix, one of my product offerings is instant coffee-mix to expand my customer base to older people. </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4</a:t>
            </a:fld>
            <a:endParaRPr lang="en-US"/>
          </a:p>
        </p:txBody>
      </p:sp>
    </p:spTree>
    <p:extLst>
      <p:ext uri="{BB962C8B-B14F-4D97-AF65-F5344CB8AC3E}">
        <p14:creationId xmlns:p14="http://schemas.microsoft.com/office/powerpoint/2010/main" val="30539818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On this slide, I will talk about the key personnel. Currently, I, Raluca am the Founder and Sole-Operator. Some of my skills and experiences are: I am Highly responsible and a problem solver, have Strong interpersonal and communication skills, Trained as a barrister and have Proper knowledge on food safety and handling procedures.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My roles and responsibilities will be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basially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handling all the operations of the business at the start. These include: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Running the financial operations of the business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Sourcing and preparing the ingredients.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Ensuring compliance to environment and safety standards and conduct health and safety audits and report all incidents.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Preparing and serving all coffee beverages and drinks and ensuring a clean and tidy working stations including the counters.</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5</a:t>
            </a:fld>
            <a:endParaRPr lang="en-US"/>
          </a:p>
        </p:txBody>
      </p:sp>
    </p:spTree>
    <p:extLst>
      <p:ext uri="{BB962C8B-B14F-4D97-AF65-F5344CB8AC3E}">
        <p14:creationId xmlns:p14="http://schemas.microsoft.com/office/powerpoint/2010/main" val="2322795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As you have seen, my team is severely lacking o key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personnelle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 intend to hire two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ky</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personnel as soon as the business breaks even in a year. These two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personnells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will be a social media marketing agency to handle social media marketing and a barrister. For the barrister, they mut have </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Two years working as a barrister in a reputable coffee store</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At least two months operating or working on a food truck or coffee track</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Strong communication skills.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Their roles will be:</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Preparing and serving all coffee beverages and drinks</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Interacting with customers at the counter customer touch point.</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Following the required standard operating procedures to provide consistent food service</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Stock keeping and taking and ensuring timely delivery of ingredients.</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Developing a comprehensive coffee menu and other menu improvement.</a:t>
            </a:r>
          </a:p>
          <a:p>
            <a:pPr marL="342900" marR="0" lvl="0" indent="-342900" algn="just" fontAlgn="base" hangingPunct="0">
              <a:lnSpc>
                <a:spcPct val="150000"/>
              </a:lnSpc>
              <a:spcBef>
                <a:spcPts val="0"/>
              </a:spcBef>
              <a:spcAft>
                <a:spcPts val="0"/>
              </a:spcAft>
              <a:buFont typeface="Symbol" panose="05050102010706020507" pitchFamily="18" charset="2"/>
              <a:buChar cha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Ensuring a clean and sanitary kitchen and serving points and compliance with safety standards.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His work will ensure that I am left with the management and administrative roles at the business. He will be technically the operations manager.</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 will ensure they have a barrister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taining</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from an institution which will improve their skills.</a:t>
            </a:r>
          </a:p>
          <a:p>
            <a:pPr marL="0" marR="0" algn="just">
              <a:lnSpc>
                <a:spcPct val="150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second hire will be Social Media Marketing Agency that will effectively implement social media marketing .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Theire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roles will be to curate their content, design their content, engage with customers and even select and manage the platforms that will be most responsive to the business’s customers and analyze business marketing performance and inform decisions</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6</a:t>
            </a:fld>
            <a:endParaRPr lang="en-US"/>
          </a:p>
        </p:txBody>
      </p:sp>
    </p:spTree>
    <p:extLst>
      <p:ext uri="{BB962C8B-B14F-4D97-AF65-F5344CB8AC3E}">
        <p14:creationId xmlns:p14="http://schemas.microsoft.com/office/powerpoint/2010/main" val="828301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market research shows that the mobile coffee business will be a success. In the UK, there are </a:t>
            </a:r>
            <a:r>
              <a:rPr lang="en-US"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11,456 coffee shop outlets in the UK, and of these, 6,306, almost half of these outlets were coffee-focused only. Also, the market expanded by 5.2% in the last year. The coffee industry brings in £ 6.1 billion in 2025. On market shares: </a:t>
            </a:r>
            <a:r>
              <a:rPr lang="en-US" sz="1800" kern="100" dirty="0" err="1">
                <a:solidFill>
                  <a:srgbClr val="000000"/>
                </a:solidFill>
                <a:effectLst/>
                <a:latin typeface="Aptos" panose="020B0004020202020204" pitchFamily="34" charset="0"/>
                <a:ea typeface="Aptos" panose="020B0004020202020204" pitchFamily="34" charset="0"/>
                <a:cs typeface="Times New Roman" panose="02020603050405020304" pitchFamily="18" charset="0"/>
              </a:rPr>
              <a:t>Coster</a:t>
            </a:r>
            <a:r>
              <a:rPr lang="en-US" sz="1800" kern="1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 Coffee I the largest with 2671 stores, Greggs with 2610 stores and Starbucks with 1354 stores. However, there is a market niche for mobile coffee business as 15% of UK residents took out-of-home coffee. Also, there is high net coffee expansion to high football locations because of evolving customer habits and preferences towards coffee in ready-to-drink formats. Which means that my business is viable.</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7</a:t>
            </a:fld>
            <a:endParaRPr lang="en-US"/>
          </a:p>
        </p:txBody>
      </p:sp>
    </p:spTree>
    <p:extLst>
      <p:ext uri="{BB962C8B-B14F-4D97-AF65-F5344CB8AC3E}">
        <p14:creationId xmlns:p14="http://schemas.microsoft.com/office/powerpoint/2010/main" val="540644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Also on market research, our three primary customers are event goers, students and commuters. The event goer’s demographics are youths, and young adults who attend event who seek leisure. they are seeking out a place for social gathering, connecting with friends and taking breaks during events. The students were likely to buy coffee from mobile trucks because of accessibility, the affordable costs and the short time taken to prepare the drinks. Also, mobile coffee shops seem cool an trendy. Finally, The commuter customer profile in this case is that they are too busy to shop, are limited by time constraints and need accessible beverages to replenish their energy.</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8</a:t>
            </a:fld>
            <a:endParaRPr lang="en-US"/>
          </a:p>
        </p:txBody>
      </p:sp>
    </p:spTree>
    <p:extLst>
      <p:ext uri="{BB962C8B-B14F-4D97-AF65-F5344CB8AC3E}">
        <p14:creationId xmlns:p14="http://schemas.microsoft.com/office/powerpoint/2010/main" val="2033242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Finally, on market research I will look at competitor profiles. The three most fierce competitors are: AMT Coffee, Popup Joes And Nescafé. AMT coffee is a major competitor because it is one of the leading coffee stores in Stoke-on-Trent. However, my mobile coffee bar offers a competitive advantage because it has access to a larger customer base other than commuters. My mobile coffee truck aims to capture event goers, too.</a:t>
            </a:r>
          </a:p>
          <a:p>
            <a:pPr marL="0" marR="0" algn="just" fontAlgn="base" hangingPunct="0">
              <a:lnSpc>
                <a:spcPct val="150000"/>
              </a:lnSpc>
              <a:spcBef>
                <a:spcPts val="0"/>
              </a:spcBef>
              <a:spcAft>
                <a:spcPts val="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Popup Joes is a mobile bar solution that offers many types of beverages from coffee to alcoholic drinks during weddings, sporting events and corporate events. One of its major strengths is that it not only offers coffee but also cocktail, alcoholic and non-alcoholic drinks. my business idea is more competitive because it will exclusively focus on coffee yielding high-quality service delivery. Additionally, since customers can hire the mobile bar, it might jeopardize quality of products leading to damaged reputation.</a:t>
            </a:r>
          </a:p>
          <a:p>
            <a:pPr marL="0" marR="0" algn="just" fontAlgn="base" hangingPunct="0">
              <a:lnSpc>
                <a:spcPct val="150000"/>
              </a:lnSpc>
              <a:spcBef>
                <a:spcPts val="0"/>
              </a:spcBef>
              <a:spcAft>
                <a:spcPts val="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Another competitor is Nescafé and its main strength lies in the growing and changing market demand for iced-coffee which is provided by the ready-to-drink coffee. However, the food truck offers social stimulus which allows people to chat, unwind, catch-up and rest between events.</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9</a:t>
            </a:fld>
            <a:endParaRPr lang="en-US"/>
          </a:p>
        </p:txBody>
      </p:sp>
    </p:spTree>
    <p:extLst>
      <p:ext uri="{BB962C8B-B14F-4D97-AF65-F5344CB8AC3E}">
        <p14:creationId xmlns:p14="http://schemas.microsoft.com/office/powerpoint/2010/main" val="2071730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On this slide I discuss the marketing mix and I will start with my pricing strategy and placement strategy. For my pricing, affordable pricing is the key factor that create competitive advantage for mobile coffee shops over competitors. My prices will begin at £3 for the Ready to Drink Iced coffee.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For my placement strategy, mobile coffee shops are  about strategic location selection. Since I will be catering to events, the idea is to bid for a spot at the vendors section because they are often placed at strategic places where revelers can have access to meals and other merchandise at events. However, for commuter customers, the strategic location will be at entrances and exits to train stations or bus stations.</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10</a:t>
            </a:fld>
            <a:endParaRPr lang="en-US"/>
          </a:p>
        </p:txBody>
      </p:sp>
    </p:spTree>
    <p:extLst>
      <p:ext uri="{BB962C8B-B14F-4D97-AF65-F5344CB8AC3E}">
        <p14:creationId xmlns:p14="http://schemas.microsoft.com/office/powerpoint/2010/main" val="6021001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00" dirty="0">
                <a:effectLst/>
                <a:latin typeface="Aptos" panose="020B0004020202020204" pitchFamily="34" charset="0"/>
                <a:ea typeface="Aptos" panose="020B0004020202020204" pitchFamily="34" charset="0"/>
                <a:cs typeface="Times New Roman" panose="02020603050405020304" pitchFamily="18" charset="0"/>
              </a:rPr>
              <a:t>On this slide, I discuss the marketing mix, particularly product strategy. </a:t>
            </a:r>
            <a:r>
              <a:rPr lang="en-GB" sz="1800" dirty="0">
                <a:effectLst/>
                <a:latin typeface="Times New Roman" panose="02020603050405020304" pitchFamily="18" charset="0"/>
                <a:ea typeface="Times New Roman" panose="02020603050405020304" pitchFamily="18" charset="0"/>
              </a:rPr>
              <a:t>I intend to sell only five coffee products at my mobile shop because of customer preferences. </a:t>
            </a:r>
            <a:r>
              <a:rPr lang="en-GB" sz="1800" dirty="0">
                <a:solidFill>
                  <a:srgbClr val="000000"/>
                </a:solidFill>
                <a:effectLst/>
                <a:latin typeface="Times New Roman" panose="02020603050405020304" pitchFamily="18" charset="0"/>
                <a:ea typeface="Times New Roman" panose="02020603050405020304" pitchFamily="18" charset="0"/>
              </a:rPr>
              <a:t>On the mobile food truck, only five of the nine types of coffee will be served: ready to drink, Americano, espresso, cappuccino, and latte. In a mobile coffee shop, </a:t>
            </a:r>
            <a:r>
              <a:rPr lang="en-GB" sz="1800" dirty="0">
                <a:effectLst/>
                <a:latin typeface="Times New Roman" panose="02020603050405020304" pitchFamily="18" charset="0"/>
                <a:ea typeface="Times New Roman" panose="02020603050405020304" pitchFamily="18" charset="0"/>
              </a:rPr>
              <a:t>product differentiation is the backbone for mobile coffee shops. The mobile pop-up coffee shop will be a small, modified trailer that will be attached to my car. The trailer will be modified to serve as a kitchen with an elegant yet very simple design. However, the outlook will be based on the event I am catering to. I will print new stickers and car warps to match the theme of the event so that it can blend with the event. </a:t>
            </a:r>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11</a:t>
            </a:fld>
            <a:endParaRPr lang="en-US"/>
          </a:p>
        </p:txBody>
      </p:sp>
    </p:spTree>
    <p:extLst>
      <p:ext uri="{BB962C8B-B14F-4D97-AF65-F5344CB8AC3E}">
        <p14:creationId xmlns:p14="http://schemas.microsoft.com/office/powerpoint/2010/main" val="644620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On the marketing mix specifically the promotional strategy, my mobile coffee shop will employ gamification as it will  leave clues for customers about the next destination and include the customers into a form of ‘treasure-hunt’ for the next location, and the winners get discounts on their coffee.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 will use will use social media to create awareness about the mobile coffee trucks routes, stopping points and destination.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Also, the coffee shop will apply traditional advertisement by decorating the coffee trailer with attractive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colours</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and car wraps to increase its visibility to commuters and pedestrians.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Finally, the mobile coffee store will have engagement session where customers can take pictures in the Instagram frame props which when posted on social media improves engagement</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12</a:t>
            </a:fld>
            <a:endParaRPr lang="en-US"/>
          </a:p>
        </p:txBody>
      </p:sp>
    </p:spTree>
    <p:extLst>
      <p:ext uri="{BB962C8B-B14F-4D97-AF65-F5344CB8AC3E}">
        <p14:creationId xmlns:p14="http://schemas.microsoft.com/office/powerpoint/2010/main" val="16787442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On this slide, I will take about the key resources needs with regards to premises, equipment and key suppliers. For this business idea, no rent is required but a retrofitted and modified trailer is required to act as a kitchen and a serving counter.</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Since the truck will be located in Stoke-on-Trent, there will be need to acquire a food business license from Stoke-on-Trent Environmental Health Department.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Other licenses include:</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Street Trading Consent license required,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food hygiene inspection and certification from the Environmental Health Officer (EHO)</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Food Ratings from the Food Hygiene ratings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Gas &amp; LPG Safety approval</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Insurances and vehicle and Trailer Standards from Vehicle Registrations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 food business license is free while other licenses such as Food Hygiene Certificate </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Some of the machines I will require are an Expresso Machine, a Grinder, water filtration setup, mini fridge, point of sale system, a power source, a waste tank and sink system.</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But these will be supplied with Prima Coffee Equipment traders</a:t>
            </a:r>
          </a:p>
          <a:p>
            <a:r>
              <a:rPr lang="en-US" dirty="0"/>
              <a:t> </a:t>
            </a:r>
          </a:p>
        </p:txBody>
      </p:sp>
      <p:sp>
        <p:nvSpPr>
          <p:cNvPr id="4" name="Slide Number Placeholder 3"/>
          <p:cNvSpPr>
            <a:spLocks noGrp="1"/>
          </p:cNvSpPr>
          <p:nvPr>
            <p:ph type="sldNum" sz="quarter" idx="5"/>
          </p:nvPr>
        </p:nvSpPr>
        <p:spPr/>
        <p:txBody>
          <a:bodyPr/>
          <a:lstStyle/>
          <a:p>
            <a:fld id="{2769BFB1-7EBC-48D7-8E90-16F813EE85EA}" type="slidenum">
              <a:rPr lang="en-US" smtClean="0"/>
              <a:t>13</a:t>
            </a:fld>
            <a:endParaRPr lang="en-US"/>
          </a:p>
        </p:txBody>
      </p:sp>
    </p:spTree>
    <p:extLst>
      <p:ext uri="{BB962C8B-B14F-4D97-AF65-F5344CB8AC3E}">
        <p14:creationId xmlns:p14="http://schemas.microsoft.com/office/powerpoint/2010/main" val="7960251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On this slide, I will discuss my main suppliers.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main suppliers will be coffee wholesalers who will provide coffee beans high quality coffee stock. The supplier for wholesale coffee stock is Iron and Fire Roasters Limited, which is in Stoke-on-Trent. </a:t>
            </a:r>
            <a:r>
              <a:rPr lang="en-GB" sz="1800" dirty="0">
                <a:effectLst/>
                <a:latin typeface="Times New Roman" panose="02020603050405020304" pitchFamily="18" charset="0"/>
                <a:ea typeface="Times New Roman" panose="02020603050405020304" pitchFamily="18" charset="0"/>
              </a:rPr>
              <a:t>The suppliers sell about 8 kg of coffee beans at £160 that will last a week. </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14</a:t>
            </a:fld>
            <a:endParaRPr lang="en-US"/>
          </a:p>
        </p:txBody>
      </p:sp>
    </p:spTree>
    <p:extLst>
      <p:ext uri="{BB962C8B-B14F-4D97-AF65-F5344CB8AC3E}">
        <p14:creationId xmlns:p14="http://schemas.microsoft.com/office/powerpoint/2010/main" val="4433598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On this slide, I will discuss my finances and their projections.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Below is a breakdown:</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Let’s begin with the expenses: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cost of the trailer, business registration and applicable licenses and capital expenses are well justified in the key resources section. Additionally, since this is a food truck, other expenses will come from travel or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fuelling</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the car. According to the car specification, a Mazda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Demio</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it consumes 1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litre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per 25kms. Currently, a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litre</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of fuel in the UK retails at about 134.90p. Consequently, I don’t drive that much except for my normal commute, which is like a mobile coffee store that commutes to locations, and I cover about 300 kms every week. This means that I spend about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1200 (+ miscellaneous). Other costs I have included are like my salary.</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On the income side, my ready-to-drink will retail at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3 while the Americano and Expresso at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£5</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Suppose I serve 20 clients for each commodity every day for five days a week, then the annual income on the three initial commodities will be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solidFill>
                  <a:srgbClr val="0D0D0D"/>
                </a:solidFill>
                <a:effectLst/>
                <a:latin typeface="Aptos" panose="020B0004020202020204" pitchFamily="34" charset="0"/>
                <a:ea typeface="Aptos" panose="020B0004020202020204" pitchFamily="34" charset="0"/>
                <a:cs typeface="Times New Roman" panose="02020603050405020304" pitchFamily="18" charset="0"/>
              </a:rPr>
              <a:t>70200.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I currently bank with Barclays, and I have access unsecured business loan of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10,000. Since Barclays 11.2% APR on a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10,000 loan over 60 months is £215.73 per month, I will pay an interest of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2588 in year 1. On this merit, my total annual income will be </a:t>
            </a:r>
            <a:r>
              <a:rPr lang="en-US" sz="1800" b="1"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80,200. Consequently, my total expenditure will be £</a:t>
            </a:r>
            <a:r>
              <a:rPr lang="en-US" sz="1800" kern="100" dirty="0">
                <a:solidFill>
                  <a:srgbClr val="0D0D0D"/>
                </a:solidFill>
                <a:effectLst/>
                <a:latin typeface="Aptos" panose="020B0004020202020204" pitchFamily="34" charset="0"/>
                <a:ea typeface="Aptos" panose="020B0004020202020204" pitchFamily="34" charset="0"/>
                <a:cs typeface="Times New Roman" panose="02020603050405020304" pitchFamily="18" charset="0"/>
              </a:rPr>
              <a:t>79,721, which implies that my profit will be </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a:solidFill>
                  <a:srgbClr val="0D0D0D"/>
                </a:solidFill>
                <a:effectLst/>
                <a:latin typeface="Aptos" panose="020B0004020202020204" pitchFamily="34" charset="0"/>
                <a:ea typeface="Aptos" panose="020B0004020202020204" pitchFamily="34" charset="0"/>
                <a:cs typeface="Times New Roman" panose="02020603050405020304" pitchFamily="18" charset="0"/>
              </a:rPr>
              <a:t>479.</a:t>
            </a:r>
            <a:endParaRPr lang="en-US"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15</a:t>
            </a:fld>
            <a:endParaRPr lang="en-US"/>
          </a:p>
        </p:txBody>
      </p:sp>
    </p:spTree>
    <p:extLst>
      <p:ext uri="{BB962C8B-B14F-4D97-AF65-F5344CB8AC3E}">
        <p14:creationId xmlns:p14="http://schemas.microsoft.com/office/powerpoint/2010/main" val="12450793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Here is a recap of everything we have discussed:</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type of customers are event goers, commuters, and students</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Competitor are  Pop-up Joes, Nescafé, and AMT Coffee</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Marketing Plan: place is events, product is common coffee products, affordable, and promotion through gamification.</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Key resources: trailer and equipment</a:t>
            </a:r>
          </a:p>
          <a:p>
            <a:pPr marL="342900" marR="0" lvl="0" indent="-342900">
              <a:lnSpc>
                <a:spcPct val="115000"/>
              </a:lnSpc>
              <a:spcBef>
                <a:spcPts val="0"/>
              </a:spcBef>
              <a:spcAft>
                <a:spcPts val="800"/>
              </a:spcAft>
              <a:buFont typeface="Wingdings" panose="05000000000000000000" pitchFamily="2" charset="2"/>
              <a:buChar char=""/>
              <a:tabLst>
                <a:tab pos="457200" algn="l"/>
              </a:tabLs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Financial performance: Due to expensive equipment, the prediction is that the business will break even.</a:t>
            </a:r>
          </a:p>
          <a:p>
            <a:pPr marL="22860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The floor is open for any questions</a:t>
            </a:r>
          </a:p>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16</a:t>
            </a:fld>
            <a:endParaRPr lang="en-US"/>
          </a:p>
        </p:txBody>
      </p:sp>
    </p:spTree>
    <p:extLst>
      <p:ext uri="{BB962C8B-B14F-4D97-AF65-F5344CB8AC3E}">
        <p14:creationId xmlns:p14="http://schemas.microsoft.com/office/powerpoint/2010/main" val="7229490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17</a:t>
            </a:fld>
            <a:endParaRPr lang="en-US"/>
          </a:p>
        </p:txBody>
      </p:sp>
    </p:spTree>
    <p:extLst>
      <p:ext uri="{BB962C8B-B14F-4D97-AF65-F5344CB8AC3E}">
        <p14:creationId xmlns:p14="http://schemas.microsoft.com/office/powerpoint/2010/main" val="24865016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18</a:t>
            </a:fld>
            <a:endParaRPr lang="en-US"/>
          </a:p>
        </p:txBody>
      </p:sp>
    </p:spTree>
    <p:extLst>
      <p:ext uri="{BB962C8B-B14F-4D97-AF65-F5344CB8AC3E}">
        <p14:creationId xmlns:p14="http://schemas.microsoft.com/office/powerpoint/2010/main" val="23021448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769BFB1-7EBC-48D7-8E90-16F813EE85EA}" type="slidenum">
              <a:rPr lang="en-US" smtClean="0"/>
              <a:t>19</a:t>
            </a:fld>
            <a:endParaRPr lang="en-US"/>
          </a:p>
        </p:txBody>
      </p:sp>
    </p:spTree>
    <p:extLst>
      <p:ext uri="{BB962C8B-B14F-4D97-AF65-F5344CB8AC3E}">
        <p14:creationId xmlns:p14="http://schemas.microsoft.com/office/powerpoint/2010/main" val="2121294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E14E4-BB64-EA94-337C-2D9DE1C526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5E14113-7724-CFE3-C762-0C12F9855D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E097841-D5BE-66D6-71F5-8AD912ED7330}"/>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5" name="Footer Placeholder 4">
            <a:extLst>
              <a:ext uri="{FF2B5EF4-FFF2-40B4-BE49-F238E27FC236}">
                <a16:creationId xmlns:a16="http://schemas.microsoft.com/office/drawing/2014/main" id="{8608595B-3A4D-B6A5-6900-852C178CC9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F7F9D4-03AF-A98D-DCC7-2DB74F4F87A5}"/>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937634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DF898-4FA2-A1A7-48CD-08197F4233E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8B088A-0BEC-AA6E-07BB-D3FBF49213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A6558E-5D77-1A52-20A4-3EE098A65235}"/>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5" name="Footer Placeholder 4">
            <a:extLst>
              <a:ext uri="{FF2B5EF4-FFF2-40B4-BE49-F238E27FC236}">
                <a16:creationId xmlns:a16="http://schemas.microsoft.com/office/drawing/2014/main" id="{996C228A-8820-6B76-AFDF-00D08B18C69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EC8927-74D4-0F18-490B-3B6333A2AAF3}"/>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835631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0FB5A-DFF0-9766-7DC0-8262AF1485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ECC234-87A8-3858-DFDE-99EFDBB109A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2CBABF-9A85-1D78-28C8-496BDDD3CC62}"/>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5" name="Footer Placeholder 4">
            <a:extLst>
              <a:ext uri="{FF2B5EF4-FFF2-40B4-BE49-F238E27FC236}">
                <a16:creationId xmlns:a16="http://schemas.microsoft.com/office/drawing/2014/main" id="{9E2D5E02-126E-44E1-E1C2-E8199F76AD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25B292-AB0C-8C61-7084-858B4ADE572C}"/>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999969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9ED7-6C49-CF86-A940-595F60B840E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7CE637B-C738-5B34-FF3B-7ABA0C934E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D16B13-403C-597F-6DD8-567DB9D578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33FB9BB-82D4-6316-F08F-6923C1CF7E3E}"/>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6" name="Footer Placeholder 5">
            <a:extLst>
              <a:ext uri="{FF2B5EF4-FFF2-40B4-BE49-F238E27FC236}">
                <a16:creationId xmlns:a16="http://schemas.microsoft.com/office/drawing/2014/main" id="{A942CAF7-BB63-544B-47A7-D69F0D3536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AC0510-8029-F376-C5F2-4865319FB6C9}"/>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3519181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ABF13-BDC5-0E2F-BA48-55319A8794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3BA4455-B88B-EE72-3DB7-44BF7042DD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F6E56F-68FD-D3FC-EB1B-3BABB2C3B8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8C15F60-165E-C569-F163-7E7763A391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A2236B-CDB1-328A-5C51-162D7701AD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5E95185-1BA7-FDDD-69FD-666E130C040D}"/>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8" name="Footer Placeholder 7">
            <a:extLst>
              <a:ext uri="{FF2B5EF4-FFF2-40B4-BE49-F238E27FC236}">
                <a16:creationId xmlns:a16="http://schemas.microsoft.com/office/drawing/2014/main" id="{DFF9A58B-C887-293B-80B3-98F8A7A20C3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A72172-2C74-4459-A582-EFECD685FCC8}"/>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959004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F4E95-6E08-DAED-39A1-F022CBCC53D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8329C5-324A-3531-E0A5-643B062BF442}"/>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4" name="Footer Placeholder 3">
            <a:extLst>
              <a:ext uri="{FF2B5EF4-FFF2-40B4-BE49-F238E27FC236}">
                <a16:creationId xmlns:a16="http://schemas.microsoft.com/office/drawing/2014/main" id="{2FC260D1-CDD7-757D-334B-ADC394C4FD3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01C505-23D6-0A77-A5D9-D7D7C1FF581E}"/>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5028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E38F3A-56AF-7DE7-6A49-75A45DFB5B42}"/>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3" name="Footer Placeholder 2">
            <a:extLst>
              <a:ext uri="{FF2B5EF4-FFF2-40B4-BE49-F238E27FC236}">
                <a16:creationId xmlns:a16="http://schemas.microsoft.com/office/drawing/2014/main" id="{D0F2F88F-1251-F8FE-C869-BD4E956054D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E3C0D5-83BE-2AF6-0CA3-F38E005CE6A6}"/>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687812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0E831-5EF9-206D-67C9-DD148AA9FB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EE93FF6-F525-B95E-F1D0-98DA5628D2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EA9B169-03BB-AF7B-305E-09F39ED198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BB0723-2681-DEE7-A4D2-F7927BC45B41}"/>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6" name="Footer Placeholder 5">
            <a:extLst>
              <a:ext uri="{FF2B5EF4-FFF2-40B4-BE49-F238E27FC236}">
                <a16:creationId xmlns:a16="http://schemas.microsoft.com/office/drawing/2014/main" id="{17707BC0-B708-AAB9-347E-28EFC789B6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31B1E9-B381-D7B9-529B-EAB236D47847}"/>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29748246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C040-D432-0863-C3E3-DE87E9EAE6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18444-8AA3-3B16-65C1-FF3EA9DAA9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01248D7-6E27-72E0-703E-09D4F772FD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6AD24-09B8-6EFA-3F3C-84DD6F2BDF82}"/>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6" name="Footer Placeholder 5">
            <a:extLst>
              <a:ext uri="{FF2B5EF4-FFF2-40B4-BE49-F238E27FC236}">
                <a16:creationId xmlns:a16="http://schemas.microsoft.com/office/drawing/2014/main" id="{142C28A4-1BE9-F44F-3C44-848B07F1F6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5A544E-C94C-ECB0-4E57-FE0BD5DDFB17}"/>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957579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C28DB-053E-60AB-5C3E-E818259EAC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0C677D2-14F0-DE8F-43BF-0527B2BE64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543B972-ED6B-AB0A-44C3-A58FEA901904}"/>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5" name="Footer Placeholder 4">
            <a:extLst>
              <a:ext uri="{FF2B5EF4-FFF2-40B4-BE49-F238E27FC236}">
                <a16:creationId xmlns:a16="http://schemas.microsoft.com/office/drawing/2014/main" id="{6A5B8652-21F6-1B07-288A-35FE22BBDF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CC2DEC-A45B-6A4E-1C21-6042085BCA3D}"/>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194786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06C542-5A08-5C72-2D3F-DC950C999FF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ECAFB7A-0E5D-3172-DAC5-FCD0C69CB2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5D8EDA4-F5AB-17B5-4D5B-FDFE0EF76FD9}"/>
              </a:ext>
            </a:extLst>
          </p:cNvPr>
          <p:cNvSpPr>
            <a:spLocks noGrp="1"/>
          </p:cNvSpPr>
          <p:nvPr>
            <p:ph type="dt" sz="half" idx="10"/>
          </p:nvPr>
        </p:nvSpPr>
        <p:spPr/>
        <p:txBody>
          <a:bodyPr/>
          <a:lstStyle/>
          <a:p>
            <a:fld id="{2AFC46C5-CFA2-4147-9D6D-80A3E857F76F}" type="datetimeFigureOut">
              <a:rPr lang="en-US" smtClean="0"/>
              <a:t>3/2/2026</a:t>
            </a:fld>
            <a:endParaRPr lang="en-US"/>
          </a:p>
        </p:txBody>
      </p:sp>
      <p:sp>
        <p:nvSpPr>
          <p:cNvPr id="5" name="Footer Placeholder 4">
            <a:extLst>
              <a:ext uri="{FF2B5EF4-FFF2-40B4-BE49-F238E27FC236}">
                <a16:creationId xmlns:a16="http://schemas.microsoft.com/office/drawing/2014/main" id="{3613C7AA-7B50-EC7B-B0D3-15D0FB0DB9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6AF0BB-4284-B0FF-CE9A-699F0C11332F}"/>
              </a:ext>
            </a:extLst>
          </p:cNvPr>
          <p:cNvSpPr>
            <a:spLocks noGrp="1"/>
          </p:cNvSpPr>
          <p:nvPr>
            <p:ph type="sldNum" sz="quarter" idx="12"/>
          </p:nvPr>
        </p:nvSpPr>
        <p:spPr/>
        <p:txBody>
          <a:bodyPr/>
          <a:lstStyle/>
          <a:p>
            <a:fld id="{435E4716-AE33-44E5-A5AF-2A9FAD6AD119}" type="slidenum">
              <a:rPr lang="en-US" smtClean="0"/>
              <a:t>‹#›</a:t>
            </a:fld>
            <a:endParaRPr lang="en-US"/>
          </a:p>
        </p:txBody>
      </p:sp>
    </p:spTree>
    <p:extLst>
      <p:ext uri="{BB962C8B-B14F-4D97-AF65-F5344CB8AC3E}">
        <p14:creationId xmlns:p14="http://schemas.microsoft.com/office/powerpoint/2010/main" val="317894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58360E-A14E-291F-C2FB-D7CC5CB2F6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20596CF-D04D-5BA7-A91D-6EDB18C96A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103F17-8A96-99AF-E919-DB0E9C41EF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FC46C5-CFA2-4147-9D6D-80A3E857F76F}" type="datetimeFigureOut">
              <a:rPr lang="en-US" smtClean="0"/>
              <a:t>3/2/2026</a:t>
            </a:fld>
            <a:endParaRPr lang="en-US"/>
          </a:p>
        </p:txBody>
      </p:sp>
      <p:sp>
        <p:nvSpPr>
          <p:cNvPr id="5" name="Footer Placeholder 4">
            <a:extLst>
              <a:ext uri="{FF2B5EF4-FFF2-40B4-BE49-F238E27FC236}">
                <a16:creationId xmlns:a16="http://schemas.microsoft.com/office/drawing/2014/main" id="{3D951E32-93A0-2982-9D34-2F7445C711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477BD48-D994-C093-066A-4A75EE73AF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5E4716-AE33-44E5-A5AF-2A9FAD6AD119}" type="slidenum">
              <a:rPr lang="en-US" smtClean="0"/>
              <a:t>‹#›</a:t>
            </a:fld>
            <a:endParaRPr lang="en-US"/>
          </a:p>
        </p:txBody>
      </p:sp>
    </p:spTree>
    <p:extLst>
      <p:ext uri="{BB962C8B-B14F-4D97-AF65-F5344CB8AC3E}">
        <p14:creationId xmlns:p14="http://schemas.microsoft.com/office/powerpoint/2010/main" val="1531416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07/s11747-019-00695-1" TargetMode="External"/><Relationship Id="rId13" Type="http://schemas.openxmlformats.org/officeDocument/2006/relationships/hyperlink" Target="https://www.stoke.gov.uk/info/20058/food_businesses/130/starting_a_food_business" TargetMode="External"/><Relationship Id="rId3" Type="http://schemas.openxmlformats.org/officeDocument/2006/relationships/hyperlink" Target="https://doi.org/10.1108/EBR-05-2024-0157" TargetMode="External"/><Relationship Id="rId7" Type="http://schemas.openxmlformats.org/officeDocument/2006/relationships/hyperlink" Target="https://find-and-update.company-information.service.gov.uk/company/02857483/filing-history" TargetMode="External"/><Relationship Id="rId12" Type="http://schemas.openxmlformats.org/officeDocument/2006/relationships/hyperlink" Target="https://www.gocompare.com/motoring/guides/petrol-prices/"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hyperlink" Target="https://doi.org/10.65142/ijeads.v2i3.110" TargetMode="External"/><Relationship Id="rId11" Type="http://schemas.openxmlformats.org/officeDocument/2006/relationships/hyperlink" Target="https://britishcoffeeassociation.org/coffee-consumption/" TargetMode="External"/><Relationship Id="rId5" Type="http://schemas.openxmlformats.org/officeDocument/2006/relationships/hyperlink" Target="https://doi.org/10.1108/ARCH-04-2025-0163" TargetMode="External"/><Relationship Id="rId10" Type="http://schemas.openxmlformats.org/officeDocument/2006/relationships/hyperlink" Target="https://www.barclays.co.uk/business-banking/borrow/loans/#business-loan-calculator" TargetMode="External"/><Relationship Id="rId4" Type="http://schemas.openxmlformats.org/officeDocument/2006/relationships/hyperlink" Target="https://www.worldcoffeeportal.com/news/value-in-the-spotlight-as-competition-heats-up-in-6-1bn-uk-branded-coffee-shop-market/" TargetMode="External"/><Relationship Id="rId9" Type="http://schemas.openxmlformats.org/officeDocument/2006/relationships/hyperlink" Target="https://doi.org/10.31538/mjifm.v5i3.546" TargetMode="External"/><Relationship Id="rId14" Type="http://schemas.openxmlformats.org/officeDocument/2006/relationships/hyperlink" Target="https://www.foodhygienecertificate.co.uk/product/level-2-food-hygiene-certificat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proquest.com/openview/998b2b25e9165efca1e574f002c35f3b/1?pq-origsite=gscholar&amp;cbl=18750&amp;diss=y" TargetMode="External"/><Relationship Id="rId13" Type="http://schemas.openxmlformats.org/officeDocument/2006/relationships/hyperlink" Target="https://scholarworks.waldenu.edu/cgi/viewcontent.cgi?article=12668&amp;context=dissertations" TargetMode="External"/><Relationship Id="rId3" Type="http://schemas.openxmlformats.org/officeDocument/2006/relationships/hyperlink" Target="https://doi.org/10.1016/j.spc.2024.06.004" TargetMode="External"/><Relationship Id="rId7" Type="http://schemas.openxmlformats.org/officeDocument/2006/relationships/hyperlink" Target="https://doi.org/10.1108/BFJ-09-2021-099" TargetMode="External"/><Relationship Id="rId12" Type="http://schemas.openxmlformats.org/officeDocument/2006/relationships/hyperlink" Target="https://doi.org/10.1088/1755-1315/1510/1/012031"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attackmarketing.com/post/how-food-truck-marketing-became-the-new-sampling-powerhouse" TargetMode="External"/><Relationship Id="rId11" Type="http://schemas.openxmlformats.org/officeDocument/2006/relationships/hyperlink" Target="https://www.lumina-intelligence.com/blog/foodservice/uk-coffee-market-size-growth-share-statistics-2025/" TargetMode="External"/><Relationship Id="rId5" Type="http://schemas.openxmlformats.org/officeDocument/2006/relationships/hyperlink" Target="https://ironandfire.co.uk/fresh-roasted-coffee-supplier/stoke-on-trent/" TargetMode="External"/><Relationship Id="rId10" Type="http://schemas.openxmlformats.org/officeDocument/2006/relationships/hyperlink" Target="https://www.theseus.fi/bitstream/handle/10024/811523/Louhelainen_Iliya.pdf?sequence=2&amp;isAllowed=y" TargetMode="External"/><Relationship Id="rId4" Type="http://schemas.openxmlformats.org/officeDocument/2006/relationships/hyperlink" Target="https://doi.org/10.1016/j.cesys.2024.100231" TargetMode="External"/><Relationship Id="rId9" Type="http://schemas.openxmlformats.org/officeDocument/2006/relationships/hyperlink" Target="https://doi.org/10.1108/BFJ-03-2021-0216"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stokescoffee.com/collections/barista-training" TargetMode="External"/><Relationship Id="rId3" Type="http://schemas.openxmlformats.org/officeDocument/2006/relationships/hyperlink" Target="https://popupjoes.co.uk/about" TargetMode="External"/><Relationship Id="rId7" Type="http://schemas.openxmlformats.org/officeDocument/2006/relationships/hyperlink" Target="https://www.statista.com/statistics/297863/leading-coffee-shop-chains-in-the-united-kingdom-uk-store-number/"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hyperlink" Target="https://www.rushdenlakes.com/plan-your-visit" TargetMode="External"/><Relationship Id="rId5" Type="http://schemas.openxmlformats.org/officeDocument/2006/relationships/hyperlink" Target="https://rollingstock.uk/catering-trailers-for-sale/" TargetMode="External"/><Relationship Id="rId10" Type="http://schemas.openxmlformats.org/officeDocument/2006/relationships/hyperlink" Target="https://doi.org/10.1057/s41271-021-00274-1" TargetMode="External"/><Relationship Id="rId4" Type="http://schemas.openxmlformats.org/officeDocument/2006/relationships/hyperlink" Target="https://prima-coffee.com/" TargetMode="External"/><Relationship Id="rId9" Type="http://schemas.openxmlformats.org/officeDocument/2006/relationships/hyperlink" Target="https://togather.com/listings/mobile-bars/coff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1581E61-A10D-FEFA-63A1-AB8A76A14CE4}"/>
              </a:ext>
            </a:extLst>
          </p:cNvPr>
          <p:cNvPicPr>
            <a:picLocks noChangeAspect="1"/>
          </p:cNvPicPr>
          <p:nvPr/>
        </p:nvPicPr>
        <p:blipFill>
          <a:blip r:embed="rId3"/>
          <a:srcRect l="8139" r="4795" b="-1"/>
          <a:stretch>
            <a:fillRect/>
          </a:stretch>
        </p:blipFill>
        <p:spPr>
          <a:xfrm>
            <a:off x="-3047"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3D24D365-C27E-DE57-142A-1AD47B238CB9}"/>
              </a:ext>
            </a:extLst>
          </p:cNvPr>
          <p:cNvSpPr txBox="1"/>
          <p:nvPr/>
        </p:nvSpPr>
        <p:spPr>
          <a:xfrm>
            <a:off x="7206343" y="827313"/>
            <a:ext cx="4982608" cy="3499077"/>
          </a:xfrm>
          <a:prstGeom prst="rect">
            <a:avLst/>
          </a:prstGeom>
        </p:spPr>
        <p:txBody>
          <a:bodyPr vert="horz" lIns="91440" tIns="45720" rIns="91440" bIns="45720" rtlCol="0">
            <a:normAutofit/>
          </a:bodyPr>
          <a:lstStyle/>
          <a:p>
            <a:pPr algn="ctr">
              <a:lnSpc>
                <a:spcPct val="90000"/>
              </a:lnSpc>
              <a:spcAft>
                <a:spcPts val="600"/>
              </a:spcAft>
            </a:pPr>
            <a:r>
              <a:rPr lang="en-US" sz="3200" b="1"/>
              <a:t>Bean Motion  Pop-Up</a:t>
            </a:r>
          </a:p>
          <a:p>
            <a:pPr algn="ctr">
              <a:lnSpc>
                <a:spcPct val="90000"/>
              </a:lnSpc>
              <a:spcAft>
                <a:spcPts val="600"/>
              </a:spcAft>
            </a:pPr>
            <a:r>
              <a:rPr lang="en-US" sz="2000" b="1"/>
              <a:t> </a:t>
            </a:r>
            <a:r>
              <a:rPr lang="en-US" sz="2000" i="1"/>
              <a:t>Celebrating every day with Coffee</a:t>
            </a:r>
          </a:p>
          <a:p>
            <a:pPr>
              <a:lnSpc>
                <a:spcPct val="90000"/>
              </a:lnSpc>
              <a:spcAft>
                <a:spcPts val="600"/>
              </a:spcAft>
            </a:pPr>
            <a:endParaRPr lang="en-US" sz="2000" i="1"/>
          </a:p>
          <a:p>
            <a:pPr>
              <a:lnSpc>
                <a:spcPct val="90000"/>
              </a:lnSpc>
              <a:spcAft>
                <a:spcPts val="600"/>
              </a:spcAft>
            </a:pPr>
            <a:endParaRPr lang="en-US" sz="2000" i="1"/>
          </a:p>
          <a:p>
            <a:pPr hangingPunct="0"/>
            <a:r>
              <a:rPr lang="en-GB" b="1"/>
              <a:t>Module Name</a:t>
            </a:r>
            <a:r>
              <a:rPr lang="en-GB"/>
              <a:t>: Leading Restaurant Strategy</a:t>
            </a:r>
          </a:p>
          <a:p>
            <a:pPr hangingPunct="0"/>
            <a:r>
              <a:rPr lang="en-GB" b="1"/>
              <a:t>Module Code</a:t>
            </a:r>
            <a:r>
              <a:rPr lang="en-GB"/>
              <a:t>: BMGM6001</a:t>
            </a:r>
          </a:p>
          <a:p>
            <a:pPr hangingPunct="0"/>
            <a:r>
              <a:rPr lang="en-GB" b="1"/>
              <a:t>Student Name: </a:t>
            </a:r>
            <a:r>
              <a:rPr lang="en-GB"/>
              <a:t>Raluca Georgiana Chiparus Zosan</a:t>
            </a:r>
          </a:p>
          <a:p>
            <a:pPr hangingPunct="0"/>
            <a:r>
              <a:rPr lang="en-GB" b="1"/>
              <a:t>Student Number: </a:t>
            </a:r>
            <a:r>
              <a:rPr lang="en-GB"/>
              <a:t>2239463</a:t>
            </a:r>
          </a:p>
          <a:p>
            <a:r>
              <a:rPr lang="en-GB" b="1"/>
              <a:t>Lecturer’s Name</a:t>
            </a:r>
            <a:r>
              <a:rPr lang="en-GB"/>
              <a:t>: Jemma Smith</a:t>
            </a:r>
            <a:endParaRPr lang="en-US" sz="2000" i="1" dirty="0"/>
          </a:p>
        </p:txBody>
      </p:sp>
      <p:pic>
        <p:nvPicPr>
          <p:cNvPr id="4" name="Picture 3">
            <a:extLst>
              <a:ext uri="{FF2B5EF4-FFF2-40B4-BE49-F238E27FC236}">
                <a16:creationId xmlns:a16="http://schemas.microsoft.com/office/drawing/2014/main" id="{C1A2E887-B65C-EDFB-AA44-F5C27CDFDE3B}"/>
              </a:ext>
            </a:extLst>
          </p:cNvPr>
          <p:cNvPicPr>
            <a:picLocks noChangeAspect="1"/>
          </p:cNvPicPr>
          <p:nvPr/>
        </p:nvPicPr>
        <p:blipFill>
          <a:blip r:embed="rId4"/>
          <a:stretch>
            <a:fillRect/>
          </a:stretch>
        </p:blipFill>
        <p:spPr>
          <a:xfrm>
            <a:off x="10336040" y="5153693"/>
            <a:ext cx="1877731" cy="2304488"/>
          </a:xfrm>
          <a:prstGeom prst="rect">
            <a:avLst/>
          </a:prstGeom>
        </p:spPr>
      </p:pic>
    </p:spTree>
    <p:extLst>
      <p:ext uri="{BB962C8B-B14F-4D97-AF65-F5344CB8AC3E}">
        <p14:creationId xmlns:p14="http://schemas.microsoft.com/office/powerpoint/2010/main" val="1678765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l="-15000" r="-15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567418" y="668122"/>
            <a:ext cx="4244068" cy="769441"/>
          </a:xfrm>
          <a:prstGeom prst="rect">
            <a:avLst/>
          </a:prstGeom>
          <a:noFill/>
        </p:spPr>
        <p:txBody>
          <a:bodyPr wrap="square" rtlCol="0">
            <a:spAutoFit/>
          </a:bodyPr>
          <a:lstStyle/>
          <a:p>
            <a:r>
              <a:rPr lang="en-US" sz="4400" b="1" dirty="0">
                <a:solidFill>
                  <a:schemeClr val="accent6">
                    <a:lumMod val="50000"/>
                  </a:schemeClr>
                </a:solidFill>
                <a:latin typeface="Arial Black" panose="020B0A04020102020204" pitchFamily="34" charset="0"/>
              </a:rPr>
              <a:t>Introduction</a:t>
            </a:r>
          </a:p>
        </p:txBody>
      </p:sp>
      <p:sp>
        <p:nvSpPr>
          <p:cNvPr id="4" name="TextBox 3">
            <a:extLst>
              <a:ext uri="{FF2B5EF4-FFF2-40B4-BE49-F238E27FC236}">
                <a16:creationId xmlns:a16="http://schemas.microsoft.com/office/drawing/2014/main" id="{BB1AA039-F2DF-CE7F-15A2-32D570906D62}"/>
              </a:ext>
            </a:extLst>
          </p:cNvPr>
          <p:cNvSpPr txBox="1"/>
          <p:nvPr/>
        </p:nvSpPr>
        <p:spPr>
          <a:xfrm>
            <a:off x="6096000" y="337457"/>
            <a:ext cx="5932713" cy="6037638"/>
          </a:xfrm>
          <a:prstGeom prst="rect">
            <a:avLst/>
          </a:prstGeom>
          <a:solidFill>
            <a:schemeClr val="bg1">
              <a:lumMod val="95000"/>
            </a:schemeClr>
          </a:solidFill>
        </p:spPr>
        <p:txBody>
          <a:bodyPr wrap="square">
            <a:spAutoFit/>
          </a:bodyPr>
          <a:lstStyle/>
          <a:p>
            <a:pPr>
              <a:lnSpc>
                <a:spcPct val="200000"/>
              </a:lnSpc>
            </a:pPr>
            <a:r>
              <a:rPr lang="en-US" sz="2400" b="1" dirty="0">
                <a:solidFill>
                  <a:schemeClr val="tx2">
                    <a:lumMod val="75000"/>
                    <a:lumOff val="25000"/>
                  </a:schemeClr>
                </a:solidFill>
                <a:latin typeface="Bookman Old Style" panose="02050604050505020204" pitchFamily="18" charset="0"/>
              </a:rPr>
              <a:t>Business Name</a:t>
            </a:r>
            <a:r>
              <a:rPr lang="en-US" sz="2400" dirty="0">
                <a:latin typeface="Bookman Old Style" panose="02050604050505020204" pitchFamily="18" charset="0"/>
              </a:rPr>
              <a:t>: Bean Motion Pop-Up</a:t>
            </a:r>
          </a:p>
          <a:p>
            <a:pPr>
              <a:lnSpc>
                <a:spcPct val="200000"/>
              </a:lnSpc>
            </a:pPr>
            <a:r>
              <a:rPr lang="en-US" sz="2400" b="1" dirty="0">
                <a:solidFill>
                  <a:schemeClr val="tx2">
                    <a:lumMod val="75000"/>
                    <a:lumOff val="25000"/>
                  </a:schemeClr>
                </a:solidFill>
                <a:latin typeface="Bookman Old Style" panose="02050604050505020204" pitchFamily="18" charset="0"/>
              </a:rPr>
              <a:t>Type of business</a:t>
            </a:r>
            <a:r>
              <a:rPr lang="en-US" sz="2400" dirty="0">
                <a:latin typeface="Bookman Old Style" panose="02050604050505020204" pitchFamily="18" charset="0"/>
              </a:rPr>
              <a:t>: mobile coffee truck</a:t>
            </a:r>
          </a:p>
          <a:p>
            <a:pPr>
              <a:lnSpc>
                <a:spcPct val="200000"/>
              </a:lnSpc>
            </a:pPr>
            <a:r>
              <a:rPr lang="en-US" sz="2400" b="1" dirty="0">
                <a:solidFill>
                  <a:srgbClr val="1154B8"/>
                </a:solidFill>
                <a:latin typeface="Bookman Old Style" panose="02050604050505020204" pitchFamily="18" charset="0"/>
              </a:rPr>
              <a:t>Location</a:t>
            </a:r>
            <a:r>
              <a:rPr lang="en-US" sz="2400" dirty="0">
                <a:latin typeface="Bookman Old Style" panose="02050604050505020204" pitchFamily="18" charset="0"/>
              </a:rPr>
              <a:t>: Stoke-on-Trent</a:t>
            </a:r>
          </a:p>
          <a:p>
            <a:pPr>
              <a:lnSpc>
                <a:spcPct val="200000"/>
              </a:lnSpc>
            </a:pPr>
            <a:r>
              <a:rPr lang="en-US" sz="2400" b="1" dirty="0">
                <a:solidFill>
                  <a:srgbClr val="1154B8"/>
                </a:solidFill>
                <a:latin typeface="Bookman Old Style" panose="02050604050505020204" pitchFamily="18" charset="0"/>
              </a:rPr>
              <a:t>Product</a:t>
            </a:r>
            <a:r>
              <a:rPr lang="en-US" sz="2400" dirty="0">
                <a:latin typeface="Bookman Old Style" panose="02050604050505020204" pitchFamily="18" charset="0"/>
              </a:rPr>
              <a:t>: Sells Coffee</a:t>
            </a:r>
          </a:p>
          <a:p>
            <a:pPr>
              <a:lnSpc>
                <a:spcPct val="200000"/>
              </a:lnSpc>
            </a:pPr>
            <a:r>
              <a:rPr lang="en-US" sz="2400" b="1" dirty="0">
                <a:solidFill>
                  <a:srgbClr val="1154B8"/>
                </a:solidFill>
                <a:latin typeface="Bookman Old Style" panose="02050604050505020204" pitchFamily="18" charset="0"/>
              </a:rPr>
              <a:t>Events</a:t>
            </a:r>
            <a:r>
              <a:rPr lang="en-US" sz="2400" dirty="0">
                <a:latin typeface="Bookman Old Style" panose="02050604050505020204" pitchFamily="18" charset="0"/>
              </a:rPr>
              <a:t>: football games, </a:t>
            </a:r>
            <a:r>
              <a:rPr lang="en-GB" sz="2400" dirty="0">
                <a:solidFill>
                  <a:srgbClr val="000000"/>
                </a:solidFill>
                <a:effectLst/>
                <a:latin typeface="Bookman Old Style" panose="02050604050505020204" pitchFamily="18" charset="0"/>
                <a:ea typeface="Times New Roman" panose="02020603050405020304" pitchFamily="18" charset="0"/>
              </a:rPr>
              <a:t>music concerts, food markets, and high-volume commuter areas </a:t>
            </a:r>
            <a:endParaRPr lang="en-US" sz="2400" dirty="0">
              <a:solidFill>
                <a:srgbClr val="000000"/>
              </a:solidFill>
              <a:effectLst/>
              <a:latin typeface="Bookman Old Style" panose="02050604050505020204" pitchFamily="18" charset="0"/>
              <a:ea typeface="Times New Roman" panose="02020603050405020304" pitchFamily="18" charset="0"/>
            </a:endParaRPr>
          </a:p>
          <a:p>
            <a:pPr>
              <a:lnSpc>
                <a:spcPct val="200000"/>
              </a:lnSpc>
            </a:pPr>
            <a:r>
              <a:rPr lang="en-US" sz="2400" b="1" dirty="0">
                <a:solidFill>
                  <a:srgbClr val="1154B8"/>
                </a:solidFill>
                <a:latin typeface="Bookman Old Style" panose="02050604050505020204" pitchFamily="18" charset="0"/>
              </a:rPr>
              <a:t>Marketing</a:t>
            </a:r>
            <a:r>
              <a:rPr lang="en-US" sz="2400" dirty="0">
                <a:solidFill>
                  <a:srgbClr val="000000"/>
                </a:solidFill>
                <a:latin typeface="Bookman Old Style" panose="02050604050505020204" pitchFamily="18" charset="0"/>
              </a:rPr>
              <a:t>: Social media</a:t>
            </a:r>
            <a:endParaRPr lang="en-US" sz="2400" dirty="0">
              <a:latin typeface="Bookman Old Style" panose="02050604050505020204" pitchFamily="18" charset="0"/>
            </a:endParaRPr>
          </a:p>
        </p:txBody>
      </p:sp>
      <p:pic>
        <p:nvPicPr>
          <p:cNvPr id="5" name="Picture 4">
            <a:extLst>
              <a:ext uri="{FF2B5EF4-FFF2-40B4-BE49-F238E27FC236}">
                <a16:creationId xmlns:a16="http://schemas.microsoft.com/office/drawing/2014/main" id="{74607F25-47D1-5474-7C97-E5EFBE779B4C}"/>
              </a:ext>
            </a:extLst>
          </p:cNvPr>
          <p:cNvPicPr>
            <a:picLocks noChangeAspect="1"/>
          </p:cNvPicPr>
          <p:nvPr/>
        </p:nvPicPr>
        <p:blipFill>
          <a:blip r:embed="rId4"/>
          <a:stretch>
            <a:fillRect/>
          </a:stretch>
        </p:blipFill>
        <p:spPr>
          <a:xfrm>
            <a:off x="10396566" y="4954643"/>
            <a:ext cx="1871634" cy="2304488"/>
          </a:xfrm>
          <a:prstGeom prst="rect">
            <a:avLst/>
          </a:prstGeom>
        </p:spPr>
      </p:pic>
    </p:spTree>
    <p:extLst>
      <p:ext uri="{BB962C8B-B14F-4D97-AF65-F5344CB8AC3E}">
        <p14:creationId xmlns:p14="http://schemas.microsoft.com/office/powerpoint/2010/main" val="4278929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392684" y="552288"/>
            <a:ext cx="8254360" cy="523220"/>
          </a:xfrm>
          <a:prstGeom prst="rect">
            <a:avLst/>
          </a:prstGeom>
          <a:noFill/>
        </p:spPr>
        <p:txBody>
          <a:bodyPr wrap="square" rtlCol="0">
            <a:spAutoFit/>
          </a:bodyPr>
          <a:lstStyle/>
          <a:p>
            <a:r>
              <a:rPr lang="en-US" sz="2800" b="1" dirty="0">
                <a:solidFill>
                  <a:schemeClr val="accent6">
                    <a:lumMod val="50000"/>
                  </a:schemeClr>
                </a:solidFill>
              </a:rPr>
              <a:t>Business Idea</a:t>
            </a:r>
          </a:p>
        </p:txBody>
      </p:sp>
      <p:sp>
        <p:nvSpPr>
          <p:cNvPr id="4" name="TextBox 3">
            <a:extLst>
              <a:ext uri="{FF2B5EF4-FFF2-40B4-BE49-F238E27FC236}">
                <a16:creationId xmlns:a16="http://schemas.microsoft.com/office/drawing/2014/main" id="{00447E1E-C2C6-DDC7-C7E2-2BC643B2360E}"/>
              </a:ext>
            </a:extLst>
          </p:cNvPr>
          <p:cNvSpPr txBox="1"/>
          <p:nvPr/>
        </p:nvSpPr>
        <p:spPr>
          <a:xfrm>
            <a:off x="0" y="1075508"/>
            <a:ext cx="6556443" cy="5009833"/>
          </a:xfrm>
          <a:prstGeom prst="rect">
            <a:avLst/>
          </a:prstGeom>
          <a:noFill/>
        </p:spPr>
        <p:txBody>
          <a:bodyPr wrap="square">
            <a:spAutoFit/>
          </a:bodyPr>
          <a:lstStyle/>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lang="en-US" sz="2400" dirty="0">
                <a:solidFill>
                  <a:srgbClr val="1154B8"/>
                </a:solidFill>
                <a:latin typeface="Arial" panose="020B0604020202020204" pitchFamily="34" charset="0"/>
                <a:cs typeface="Arial" panose="020B0604020202020204" pitchFamily="34" charset="0"/>
              </a:rPr>
              <a:t>A</a:t>
            </a:r>
            <a:r>
              <a:rPr kumimoji="0" lang="en-US" sz="2400" b="0" i="0" u="none" strike="noStrike" kern="1200" cap="none" spc="0" normalizeH="0" baseline="0" noProof="0" dirty="0">
                <a:ln>
                  <a:noFill/>
                </a:ln>
                <a:solidFill>
                  <a:srgbClr val="1154B8"/>
                </a:solidFill>
                <a:effectLst/>
                <a:uLnTx/>
                <a:uFillTx/>
                <a:latin typeface="Arial" panose="020B0604020202020204" pitchFamily="34" charset="0"/>
                <a:ea typeface="+mn-ea"/>
                <a:cs typeface="Arial" panose="020B0604020202020204" pitchFamily="34" charset="0"/>
              </a:rPr>
              <a:t> mobile pop-up coffee truck </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en-US" sz="2400" b="0" i="0" u="none" strike="noStrike" kern="1200" cap="none" spc="0" normalizeH="0" baseline="0" noProof="0" dirty="0">
                <a:ln>
                  <a:noFill/>
                </a:ln>
                <a:solidFill>
                  <a:srgbClr val="1154B8"/>
                </a:solidFill>
                <a:effectLst/>
                <a:uLnTx/>
                <a:uFillTx/>
                <a:latin typeface="Arial" panose="020B0604020202020204" pitchFamily="34" charset="0"/>
                <a:ea typeface="+mn-ea"/>
                <a:cs typeface="Arial" panose="020B0604020202020204" pitchFamily="34" charset="0"/>
              </a:rPr>
              <a:t> Sells different types of coffee: </a:t>
            </a:r>
            <a:r>
              <a:rPr kumimoji="0" lang="it-IT" sz="2400" b="0" i="0" u="none" strike="noStrike" kern="1200" cap="none" spc="0" normalizeH="0" baseline="0" noProof="0" dirty="0">
                <a:ln>
                  <a:noFill/>
                </a:ln>
                <a:solidFill>
                  <a:srgbClr val="1154B8"/>
                </a:solidFill>
                <a:effectLst/>
                <a:uLnTx/>
                <a:uFillTx/>
                <a:latin typeface="Arial" panose="020B0604020202020204" pitchFamily="34" charset="0"/>
                <a:ea typeface="+mn-ea"/>
                <a:cs typeface="Arial" panose="020B0604020202020204" pitchFamily="34" charset="0"/>
              </a:rPr>
              <a:t>instant coffee mix, Americano, espresso, cappuccino, and latte.</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Ø"/>
              <a:tabLst/>
              <a:defRPr/>
            </a:pPr>
            <a:r>
              <a:rPr kumimoji="0" lang="it-IT" sz="2400" b="0" i="0" u="none" strike="noStrike" kern="1200" cap="none" spc="0" normalizeH="0" baseline="0" noProof="0" dirty="0">
                <a:ln>
                  <a:noFill/>
                </a:ln>
                <a:solidFill>
                  <a:srgbClr val="1154B8"/>
                </a:solidFill>
                <a:effectLst/>
                <a:uLnTx/>
                <a:uFillTx/>
                <a:latin typeface="Arial" panose="020B0604020202020204" pitchFamily="34" charset="0"/>
                <a:ea typeface="+mn-ea"/>
                <a:cs typeface="Arial" panose="020B0604020202020204" pitchFamily="34" charset="0"/>
              </a:rPr>
              <a:t>Locations: </a:t>
            </a:r>
            <a:r>
              <a:rPr kumimoji="0" lang="en-US" sz="2400" b="0" i="0" u="none" strike="noStrike" kern="1200" cap="none" spc="0" normalizeH="0" baseline="0" noProof="0" dirty="0">
                <a:ln>
                  <a:noFill/>
                </a:ln>
                <a:solidFill>
                  <a:srgbClr val="1154B8"/>
                </a:solidFill>
                <a:effectLst/>
                <a:uLnTx/>
                <a:uFillTx/>
                <a:latin typeface="Arial" panose="020B0604020202020204" pitchFamily="34" charset="0"/>
                <a:ea typeface="+mn-ea"/>
                <a:cs typeface="Arial" panose="020B0604020202020204" pitchFamily="34" charset="0"/>
              </a:rPr>
              <a:t>events such as football games over the weekends, music concerts, food markets, and high-volume commuter areas, and busy parks and urban places such as the train station and bus parks.</a:t>
            </a:r>
          </a:p>
        </p:txBody>
      </p:sp>
      <p:pic>
        <p:nvPicPr>
          <p:cNvPr id="10" name="Picture 9">
            <a:extLst>
              <a:ext uri="{FF2B5EF4-FFF2-40B4-BE49-F238E27FC236}">
                <a16:creationId xmlns:a16="http://schemas.microsoft.com/office/drawing/2014/main" id="{A8719A53-E2CA-C484-3813-7DD620304CF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7161962" y="2879386"/>
            <a:ext cx="1858819" cy="1858819"/>
          </a:xfrm>
          <a:prstGeom prst="rect">
            <a:avLst/>
          </a:prstGeom>
        </p:spPr>
      </p:pic>
      <p:pic>
        <p:nvPicPr>
          <p:cNvPr id="12" name="Picture 11">
            <a:extLst>
              <a:ext uri="{FF2B5EF4-FFF2-40B4-BE49-F238E27FC236}">
                <a16:creationId xmlns:a16="http://schemas.microsoft.com/office/drawing/2014/main" id="{006B9D20-220B-54FF-3B09-968901E6FC49}"/>
              </a:ext>
            </a:extLst>
          </p:cNvPr>
          <p:cNvPicPr>
            <a:picLocks noChangeAspect="1"/>
          </p:cNvPicPr>
          <p:nvPr/>
        </p:nvPicPr>
        <p:blipFill>
          <a:blip r:embed="rId5"/>
          <a:stretch>
            <a:fillRect/>
          </a:stretch>
        </p:blipFill>
        <p:spPr>
          <a:xfrm>
            <a:off x="6747800" y="152875"/>
            <a:ext cx="5444200" cy="4993057"/>
          </a:xfrm>
          <a:prstGeom prst="rect">
            <a:avLst/>
          </a:prstGeom>
        </p:spPr>
      </p:pic>
      <p:sp>
        <p:nvSpPr>
          <p:cNvPr id="5" name="TextBox 4">
            <a:extLst>
              <a:ext uri="{FF2B5EF4-FFF2-40B4-BE49-F238E27FC236}">
                <a16:creationId xmlns:a16="http://schemas.microsoft.com/office/drawing/2014/main" id="{FB359F3D-C464-415E-C9C6-D172F00485A3}"/>
              </a:ext>
            </a:extLst>
          </p:cNvPr>
          <p:cNvSpPr txBox="1"/>
          <p:nvPr/>
        </p:nvSpPr>
        <p:spPr>
          <a:xfrm>
            <a:off x="611696" y="6305712"/>
            <a:ext cx="6136104" cy="369332"/>
          </a:xfrm>
          <a:prstGeom prst="rect">
            <a:avLst/>
          </a:prstGeom>
          <a:noFill/>
        </p:spPr>
        <p:txBody>
          <a:bodyPr wrap="square">
            <a:spAutoFit/>
          </a:bodyPr>
          <a:lstStyle/>
          <a:p>
            <a:r>
              <a:rPr lang="da-DK" dirty="0"/>
              <a:t>(Link, 2022; Alshaheen et al., 2025; Gosalvitr et al., 2024) </a:t>
            </a:r>
            <a:endParaRPr lang="en-US" dirty="0"/>
          </a:p>
        </p:txBody>
      </p:sp>
      <p:pic>
        <p:nvPicPr>
          <p:cNvPr id="2" name="Picture 1">
            <a:extLst>
              <a:ext uri="{FF2B5EF4-FFF2-40B4-BE49-F238E27FC236}">
                <a16:creationId xmlns:a16="http://schemas.microsoft.com/office/drawing/2014/main" id="{79717FAE-7F95-7C44-79DF-3D18D167BF78}"/>
              </a:ext>
            </a:extLst>
          </p:cNvPr>
          <p:cNvPicPr>
            <a:picLocks noChangeAspect="1"/>
          </p:cNvPicPr>
          <p:nvPr/>
        </p:nvPicPr>
        <p:blipFill>
          <a:blip r:embed="rId6"/>
          <a:stretch>
            <a:fillRect/>
          </a:stretch>
        </p:blipFill>
        <p:spPr>
          <a:xfrm>
            <a:off x="7466763" y="2357846"/>
            <a:ext cx="1287362" cy="12873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964963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295407" y="196446"/>
            <a:ext cx="8254360" cy="523220"/>
          </a:xfrm>
          <a:prstGeom prst="rect">
            <a:avLst/>
          </a:prstGeom>
          <a:noFill/>
        </p:spPr>
        <p:txBody>
          <a:bodyPr wrap="square" rtlCol="0">
            <a:spAutoFit/>
          </a:bodyPr>
          <a:lstStyle/>
          <a:p>
            <a:r>
              <a:rPr lang="en-US" sz="2800" b="1" dirty="0">
                <a:solidFill>
                  <a:schemeClr val="accent6">
                    <a:lumMod val="50000"/>
                  </a:schemeClr>
                </a:solidFill>
              </a:rPr>
              <a:t>Business Idea</a:t>
            </a:r>
          </a:p>
        </p:txBody>
      </p:sp>
      <p:graphicFrame>
        <p:nvGraphicFramePr>
          <p:cNvPr id="7" name="Diagram 6">
            <a:extLst>
              <a:ext uri="{FF2B5EF4-FFF2-40B4-BE49-F238E27FC236}">
                <a16:creationId xmlns:a16="http://schemas.microsoft.com/office/drawing/2014/main" id="{FDB4E226-E801-826A-CC42-4542B6467998}"/>
              </a:ext>
            </a:extLst>
          </p:cNvPr>
          <p:cNvGraphicFramePr/>
          <p:nvPr>
            <p:extLst>
              <p:ext uri="{D42A27DB-BD31-4B8C-83A1-F6EECF244321}">
                <p14:modId xmlns:p14="http://schemas.microsoft.com/office/powerpoint/2010/main" val="2260978188"/>
              </p:ext>
            </p:extLst>
          </p:nvPr>
        </p:nvGraphicFramePr>
        <p:xfrm>
          <a:off x="817124" y="1225685"/>
          <a:ext cx="9844392" cy="56126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3E225FB-FDBB-5ED6-59D9-292A1AE7147D}"/>
              </a:ext>
            </a:extLst>
          </p:cNvPr>
          <p:cNvSpPr txBox="1"/>
          <p:nvPr/>
        </p:nvSpPr>
        <p:spPr>
          <a:xfrm>
            <a:off x="1349243" y="5933255"/>
            <a:ext cx="8864800" cy="369332"/>
          </a:xfrm>
          <a:prstGeom prst="rect">
            <a:avLst/>
          </a:prstGeom>
          <a:noFill/>
        </p:spPr>
        <p:txBody>
          <a:bodyPr wrap="square">
            <a:spAutoFit/>
          </a:bodyPr>
          <a:lstStyle/>
          <a:p>
            <a:r>
              <a:rPr lang="en-US" dirty="0"/>
              <a:t>(Wallace, 2021; Kraus, 2022; British Coffee Association; </a:t>
            </a:r>
            <a:r>
              <a:rPr lang="en-US" dirty="0" err="1"/>
              <a:t>Alkaabi</a:t>
            </a:r>
            <a:r>
              <a:rPr lang="en-US" dirty="0"/>
              <a:t> and Mehmood, 2025) </a:t>
            </a:r>
          </a:p>
        </p:txBody>
      </p:sp>
      <p:pic>
        <p:nvPicPr>
          <p:cNvPr id="2" name="Picture 1">
            <a:extLst>
              <a:ext uri="{FF2B5EF4-FFF2-40B4-BE49-F238E27FC236}">
                <a16:creationId xmlns:a16="http://schemas.microsoft.com/office/drawing/2014/main" id="{2CF8C440-B3B2-AF9F-DEC2-7EB6532F5FA6}"/>
              </a:ext>
            </a:extLst>
          </p:cNvPr>
          <p:cNvPicPr>
            <a:picLocks noChangeAspect="1"/>
          </p:cNvPicPr>
          <p:nvPr/>
        </p:nvPicPr>
        <p:blipFill>
          <a:blip r:embed="rId8"/>
          <a:stretch>
            <a:fillRect/>
          </a:stretch>
        </p:blipFill>
        <p:spPr>
          <a:xfrm>
            <a:off x="10439059" y="73441"/>
            <a:ext cx="1871634" cy="2304488"/>
          </a:xfrm>
          <a:prstGeom prst="rect">
            <a:avLst/>
          </a:prstGeom>
        </p:spPr>
      </p:pic>
    </p:spTree>
    <p:extLst>
      <p:ext uri="{BB962C8B-B14F-4D97-AF65-F5344CB8AC3E}">
        <p14:creationId xmlns:p14="http://schemas.microsoft.com/office/powerpoint/2010/main" val="3246649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5707-660F-861E-16ED-6E9FEC2679BA}"/>
              </a:ext>
            </a:extLst>
          </p:cNvPr>
          <p:cNvSpPr txBox="1"/>
          <p:nvPr/>
        </p:nvSpPr>
        <p:spPr>
          <a:xfrm>
            <a:off x="0" y="1020737"/>
            <a:ext cx="6796585" cy="523220"/>
          </a:xfrm>
          <a:prstGeom prst="rect">
            <a:avLst/>
          </a:prstGeom>
          <a:noFill/>
        </p:spPr>
        <p:txBody>
          <a:bodyPr wrap="square" rtlCol="0">
            <a:spAutoFit/>
          </a:bodyPr>
          <a:lstStyle/>
          <a:p>
            <a:r>
              <a:rPr lang="en-US" sz="2800" b="1" dirty="0">
                <a:solidFill>
                  <a:schemeClr val="accent6">
                    <a:lumMod val="50000"/>
                  </a:schemeClr>
                </a:solidFill>
              </a:rPr>
              <a:t>Key Personnel</a:t>
            </a:r>
          </a:p>
        </p:txBody>
      </p:sp>
      <p:sp>
        <p:nvSpPr>
          <p:cNvPr id="5" name="TextBox 4">
            <a:extLst>
              <a:ext uri="{FF2B5EF4-FFF2-40B4-BE49-F238E27FC236}">
                <a16:creationId xmlns:a16="http://schemas.microsoft.com/office/drawing/2014/main" id="{5FFE9AB6-9634-218B-9092-B0497697F23D}"/>
              </a:ext>
            </a:extLst>
          </p:cNvPr>
          <p:cNvSpPr txBox="1"/>
          <p:nvPr/>
        </p:nvSpPr>
        <p:spPr>
          <a:xfrm>
            <a:off x="3967086" y="370820"/>
            <a:ext cx="6858000" cy="523220"/>
          </a:xfrm>
          <a:prstGeom prst="rect">
            <a:avLst/>
          </a:prstGeom>
          <a:noFill/>
        </p:spPr>
        <p:txBody>
          <a:bodyPr wrap="square">
            <a:spAutoFit/>
          </a:bodyPr>
          <a:lstStyle/>
          <a:p>
            <a:r>
              <a:rPr lang="en-US" sz="2800" b="1" dirty="0">
                <a:solidFill>
                  <a:schemeClr val="accent6">
                    <a:lumMod val="50000"/>
                  </a:schemeClr>
                </a:solidFill>
                <a:latin typeface="Arial Black" panose="020B0A04020102020204" pitchFamily="34" charset="0"/>
              </a:rPr>
              <a:t>The Team</a:t>
            </a:r>
          </a:p>
        </p:txBody>
      </p:sp>
      <p:pic>
        <p:nvPicPr>
          <p:cNvPr id="3" name="Picture 2">
            <a:extLst>
              <a:ext uri="{FF2B5EF4-FFF2-40B4-BE49-F238E27FC236}">
                <a16:creationId xmlns:a16="http://schemas.microsoft.com/office/drawing/2014/main" id="{0200E274-5632-CBC9-A64F-2E9695994938}"/>
              </a:ext>
            </a:extLst>
          </p:cNvPr>
          <p:cNvPicPr>
            <a:picLocks noChangeAspect="1"/>
          </p:cNvPicPr>
          <p:nvPr/>
        </p:nvPicPr>
        <p:blipFill>
          <a:blip r:embed="rId3"/>
          <a:srcRect l="15160" r="18458"/>
          <a:stretch/>
        </p:blipFill>
        <p:spPr>
          <a:xfrm>
            <a:off x="0" y="1569138"/>
            <a:ext cx="6364768" cy="4660810"/>
          </a:xfrm>
          <a:prstGeom prst="rect">
            <a:avLst/>
          </a:prstGeom>
        </p:spPr>
      </p:pic>
      <p:sp>
        <p:nvSpPr>
          <p:cNvPr id="10" name="TextBox 9">
            <a:extLst>
              <a:ext uri="{FF2B5EF4-FFF2-40B4-BE49-F238E27FC236}">
                <a16:creationId xmlns:a16="http://schemas.microsoft.com/office/drawing/2014/main" id="{9C04FAA6-B9F5-9E14-3A73-84D1B0B1B0BC}"/>
              </a:ext>
            </a:extLst>
          </p:cNvPr>
          <p:cNvSpPr txBox="1"/>
          <p:nvPr/>
        </p:nvSpPr>
        <p:spPr>
          <a:xfrm>
            <a:off x="6364768" y="369027"/>
            <a:ext cx="5827232" cy="6119945"/>
          </a:xfrm>
          <a:prstGeom prst="rect">
            <a:avLst/>
          </a:prstGeom>
          <a:noFill/>
        </p:spPr>
        <p:txBody>
          <a:bodyPr wrap="square">
            <a:spAutoFit/>
          </a:bodyPr>
          <a:lstStyle/>
          <a:p>
            <a:pPr marR="0" lvl="0" algn="l"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solidFill>
                  <a:srgbClr val="1154B8"/>
                </a:solidFill>
                <a:effectLst/>
                <a:uLnTx/>
                <a:uFillTx/>
                <a:latin typeface="Times New Roman" panose="02020603050405020304" pitchFamily="18" charset="0"/>
                <a:cs typeface="Times New Roman" panose="02020603050405020304" pitchFamily="18" charset="0"/>
              </a:rPr>
              <a:t>Raluca, the Founder and Sole-Operator</a:t>
            </a:r>
          </a:p>
          <a:p>
            <a:pPr marR="0" lvl="0" algn="l" defTabSz="914400" rtl="0" eaLnBrk="1" fontAlgn="auto" latinLnBrk="0" hangingPunct="1">
              <a:lnSpc>
                <a:spcPct val="150000"/>
              </a:lnSpc>
              <a:spcBef>
                <a:spcPts val="0"/>
              </a:spcBef>
              <a:spcAft>
                <a:spcPts val="0"/>
              </a:spcAft>
              <a:buClrTx/>
              <a:buSzTx/>
              <a:tabLst/>
              <a:defRPr/>
            </a:pPr>
            <a:r>
              <a:rPr lang="en-US" sz="2400" b="1" dirty="0">
                <a:solidFill>
                  <a:srgbClr val="1154B8"/>
                </a:solidFill>
                <a:latin typeface="Times New Roman" panose="02020603050405020304" pitchFamily="18" charset="0"/>
                <a:cs typeface="Times New Roman" panose="02020603050405020304" pitchFamily="18" charset="0"/>
              </a:rPr>
              <a:t>Skills</a:t>
            </a:r>
            <a:r>
              <a:rPr lang="en-US" sz="2400" dirty="0">
                <a:solidFill>
                  <a:srgbClr val="1154B8"/>
                </a:solidFill>
                <a:latin typeface="Times New Roman" panose="02020603050405020304" pitchFamily="18" charset="0"/>
                <a:cs typeface="Times New Roman" panose="02020603050405020304" pitchFamily="18" charset="0"/>
              </a:rPr>
              <a:t> </a:t>
            </a:r>
            <a:r>
              <a:rPr kumimoji="0" lang="en-US" sz="2400" b="0" i="0" u="none" strike="noStrike" kern="1200" cap="none" spc="0" normalizeH="0" baseline="0" noProof="0" dirty="0">
                <a:ln>
                  <a:noFill/>
                </a:ln>
                <a:solidFill>
                  <a:srgbClr val="1154B8"/>
                </a:solidFill>
                <a:effectLst/>
                <a:uLnTx/>
                <a:uFillTx/>
                <a:latin typeface="Times New Roman" panose="02020603050405020304" pitchFamily="18" charset="0"/>
                <a:cs typeface="Times New Roman" panose="02020603050405020304" pitchFamily="18" charset="0"/>
              </a:rPr>
              <a:t> </a:t>
            </a:r>
          </a:p>
          <a:p>
            <a:pPr marL="342900" marR="0" lvl="0" indent="-342900" algn="just" hangingPunct="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rPr>
              <a:t>Highly responsible and problem solver.</a:t>
            </a:r>
            <a:endParaRPr lang="en-US" sz="2400" dirty="0">
              <a:effectLst/>
              <a:latin typeface="Times New Roman" panose="02020603050405020304" pitchFamily="18" charset="0"/>
              <a:ea typeface="Times New Roman" panose="02020603050405020304" pitchFamily="18" charset="0"/>
            </a:endParaRPr>
          </a:p>
          <a:p>
            <a:pPr marL="342900" marR="0" lvl="0" indent="-342900" algn="just" hangingPunct="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rPr>
              <a:t>Strong interpersonal and communication</a:t>
            </a:r>
          </a:p>
          <a:p>
            <a:pPr marL="342900" marR="0" lvl="0" indent="-342900" algn="just" hangingPunct="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rPr>
              <a:t>Trained as a barrister</a:t>
            </a:r>
            <a:endParaRPr lang="en-US" sz="2400" dirty="0">
              <a:effectLst/>
              <a:latin typeface="Times New Roman" panose="02020603050405020304" pitchFamily="18" charset="0"/>
              <a:ea typeface="Times New Roman" panose="02020603050405020304" pitchFamily="18" charset="0"/>
            </a:endParaRPr>
          </a:p>
          <a:p>
            <a:pPr marL="342900" marR="0" lvl="0" indent="-342900" algn="just" hangingPunct="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rPr>
              <a:t>food safety and handling procedures</a:t>
            </a:r>
          </a:p>
          <a:p>
            <a:pPr marR="0" lvl="0" algn="just" hangingPunct="0">
              <a:lnSpc>
                <a:spcPct val="150000"/>
              </a:lnSpc>
              <a:spcBef>
                <a:spcPts val="0"/>
              </a:spcBef>
              <a:spcAft>
                <a:spcPts val="0"/>
              </a:spcAft>
            </a:pPr>
            <a:r>
              <a:rPr lang="en-GB" sz="2400" b="1" dirty="0">
                <a:latin typeface="Times New Roman" panose="02020603050405020304" pitchFamily="18" charset="0"/>
                <a:ea typeface="Times New Roman" panose="02020603050405020304" pitchFamily="18" charset="0"/>
              </a:rPr>
              <a:t>Responsibilities</a:t>
            </a:r>
          </a:p>
          <a:p>
            <a:pPr marL="342900" marR="0" lvl="0" indent="-342900" algn="just" hangingPunct="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rPr>
              <a:t>The financial operations of the business</a:t>
            </a:r>
            <a:endParaRPr lang="en-US" sz="2400" dirty="0">
              <a:effectLst/>
              <a:latin typeface="Times New Roman" panose="02020603050405020304" pitchFamily="18" charset="0"/>
              <a:ea typeface="Times New Roman" panose="02020603050405020304" pitchFamily="18" charset="0"/>
            </a:endParaRPr>
          </a:p>
          <a:p>
            <a:pPr marL="342900" marR="0" lvl="0" indent="-342900" algn="just" hangingPunct="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rPr>
              <a:t>Sourcing and preparing the ingredients.</a:t>
            </a:r>
            <a:endParaRPr lang="en-US" sz="2400" dirty="0">
              <a:effectLst/>
              <a:latin typeface="Times New Roman" panose="02020603050405020304" pitchFamily="18" charset="0"/>
              <a:ea typeface="Times New Roman" panose="02020603050405020304" pitchFamily="18" charset="0"/>
            </a:endParaRPr>
          </a:p>
          <a:p>
            <a:pPr marL="342900" marR="0" lvl="0" indent="-342900" algn="just" hangingPunct="0">
              <a:lnSpc>
                <a:spcPct val="150000"/>
              </a:lnSpc>
              <a:spcBef>
                <a:spcPts val="0"/>
              </a:spcBef>
              <a:spcAft>
                <a:spcPts val="0"/>
              </a:spcAft>
              <a:buFont typeface="Symbol" panose="05050102010706020507" pitchFamily="18" charset="2"/>
              <a:buChar char=""/>
            </a:pPr>
            <a:r>
              <a:rPr lang="en-GB" sz="2400" dirty="0">
                <a:latin typeface="Times New Roman" panose="02020603050405020304" pitchFamily="18" charset="0"/>
                <a:ea typeface="Times New Roman" panose="02020603050405020304" pitchFamily="18" charset="0"/>
              </a:rPr>
              <a:t>C</a:t>
            </a:r>
            <a:r>
              <a:rPr lang="en-GB" sz="2400" dirty="0">
                <a:effectLst/>
                <a:latin typeface="Times New Roman" panose="02020603050405020304" pitchFamily="18" charset="0"/>
                <a:ea typeface="Times New Roman" panose="02020603050405020304" pitchFamily="18" charset="0"/>
              </a:rPr>
              <a:t>ompliance to </a:t>
            </a:r>
            <a:r>
              <a:rPr lang="en-US" sz="2400" dirty="0">
                <a:effectLst/>
                <a:latin typeface="Times New Roman" panose="02020603050405020304" pitchFamily="18" charset="0"/>
                <a:ea typeface="Times New Roman" panose="02020603050405020304" pitchFamily="18" charset="0"/>
              </a:rPr>
              <a:t>govt.</a:t>
            </a:r>
          </a:p>
          <a:p>
            <a:pPr marL="342900" marR="0" lvl="0" indent="-342900" algn="just" hangingPunct="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Times New Roman" panose="02020603050405020304" pitchFamily="18" charset="0"/>
              </a:rPr>
              <a:t>Preparing and serving all coffee beverages</a:t>
            </a:r>
            <a:endParaRPr lang="en-US" sz="2400" dirty="0">
              <a:effectLst/>
              <a:latin typeface="Times New Roman" panose="02020603050405020304" pitchFamily="18" charset="0"/>
              <a:ea typeface="Times New Roman" panose="02020603050405020304" pitchFamily="18" charset="0"/>
            </a:endParaRPr>
          </a:p>
        </p:txBody>
      </p:sp>
      <p:pic>
        <p:nvPicPr>
          <p:cNvPr id="4" name="Picture 3">
            <a:extLst>
              <a:ext uri="{FF2B5EF4-FFF2-40B4-BE49-F238E27FC236}">
                <a16:creationId xmlns:a16="http://schemas.microsoft.com/office/drawing/2014/main" id="{0BB090CA-4DB9-4863-23C5-46B429CF95F5}"/>
              </a:ext>
            </a:extLst>
          </p:cNvPr>
          <p:cNvPicPr>
            <a:picLocks noChangeAspect="1"/>
          </p:cNvPicPr>
          <p:nvPr/>
        </p:nvPicPr>
        <p:blipFill>
          <a:blip r:embed="rId4"/>
          <a:stretch>
            <a:fillRect/>
          </a:stretch>
        </p:blipFill>
        <p:spPr>
          <a:xfrm>
            <a:off x="4659440" y="4834899"/>
            <a:ext cx="1871634" cy="2304488"/>
          </a:xfrm>
          <a:prstGeom prst="rect">
            <a:avLst/>
          </a:prstGeom>
        </p:spPr>
      </p:pic>
    </p:spTree>
    <p:extLst>
      <p:ext uri="{BB962C8B-B14F-4D97-AF65-F5344CB8AC3E}">
        <p14:creationId xmlns:p14="http://schemas.microsoft.com/office/powerpoint/2010/main" val="1042020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FE9AB6-9634-218B-9092-B0497697F23D}"/>
              </a:ext>
            </a:extLst>
          </p:cNvPr>
          <p:cNvSpPr txBox="1"/>
          <p:nvPr/>
        </p:nvSpPr>
        <p:spPr>
          <a:xfrm>
            <a:off x="0" y="20624"/>
            <a:ext cx="6858000" cy="523220"/>
          </a:xfrm>
          <a:prstGeom prst="rect">
            <a:avLst/>
          </a:prstGeom>
          <a:noFill/>
        </p:spPr>
        <p:txBody>
          <a:bodyPr wrap="square">
            <a:spAutoFit/>
          </a:bodyPr>
          <a:lstStyle/>
          <a:p>
            <a:r>
              <a:rPr lang="en-US" sz="2800" b="1" dirty="0">
                <a:solidFill>
                  <a:schemeClr val="accent6">
                    <a:lumMod val="50000"/>
                  </a:schemeClr>
                </a:solidFill>
                <a:latin typeface="Arial Black" panose="020B0A04020102020204" pitchFamily="34" charset="0"/>
              </a:rPr>
              <a:t>The Team: </a:t>
            </a:r>
            <a:r>
              <a:rPr lang="en-US" sz="2800" b="1" dirty="0">
                <a:solidFill>
                  <a:schemeClr val="accent6">
                    <a:lumMod val="50000"/>
                  </a:schemeClr>
                </a:solidFill>
              </a:rPr>
              <a:t>Skills Gap</a:t>
            </a:r>
          </a:p>
        </p:txBody>
      </p:sp>
      <p:graphicFrame>
        <p:nvGraphicFramePr>
          <p:cNvPr id="4" name="Diagram 3">
            <a:extLst>
              <a:ext uri="{FF2B5EF4-FFF2-40B4-BE49-F238E27FC236}">
                <a16:creationId xmlns:a16="http://schemas.microsoft.com/office/drawing/2014/main" id="{03C43CFC-F787-F4D5-682F-A0A1A6C31EDE}"/>
              </a:ext>
            </a:extLst>
          </p:cNvPr>
          <p:cNvGraphicFramePr/>
          <p:nvPr>
            <p:extLst>
              <p:ext uri="{D42A27DB-BD31-4B8C-83A1-F6EECF244321}">
                <p14:modId xmlns:p14="http://schemas.microsoft.com/office/powerpoint/2010/main" val="4077526460"/>
              </p:ext>
            </p:extLst>
          </p:nvPr>
        </p:nvGraphicFramePr>
        <p:xfrm>
          <a:off x="326572" y="326570"/>
          <a:ext cx="11375571" cy="6368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44EBF16-5672-D11F-0613-1E398967C30A}"/>
              </a:ext>
            </a:extLst>
          </p:cNvPr>
          <p:cNvSpPr txBox="1"/>
          <p:nvPr/>
        </p:nvSpPr>
        <p:spPr>
          <a:xfrm>
            <a:off x="741947" y="6034772"/>
            <a:ext cx="6296526" cy="395173"/>
          </a:xfrm>
          <a:prstGeom prst="rect">
            <a:avLst/>
          </a:prstGeom>
          <a:noFill/>
        </p:spPr>
        <p:txBody>
          <a:bodyPr wrap="square">
            <a:spAutoFit/>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Nyamboli</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2021; Appel et al., 2020) </a:t>
            </a:r>
          </a:p>
        </p:txBody>
      </p:sp>
    </p:spTree>
    <p:extLst>
      <p:ext uri="{BB962C8B-B14F-4D97-AF65-F5344CB8AC3E}">
        <p14:creationId xmlns:p14="http://schemas.microsoft.com/office/powerpoint/2010/main" val="2477919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346696" y="771365"/>
            <a:ext cx="9124850" cy="646331"/>
          </a:xfrm>
          <a:prstGeom prst="rect">
            <a:avLst/>
          </a:prstGeom>
          <a:noFill/>
        </p:spPr>
        <p:txBody>
          <a:bodyPr wrap="square" rtlCol="0">
            <a:spAutoFit/>
          </a:bodyPr>
          <a:lstStyle/>
          <a:p>
            <a:r>
              <a:rPr lang="en-US" sz="3600" b="1" dirty="0">
                <a:solidFill>
                  <a:schemeClr val="accent6">
                    <a:lumMod val="50000"/>
                  </a:schemeClr>
                </a:solidFill>
              </a:rPr>
              <a:t>Market Research: Marketing Information</a:t>
            </a:r>
          </a:p>
        </p:txBody>
      </p:sp>
      <p:sp>
        <p:nvSpPr>
          <p:cNvPr id="7" name="TextBox 6">
            <a:extLst>
              <a:ext uri="{FF2B5EF4-FFF2-40B4-BE49-F238E27FC236}">
                <a16:creationId xmlns:a16="http://schemas.microsoft.com/office/drawing/2014/main" id="{587DF97C-70B1-76A9-5C66-F7E25ADC4ED8}"/>
              </a:ext>
            </a:extLst>
          </p:cNvPr>
          <p:cNvSpPr txBox="1"/>
          <p:nvPr/>
        </p:nvSpPr>
        <p:spPr>
          <a:xfrm>
            <a:off x="0" y="1848167"/>
            <a:ext cx="7568119" cy="5009833"/>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11,456 coffee shop outlets in the UK</a:t>
            </a:r>
          </a:p>
          <a:p>
            <a:pPr marL="285750" indent="-285750">
              <a:lnSpc>
                <a:spcPct val="150000"/>
              </a:lnSpc>
              <a:buFont typeface="Wingdings" panose="05000000000000000000" pitchFamily="2" charset="2"/>
              <a:buChar char="Ø"/>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5.2% increase in the number of outlets</a:t>
            </a:r>
            <a:endPar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285750" indent="-285750">
              <a:lnSpc>
                <a:spcPct val="150000"/>
              </a:lnSpc>
              <a:buFont typeface="Wingdings" panose="05000000000000000000" pitchFamily="2" charset="2"/>
              <a:buChar char="Ø"/>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£6.1 billion contributions to revenue</a:t>
            </a:r>
          </a:p>
          <a:p>
            <a:pPr marL="285750" indent="-285750">
              <a:lnSpc>
                <a:spcPct val="150000"/>
              </a:lnSpc>
              <a:buFont typeface="Wingdings" panose="05000000000000000000" pitchFamily="2" charset="2"/>
              <a:buChar char="Ø"/>
            </a:pP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15% of UK drinks </a:t>
            </a: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out-of-home</a:t>
            </a:r>
            <a:r>
              <a:rPr lang="en-GB"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 coffee.</a:t>
            </a:r>
          </a:p>
          <a:p>
            <a:pPr marL="285750" indent="-285750">
              <a:lnSpc>
                <a:spcPct val="150000"/>
              </a:lnSpc>
              <a:buFont typeface="Wingdings" panose="05000000000000000000" pitchFamily="2" charset="2"/>
              <a:buChar char="Ø"/>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high net coffee expansion in events</a:t>
            </a:r>
            <a:endParaRPr lang="en-GB" sz="2400" dirty="0">
              <a:solidFill>
                <a:srgbClr val="000000"/>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GB" sz="2400" dirty="0">
                <a:solidFill>
                  <a:srgbClr val="000000"/>
                </a:solidFill>
                <a:latin typeface="Arial" panose="020B0604020202020204" pitchFamily="34" charset="0"/>
                <a:cs typeface="Arial" panose="020B0604020202020204" pitchFamily="34" charset="0"/>
              </a:rPr>
              <a:t>Market Shares:</a:t>
            </a:r>
          </a:p>
          <a:p>
            <a:pPr marL="742950" lvl="1" indent="-285750">
              <a:lnSpc>
                <a:spcPct val="150000"/>
              </a:lnSpc>
              <a:buFont typeface="Wingdings" panose="05000000000000000000" pitchFamily="2" charset="2"/>
              <a:buChar char="Ø"/>
            </a:pPr>
            <a:r>
              <a:rPr lang="en-GB" sz="24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Coster</a:t>
            </a: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Coffee with 2671 stores, Greggs with 2610 stores and Starbucks with 1354 stores</a:t>
            </a:r>
          </a:p>
          <a:p>
            <a:pPr marL="285750" indent="-285750">
              <a:lnSpc>
                <a:spcPct val="150000"/>
              </a:lnSpc>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p:txBody>
      </p:sp>
      <p:pic>
        <p:nvPicPr>
          <p:cNvPr id="2" name="Picture 2" descr="Statistics - Free business icons">
            <a:extLst>
              <a:ext uri="{FF2B5EF4-FFF2-40B4-BE49-F238E27FC236}">
                <a16:creationId xmlns:a16="http://schemas.microsoft.com/office/drawing/2014/main" id="{0F5CF876-06C3-6BDC-EC30-BADDD23572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6094" y="1096620"/>
            <a:ext cx="5265906" cy="526590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2B22FF-7DAC-8444-B3B3-E478F10FDABF}"/>
              </a:ext>
            </a:extLst>
          </p:cNvPr>
          <p:cNvSpPr txBox="1"/>
          <p:nvPr/>
        </p:nvSpPr>
        <p:spPr>
          <a:xfrm>
            <a:off x="1841069" y="6423665"/>
            <a:ext cx="6136104" cy="369332"/>
          </a:xfrm>
          <a:prstGeom prst="rect">
            <a:avLst/>
          </a:prstGeom>
          <a:noFill/>
        </p:spPr>
        <p:txBody>
          <a:bodyPr wrap="square">
            <a:spAutoFit/>
          </a:bodyPr>
          <a:lstStyle/>
          <a:p>
            <a:r>
              <a:rPr lang="it-IT" dirty="0"/>
              <a:t>(Allegra World Coffee Portal, 2025; Lumina Intelligence)</a:t>
            </a:r>
            <a:endParaRPr lang="en-US" dirty="0"/>
          </a:p>
        </p:txBody>
      </p:sp>
    </p:spTree>
    <p:extLst>
      <p:ext uri="{BB962C8B-B14F-4D97-AF65-F5344CB8AC3E}">
        <p14:creationId xmlns:p14="http://schemas.microsoft.com/office/powerpoint/2010/main" val="3320209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346696" y="771365"/>
            <a:ext cx="9124850" cy="646331"/>
          </a:xfrm>
          <a:prstGeom prst="rect">
            <a:avLst/>
          </a:prstGeom>
          <a:noFill/>
        </p:spPr>
        <p:txBody>
          <a:bodyPr wrap="square" rtlCol="0">
            <a:spAutoFit/>
          </a:bodyPr>
          <a:lstStyle/>
          <a:p>
            <a:r>
              <a:rPr lang="en-US" sz="3600" b="1" dirty="0">
                <a:solidFill>
                  <a:schemeClr val="accent6">
                    <a:lumMod val="50000"/>
                  </a:schemeClr>
                </a:solidFill>
              </a:rPr>
              <a:t>Market Research: Customer Profiles</a:t>
            </a:r>
          </a:p>
        </p:txBody>
      </p:sp>
      <p:graphicFrame>
        <p:nvGraphicFramePr>
          <p:cNvPr id="2" name="Diagram 1">
            <a:extLst>
              <a:ext uri="{FF2B5EF4-FFF2-40B4-BE49-F238E27FC236}">
                <a16:creationId xmlns:a16="http://schemas.microsoft.com/office/drawing/2014/main" id="{5FC3F2AD-9B98-7889-560C-7F160C3D9096}"/>
              </a:ext>
            </a:extLst>
          </p:cNvPr>
          <p:cNvGraphicFramePr/>
          <p:nvPr>
            <p:extLst>
              <p:ext uri="{D42A27DB-BD31-4B8C-83A1-F6EECF244321}">
                <p14:modId xmlns:p14="http://schemas.microsoft.com/office/powerpoint/2010/main" val="1716942376"/>
              </p:ext>
            </p:extLst>
          </p:nvPr>
        </p:nvGraphicFramePr>
        <p:xfrm>
          <a:off x="1343546" y="141769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D4CE0EB-0FA6-0800-5A8D-9CDA2A6074DE}"/>
              </a:ext>
            </a:extLst>
          </p:cNvPr>
          <p:cNvSpPr txBox="1"/>
          <p:nvPr/>
        </p:nvSpPr>
        <p:spPr>
          <a:xfrm>
            <a:off x="7565369" y="1760316"/>
            <a:ext cx="4393167" cy="1569660"/>
          </a:xfrm>
          <a:prstGeom prst="rect">
            <a:avLst/>
          </a:prstGeom>
          <a:noFill/>
          <a:ln w="12700">
            <a:solidFill>
              <a:srgbClr val="A02B93"/>
            </a:solidFill>
          </a:ln>
        </p:spPr>
        <p:txBody>
          <a:bodyPr wrap="square">
            <a:spAutoFit/>
          </a:bodyPr>
          <a:lstStyle/>
          <a:p>
            <a:r>
              <a:rPr lang="en-US" sz="2400" b="1" dirty="0">
                <a:solidFill>
                  <a:srgbClr val="0070C0"/>
                </a:solidFill>
                <a:latin typeface="Arial" panose="020B0604020202020204" pitchFamily="34" charset="0"/>
                <a:cs typeface="Arial" panose="020B0604020202020204" pitchFamily="34" charset="0"/>
              </a:rPr>
              <a:t>Why?</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Accessibility</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Affordable</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Short time to prepare</a:t>
            </a:r>
          </a:p>
        </p:txBody>
      </p:sp>
      <p:sp>
        <p:nvSpPr>
          <p:cNvPr id="6" name="TextBox 5">
            <a:extLst>
              <a:ext uri="{FF2B5EF4-FFF2-40B4-BE49-F238E27FC236}">
                <a16:creationId xmlns:a16="http://schemas.microsoft.com/office/drawing/2014/main" id="{EC5FF242-4414-0F2D-A5C3-417EE5EC8FD2}"/>
              </a:ext>
            </a:extLst>
          </p:cNvPr>
          <p:cNvSpPr txBox="1"/>
          <p:nvPr/>
        </p:nvSpPr>
        <p:spPr>
          <a:xfrm>
            <a:off x="8512195" y="4966759"/>
            <a:ext cx="3679805" cy="1569660"/>
          </a:xfrm>
          <a:prstGeom prst="rect">
            <a:avLst/>
          </a:prstGeom>
          <a:noFill/>
          <a:ln w="12700">
            <a:solidFill>
              <a:srgbClr val="4EA72E"/>
            </a:solidFill>
          </a:ln>
        </p:spPr>
        <p:txBody>
          <a:bodyPr wrap="square">
            <a:spAutoFit/>
          </a:bodyPr>
          <a:lstStyle/>
          <a:p>
            <a:r>
              <a:rPr lang="en-US" sz="2400" b="1" dirty="0">
                <a:solidFill>
                  <a:srgbClr val="0070C0"/>
                </a:solidFill>
                <a:latin typeface="Arial" panose="020B0604020202020204" pitchFamily="34" charset="0"/>
                <a:cs typeface="Arial" panose="020B0604020202020204" pitchFamily="34" charset="0"/>
              </a:rPr>
              <a:t>Why?</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Time</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Too busy</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Accessible</a:t>
            </a:r>
          </a:p>
        </p:txBody>
      </p:sp>
      <p:sp>
        <p:nvSpPr>
          <p:cNvPr id="8" name="TextBox 7">
            <a:extLst>
              <a:ext uri="{FF2B5EF4-FFF2-40B4-BE49-F238E27FC236}">
                <a16:creationId xmlns:a16="http://schemas.microsoft.com/office/drawing/2014/main" id="{0B573DE2-90FB-C0B7-9088-48530D8DF382}"/>
              </a:ext>
            </a:extLst>
          </p:cNvPr>
          <p:cNvSpPr txBox="1"/>
          <p:nvPr/>
        </p:nvSpPr>
        <p:spPr>
          <a:xfrm>
            <a:off x="233464" y="3141075"/>
            <a:ext cx="3409299" cy="1569660"/>
          </a:xfrm>
          <a:prstGeom prst="rect">
            <a:avLst/>
          </a:prstGeom>
          <a:noFill/>
          <a:ln w="12700">
            <a:solidFill>
              <a:srgbClr val="2C2EA2"/>
            </a:solidFill>
          </a:ln>
        </p:spPr>
        <p:txBody>
          <a:bodyPr wrap="square">
            <a:spAutoFit/>
          </a:bodyPr>
          <a:lstStyle/>
          <a:p>
            <a:r>
              <a:rPr lang="en-US" sz="2400" b="1" dirty="0">
                <a:solidFill>
                  <a:srgbClr val="0070C0"/>
                </a:solidFill>
                <a:latin typeface="Arial" panose="020B0604020202020204" pitchFamily="34" charset="0"/>
                <a:cs typeface="Arial" panose="020B0604020202020204" pitchFamily="34" charset="0"/>
              </a:rPr>
              <a:t>Why?</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Replenish energy</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Social spaces</a:t>
            </a:r>
          </a:p>
          <a:p>
            <a:pPr marL="285750" indent="-285750">
              <a:buFont typeface="Wingdings" panose="05000000000000000000" pitchFamily="2" charset="2"/>
              <a:buChar char="Ø"/>
            </a:pPr>
            <a:r>
              <a:rPr lang="en-US" sz="2400" dirty="0">
                <a:latin typeface="Arial" panose="020B0604020202020204" pitchFamily="34" charset="0"/>
                <a:cs typeface="Arial" panose="020B0604020202020204" pitchFamily="34" charset="0"/>
              </a:rPr>
              <a:t>accessibility</a:t>
            </a:r>
          </a:p>
        </p:txBody>
      </p:sp>
      <p:cxnSp>
        <p:nvCxnSpPr>
          <p:cNvPr id="7" name="Connector: Curved 6">
            <a:extLst>
              <a:ext uri="{FF2B5EF4-FFF2-40B4-BE49-F238E27FC236}">
                <a16:creationId xmlns:a16="http://schemas.microsoft.com/office/drawing/2014/main" id="{9AEE08EC-CB73-5E13-300A-89220CF0AEF2}"/>
              </a:ext>
            </a:extLst>
          </p:cNvPr>
          <p:cNvCxnSpPr/>
          <p:nvPr/>
        </p:nvCxnSpPr>
        <p:spPr>
          <a:xfrm flipV="1">
            <a:off x="6096000" y="2062264"/>
            <a:ext cx="1297021" cy="428017"/>
          </a:xfrm>
          <a:prstGeom prst="curvedConnector3">
            <a:avLst>
              <a:gd name="adj1" fmla="val 57500"/>
            </a:avLst>
          </a:prstGeom>
          <a:ln>
            <a:tailEnd type="triangle"/>
          </a:ln>
        </p:spPr>
        <p:style>
          <a:lnRef idx="2">
            <a:schemeClr val="dk1"/>
          </a:lnRef>
          <a:fillRef idx="0">
            <a:schemeClr val="dk1"/>
          </a:fillRef>
          <a:effectRef idx="1">
            <a:schemeClr val="dk1"/>
          </a:effectRef>
          <a:fontRef idx="minor">
            <a:schemeClr val="tx1"/>
          </a:fontRef>
        </p:style>
      </p:cxnSp>
      <p:cxnSp>
        <p:nvCxnSpPr>
          <p:cNvPr id="10" name="Connector: Curved 9">
            <a:extLst>
              <a:ext uri="{FF2B5EF4-FFF2-40B4-BE49-F238E27FC236}">
                <a16:creationId xmlns:a16="http://schemas.microsoft.com/office/drawing/2014/main" id="{29F18737-92BF-DE93-8CD5-BE0531318BE8}"/>
              </a:ext>
            </a:extLst>
          </p:cNvPr>
          <p:cNvCxnSpPr>
            <a:cxnSpLocks/>
          </p:cNvCxnSpPr>
          <p:nvPr/>
        </p:nvCxnSpPr>
        <p:spPr>
          <a:xfrm>
            <a:off x="7393023" y="5272393"/>
            <a:ext cx="914398" cy="564203"/>
          </a:xfrm>
          <a:prstGeom prst="curvedConnector3">
            <a:avLst>
              <a:gd name="adj1" fmla="val 50000"/>
            </a:avLst>
          </a:prstGeom>
          <a:ln>
            <a:tailEnd type="triangle"/>
          </a:ln>
        </p:spPr>
        <p:style>
          <a:lnRef idx="2">
            <a:schemeClr val="dk1"/>
          </a:lnRef>
          <a:fillRef idx="0">
            <a:schemeClr val="dk1"/>
          </a:fillRef>
          <a:effectRef idx="1">
            <a:schemeClr val="dk1"/>
          </a:effectRef>
          <a:fontRef idx="minor">
            <a:schemeClr val="tx1"/>
          </a:fontRef>
        </p:style>
      </p:cxnSp>
      <p:cxnSp>
        <p:nvCxnSpPr>
          <p:cNvPr id="18" name="Connector: Curved 17">
            <a:extLst>
              <a:ext uri="{FF2B5EF4-FFF2-40B4-BE49-F238E27FC236}">
                <a16:creationId xmlns:a16="http://schemas.microsoft.com/office/drawing/2014/main" id="{AAD5D8EE-66F6-48D9-17AD-E676876BE075}"/>
              </a:ext>
            </a:extLst>
          </p:cNvPr>
          <p:cNvCxnSpPr>
            <a:cxnSpLocks/>
          </p:cNvCxnSpPr>
          <p:nvPr/>
        </p:nvCxnSpPr>
        <p:spPr>
          <a:xfrm rot="10800000">
            <a:off x="1343547" y="4966759"/>
            <a:ext cx="1638793" cy="1080966"/>
          </a:xfrm>
          <a:prstGeom prst="curvedConnector3">
            <a:avLst>
              <a:gd name="adj1" fmla="val 54749"/>
            </a:avLst>
          </a:prstGeom>
          <a:ln>
            <a:tailEnd type="triangle"/>
          </a:ln>
        </p:spPr>
        <p:style>
          <a:lnRef idx="2">
            <a:schemeClr val="dk1"/>
          </a:lnRef>
          <a:fillRef idx="0">
            <a:schemeClr val="dk1"/>
          </a:fillRef>
          <a:effectRef idx="1">
            <a:schemeClr val="dk1"/>
          </a:effectRef>
          <a:fontRef idx="minor">
            <a:schemeClr val="tx1"/>
          </a:fontRef>
        </p:style>
      </p:cxnSp>
      <p:sp>
        <p:nvSpPr>
          <p:cNvPr id="9" name="TextBox 8">
            <a:extLst>
              <a:ext uri="{FF2B5EF4-FFF2-40B4-BE49-F238E27FC236}">
                <a16:creationId xmlns:a16="http://schemas.microsoft.com/office/drawing/2014/main" id="{91923152-3E46-19BF-0892-4CFB4DB963CB}"/>
              </a:ext>
            </a:extLst>
          </p:cNvPr>
          <p:cNvSpPr txBox="1"/>
          <p:nvPr/>
        </p:nvSpPr>
        <p:spPr>
          <a:xfrm>
            <a:off x="93560" y="5995661"/>
            <a:ext cx="2626894" cy="923330"/>
          </a:xfrm>
          <a:prstGeom prst="rect">
            <a:avLst/>
          </a:prstGeom>
          <a:noFill/>
        </p:spPr>
        <p:txBody>
          <a:bodyPr wrap="square">
            <a:spAutoFit/>
          </a:bodyPr>
          <a:lstStyle/>
          <a:p>
            <a:r>
              <a:rPr lang="en-US" dirty="0"/>
              <a:t>(</a:t>
            </a:r>
            <a:r>
              <a:rPr lang="en-US" dirty="0" err="1"/>
              <a:t>Maulina</a:t>
            </a:r>
            <a:r>
              <a:rPr lang="en-US" dirty="0"/>
              <a:t> et al., 2025; </a:t>
            </a:r>
            <a:r>
              <a:rPr lang="en-US" dirty="0" err="1"/>
              <a:t>Siburian</a:t>
            </a:r>
            <a:r>
              <a:rPr lang="en-US" dirty="0"/>
              <a:t> et al., 2025; </a:t>
            </a:r>
            <a:r>
              <a:rPr lang="en-US" dirty="0" err="1"/>
              <a:t>Loh</a:t>
            </a:r>
            <a:r>
              <a:rPr lang="en-US" dirty="0"/>
              <a:t> and Hassan, 2022) </a:t>
            </a:r>
          </a:p>
        </p:txBody>
      </p:sp>
    </p:spTree>
    <p:extLst>
      <p:ext uri="{BB962C8B-B14F-4D97-AF65-F5344CB8AC3E}">
        <p14:creationId xmlns:p14="http://schemas.microsoft.com/office/powerpoint/2010/main" val="3460368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249419" y="396348"/>
            <a:ext cx="9124850" cy="646331"/>
          </a:xfrm>
          <a:prstGeom prst="rect">
            <a:avLst/>
          </a:prstGeom>
          <a:noFill/>
        </p:spPr>
        <p:txBody>
          <a:bodyPr wrap="square" rtlCol="0">
            <a:spAutoFit/>
          </a:bodyPr>
          <a:lstStyle/>
          <a:p>
            <a:r>
              <a:rPr lang="en-US" sz="3600" b="1" dirty="0">
                <a:solidFill>
                  <a:schemeClr val="accent6">
                    <a:lumMod val="50000"/>
                  </a:schemeClr>
                </a:solidFill>
              </a:rPr>
              <a:t>Market Research: Competitor Profiles</a:t>
            </a:r>
          </a:p>
        </p:txBody>
      </p:sp>
      <p:sp>
        <p:nvSpPr>
          <p:cNvPr id="7" name="TextBox 6">
            <a:extLst>
              <a:ext uri="{FF2B5EF4-FFF2-40B4-BE49-F238E27FC236}">
                <a16:creationId xmlns:a16="http://schemas.microsoft.com/office/drawing/2014/main" id="{587DF97C-70B1-76A9-5C66-F7E25ADC4ED8}"/>
              </a:ext>
            </a:extLst>
          </p:cNvPr>
          <p:cNvSpPr txBox="1"/>
          <p:nvPr/>
        </p:nvSpPr>
        <p:spPr>
          <a:xfrm>
            <a:off x="6896959" y="1103566"/>
            <a:ext cx="4954620" cy="2793842"/>
          </a:xfrm>
          <a:prstGeom prst="rect">
            <a:avLst/>
          </a:prstGeom>
          <a:noFill/>
        </p:spPr>
        <p:txBody>
          <a:bodyPr wrap="square">
            <a:spAutoFit/>
          </a:bodyPr>
          <a:lstStyle/>
          <a:p>
            <a:pPr>
              <a:lnSpc>
                <a:spcPct val="150000"/>
              </a:lnSpc>
            </a:pPr>
            <a:r>
              <a:rPr lang="en-US" sz="2400" b="1" dirty="0">
                <a:solidFill>
                  <a:srgbClr val="0070C0"/>
                </a:solidFill>
                <a:latin typeface="Arial" panose="020B0604020202020204" pitchFamily="34" charset="0"/>
                <a:cs typeface="Arial" panose="020B0604020202020204" pitchFamily="34" charset="0"/>
              </a:rPr>
              <a:t>AMT Coffee</a:t>
            </a:r>
          </a:p>
          <a:p>
            <a:pPr>
              <a:lnSpc>
                <a:spcPct val="150000"/>
              </a:lnSpc>
            </a:pPr>
            <a:r>
              <a:rPr lang="en-US" sz="2400" dirty="0">
                <a:latin typeface="Arial" panose="020B0604020202020204" pitchFamily="34" charset="0"/>
                <a:cs typeface="Arial" panose="020B0604020202020204" pitchFamily="34" charset="0"/>
              </a:rPr>
              <a:t>Gourmet coffee experience at railway stations</a:t>
            </a:r>
          </a:p>
          <a:p>
            <a:pPr>
              <a:lnSpc>
                <a:spcPct val="150000"/>
              </a:lnSpc>
            </a:pPr>
            <a:r>
              <a:rPr lang="en-GB" sz="2400" b="1" i="1" dirty="0">
                <a:solidFill>
                  <a:srgbClr val="000000"/>
                </a:solidFill>
                <a:latin typeface="Arial" panose="020B0604020202020204" pitchFamily="34" charset="0"/>
                <a:ea typeface="Times New Roman" panose="02020603050405020304" pitchFamily="18" charset="0"/>
                <a:cs typeface="Arial" panose="020B0604020202020204" pitchFamily="34" charset="0"/>
              </a:rPr>
              <a:t>Bean Motion </a:t>
            </a:r>
            <a:r>
              <a:rPr lang="en-GB" sz="2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Pop-Up</a:t>
            </a:r>
            <a:r>
              <a:rPr lang="en-US" sz="2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2400" dirty="0">
                <a:solidFill>
                  <a:srgbClr val="000000"/>
                </a:solidFill>
                <a:latin typeface="Arial" panose="020B0604020202020204" pitchFamily="34" charset="0"/>
                <a:ea typeface="Times New Roman" panose="02020603050405020304" pitchFamily="18" charset="0"/>
                <a:cs typeface="Arial" panose="020B0604020202020204" pitchFamily="34" charset="0"/>
              </a:rPr>
              <a:t>access to a larger customer base</a:t>
            </a:r>
          </a:p>
        </p:txBody>
      </p:sp>
      <mc:AlternateContent xmlns:mc="http://schemas.openxmlformats.org/markup-compatibility/2006">
        <mc:Choice xmlns:am3d="http://schemas.microsoft.com/office/drawing/2017/model3d" Requires="am3d">
          <p:graphicFrame>
            <p:nvGraphicFramePr>
              <p:cNvPr id="2" name="3D Model 1" descr="Triangle Critter">
                <a:extLst>
                  <a:ext uri="{FF2B5EF4-FFF2-40B4-BE49-F238E27FC236}">
                    <a16:creationId xmlns:a16="http://schemas.microsoft.com/office/drawing/2014/main" id="{1E4BA637-C5A4-9DC8-C7E4-EB82F87CAF84}"/>
                  </a:ext>
                </a:extLst>
              </p:cNvPr>
              <p:cNvGraphicFramePr>
                <a:graphicFrameLocks noChangeAspect="1"/>
              </p:cNvGraphicFramePr>
              <p:nvPr>
                <p:extLst>
                  <p:ext uri="{D42A27DB-BD31-4B8C-83A1-F6EECF244321}">
                    <p14:modId xmlns:p14="http://schemas.microsoft.com/office/powerpoint/2010/main" val="1174952878"/>
                  </p:ext>
                </p:extLst>
              </p:nvPr>
            </p:nvGraphicFramePr>
            <p:xfrm>
              <a:off x="3331146" y="805732"/>
              <a:ext cx="3246949" cy="5246536"/>
            </p:xfrm>
            <a:graphic>
              <a:graphicData uri="http://schemas.microsoft.com/office/drawing/2017/model3d">
                <am3d:model3d r:embed="rId3">
                  <am3d:spPr>
                    <a:xfrm>
                      <a:off x="0" y="0"/>
                      <a:ext cx="3246949" cy="5246536"/>
                    </a:xfrm>
                    <a:prstGeom prst="rect">
                      <a:avLst/>
                    </a:prstGeom>
                  </am3d:spPr>
                  <am3d:camera>
                    <am3d:pos x="0" y="0" z="62956732"/>
                    <am3d:up dx="0" dy="36000000" dz="0"/>
                    <am3d:lookAt x="0" y="0" z="0"/>
                    <am3d:perspective fov="2700000"/>
                  </am3d:camera>
                  <am3d:trans>
                    <am3d:meterPerModelUnit n="10614435" d="1000000"/>
                    <am3d:preTrans dx="0" dy="-17996654" dz="-165105"/>
                    <am3d:scale>
                      <am3d:sx n="1000000" d="1000000"/>
                      <am3d:sy n="1000000" d="1000000"/>
                      <am3d:sz n="1000000" d="1000000"/>
                    </am3d:scale>
                    <am3d:rot ax="-1159662" ay="-682319" az="237367"/>
                    <am3d:postTrans dx="0" dy="0" dz="0"/>
                  </am3d:trans>
                  <am3d:raster rName="Office3DRenderer" rVer="16.0.8326">
                    <am3d:blip r:embed="rId4"/>
                  </am3d:raster>
                  <am3d:objViewport viewportSz="715090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Triangle Critter">
                <a:extLst>
                  <a:ext uri="{FF2B5EF4-FFF2-40B4-BE49-F238E27FC236}">
                    <a16:creationId xmlns:a16="http://schemas.microsoft.com/office/drawing/2014/main" id="{1E4BA637-C5A4-9DC8-C7E4-EB82F87CAF84}"/>
                  </a:ext>
                </a:extLst>
              </p:cNvPr>
              <p:cNvPicPr>
                <a:picLocks noGrp="1" noRot="1" noChangeAspect="1" noMove="1" noResize="1" noEditPoints="1" noAdjustHandles="1" noChangeArrowheads="1" noChangeShapeType="1" noCrop="1"/>
              </p:cNvPicPr>
              <p:nvPr/>
            </p:nvPicPr>
            <p:blipFill>
              <a:blip r:embed="rId4"/>
              <a:stretch>
                <a:fillRect/>
              </a:stretch>
            </p:blipFill>
            <p:spPr>
              <a:xfrm>
                <a:off x="3331146" y="805732"/>
                <a:ext cx="3246949" cy="5246536"/>
              </a:xfrm>
              <a:prstGeom prst="rect">
                <a:avLst/>
              </a:prstGeom>
            </p:spPr>
          </p:pic>
        </mc:Fallback>
      </mc:AlternateContent>
      <p:sp>
        <p:nvSpPr>
          <p:cNvPr id="4" name="TextBox 3">
            <a:extLst>
              <a:ext uri="{FF2B5EF4-FFF2-40B4-BE49-F238E27FC236}">
                <a16:creationId xmlns:a16="http://schemas.microsoft.com/office/drawing/2014/main" id="{1D61F8A3-B3E9-18A2-EB14-2D36E4D16ECB}"/>
              </a:ext>
            </a:extLst>
          </p:cNvPr>
          <p:cNvSpPr txBox="1"/>
          <p:nvPr/>
        </p:nvSpPr>
        <p:spPr>
          <a:xfrm>
            <a:off x="6896958" y="4064158"/>
            <a:ext cx="5295041" cy="2793842"/>
          </a:xfrm>
          <a:prstGeom prst="rect">
            <a:avLst/>
          </a:prstGeom>
          <a:noFill/>
        </p:spPr>
        <p:txBody>
          <a:bodyPr wrap="square">
            <a:spAutoFit/>
          </a:bodyPr>
          <a:lstStyle/>
          <a:p>
            <a:pPr>
              <a:lnSpc>
                <a:spcPct val="150000"/>
              </a:lnSpc>
            </a:pPr>
            <a:r>
              <a:rPr lang="en-US" sz="2400" b="1" dirty="0">
                <a:solidFill>
                  <a:srgbClr val="0070C0"/>
                </a:solidFill>
                <a:latin typeface="Arial" panose="020B0604020202020204" pitchFamily="34" charset="0"/>
                <a:cs typeface="Arial" panose="020B0604020202020204" pitchFamily="34" charset="0"/>
              </a:rPr>
              <a:t>Popup Joes</a:t>
            </a:r>
          </a:p>
          <a:p>
            <a:pPr>
              <a:lnSpc>
                <a:spcPct val="150000"/>
              </a:lnSpc>
            </a:pPr>
            <a:r>
              <a:rPr lang="en-US" sz="2400" dirty="0">
                <a:latin typeface="Arial" panose="020B0604020202020204" pitchFamily="34" charset="0"/>
                <a:cs typeface="Arial" panose="020B0604020202020204" pitchFamily="34" charset="0"/>
              </a:rPr>
              <a:t>Mobile bar solution</a:t>
            </a:r>
          </a:p>
          <a:p>
            <a:pPr>
              <a:lnSpc>
                <a:spcPct val="150000"/>
              </a:lnSpc>
            </a:pPr>
            <a:r>
              <a:rPr lang="en-US" sz="2400" dirty="0">
                <a:latin typeface="Arial" panose="020B0604020202020204" pitchFamily="34" charset="0"/>
                <a:cs typeface="Arial" panose="020B0604020202020204" pitchFamily="34" charset="0"/>
              </a:rPr>
              <a:t>Various beverages</a:t>
            </a:r>
          </a:p>
          <a:p>
            <a:pPr>
              <a:lnSpc>
                <a:spcPct val="150000"/>
              </a:lnSpc>
            </a:pPr>
            <a:r>
              <a:rPr lang="en-GB" sz="2400" b="1" i="1" dirty="0">
                <a:solidFill>
                  <a:srgbClr val="000000"/>
                </a:solidFill>
                <a:latin typeface="Arial" panose="020B0604020202020204" pitchFamily="34" charset="0"/>
                <a:ea typeface="Times New Roman" panose="02020603050405020304" pitchFamily="18" charset="0"/>
                <a:cs typeface="Arial" panose="020B0604020202020204" pitchFamily="34" charset="0"/>
              </a:rPr>
              <a:t>Bean Motion  </a:t>
            </a:r>
            <a:r>
              <a:rPr lang="en-GB" sz="2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Pop-Up</a:t>
            </a:r>
            <a:r>
              <a:rPr lang="en-US" sz="2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affordable coffee</a:t>
            </a:r>
            <a:endParaRPr lang="en-US" sz="2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258A4B8-3943-C783-4EA4-FFD55C47A8E6}"/>
              </a:ext>
            </a:extLst>
          </p:cNvPr>
          <p:cNvSpPr txBox="1"/>
          <p:nvPr/>
        </p:nvSpPr>
        <p:spPr>
          <a:xfrm>
            <a:off x="0" y="3220876"/>
            <a:ext cx="3865868" cy="2793842"/>
          </a:xfrm>
          <a:prstGeom prst="rect">
            <a:avLst/>
          </a:prstGeom>
          <a:noFill/>
        </p:spPr>
        <p:txBody>
          <a:bodyPr wrap="square">
            <a:spAutoFit/>
          </a:bodyPr>
          <a:lstStyle/>
          <a:p>
            <a:pPr>
              <a:lnSpc>
                <a:spcPct val="150000"/>
              </a:lnSpc>
            </a:pPr>
            <a:r>
              <a:rPr lang="en-US" sz="2400" b="1" dirty="0">
                <a:solidFill>
                  <a:srgbClr val="0070C0"/>
                </a:solidFill>
                <a:latin typeface="Arial" panose="020B0604020202020204" pitchFamily="34" charset="0"/>
                <a:cs typeface="Arial" panose="020B0604020202020204" pitchFamily="34" charset="0"/>
              </a:rPr>
              <a:t>Nescafé</a:t>
            </a:r>
          </a:p>
          <a:p>
            <a:pPr>
              <a:lnSpc>
                <a:spcPct val="150000"/>
              </a:lnSpc>
            </a:pPr>
            <a:r>
              <a:rPr lang="en-US" sz="2400" dirty="0">
                <a:latin typeface="Arial" panose="020B0604020202020204" pitchFamily="34" charset="0"/>
                <a:cs typeface="Arial" panose="020B0604020202020204" pitchFamily="34" charset="0"/>
              </a:rPr>
              <a:t>Ready-to-drink for event goers and commuters</a:t>
            </a:r>
          </a:p>
          <a:p>
            <a:pPr>
              <a:lnSpc>
                <a:spcPct val="150000"/>
              </a:lnSpc>
            </a:pPr>
            <a:r>
              <a:rPr lang="en-GB" sz="2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Bean Motion Pop-Up</a:t>
            </a:r>
            <a:r>
              <a:rPr lang="en-US" sz="2400" b="1"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US"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offer social spaces</a:t>
            </a:r>
            <a:endParaRPr lang="en-US"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D952194-A1BC-DB0F-6512-D8F420BC5319}"/>
              </a:ext>
            </a:extLst>
          </p:cNvPr>
          <p:cNvSpPr txBox="1"/>
          <p:nvPr/>
        </p:nvSpPr>
        <p:spPr>
          <a:xfrm>
            <a:off x="111147" y="6276986"/>
            <a:ext cx="6144126" cy="369332"/>
          </a:xfrm>
          <a:prstGeom prst="rect">
            <a:avLst/>
          </a:prstGeom>
          <a:noFill/>
        </p:spPr>
        <p:txBody>
          <a:bodyPr wrap="square">
            <a:spAutoFit/>
          </a:bodyPr>
          <a:lstStyle/>
          <a:p>
            <a:r>
              <a:rPr lang="en-US" dirty="0"/>
              <a:t>(AMT Joint Report; popupjoes.co.uk)</a:t>
            </a:r>
          </a:p>
        </p:txBody>
      </p:sp>
    </p:spTree>
    <p:extLst>
      <p:ext uri="{BB962C8B-B14F-4D97-AF65-F5344CB8AC3E}">
        <p14:creationId xmlns:p14="http://schemas.microsoft.com/office/powerpoint/2010/main" val="1076802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346696" y="707633"/>
            <a:ext cx="9124850" cy="646331"/>
          </a:xfrm>
          <a:prstGeom prst="rect">
            <a:avLst/>
          </a:prstGeom>
          <a:noFill/>
        </p:spPr>
        <p:txBody>
          <a:bodyPr wrap="square" rtlCol="0">
            <a:spAutoFit/>
          </a:bodyPr>
          <a:lstStyle/>
          <a:p>
            <a:r>
              <a:rPr lang="en-US" sz="3600" b="1" dirty="0">
                <a:solidFill>
                  <a:schemeClr val="accent6">
                    <a:lumMod val="50000"/>
                  </a:schemeClr>
                </a:solidFill>
              </a:rPr>
              <a:t>Market Plan: Price and Placement</a:t>
            </a:r>
          </a:p>
        </p:txBody>
      </p:sp>
      <p:pic>
        <p:nvPicPr>
          <p:cNvPr id="2" name="Picture 1">
            <a:extLst>
              <a:ext uri="{FF2B5EF4-FFF2-40B4-BE49-F238E27FC236}">
                <a16:creationId xmlns:a16="http://schemas.microsoft.com/office/drawing/2014/main" id="{66F47F83-6DEC-A0B0-935D-AB5C97F6AE5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713737"/>
            <a:ext cx="6173060" cy="2119110"/>
          </a:xfrm>
          <a:prstGeom prst="rect">
            <a:avLst/>
          </a:prstGeom>
          <a:noFill/>
          <a:ln>
            <a:noFill/>
          </a:ln>
        </p:spPr>
      </p:pic>
      <p:sp>
        <p:nvSpPr>
          <p:cNvPr id="4" name="Explosion: 8 Points 3">
            <a:extLst>
              <a:ext uri="{FF2B5EF4-FFF2-40B4-BE49-F238E27FC236}">
                <a16:creationId xmlns:a16="http://schemas.microsoft.com/office/drawing/2014/main" id="{CDC146AA-4A8C-4C8A-F2BF-BF6D33C643EC}"/>
              </a:ext>
            </a:extLst>
          </p:cNvPr>
          <p:cNvSpPr/>
          <p:nvPr/>
        </p:nvSpPr>
        <p:spPr>
          <a:xfrm>
            <a:off x="914400" y="4192621"/>
            <a:ext cx="3793788" cy="2665379"/>
          </a:xfrm>
          <a:prstGeom prst="irregularSeal1">
            <a:avLst/>
          </a:prstGeom>
          <a:solidFill>
            <a:srgbClr val="CC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As low as </a:t>
            </a:r>
            <a:r>
              <a:rPr lang="en-GB" sz="1800" dirty="0">
                <a:solidFill>
                  <a:schemeClr val="tx1"/>
                </a:solidFill>
                <a:effectLst/>
                <a:latin typeface="Times New Roman" panose="02020603050405020304" pitchFamily="18" charset="0"/>
                <a:ea typeface="Times New Roman" panose="02020603050405020304" pitchFamily="18" charset="0"/>
              </a:rPr>
              <a:t>£3 Coffee</a:t>
            </a:r>
            <a:endParaRPr lang="en-US" dirty="0">
              <a:solidFill>
                <a:schemeClr val="tx1"/>
              </a:solidFill>
            </a:endParaRPr>
          </a:p>
        </p:txBody>
      </p:sp>
      <p:pic>
        <p:nvPicPr>
          <p:cNvPr id="5" name="Picture 4">
            <a:extLst>
              <a:ext uri="{FF2B5EF4-FFF2-40B4-BE49-F238E27FC236}">
                <a16:creationId xmlns:a16="http://schemas.microsoft.com/office/drawing/2014/main" id="{80ADA704-7A5F-BA08-A8D2-B31BC70CEC47}"/>
              </a:ext>
            </a:extLst>
          </p:cNvPr>
          <p:cNvPicPr>
            <a:picLocks noChangeAspect="1"/>
          </p:cNvPicPr>
          <p:nvPr/>
        </p:nvPicPr>
        <p:blipFill>
          <a:blip r:embed="rId4"/>
          <a:stretch>
            <a:fillRect/>
          </a:stretch>
        </p:blipFill>
        <p:spPr>
          <a:xfrm>
            <a:off x="6355249" y="3429000"/>
            <a:ext cx="5836751" cy="3371748"/>
          </a:xfrm>
          <a:prstGeom prst="rect">
            <a:avLst/>
          </a:prstGeom>
        </p:spPr>
      </p:pic>
      <p:sp>
        <p:nvSpPr>
          <p:cNvPr id="6" name="Scroll: Vertical 5">
            <a:extLst>
              <a:ext uri="{FF2B5EF4-FFF2-40B4-BE49-F238E27FC236}">
                <a16:creationId xmlns:a16="http://schemas.microsoft.com/office/drawing/2014/main" id="{D3936267-416D-6FAC-CBCA-F93F536F680B}"/>
              </a:ext>
            </a:extLst>
          </p:cNvPr>
          <p:cNvSpPr/>
          <p:nvPr/>
        </p:nvSpPr>
        <p:spPr>
          <a:xfrm>
            <a:off x="8093413" y="1353964"/>
            <a:ext cx="3553838" cy="1789889"/>
          </a:xfrm>
          <a:prstGeom prst="verticalScroll">
            <a:avLst>
              <a:gd name="adj" fmla="val 21196"/>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Placement: </a:t>
            </a:r>
            <a:r>
              <a:rPr lang="en-US" dirty="0">
                <a:solidFill>
                  <a:schemeClr val="tx1"/>
                </a:solidFill>
              </a:rPr>
              <a:t>events </a:t>
            </a:r>
          </a:p>
          <a:p>
            <a:pPr algn="ctr"/>
            <a:r>
              <a:rPr lang="en-US" dirty="0">
                <a:solidFill>
                  <a:schemeClr val="tx1"/>
                </a:solidFill>
              </a:rPr>
              <a:t>Party </a:t>
            </a:r>
            <a:r>
              <a:rPr lang="en-US" dirty="0" err="1">
                <a:solidFill>
                  <a:schemeClr val="tx1"/>
                </a:solidFill>
              </a:rPr>
              <a:t>revellers</a:t>
            </a:r>
            <a:endParaRPr lang="en-US" dirty="0">
              <a:solidFill>
                <a:schemeClr val="tx1"/>
              </a:solidFill>
            </a:endParaRPr>
          </a:p>
          <a:p>
            <a:pPr algn="ctr"/>
            <a:r>
              <a:rPr lang="en-US" dirty="0">
                <a:solidFill>
                  <a:schemeClr val="tx1"/>
                </a:solidFill>
              </a:rPr>
              <a:t>Entrance and exits</a:t>
            </a:r>
          </a:p>
          <a:p>
            <a:pPr algn="ctr"/>
            <a:r>
              <a:rPr lang="en-US" dirty="0">
                <a:solidFill>
                  <a:schemeClr val="tx1"/>
                </a:solidFill>
              </a:rPr>
              <a:t>Vendor stations</a:t>
            </a:r>
          </a:p>
        </p:txBody>
      </p:sp>
      <p:sp>
        <p:nvSpPr>
          <p:cNvPr id="8" name="TextBox 7">
            <a:extLst>
              <a:ext uri="{FF2B5EF4-FFF2-40B4-BE49-F238E27FC236}">
                <a16:creationId xmlns:a16="http://schemas.microsoft.com/office/drawing/2014/main" id="{0E0BC5A1-674E-AF0F-845A-22E649937BB2}"/>
              </a:ext>
            </a:extLst>
          </p:cNvPr>
          <p:cNvSpPr txBox="1"/>
          <p:nvPr/>
        </p:nvSpPr>
        <p:spPr>
          <a:xfrm>
            <a:off x="4026568" y="6414974"/>
            <a:ext cx="2328681" cy="369332"/>
          </a:xfrm>
          <a:prstGeom prst="rect">
            <a:avLst/>
          </a:prstGeom>
          <a:noFill/>
        </p:spPr>
        <p:txBody>
          <a:bodyPr wrap="square">
            <a:spAutoFit/>
          </a:bodyPr>
          <a:lstStyle/>
          <a:p>
            <a:r>
              <a:rPr lang="en-US" dirty="0"/>
              <a:t>(</a:t>
            </a:r>
            <a:r>
              <a:rPr lang="en-US" dirty="0" err="1"/>
              <a:t>Awaly</a:t>
            </a:r>
            <a:r>
              <a:rPr lang="en-US" dirty="0"/>
              <a:t> et al., 2026) </a:t>
            </a:r>
          </a:p>
        </p:txBody>
      </p:sp>
    </p:spTree>
    <p:extLst>
      <p:ext uri="{BB962C8B-B14F-4D97-AF65-F5344CB8AC3E}">
        <p14:creationId xmlns:p14="http://schemas.microsoft.com/office/powerpoint/2010/main" val="1207155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4948E1-55A2-7EAD-1730-6CF0247D90FC}"/>
              </a:ext>
            </a:extLst>
          </p:cNvPr>
          <p:cNvPicPr>
            <a:picLocks noChangeAspect="1"/>
          </p:cNvPicPr>
          <p:nvPr/>
        </p:nvPicPr>
        <p:blipFill>
          <a:blip r:embed="rId3"/>
          <a:srcRect l="24665" r="17907"/>
          <a:stretch/>
        </p:blipFill>
        <p:spPr>
          <a:xfrm>
            <a:off x="4507149" y="1353964"/>
            <a:ext cx="3292922" cy="3695700"/>
          </a:xfrm>
          <a:prstGeom prst="rect">
            <a:avLst/>
          </a:prstGeom>
        </p:spPr>
      </p:pic>
      <p:sp>
        <p:nvSpPr>
          <p:cNvPr id="3" name="TextBox 2">
            <a:extLst>
              <a:ext uri="{FF2B5EF4-FFF2-40B4-BE49-F238E27FC236}">
                <a16:creationId xmlns:a16="http://schemas.microsoft.com/office/drawing/2014/main" id="{A01BA4EC-BBC1-D46C-DE1B-9C01F7B2F9BB}"/>
              </a:ext>
            </a:extLst>
          </p:cNvPr>
          <p:cNvSpPr txBox="1"/>
          <p:nvPr/>
        </p:nvSpPr>
        <p:spPr>
          <a:xfrm>
            <a:off x="346696" y="707633"/>
            <a:ext cx="9124850" cy="646331"/>
          </a:xfrm>
          <a:prstGeom prst="rect">
            <a:avLst/>
          </a:prstGeom>
          <a:noFill/>
        </p:spPr>
        <p:txBody>
          <a:bodyPr wrap="square" rtlCol="0">
            <a:spAutoFit/>
          </a:bodyPr>
          <a:lstStyle/>
          <a:p>
            <a:r>
              <a:rPr lang="en-US" sz="3600" b="1" dirty="0">
                <a:solidFill>
                  <a:schemeClr val="accent6">
                    <a:lumMod val="50000"/>
                  </a:schemeClr>
                </a:solidFill>
              </a:rPr>
              <a:t>Market Plan: Product</a:t>
            </a:r>
          </a:p>
        </p:txBody>
      </p:sp>
      <p:pic>
        <p:nvPicPr>
          <p:cNvPr id="2" name="Picture 1">
            <a:extLst>
              <a:ext uri="{FF2B5EF4-FFF2-40B4-BE49-F238E27FC236}">
                <a16:creationId xmlns:a16="http://schemas.microsoft.com/office/drawing/2014/main" id="{A178E9B0-8FA7-1D1B-BE29-31884A5EBD57}"/>
              </a:ext>
            </a:extLst>
          </p:cNvPr>
          <p:cNvPicPr>
            <a:picLocks noChangeAspect="1"/>
          </p:cNvPicPr>
          <p:nvPr/>
        </p:nvPicPr>
        <p:blipFill>
          <a:blip r:embed="rId4"/>
          <a:stretch>
            <a:fillRect/>
          </a:stretch>
        </p:blipFill>
        <p:spPr>
          <a:xfrm>
            <a:off x="365988" y="1769370"/>
            <a:ext cx="3270349" cy="2826290"/>
          </a:xfrm>
          <a:prstGeom prst="rect">
            <a:avLst/>
          </a:prstGeom>
        </p:spPr>
      </p:pic>
      <p:pic>
        <p:nvPicPr>
          <p:cNvPr id="5" name="Picture 4">
            <a:extLst>
              <a:ext uri="{FF2B5EF4-FFF2-40B4-BE49-F238E27FC236}">
                <a16:creationId xmlns:a16="http://schemas.microsoft.com/office/drawing/2014/main" id="{B94ACE6A-9EFB-A8ED-CC34-8E70DD669E3A}"/>
              </a:ext>
            </a:extLst>
          </p:cNvPr>
          <p:cNvPicPr>
            <a:picLocks noChangeAspect="1"/>
          </p:cNvPicPr>
          <p:nvPr/>
        </p:nvPicPr>
        <p:blipFill>
          <a:blip r:embed="rId5"/>
          <a:stretch>
            <a:fillRect/>
          </a:stretch>
        </p:blipFill>
        <p:spPr>
          <a:xfrm>
            <a:off x="8343619" y="2262339"/>
            <a:ext cx="3501685" cy="2333321"/>
          </a:xfrm>
          <a:prstGeom prst="rect">
            <a:avLst/>
          </a:prstGeom>
        </p:spPr>
      </p:pic>
      <p:sp>
        <p:nvSpPr>
          <p:cNvPr id="7" name="TextBox 6">
            <a:extLst>
              <a:ext uri="{FF2B5EF4-FFF2-40B4-BE49-F238E27FC236}">
                <a16:creationId xmlns:a16="http://schemas.microsoft.com/office/drawing/2014/main" id="{A6EC3DBB-E868-E16E-E0AD-23A2F695C6B2}"/>
              </a:ext>
            </a:extLst>
          </p:cNvPr>
          <p:cNvSpPr txBox="1"/>
          <p:nvPr/>
        </p:nvSpPr>
        <p:spPr>
          <a:xfrm>
            <a:off x="1249700" y="4872948"/>
            <a:ext cx="1502924" cy="458422"/>
          </a:xfrm>
          <a:prstGeom prst="rect">
            <a:avLst/>
          </a:prstGeom>
          <a:noFill/>
          <a:ln w="6350">
            <a:solidFill>
              <a:schemeClr val="tx1"/>
            </a:solidFill>
          </a:ln>
        </p:spPr>
        <p:txBody>
          <a:bodyPr wrap="square">
            <a:spAutoFit/>
          </a:bodyPr>
          <a:lstStyle/>
          <a:p>
            <a:r>
              <a:rPr lang="en-US" sz="2400" dirty="0">
                <a:latin typeface="Bookman Old Style" panose="02050604050505020204" pitchFamily="18" charset="0"/>
              </a:rPr>
              <a:t>Latte</a:t>
            </a:r>
          </a:p>
        </p:txBody>
      </p:sp>
      <p:sp>
        <p:nvSpPr>
          <p:cNvPr id="8" name="TextBox 7">
            <a:extLst>
              <a:ext uri="{FF2B5EF4-FFF2-40B4-BE49-F238E27FC236}">
                <a16:creationId xmlns:a16="http://schemas.microsoft.com/office/drawing/2014/main" id="{4577C795-FAB0-98AB-5236-35E207A9B3A7}"/>
              </a:ext>
            </a:extLst>
          </p:cNvPr>
          <p:cNvSpPr txBox="1"/>
          <p:nvPr/>
        </p:nvSpPr>
        <p:spPr>
          <a:xfrm>
            <a:off x="9099212" y="4869705"/>
            <a:ext cx="2183252" cy="461665"/>
          </a:xfrm>
          <a:prstGeom prst="rect">
            <a:avLst/>
          </a:prstGeom>
          <a:noFill/>
          <a:ln w="6350">
            <a:solidFill>
              <a:schemeClr val="tx1"/>
            </a:solidFill>
          </a:ln>
        </p:spPr>
        <p:txBody>
          <a:bodyPr wrap="square">
            <a:spAutoFit/>
          </a:bodyPr>
          <a:lstStyle/>
          <a:p>
            <a:r>
              <a:rPr lang="en-US" sz="2400" dirty="0">
                <a:latin typeface="Bookman Old Style" panose="02050604050505020204" pitchFamily="18" charset="0"/>
              </a:rPr>
              <a:t>Americano </a:t>
            </a:r>
          </a:p>
        </p:txBody>
      </p:sp>
      <p:sp>
        <p:nvSpPr>
          <p:cNvPr id="9" name="TextBox 8">
            <a:extLst>
              <a:ext uri="{FF2B5EF4-FFF2-40B4-BE49-F238E27FC236}">
                <a16:creationId xmlns:a16="http://schemas.microsoft.com/office/drawing/2014/main" id="{9E1E8B72-EB61-4445-FC64-82CED96039BC}"/>
              </a:ext>
            </a:extLst>
          </p:cNvPr>
          <p:cNvSpPr txBox="1"/>
          <p:nvPr/>
        </p:nvSpPr>
        <p:spPr>
          <a:xfrm>
            <a:off x="4909121" y="4869705"/>
            <a:ext cx="2775730" cy="461665"/>
          </a:xfrm>
          <a:prstGeom prst="rect">
            <a:avLst/>
          </a:prstGeom>
          <a:noFill/>
          <a:ln w="6350">
            <a:solidFill>
              <a:schemeClr val="tx1"/>
            </a:solidFill>
          </a:ln>
        </p:spPr>
        <p:txBody>
          <a:bodyPr wrap="square">
            <a:spAutoFit/>
          </a:bodyPr>
          <a:lstStyle/>
          <a:p>
            <a:r>
              <a:rPr lang="en-US" sz="2400" dirty="0">
                <a:latin typeface="Bookman Old Style" panose="02050604050505020204" pitchFamily="18" charset="0"/>
              </a:rPr>
              <a:t>Ready to Drink</a:t>
            </a:r>
          </a:p>
        </p:txBody>
      </p:sp>
      <p:sp>
        <p:nvSpPr>
          <p:cNvPr id="10" name="TextBox 9">
            <a:extLst>
              <a:ext uri="{FF2B5EF4-FFF2-40B4-BE49-F238E27FC236}">
                <a16:creationId xmlns:a16="http://schemas.microsoft.com/office/drawing/2014/main" id="{A75CC696-A288-73BF-721A-A4DEA38B43F9}"/>
              </a:ext>
            </a:extLst>
          </p:cNvPr>
          <p:cNvSpPr txBox="1"/>
          <p:nvPr/>
        </p:nvSpPr>
        <p:spPr>
          <a:xfrm>
            <a:off x="57610" y="6488668"/>
            <a:ext cx="6096000" cy="369332"/>
          </a:xfrm>
          <a:prstGeom prst="rect">
            <a:avLst/>
          </a:prstGeom>
          <a:noFill/>
        </p:spPr>
        <p:txBody>
          <a:bodyPr wrap="square">
            <a:spAutoFit/>
          </a:bodyPr>
          <a:lstStyle/>
          <a:p>
            <a:r>
              <a:rPr lang="en-US" dirty="0"/>
              <a:t>(</a:t>
            </a:r>
            <a:r>
              <a:rPr lang="en-US" dirty="0" err="1"/>
              <a:t>Awaly</a:t>
            </a:r>
            <a:r>
              <a:rPr lang="en-US" dirty="0"/>
              <a:t> et al., 2026) </a:t>
            </a:r>
          </a:p>
        </p:txBody>
      </p:sp>
    </p:spTree>
    <p:extLst>
      <p:ext uri="{BB962C8B-B14F-4D97-AF65-F5344CB8AC3E}">
        <p14:creationId xmlns:p14="http://schemas.microsoft.com/office/powerpoint/2010/main" val="1700908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346696" y="707633"/>
            <a:ext cx="9124850" cy="646331"/>
          </a:xfrm>
          <a:prstGeom prst="rect">
            <a:avLst/>
          </a:prstGeom>
          <a:noFill/>
        </p:spPr>
        <p:txBody>
          <a:bodyPr wrap="square" rtlCol="0">
            <a:spAutoFit/>
          </a:bodyPr>
          <a:lstStyle/>
          <a:p>
            <a:r>
              <a:rPr lang="en-US" sz="3600" b="1" dirty="0">
                <a:solidFill>
                  <a:schemeClr val="accent6">
                    <a:lumMod val="50000"/>
                  </a:schemeClr>
                </a:solidFill>
              </a:rPr>
              <a:t>Market Plan: Promotion</a:t>
            </a:r>
          </a:p>
        </p:txBody>
      </p:sp>
      <p:pic>
        <p:nvPicPr>
          <p:cNvPr id="2" name="Picture 1">
            <a:extLst>
              <a:ext uri="{FF2B5EF4-FFF2-40B4-BE49-F238E27FC236}">
                <a16:creationId xmlns:a16="http://schemas.microsoft.com/office/drawing/2014/main" id="{D8430544-674F-0B55-FFBF-653E22CDE352}"/>
              </a:ext>
            </a:extLst>
          </p:cNvPr>
          <p:cNvPicPr>
            <a:picLocks noChangeAspect="1"/>
          </p:cNvPicPr>
          <p:nvPr/>
        </p:nvPicPr>
        <p:blipFill>
          <a:blip r:embed="rId3"/>
          <a:stretch>
            <a:fillRect/>
          </a:stretch>
        </p:blipFill>
        <p:spPr>
          <a:xfrm>
            <a:off x="693907" y="1708058"/>
            <a:ext cx="4626663" cy="2869660"/>
          </a:xfrm>
          <a:prstGeom prst="rect">
            <a:avLst/>
          </a:prstGeom>
        </p:spPr>
      </p:pic>
      <p:pic>
        <p:nvPicPr>
          <p:cNvPr id="4" name="Picture 3">
            <a:extLst>
              <a:ext uri="{FF2B5EF4-FFF2-40B4-BE49-F238E27FC236}">
                <a16:creationId xmlns:a16="http://schemas.microsoft.com/office/drawing/2014/main" id="{B062CE80-1D0D-D2FC-54BA-04B726BF6045}"/>
              </a:ext>
            </a:extLst>
          </p:cNvPr>
          <p:cNvPicPr>
            <a:picLocks noChangeAspect="1"/>
          </p:cNvPicPr>
          <p:nvPr/>
        </p:nvPicPr>
        <p:blipFill>
          <a:blip r:embed="rId4"/>
          <a:stretch>
            <a:fillRect/>
          </a:stretch>
        </p:blipFill>
        <p:spPr>
          <a:xfrm>
            <a:off x="6678139" y="353539"/>
            <a:ext cx="4819954" cy="4819954"/>
          </a:xfrm>
          <a:prstGeom prst="rect">
            <a:avLst/>
          </a:prstGeom>
        </p:spPr>
      </p:pic>
      <p:sp>
        <p:nvSpPr>
          <p:cNvPr id="6" name="TextBox 5">
            <a:extLst>
              <a:ext uri="{FF2B5EF4-FFF2-40B4-BE49-F238E27FC236}">
                <a16:creationId xmlns:a16="http://schemas.microsoft.com/office/drawing/2014/main" id="{3D9A6580-9BAA-EC6E-3154-ABF1FE1BED69}"/>
              </a:ext>
            </a:extLst>
          </p:cNvPr>
          <p:cNvSpPr txBox="1"/>
          <p:nvPr/>
        </p:nvSpPr>
        <p:spPr>
          <a:xfrm>
            <a:off x="244916" y="4747146"/>
            <a:ext cx="6099242" cy="830997"/>
          </a:xfrm>
          <a:prstGeom prst="rect">
            <a:avLst/>
          </a:prstGeom>
          <a:noFill/>
        </p:spPr>
        <p:txBody>
          <a:bodyPr wrap="square">
            <a:spAutoFit/>
          </a:bodyPr>
          <a:lstStyle/>
          <a:p>
            <a:r>
              <a:rPr lang="en-US" sz="2400" dirty="0">
                <a:latin typeface="Bookman Old Style" panose="02050604050505020204" pitchFamily="18" charset="0"/>
              </a:rPr>
              <a:t>Gamification- </a:t>
            </a:r>
            <a:r>
              <a:rPr lang="en-GB" sz="2400" dirty="0">
                <a:effectLst/>
                <a:latin typeface="Bookman Old Style" panose="02050604050505020204" pitchFamily="18" charset="0"/>
                <a:ea typeface="Times New Roman" panose="02020603050405020304" pitchFamily="18" charset="0"/>
              </a:rPr>
              <a:t>‘treasure-hunt’ for the next location</a:t>
            </a:r>
            <a:endParaRPr lang="en-US" sz="2400" dirty="0">
              <a:latin typeface="Bookman Old Style" panose="02050604050505020204" pitchFamily="18" charset="0"/>
            </a:endParaRPr>
          </a:p>
        </p:txBody>
      </p:sp>
      <p:sp>
        <p:nvSpPr>
          <p:cNvPr id="7" name="TextBox 6">
            <a:extLst>
              <a:ext uri="{FF2B5EF4-FFF2-40B4-BE49-F238E27FC236}">
                <a16:creationId xmlns:a16="http://schemas.microsoft.com/office/drawing/2014/main" id="{C4352FA4-D3A5-E05A-3A3C-31793AEAFA63}"/>
              </a:ext>
            </a:extLst>
          </p:cNvPr>
          <p:cNvSpPr txBox="1"/>
          <p:nvPr/>
        </p:nvSpPr>
        <p:spPr>
          <a:xfrm>
            <a:off x="6820611" y="5368551"/>
            <a:ext cx="3899270" cy="830997"/>
          </a:xfrm>
          <a:prstGeom prst="rect">
            <a:avLst/>
          </a:prstGeom>
          <a:noFill/>
        </p:spPr>
        <p:txBody>
          <a:bodyPr wrap="square">
            <a:spAutoFit/>
          </a:bodyPr>
          <a:lstStyle/>
          <a:p>
            <a:r>
              <a:rPr lang="en-GB" sz="2400" dirty="0">
                <a:effectLst/>
                <a:latin typeface="Bookman Old Style" panose="02050604050505020204" pitchFamily="18" charset="0"/>
                <a:ea typeface="Times New Roman" panose="02020603050405020304" pitchFamily="18" charset="0"/>
              </a:rPr>
              <a:t>Instagram frame props - Engagement</a:t>
            </a:r>
            <a:endParaRPr lang="en-US" sz="2400" dirty="0">
              <a:latin typeface="Bookman Old Style" panose="02050604050505020204" pitchFamily="18" charset="0"/>
            </a:endParaRPr>
          </a:p>
        </p:txBody>
      </p:sp>
      <p:sp>
        <p:nvSpPr>
          <p:cNvPr id="8" name="TextBox 7">
            <a:extLst>
              <a:ext uri="{FF2B5EF4-FFF2-40B4-BE49-F238E27FC236}">
                <a16:creationId xmlns:a16="http://schemas.microsoft.com/office/drawing/2014/main" id="{A1ED90C8-31A0-4CE4-A4A9-E1377711F247}"/>
              </a:ext>
            </a:extLst>
          </p:cNvPr>
          <p:cNvSpPr txBox="1"/>
          <p:nvPr/>
        </p:nvSpPr>
        <p:spPr>
          <a:xfrm>
            <a:off x="2053390" y="6306875"/>
            <a:ext cx="3721768" cy="395173"/>
          </a:xfrm>
          <a:prstGeom prst="rect">
            <a:avLst/>
          </a:prstGeom>
          <a:noFill/>
        </p:spPr>
        <p:txBody>
          <a:bodyPr wrap="square">
            <a:spAutoFit/>
          </a:bodyPr>
          <a:lstStyle/>
          <a:p>
            <a:pPr marL="0" marR="0">
              <a:lnSpc>
                <a:spcPct val="115000"/>
              </a:lnSpc>
              <a:spcBef>
                <a:spcPts val="0"/>
              </a:spcBef>
              <a:spcAft>
                <a:spcPts val="800"/>
              </a:spcAft>
            </a:pPr>
            <a:r>
              <a:rPr lang="en-US" sz="1800" kern="100" dirty="0">
                <a:effectLst/>
                <a:latin typeface="Aptos" panose="020B0004020202020204" pitchFamily="34" charset="0"/>
                <a:ea typeface="Aptos" panose="020B0004020202020204" pitchFamily="34" charset="0"/>
                <a:cs typeface="Times New Roman" panose="02020603050405020304" pitchFamily="18" charset="0"/>
              </a:rPr>
              <a:t>(</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Louhelainen</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2023; </a:t>
            </a:r>
            <a:r>
              <a:rPr lang="en-US" sz="1800" kern="100" dirty="0" err="1">
                <a:effectLst/>
                <a:latin typeface="Aptos" panose="020B0004020202020204" pitchFamily="34" charset="0"/>
                <a:ea typeface="Aptos" panose="020B0004020202020204" pitchFamily="34" charset="0"/>
                <a:cs typeface="Times New Roman" panose="02020603050405020304" pitchFamily="18" charset="0"/>
              </a:rPr>
              <a:t>Jurinka</a:t>
            </a:r>
            <a:r>
              <a:rPr lang="en-US" sz="1800" kern="100" dirty="0">
                <a:effectLst/>
                <a:latin typeface="Aptos" panose="020B0004020202020204" pitchFamily="34" charset="0"/>
                <a:ea typeface="Aptos" panose="020B0004020202020204" pitchFamily="34" charset="0"/>
                <a:cs typeface="Times New Roman" panose="02020603050405020304" pitchFamily="18" charset="0"/>
              </a:rPr>
              <a:t>, 2025).</a:t>
            </a:r>
          </a:p>
        </p:txBody>
      </p:sp>
    </p:spTree>
    <p:extLst>
      <p:ext uri="{BB962C8B-B14F-4D97-AF65-F5344CB8AC3E}">
        <p14:creationId xmlns:p14="http://schemas.microsoft.com/office/powerpoint/2010/main" val="999780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346696" y="707633"/>
            <a:ext cx="9124850" cy="646331"/>
          </a:xfrm>
          <a:prstGeom prst="rect">
            <a:avLst/>
          </a:prstGeom>
          <a:noFill/>
        </p:spPr>
        <p:txBody>
          <a:bodyPr wrap="square" rtlCol="0">
            <a:spAutoFit/>
          </a:bodyPr>
          <a:lstStyle/>
          <a:p>
            <a:r>
              <a:rPr lang="en-US" sz="3600" b="1" dirty="0">
                <a:solidFill>
                  <a:schemeClr val="accent6">
                    <a:lumMod val="50000"/>
                  </a:schemeClr>
                </a:solidFill>
              </a:rPr>
              <a:t>Key Resources</a:t>
            </a:r>
          </a:p>
        </p:txBody>
      </p:sp>
      <p:pic>
        <p:nvPicPr>
          <p:cNvPr id="2" name="Picture 1">
            <a:extLst>
              <a:ext uri="{FF2B5EF4-FFF2-40B4-BE49-F238E27FC236}">
                <a16:creationId xmlns:a16="http://schemas.microsoft.com/office/drawing/2014/main" id="{DBA847E6-FA53-9483-BD31-77B16727C2D4}"/>
              </a:ext>
            </a:extLst>
          </p:cNvPr>
          <p:cNvPicPr>
            <a:picLocks noChangeAspect="1"/>
          </p:cNvPicPr>
          <p:nvPr/>
        </p:nvPicPr>
        <p:blipFill>
          <a:blip r:embed="rId3"/>
          <a:stretch>
            <a:fillRect/>
          </a:stretch>
        </p:blipFill>
        <p:spPr>
          <a:xfrm>
            <a:off x="346696" y="1561463"/>
            <a:ext cx="4406850" cy="4041669"/>
          </a:xfrm>
          <a:prstGeom prst="rect">
            <a:avLst/>
          </a:prstGeom>
        </p:spPr>
      </p:pic>
      <p:pic>
        <p:nvPicPr>
          <p:cNvPr id="4" name="Picture 3">
            <a:extLst>
              <a:ext uri="{FF2B5EF4-FFF2-40B4-BE49-F238E27FC236}">
                <a16:creationId xmlns:a16="http://schemas.microsoft.com/office/drawing/2014/main" id="{DE6CB083-A743-5529-90FD-D118BE74FC8C}"/>
              </a:ext>
            </a:extLst>
          </p:cNvPr>
          <p:cNvPicPr>
            <a:picLocks noChangeAspect="1"/>
          </p:cNvPicPr>
          <p:nvPr/>
        </p:nvPicPr>
        <p:blipFill>
          <a:blip r:embed="rId4"/>
          <a:stretch>
            <a:fillRect/>
          </a:stretch>
        </p:blipFill>
        <p:spPr>
          <a:xfrm>
            <a:off x="5807747" y="279924"/>
            <a:ext cx="5515249" cy="5515249"/>
          </a:xfrm>
          <a:prstGeom prst="rect">
            <a:avLst/>
          </a:prstGeom>
        </p:spPr>
      </p:pic>
      <p:sp>
        <p:nvSpPr>
          <p:cNvPr id="6" name="TextBox 5">
            <a:extLst>
              <a:ext uri="{FF2B5EF4-FFF2-40B4-BE49-F238E27FC236}">
                <a16:creationId xmlns:a16="http://schemas.microsoft.com/office/drawing/2014/main" id="{DB13AA61-849D-4FD1-01CD-D79CF6D46D69}"/>
              </a:ext>
            </a:extLst>
          </p:cNvPr>
          <p:cNvSpPr txBox="1"/>
          <p:nvPr/>
        </p:nvSpPr>
        <p:spPr>
          <a:xfrm>
            <a:off x="6893835" y="5795173"/>
            <a:ext cx="4195697" cy="830997"/>
          </a:xfrm>
          <a:prstGeom prst="rect">
            <a:avLst/>
          </a:prstGeom>
          <a:noFill/>
        </p:spPr>
        <p:txBody>
          <a:bodyPr wrap="square">
            <a:spAutoFit/>
          </a:bodyPr>
          <a:lstStyle/>
          <a:p>
            <a:r>
              <a:rPr lang="en-US" sz="2400" dirty="0">
                <a:latin typeface="Bookman Old Style" panose="02050604050505020204" pitchFamily="18" charset="0"/>
              </a:rPr>
              <a:t>High-volume expresso coffee setup- £16,923</a:t>
            </a:r>
          </a:p>
        </p:txBody>
      </p:sp>
      <p:sp>
        <p:nvSpPr>
          <p:cNvPr id="8" name="TextBox 7">
            <a:extLst>
              <a:ext uri="{FF2B5EF4-FFF2-40B4-BE49-F238E27FC236}">
                <a16:creationId xmlns:a16="http://schemas.microsoft.com/office/drawing/2014/main" id="{16542DA4-4D0A-CD1D-8746-4A6AF8690FEC}"/>
              </a:ext>
            </a:extLst>
          </p:cNvPr>
          <p:cNvSpPr txBox="1"/>
          <p:nvPr/>
        </p:nvSpPr>
        <p:spPr>
          <a:xfrm>
            <a:off x="346696" y="5795173"/>
            <a:ext cx="4406850" cy="830997"/>
          </a:xfrm>
          <a:prstGeom prst="rect">
            <a:avLst/>
          </a:prstGeom>
          <a:noFill/>
        </p:spPr>
        <p:txBody>
          <a:bodyPr wrap="square">
            <a:spAutoFit/>
          </a:bodyPr>
          <a:lstStyle/>
          <a:p>
            <a:r>
              <a:rPr lang="en-US" sz="2400" dirty="0">
                <a:latin typeface="Bookman Old Style" panose="02050604050505020204" pitchFamily="18" charset="0"/>
              </a:rPr>
              <a:t>Rolling Stock Coffee Truck- £10,050.</a:t>
            </a:r>
          </a:p>
        </p:txBody>
      </p:sp>
      <p:sp>
        <p:nvSpPr>
          <p:cNvPr id="7" name="TextBox 6">
            <a:extLst>
              <a:ext uri="{FF2B5EF4-FFF2-40B4-BE49-F238E27FC236}">
                <a16:creationId xmlns:a16="http://schemas.microsoft.com/office/drawing/2014/main" id="{9EC823E0-6CC1-EC65-AA1A-869964AF236A}"/>
              </a:ext>
            </a:extLst>
          </p:cNvPr>
          <p:cNvSpPr txBox="1"/>
          <p:nvPr/>
        </p:nvSpPr>
        <p:spPr>
          <a:xfrm>
            <a:off x="4122821" y="6499881"/>
            <a:ext cx="6096000" cy="369332"/>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(Prima Coffee Equipment, Rolling Stock)</a:t>
            </a:r>
            <a:endParaRPr lang="en-US" dirty="0"/>
          </a:p>
        </p:txBody>
      </p:sp>
    </p:spTree>
    <p:extLst>
      <p:ext uri="{BB962C8B-B14F-4D97-AF65-F5344CB8AC3E}">
        <p14:creationId xmlns:p14="http://schemas.microsoft.com/office/powerpoint/2010/main" val="2338914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346696" y="707633"/>
            <a:ext cx="9124850" cy="646331"/>
          </a:xfrm>
          <a:prstGeom prst="rect">
            <a:avLst/>
          </a:prstGeom>
          <a:noFill/>
        </p:spPr>
        <p:txBody>
          <a:bodyPr wrap="square" rtlCol="0">
            <a:spAutoFit/>
          </a:bodyPr>
          <a:lstStyle/>
          <a:p>
            <a:r>
              <a:rPr lang="en-US" sz="3600" b="1" dirty="0">
                <a:solidFill>
                  <a:schemeClr val="accent6">
                    <a:lumMod val="50000"/>
                  </a:schemeClr>
                </a:solidFill>
              </a:rPr>
              <a:t>Key Resources: Supplier</a:t>
            </a:r>
          </a:p>
        </p:txBody>
      </p:sp>
      <p:pic>
        <p:nvPicPr>
          <p:cNvPr id="4" name="Picture 3">
            <a:extLst>
              <a:ext uri="{FF2B5EF4-FFF2-40B4-BE49-F238E27FC236}">
                <a16:creationId xmlns:a16="http://schemas.microsoft.com/office/drawing/2014/main" id="{66C630E5-46F7-62E8-C50A-2E14BE9611FA}"/>
              </a:ext>
            </a:extLst>
          </p:cNvPr>
          <p:cNvPicPr>
            <a:picLocks noChangeAspect="1"/>
          </p:cNvPicPr>
          <p:nvPr/>
        </p:nvPicPr>
        <p:blipFill>
          <a:blip r:embed="rId3"/>
          <a:stretch>
            <a:fillRect/>
          </a:stretch>
        </p:blipFill>
        <p:spPr>
          <a:xfrm>
            <a:off x="6965971" y="1353964"/>
            <a:ext cx="4879333" cy="2370526"/>
          </a:xfrm>
          <a:prstGeom prst="rect">
            <a:avLst/>
          </a:prstGeom>
        </p:spPr>
      </p:pic>
      <p:pic>
        <p:nvPicPr>
          <p:cNvPr id="6" name="Picture 5">
            <a:extLst>
              <a:ext uri="{FF2B5EF4-FFF2-40B4-BE49-F238E27FC236}">
                <a16:creationId xmlns:a16="http://schemas.microsoft.com/office/drawing/2014/main" id="{3948B851-5391-2A8C-D587-0CC27E3AF26A}"/>
              </a:ext>
            </a:extLst>
          </p:cNvPr>
          <p:cNvPicPr>
            <a:picLocks noChangeAspect="1"/>
          </p:cNvPicPr>
          <p:nvPr/>
        </p:nvPicPr>
        <p:blipFill>
          <a:blip r:embed="rId4"/>
          <a:stretch>
            <a:fillRect/>
          </a:stretch>
        </p:blipFill>
        <p:spPr>
          <a:xfrm>
            <a:off x="346696" y="1858084"/>
            <a:ext cx="5495925" cy="4581525"/>
          </a:xfrm>
          <a:prstGeom prst="rect">
            <a:avLst/>
          </a:prstGeom>
        </p:spPr>
      </p:pic>
      <p:sp>
        <p:nvSpPr>
          <p:cNvPr id="7" name="Explosion: 14 Points 6">
            <a:extLst>
              <a:ext uri="{FF2B5EF4-FFF2-40B4-BE49-F238E27FC236}">
                <a16:creationId xmlns:a16="http://schemas.microsoft.com/office/drawing/2014/main" id="{2B3A0551-AE1D-3767-DC4E-AF82A7F0623A}"/>
              </a:ext>
            </a:extLst>
          </p:cNvPr>
          <p:cNvSpPr/>
          <p:nvPr/>
        </p:nvSpPr>
        <p:spPr>
          <a:xfrm>
            <a:off x="7879404" y="4610911"/>
            <a:ext cx="3618690" cy="2247089"/>
          </a:xfrm>
          <a:prstGeom prst="irregularSeal2">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0" i="0" dirty="0">
                <a:solidFill>
                  <a:srgbClr val="FF0000"/>
                </a:solidFill>
                <a:effectLst/>
                <a:latin typeface="Barlow" panose="00000500000000000000" pitchFamily="2" charset="0"/>
              </a:rPr>
              <a:t>£160.00</a:t>
            </a:r>
            <a:endParaRPr lang="en-US" sz="2800" dirty="0">
              <a:solidFill>
                <a:srgbClr val="FF0000"/>
              </a:solidFill>
            </a:endParaRPr>
          </a:p>
        </p:txBody>
      </p:sp>
    </p:spTree>
    <p:extLst>
      <p:ext uri="{BB962C8B-B14F-4D97-AF65-F5344CB8AC3E}">
        <p14:creationId xmlns:p14="http://schemas.microsoft.com/office/powerpoint/2010/main" val="1869739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A4EC-BBC1-D46C-DE1B-9C01F7B2F9BB}"/>
              </a:ext>
            </a:extLst>
          </p:cNvPr>
          <p:cNvSpPr txBox="1"/>
          <p:nvPr/>
        </p:nvSpPr>
        <p:spPr>
          <a:xfrm>
            <a:off x="346696" y="707633"/>
            <a:ext cx="9124850" cy="646331"/>
          </a:xfrm>
          <a:prstGeom prst="rect">
            <a:avLst/>
          </a:prstGeom>
          <a:noFill/>
        </p:spPr>
        <p:txBody>
          <a:bodyPr wrap="square" rtlCol="0">
            <a:spAutoFit/>
          </a:bodyPr>
          <a:lstStyle/>
          <a:p>
            <a:r>
              <a:rPr lang="en-US" sz="3600" b="1" dirty="0">
                <a:solidFill>
                  <a:schemeClr val="accent6">
                    <a:lumMod val="50000"/>
                  </a:schemeClr>
                </a:solidFill>
              </a:rPr>
              <a:t>Finances and Start-Up</a:t>
            </a:r>
          </a:p>
        </p:txBody>
      </p:sp>
      <p:graphicFrame>
        <p:nvGraphicFramePr>
          <p:cNvPr id="2" name="Table 1">
            <a:extLst>
              <a:ext uri="{FF2B5EF4-FFF2-40B4-BE49-F238E27FC236}">
                <a16:creationId xmlns:a16="http://schemas.microsoft.com/office/drawing/2014/main" id="{76C01CB6-9F2D-606F-70EC-7B6E7622D54A}"/>
              </a:ext>
            </a:extLst>
          </p:cNvPr>
          <p:cNvGraphicFramePr>
            <a:graphicFrameLocks noGrp="1"/>
          </p:cNvGraphicFramePr>
          <p:nvPr>
            <p:extLst>
              <p:ext uri="{D42A27DB-BD31-4B8C-83A1-F6EECF244321}">
                <p14:modId xmlns:p14="http://schemas.microsoft.com/office/powerpoint/2010/main" val="3046886156"/>
              </p:ext>
            </p:extLst>
          </p:nvPr>
        </p:nvGraphicFramePr>
        <p:xfrm>
          <a:off x="7720775" y="136188"/>
          <a:ext cx="3887565" cy="5700417"/>
        </p:xfrm>
        <a:graphic>
          <a:graphicData uri="http://schemas.openxmlformats.org/drawingml/2006/table">
            <a:tbl>
              <a:tblPr>
                <a:tableStyleId>{5C22544A-7EE6-4342-B048-85BDC9FD1C3A}</a:tableStyleId>
              </a:tblPr>
              <a:tblGrid>
                <a:gridCol w="3091602">
                  <a:extLst>
                    <a:ext uri="{9D8B030D-6E8A-4147-A177-3AD203B41FA5}">
                      <a16:colId xmlns:a16="http://schemas.microsoft.com/office/drawing/2014/main" val="734481910"/>
                    </a:ext>
                  </a:extLst>
                </a:gridCol>
                <a:gridCol w="795963">
                  <a:extLst>
                    <a:ext uri="{9D8B030D-6E8A-4147-A177-3AD203B41FA5}">
                      <a16:colId xmlns:a16="http://schemas.microsoft.com/office/drawing/2014/main" val="2465624384"/>
                    </a:ext>
                  </a:extLst>
                </a:gridCol>
              </a:tblGrid>
              <a:tr h="284002">
                <a:tc>
                  <a:txBody>
                    <a:bodyPr/>
                    <a:lstStyle/>
                    <a:p>
                      <a:pPr marL="0" marR="0" algn="just" hangingPunct="0">
                        <a:lnSpc>
                          <a:spcPct val="150000"/>
                        </a:lnSpc>
                        <a:spcBef>
                          <a:spcPts val="0"/>
                        </a:spcBef>
                        <a:spcAft>
                          <a:spcPts val="0"/>
                        </a:spcAft>
                      </a:pPr>
                      <a:r>
                        <a:rPr lang="en-GB" sz="1100">
                          <a:effectLst/>
                        </a:rPr>
                        <a:t>EXPENDITURE</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Year 1 £</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673525604"/>
                  </a:ext>
                </a:extLst>
              </a:tr>
              <a:tr h="284002">
                <a:tc>
                  <a:txBody>
                    <a:bodyPr/>
                    <a:lstStyle/>
                    <a:p>
                      <a:pPr marL="0" marR="0" algn="just" hangingPunct="0">
                        <a:lnSpc>
                          <a:spcPct val="150000"/>
                        </a:lnSpc>
                        <a:spcBef>
                          <a:spcPts val="0"/>
                        </a:spcBef>
                        <a:spcAft>
                          <a:spcPts val="0"/>
                        </a:spcAft>
                      </a:pPr>
                      <a:r>
                        <a:rPr lang="en-GB" sz="1100">
                          <a:effectLst/>
                        </a:rPr>
                        <a:t>Company Registration</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1,010</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088910435"/>
                  </a:ext>
                </a:extLst>
              </a:tr>
              <a:tr h="284002">
                <a:tc>
                  <a:txBody>
                    <a:bodyPr/>
                    <a:lstStyle/>
                    <a:p>
                      <a:pPr marL="0" marR="0" algn="just" hangingPunct="0">
                        <a:lnSpc>
                          <a:spcPct val="150000"/>
                        </a:lnSpc>
                        <a:spcBef>
                          <a:spcPts val="0"/>
                        </a:spcBef>
                        <a:spcAft>
                          <a:spcPts val="0"/>
                        </a:spcAft>
                      </a:pPr>
                      <a:r>
                        <a:rPr lang="en-GB" sz="1100">
                          <a:effectLst/>
                        </a:rPr>
                        <a:t>Rent/Rates</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Nil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562295836"/>
                  </a:ext>
                </a:extLst>
              </a:tr>
              <a:tr h="284002">
                <a:tc>
                  <a:txBody>
                    <a:bodyPr/>
                    <a:lstStyle/>
                    <a:p>
                      <a:pPr marL="0" marR="0" algn="just" hangingPunct="0">
                        <a:lnSpc>
                          <a:spcPct val="150000"/>
                        </a:lnSpc>
                        <a:spcBef>
                          <a:spcPts val="0"/>
                        </a:spcBef>
                        <a:spcAft>
                          <a:spcPts val="0"/>
                        </a:spcAft>
                      </a:pPr>
                      <a:r>
                        <a:rPr lang="en-GB" sz="1100" dirty="0">
                          <a:effectLst/>
                        </a:rPr>
                        <a:t>Staff Wages</a:t>
                      </a:r>
                      <a:endParaRPr lang="en-US"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45,000</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005840384"/>
                  </a:ext>
                </a:extLst>
              </a:tr>
              <a:tr h="284002">
                <a:tc>
                  <a:txBody>
                    <a:bodyPr/>
                    <a:lstStyle/>
                    <a:p>
                      <a:pPr marL="0" marR="0" algn="just" hangingPunct="0">
                        <a:lnSpc>
                          <a:spcPct val="150000"/>
                        </a:lnSpc>
                        <a:spcBef>
                          <a:spcPts val="0"/>
                        </a:spcBef>
                        <a:spcAft>
                          <a:spcPts val="0"/>
                        </a:spcAft>
                      </a:pPr>
                      <a:r>
                        <a:rPr lang="en-GB" sz="1100">
                          <a:effectLst/>
                        </a:rPr>
                        <a:t>Travel/Fuel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1,200</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832698305"/>
                  </a:ext>
                </a:extLst>
              </a:tr>
              <a:tr h="284002">
                <a:tc>
                  <a:txBody>
                    <a:bodyPr/>
                    <a:lstStyle/>
                    <a:p>
                      <a:pPr marL="0" marR="0" algn="just" hangingPunct="0">
                        <a:lnSpc>
                          <a:spcPct val="150000"/>
                        </a:lnSpc>
                        <a:spcBef>
                          <a:spcPts val="0"/>
                        </a:spcBef>
                        <a:spcAft>
                          <a:spcPts val="0"/>
                        </a:spcAft>
                      </a:pPr>
                      <a:r>
                        <a:rPr lang="en-GB" sz="1100">
                          <a:effectLst/>
                        </a:rPr>
                        <a:t>Telephone (mobile)</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Nil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1201278283"/>
                  </a:ext>
                </a:extLst>
              </a:tr>
              <a:tr h="284002">
                <a:tc>
                  <a:txBody>
                    <a:bodyPr/>
                    <a:lstStyle/>
                    <a:p>
                      <a:pPr marL="0" marR="0" algn="just" hangingPunct="0">
                        <a:lnSpc>
                          <a:spcPct val="150000"/>
                        </a:lnSpc>
                        <a:spcBef>
                          <a:spcPts val="0"/>
                        </a:spcBef>
                        <a:spcAft>
                          <a:spcPts val="0"/>
                        </a:spcAft>
                      </a:pPr>
                      <a:r>
                        <a:rPr lang="en-GB" sz="1100">
                          <a:effectLst/>
                        </a:rPr>
                        <a:t>Broadband</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Nil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735353521"/>
                  </a:ext>
                </a:extLst>
              </a:tr>
              <a:tr h="284002">
                <a:tc>
                  <a:txBody>
                    <a:bodyPr/>
                    <a:lstStyle/>
                    <a:p>
                      <a:pPr marL="0" marR="0" algn="just" hangingPunct="0">
                        <a:lnSpc>
                          <a:spcPct val="150000"/>
                        </a:lnSpc>
                        <a:spcBef>
                          <a:spcPts val="0"/>
                        </a:spcBef>
                        <a:spcAft>
                          <a:spcPts val="0"/>
                        </a:spcAft>
                      </a:pPr>
                      <a:r>
                        <a:rPr lang="en-GB" sz="1100">
                          <a:effectLst/>
                        </a:rPr>
                        <a:t>Utilities</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1000</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077220774"/>
                  </a:ext>
                </a:extLst>
              </a:tr>
              <a:tr h="284002">
                <a:tc>
                  <a:txBody>
                    <a:bodyPr/>
                    <a:lstStyle/>
                    <a:p>
                      <a:pPr marL="0" marR="0" algn="just" hangingPunct="0">
                        <a:lnSpc>
                          <a:spcPct val="150000"/>
                        </a:lnSpc>
                        <a:spcBef>
                          <a:spcPts val="0"/>
                        </a:spcBef>
                        <a:spcAft>
                          <a:spcPts val="0"/>
                        </a:spcAft>
                      </a:pPr>
                      <a:r>
                        <a:rPr lang="en-GB" sz="1100">
                          <a:effectLst/>
                        </a:rPr>
                        <a:t>Marketing and materials </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500</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1006122775"/>
                  </a:ext>
                </a:extLst>
              </a:tr>
              <a:tr h="284002">
                <a:tc>
                  <a:txBody>
                    <a:bodyPr/>
                    <a:lstStyle/>
                    <a:p>
                      <a:pPr marL="0" marR="0" algn="just" hangingPunct="0">
                        <a:lnSpc>
                          <a:spcPct val="150000"/>
                        </a:lnSpc>
                        <a:spcBef>
                          <a:spcPts val="0"/>
                        </a:spcBef>
                        <a:spcAft>
                          <a:spcPts val="0"/>
                        </a:spcAft>
                      </a:pPr>
                      <a:r>
                        <a:rPr lang="en-GB" sz="1100">
                          <a:effectLst/>
                        </a:rPr>
                        <a:t>Insurance</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500</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755389165"/>
                  </a:ext>
                </a:extLst>
              </a:tr>
              <a:tr h="588381">
                <a:tc>
                  <a:txBody>
                    <a:bodyPr/>
                    <a:lstStyle/>
                    <a:p>
                      <a:pPr marL="0" marR="0" algn="just" hangingPunct="0">
                        <a:lnSpc>
                          <a:spcPct val="150000"/>
                        </a:lnSpc>
                        <a:spcBef>
                          <a:spcPts val="0"/>
                        </a:spcBef>
                        <a:spcAft>
                          <a:spcPts val="0"/>
                        </a:spcAft>
                      </a:pPr>
                      <a:r>
                        <a:rPr lang="en-GB" sz="1100">
                          <a:effectLst/>
                        </a:rPr>
                        <a:t>Capital Expenditure/Equipment</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16,923 </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943748714"/>
                  </a:ext>
                </a:extLst>
              </a:tr>
              <a:tr h="284002">
                <a:tc>
                  <a:txBody>
                    <a:bodyPr/>
                    <a:lstStyle/>
                    <a:p>
                      <a:pPr marL="0" marR="0" algn="just" hangingPunct="0">
                        <a:lnSpc>
                          <a:spcPct val="150000"/>
                        </a:lnSpc>
                        <a:spcBef>
                          <a:spcPts val="0"/>
                        </a:spcBef>
                        <a:spcAft>
                          <a:spcPts val="0"/>
                        </a:spcAft>
                      </a:pPr>
                      <a:r>
                        <a:rPr lang="en-GB" sz="1100">
                          <a:effectLst/>
                        </a:rPr>
                        <a:t>Training &amp; Development</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Nil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092434544"/>
                  </a:ext>
                </a:extLst>
              </a:tr>
              <a:tr h="284002">
                <a:tc>
                  <a:txBody>
                    <a:bodyPr/>
                    <a:lstStyle/>
                    <a:p>
                      <a:pPr marL="0" marR="0" algn="just" hangingPunct="0">
                        <a:lnSpc>
                          <a:spcPct val="150000"/>
                        </a:lnSpc>
                        <a:spcBef>
                          <a:spcPts val="0"/>
                        </a:spcBef>
                        <a:spcAft>
                          <a:spcPts val="0"/>
                        </a:spcAft>
                      </a:pPr>
                      <a:r>
                        <a:rPr lang="en-GB" sz="1100">
                          <a:effectLst/>
                        </a:rPr>
                        <a:t>Accounting/Legal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Nil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761505355"/>
                  </a:ext>
                </a:extLst>
              </a:tr>
              <a:tr h="284002">
                <a:tc>
                  <a:txBody>
                    <a:bodyPr/>
                    <a:lstStyle/>
                    <a:p>
                      <a:pPr marL="0" marR="0" algn="just" hangingPunct="0">
                        <a:lnSpc>
                          <a:spcPct val="150000"/>
                        </a:lnSpc>
                        <a:spcBef>
                          <a:spcPts val="0"/>
                        </a:spcBef>
                        <a:spcAft>
                          <a:spcPts val="0"/>
                        </a:spcAft>
                      </a:pPr>
                      <a:r>
                        <a:rPr lang="en-GB" sz="1100" dirty="0">
                          <a:effectLst/>
                        </a:rPr>
                        <a:t>Outside Services</a:t>
                      </a:r>
                      <a:endParaRPr lang="en-US"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dirty="0">
                          <a:effectLst/>
                        </a:rPr>
                        <a:t>Nil</a:t>
                      </a:r>
                      <a:endParaRPr lang="en-US"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418334481"/>
                  </a:ext>
                </a:extLst>
              </a:tr>
              <a:tr h="284002">
                <a:tc>
                  <a:txBody>
                    <a:bodyPr/>
                    <a:lstStyle/>
                    <a:p>
                      <a:pPr marL="0" marR="0" algn="just" hangingPunct="0">
                        <a:lnSpc>
                          <a:spcPct val="150000"/>
                        </a:lnSpc>
                        <a:spcBef>
                          <a:spcPts val="0"/>
                        </a:spcBef>
                        <a:spcAft>
                          <a:spcPts val="0"/>
                        </a:spcAft>
                      </a:pPr>
                      <a:r>
                        <a:rPr lang="en-GB" sz="1100">
                          <a:effectLst/>
                        </a:rPr>
                        <a:t>Stock/Materials Purchases</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8,000</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219860938"/>
                  </a:ext>
                </a:extLst>
              </a:tr>
              <a:tr h="284002">
                <a:tc>
                  <a:txBody>
                    <a:bodyPr/>
                    <a:lstStyle/>
                    <a:p>
                      <a:pPr marL="0" marR="0" algn="just" hangingPunct="0">
                        <a:lnSpc>
                          <a:spcPct val="150000"/>
                        </a:lnSpc>
                        <a:spcBef>
                          <a:spcPts val="0"/>
                        </a:spcBef>
                        <a:spcAft>
                          <a:spcPts val="0"/>
                        </a:spcAft>
                      </a:pPr>
                      <a:r>
                        <a:rPr lang="en-GB" sz="1100">
                          <a:effectLst/>
                        </a:rPr>
                        <a:t>Bank Charges</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Nil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421296201"/>
                  </a:ext>
                </a:extLst>
              </a:tr>
              <a:tr h="284002">
                <a:tc>
                  <a:txBody>
                    <a:bodyPr/>
                    <a:lstStyle/>
                    <a:p>
                      <a:pPr marL="0" marR="0" algn="just" hangingPunct="0">
                        <a:lnSpc>
                          <a:spcPct val="150000"/>
                        </a:lnSpc>
                        <a:spcBef>
                          <a:spcPts val="0"/>
                        </a:spcBef>
                        <a:spcAft>
                          <a:spcPts val="0"/>
                        </a:spcAft>
                      </a:pPr>
                      <a:r>
                        <a:rPr lang="en-GB" sz="1100">
                          <a:effectLst/>
                        </a:rPr>
                        <a:t>Office Consumables </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Nil</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320901885"/>
                  </a:ext>
                </a:extLst>
              </a:tr>
              <a:tr h="284002">
                <a:tc>
                  <a:txBody>
                    <a:bodyPr/>
                    <a:lstStyle/>
                    <a:p>
                      <a:pPr marL="0" marR="0" algn="just" hangingPunct="0">
                        <a:lnSpc>
                          <a:spcPct val="150000"/>
                        </a:lnSpc>
                        <a:spcBef>
                          <a:spcPts val="0"/>
                        </a:spcBef>
                        <a:spcAft>
                          <a:spcPts val="0"/>
                        </a:spcAft>
                      </a:pPr>
                      <a:r>
                        <a:rPr lang="en-GB" sz="1100">
                          <a:effectLst/>
                        </a:rPr>
                        <a:t>Loans Repayments</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a:effectLst/>
                        </a:rPr>
                        <a:t>2,588</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913017126"/>
                  </a:ext>
                </a:extLst>
              </a:tr>
              <a:tr h="284002">
                <a:tc>
                  <a:txBody>
                    <a:bodyPr/>
                    <a:lstStyle/>
                    <a:p>
                      <a:pPr marL="0" marR="0" algn="just" hangingPunct="0">
                        <a:lnSpc>
                          <a:spcPct val="150000"/>
                        </a:lnSpc>
                        <a:spcBef>
                          <a:spcPts val="0"/>
                        </a:spcBef>
                        <a:spcAft>
                          <a:spcPts val="0"/>
                        </a:spcAft>
                      </a:pPr>
                      <a:r>
                        <a:rPr lang="en-GB" sz="1100">
                          <a:effectLst/>
                        </a:rPr>
                        <a:t>Total Expenditure</a:t>
                      </a:r>
                      <a:endParaRPr lang="en-US" sz="900">
                        <a:effectLst/>
                        <a:latin typeface="Times New Roman" panose="02020603050405020304" pitchFamily="18" charset="0"/>
                        <a:ea typeface="Times New Roman" panose="02020603050405020304" pitchFamily="18" charset="0"/>
                        <a:cs typeface="Arial" panose="020B0604020202020204" pitchFamily="34" charset="0"/>
                      </a:endParaRPr>
                    </a:p>
                  </a:txBody>
                  <a:tcPr marL="8692" marR="8692" marT="8692" marB="0" anchor="ctr"/>
                </a:tc>
                <a:tc>
                  <a:txBody>
                    <a:bodyPr/>
                    <a:lstStyle/>
                    <a:p>
                      <a:pPr marL="0" marR="0" algn="just" hangingPunct="0">
                        <a:lnSpc>
                          <a:spcPct val="150000"/>
                        </a:lnSpc>
                        <a:spcBef>
                          <a:spcPts val="0"/>
                        </a:spcBef>
                        <a:spcAft>
                          <a:spcPts val="0"/>
                        </a:spcAft>
                      </a:pPr>
                      <a:r>
                        <a:rPr lang="en-GB" sz="1100" dirty="0">
                          <a:effectLst/>
                        </a:rPr>
                        <a:t>79,721</a:t>
                      </a:r>
                      <a:endParaRPr lang="en-US" sz="9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866201150"/>
                  </a:ext>
                </a:extLst>
              </a:tr>
            </a:tbl>
          </a:graphicData>
        </a:graphic>
      </p:graphicFrame>
      <p:graphicFrame>
        <p:nvGraphicFramePr>
          <p:cNvPr id="4" name="Table 3">
            <a:extLst>
              <a:ext uri="{FF2B5EF4-FFF2-40B4-BE49-F238E27FC236}">
                <a16:creationId xmlns:a16="http://schemas.microsoft.com/office/drawing/2014/main" id="{C2307626-1683-183D-CE37-7889C77F7BC2}"/>
              </a:ext>
            </a:extLst>
          </p:cNvPr>
          <p:cNvGraphicFramePr>
            <a:graphicFrameLocks noGrp="1"/>
          </p:cNvGraphicFramePr>
          <p:nvPr>
            <p:extLst>
              <p:ext uri="{D42A27DB-BD31-4B8C-83A1-F6EECF244321}">
                <p14:modId xmlns:p14="http://schemas.microsoft.com/office/powerpoint/2010/main" val="2985662774"/>
              </p:ext>
            </p:extLst>
          </p:nvPr>
        </p:nvGraphicFramePr>
        <p:xfrm>
          <a:off x="346696" y="1546240"/>
          <a:ext cx="3887564" cy="2782989"/>
        </p:xfrm>
        <a:graphic>
          <a:graphicData uri="http://schemas.openxmlformats.org/drawingml/2006/table">
            <a:tbl>
              <a:tblPr>
                <a:tableStyleId>{5C22544A-7EE6-4342-B048-85BDC9FD1C3A}</a:tableStyleId>
              </a:tblPr>
              <a:tblGrid>
                <a:gridCol w="3081802">
                  <a:extLst>
                    <a:ext uri="{9D8B030D-6E8A-4147-A177-3AD203B41FA5}">
                      <a16:colId xmlns:a16="http://schemas.microsoft.com/office/drawing/2014/main" val="2433464181"/>
                    </a:ext>
                  </a:extLst>
                </a:gridCol>
                <a:gridCol w="805762">
                  <a:extLst>
                    <a:ext uri="{9D8B030D-6E8A-4147-A177-3AD203B41FA5}">
                      <a16:colId xmlns:a16="http://schemas.microsoft.com/office/drawing/2014/main" val="3914259740"/>
                    </a:ext>
                  </a:extLst>
                </a:gridCol>
              </a:tblGrid>
              <a:tr h="648588">
                <a:tc>
                  <a:txBody>
                    <a:bodyPr/>
                    <a:lstStyle/>
                    <a:p>
                      <a:pPr marL="0" marR="0" algn="just" hangingPunct="0">
                        <a:lnSpc>
                          <a:spcPct val="150000"/>
                        </a:lnSpc>
                        <a:spcBef>
                          <a:spcPts val="0"/>
                        </a:spcBef>
                        <a:spcAft>
                          <a:spcPts val="0"/>
                        </a:spcAft>
                      </a:pPr>
                      <a:r>
                        <a:rPr lang="en-GB" sz="1200">
                          <a:effectLst/>
                        </a:rPr>
                        <a:t>INCOME</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tc>
                <a:tc>
                  <a:txBody>
                    <a:bodyPr/>
                    <a:lstStyle/>
                    <a:p>
                      <a:pPr marL="0" marR="0" algn="just" hangingPunct="0">
                        <a:lnSpc>
                          <a:spcPct val="150000"/>
                        </a:lnSpc>
                        <a:spcBef>
                          <a:spcPts val="0"/>
                        </a:spcBef>
                        <a:spcAft>
                          <a:spcPts val="0"/>
                        </a:spcAft>
                      </a:pPr>
                      <a:r>
                        <a:rPr lang="en-GB" sz="1200">
                          <a:effectLst/>
                        </a:rPr>
                        <a:t>Year 1 </a:t>
                      </a:r>
                      <a:br>
                        <a:rPr lang="en-GB" sz="1200">
                          <a:effectLst/>
                        </a:rPr>
                      </a:br>
                      <a:r>
                        <a:rPr lang="en-GB" sz="1200">
                          <a:effectLst/>
                        </a:rPr>
                        <a:t>£</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ctr"/>
                </a:tc>
                <a:extLst>
                  <a:ext uri="{0D108BD9-81ED-4DB2-BD59-A6C34878D82A}">
                    <a16:rowId xmlns:a16="http://schemas.microsoft.com/office/drawing/2014/main" val="1819062817"/>
                  </a:ext>
                </a:extLst>
              </a:tr>
              <a:tr h="313072">
                <a:tc>
                  <a:txBody>
                    <a:bodyPr/>
                    <a:lstStyle/>
                    <a:p>
                      <a:pPr marL="0" marR="0" algn="just" hangingPunct="0">
                        <a:lnSpc>
                          <a:spcPct val="150000"/>
                        </a:lnSpc>
                        <a:spcBef>
                          <a:spcPts val="0"/>
                        </a:spcBef>
                        <a:spcAft>
                          <a:spcPts val="0"/>
                        </a:spcAft>
                      </a:pPr>
                      <a:r>
                        <a:rPr lang="en-GB" sz="1200">
                          <a:effectLst/>
                        </a:rPr>
                        <a:t>Sales Lattes</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27,000</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032250004"/>
                  </a:ext>
                </a:extLst>
              </a:tr>
              <a:tr h="313072">
                <a:tc>
                  <a:txBody>
                    <a:bodyPr/>
                    <a:lstStyle/>
                    <a:p>
                      <a:pPr marL="0" marR="0" algn="just" hangingPunct="0">
                        <a:lnSpc>
                          <a:spcPct val="150000"/>
                        </a:lnSpc>
                        <a:spcBef>
                          <a:spcPts val="0"/>
                        </a:spcBef>
                        <a:spcAft>
                          <a:spcPts val="0"/>
                        </a:spcAft>
                      </a:pPr>
                      <a:r>
                        <a:rPr lang="en-GB" sz="1200">
                          <a:effectLst/>
                        </a:rPr>
                        <a:t>Sales Ready to drink</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16,200</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3862451910"/>
                  </a:ext>
                </a:extLst>
              </a:tr>
              <a:tr h="313072">
                <a:tc>
                  <a:txBody>
                    <a:bodyPr/>
                    <a:lstStyle/>
                    <a:p>
                      <a:pPr marL="0" marR="0" algn="just" hangingPunct="0">
                        <a:lnSpc>
                          <a:spcPct val="150000"/>
                        </a:lnSpc>
                        <a:spcBef>
                          <a:spcPts val="0"/>
                        </a:spcBef>
                        <a:spcAft>
                          <a:spcPts val="0"/>
                        </a:spcAft>
                      </a:pPr>
                      <a:r>
                        <a:rPr lang="en-GB" sz="1200">
                          <a:effectLst/>
                        </a:rPr>
                        <a:t>Sales Americano</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27,000</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714095869"/>
                  </a:ext>
                </a:extLst>
              </a:tr>
              <a:tr h="0">
                <a:tc>
                  <a:txBody>
                    <a:bodyPr/>
                    <a:lstStyle/>
                    <a:p>
                      <a:pPr marL="0" marR="0" algn="just" hangingPunct="0">
                        <a:lnSpc>
                          <a:spcPct val="150000"/>
                        </a:lnSpc>
                        <a:spcBef>
                          <a:spcPts val="0"/>
                        </a:spcBef>
                        <a:spcAft>
                          <a:spcPts val="0"/>
                        </a:spcAft>
                      </a:pPr>
                      <a:r>
                        <a:rPr lang="en-GB" sz="1200">
                          <a:effectLst/>
                        </a:rPr>
                        <a:t>Capital Introduced</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 </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640259669"/>
                  </a:ext>
                </a:extLst>
              </a:tr>
              <a:tr h="313072">
                <a:tc>
                  <a:txBody>
                    <a:bodyPr/>
                    <a:lstStyle/>
                    <a:p>
                      <a:pPr marL="0" marR="0" algn="just" hangingPunct="0">
                        <a:lnSpc>
                          <a:spcPct val="150000"/>
                        </a:lnSpc>
                        <a:spcBef>
                          <a:spcPts val="0"/>
                        </a:spcBef>
                        <a:spcAft>
                          <a:spcPts val="0"/>
                        </a:spcAft>
                      </a:pPr>
                      <a:r>
                        <a:rPr lang="en-GB" sz="1200">
                          <a:effectLst/>
                        </a:rPr>
                        <a:t>Funding </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 </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301217473"/>
                  </a:ext>
                </a:extLst>
              </a:tr>
              <a:tr h="313072">
                <a:tc>
                  <a:txBody>
                    <a:bodyPr/>
                    <a:lstStyle/>
                    <a:p>
                      <a:pPr marL="0" marR="0" algn="just" hangingPunct="0">
                        <a:lnSpc>
                          <a:spcPct val="150000"/>
                        </a:lnSpc>
                        <a:spcBef>
                          <a:spcPts val="0"/>
                        </a:spcBef>
                        <a:spcAft>
                          <a:spcPts val="0"/>
                        </a:spcAft>
                      </a:pPr>
                      <a:r>
                        <a:rPr lang="en-GB" sz="1200">
                          <a:effectLst/>
                        </a:rPr>
                        <a:t>Loans/Borrowing</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10,000</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3591669074"/>
                  </a:ext>
                </a:extLst>
              </a:tr>
              <a:tr h="313072">
                <a:tc>
                  <a:txBody>
                    <a:bodyPr/>
                    <a:lstStyle/>
                    <a:p>
                      <a:pPr marL="0" marR="0" algn="just" hangingPunct="0">
                        <a:lnSpc>
                          <a:spcPct val="150000"/>
                        </a:lnSpc>
                        <a:spcBef>
                          <a:spcPts val="0"/>
                        </a:spcBef>
                        <a:spcAft>
                          <a:spcPts val="0"/>
                        </a:spcAft>
                      </a:pPr>
                      <a:r>
                        <a:rPr lang="en-GB" sz="1200" dirty="0">
                          <a:effectLst/>
                        </a:rPr>
                        <a:t>Total Income</a:t>
                      </a:r>
                      <a:endParaRPr lang="en-US"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dirty="0">
                          <a:effectLst/>
                        </a:rPr>
                        <a:t>80,200</a:t>
                      </a:r>
                      <a:endParaRPr lang="en-US" sz="10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732206125"/>
                  </a:ext>
                </a:extLst>
              </a:tr>
            </a:tbl>
          </a:graphicData>
        </a:graphic>
      </p:graphicFrame>
      <p:graphicFrame>
        <p:nvGraphicFramePr>
          <p:cNvPr id="5" name="Table 4">
            <a:extLst>
              <a:ext uri="{FF2B5EF4-FFF2-40B4-BE49-F238E27FC236}">
                <a16:creationId xmlns:a16="http://schemas.microsoft.com/office/drawing/2014/main" id="{09D2C4B2-94DA-9F36-4674-A5177FC5B80A}"/>
              </a:ext>
            </a:extLst>
          </p:cNvPr>
          <p:cNvGraphicFramePr>
            <a:graphicFrameLocks noGrp="1"/>
          </p:cNvGraphicFramePr>
          <p:nvPr>
            <p:extLst>
              <p:ext uri="{D42A27DB-BD31-4B8C-83A1-F6EECF244321}">
                <p14:modId xmlns:p14="http://schemas.microsoft.com/office/powerpoint/2010/main" val="2921892809"/>
              </p:ext>
            </p:extLst>
          </p:nvPr>
        </p:nvGraphicFramePr>
        <p:xfrm>
          <a:off x="3731924" y="4521506"/>
          <a:ext cx="3310902" cy="2336494"/>
        </p:xfrm>
        <a:graphic>
          <a:graphicData uri="http://schemas.openxmlformats.org/drawingml/2006/table">
            <a:tbl>
              <a:tblPr>
                <a:tableStyleId>{7DF18680-E054-41AD-8BC1-D1AEF772440D}</a:tableStyleId>
              </a:tblPr>
              <a:tblGrid>
                <a:gridCol w="2606094">
                  <a:extLst>
                    <a:ext uri="{9D8B030D-6E8A-4147-A177-3AD203B41FA5}">
                      <a16:colId xmlns:a16="http://schemas.microsoft.com/office/drawing/2014/main" val="4051089857"/>
                    </a:ext>
                  </a:extLst>
                </a:gridCol>
                <a:gridCol w="704808">
                  <a:extLst>
                    <a:ext uri="{9D8B030D-6E8A-4147-A177-3AD203B41FA5}">
                      <a16:colId xmlns:a16="http://schemas.microsoft.com/office/drawing/2014/main" val="2891101419"/>
                    </a:ext>
                  </a:extLst>
                </a:gridCol>
              </a:tblGrid>
              <a:tr h="369091">
                <a:tc>
                  <a:txBody>
                    <a:bodyPr/>
                    <a:lstStyle/>
                    <a:p>
                      <a:pPr marL="0" marR="0" algn="just" hangingPunct="0">
                        <a:lnSpc>
                          <a:spcPct val="150000"/>
                        </a:lnSpc>
                        <a:spcBef>
                          <a:spcPts val="0"/>
                        </a:spcBef>
                        <a:spcAft>
                          <a:spcPts val="0"/>
                        </a:spcAft>
                      </a:pPr>
                      <a:r>
                        <a:rPr lang="en-GB" sz="1200" b="1" dirty="0">
                          <a:solidFill>
                            <a:srgbClr val="0070C0"/>
                          </a:solidFill>
                          <a:effectLst/>
                        </a:rPr>
                        <a:t>YEAR ONE PROFIT/LOSS</a:t>
                      </a:r>
                      <a:endParaRPr lang="en-US" sz="1000" b="1" dirty="0">
                        <a:solidFill>
                          <a:srgbClr val="0070C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04270566"/>
                  </a:ext>
                </a:extLst>
              </a:tr>
              <a:tr h="369091">
                <a:tc>
                  <a:txBody>
                    <a:bodyPr/>
                    <a:lstStyle/>
                    <a:p>
                      <a:pPr marL="0" marR="0" algn="just" hangingPunct="0">
                        <a:lnSpc>
                          <a:spcPct val="150000"/>
                        </a:lnSpc>
                        <a:spcBef>
                          <a:spcPts val="0"/>
                        </a:spcBef>
                        <a:spcAft>
                          <a:spcPts val="0"/>
                        </a:spcAft>
                      </a:pPr>
                      <a:r>
                        <a:rPr lang="en-GB" sz="1200">
                          <a:effectLst/>
                        </a:rPr>
                        <a:t>Total Income</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80,200</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1404702663"/>
                  </a:ext>
                </a:extLst>
              </a:tr>
              <a:tr h="369091">
                <a:tc>
                  <a:txBody>
                    <a:bodyPr/>
                    <a:lstStyle/>
                    <a:p>
                      <a:pPr marL="0" marR="0" algn="just" hangingPunct="0">
                        <a:lnSpc>
                          <a:spcPct val="150000"/>
                        </a:lnSpc>
                        <a:spcBef>
                          <a:spcPts val="0"/>
                        </a:spcBef>
                        <a:spcAft>
                          <a:spcPts val="0"/>
                        </a:spcAft>
                      </a:pPr>
                      <a:r>
                        <a:rPr lang="en-GB" sz="1200">
                          <a:effectLst/>
                        </a:rPr>
                        <a:t>Total Expenditure</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79,721</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657975930"/>
                  </a:ext>
                </a:extLst>
              </a:tr>
              <a:tr h="369091">
                <a:tc>
                  <a:txBody>
                    <a:bodyPr/>
                    <a:lstStyle/>
                    <a:p>
                      <a:pPr algn="l">
                        <a:lnSpc>
                          <a:spcPct val="115000"/>
                        </a:lnSpc>
                      </a:pPr>
                      <a:endParaRPr lang="en-US" sz="1100">
                        <a:effectLst/>
                        <a:latin typeface="Calibri" panose="020F0502020204030204" pitchFamily="34"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1200">
                          <a:effectLst/>
                        </a:rPr>
                        <a:t> </a:t>
                      </a:r>
                      <a:endParaRPr lang="en-US" sz="1000">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818413529"/>
                  </a:ext>
                </a:extLst>
              </a:tr>
              <a:tr h="369091">
                <a:tc>
                  <a:txBody>
                    <a:bodyPr/>
                    <a:lstStyle/>
                    <a:p>
                      <a:pPr marL="0" marR="0" algn="just" hangingPunct="0">
                        <a:lnSpc>
                          <a:spcPct val="150000"/>
                        </a:lnSpc>
                        <a:spcBef>
                          <a:spcPts val="0"/>
                        </a:spcBef>
                        <a:spcAft>
                          <a:spcPts val="0"/>
                        </a:spcAft>
                      </a:pPr>
                      <a:r>
                        <a:rPr lang="en-GB" sz="2800" dirty="0">
                          <a:solidFill>
                            <a:srgbClr val="FF0000"/>
                          </a:solidFill>
                          <a:effectLst/>
                        </a:rPr>
                        <a:t>Profit</a:t>
                      </a:r>
                      <a:endParaRPr lang="en-US" sz="2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tc>
                  <a:txBody>
                    <a:bodyPr/>
                    <a:lstStyle/>
                    <a:p>
                      <a:pPr marL="0" marR="0" algn="just" hangingPunct="0">
                        <a:lnSpc>
                          <a:spcPct val="150000"/>
                        </a:lnSpc>
                        <a:spcBef>
                          <a:spcPts val="0"/>
                        </a:spcBef>
                        <a:spcAft>
                          <a:spcPts val="0"/>
                        </a:spcAft>
                      </a:pPr>
                      <a:r>
                        <a:rPr lang="en-GB" sz="2800" dirty="0">
                          <a:solidFill>
                            <a:srgbClr val="FF0000"/>
                          </a:solidFill>
                          <a:effectLst/>
                        </a:rPr>
                        <a:t>479</a:t>
                      </a:r>
                      <a:endParaRPr lang="en-US" sz="2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9525" marR="9525" marT="9525" marB="0" anchor="b"/>
                </a:tc>
                <a:extLst>
                  <a:ext uri="{0D108BD9-81ED-4DB2-BD59-A6C34878D82A}">
                    <a16:rowId xmlns:a16="http://schemas.microsoft.com/office/drawing/2014/main" val="2936260772"/>
                  </a:ext>
                </a:extLst>
              </a:tr>
              <a:tr h="275422">
                <a:tc>
                  <a:txBody>
                    <a:bodyPr/>
                    <a:lstStyle/>
                    <a:p>
                      <a:pPr algn="l">
                        <a:lnSpc>
                          <a:spcPct val="115000"/>
                        </a:lnSpc>
                      </a:pPr>
                      <a:endParaRPr lang="en-US" sz="1100">
                        <a:effectLst/>
                        <a:latin typeface="Calibri" panose="020F0502020204030204" pitchFamily="34" charset="0"/>
                        <a:cs typeface="Arial" panose="020B0604020202020204" pitchFamily="34" charset="0"/>
                      </a:endParaRPr>
                    </a:p>
                  </a:txBody>
                  <a:tcPr marL="9525" marR="9525" marT="9525" marB="0" anchor="b"/>
                </a:tc>
                <a:tc>
                  <a:txBody>
                    <a:bodyPr/>
                    <a:lstStyle/>
                    <a:p>
                      <a:pPr algn="l">
                        <a:lnSpc>
                          <a:spcPct val="115000"/>
                        </a:lnSpc>
                      </a:pPr>
                      <a:endParaRPr lang="en-US" sz="1100" dirty="0">
                        <a:effectLst/>
                        <a:latin typeface="Calibri" panose="020F0502020204030204" pitchFamily="34" charset="0"/>
                        <a:cs typeface="Arial" panose="020B0604020202020204" pitchFamily="34" charset="0"/>
                      </a:endParaRPr>
                    </a:p>
                  </a:txBody>
                  <a:tcPr marL="9525" marR="9525" marT="9525" marB="0" anchor="b"/>
                </a:tc>
                <a:extLst>
                  <a:ext uri="{0D108BD9-81ED-4DB2-BD59-A6C34878D82A}">
                    <a16:rowId xmlns:a16="http://schemas.microsoft.com/office/drawing/2014/main" val="3570460971"/>
                  </a:ext>
                </a:extLst>
              </a:tr>
            </a:tbl>
          </a:graphicData>
        </a:graphic>
      </p:graphicFrame>
    </p:spTree>
    <p:extLst>
      <p:ext uri="{BB962C8B-B14F-4D97-AF65-F5344CB8AC3E}">
        <p14:creationId xmlns:p14="http://schemas.microsoft.com/office/powerpoint/2010/main" val="165870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5707-660F-861E-16ED-6E9FEC2679BA}"/>
              </a:ext>
            </a:extLst>
          </p:cNvPr>
          <p:cNvSpPr txBox="1"/>
          <p:nvPr/>
        </p:nvSpPr>
        <p:spPr>
          <a:xfrm>
            <a:off x="635330" y="211773"/>
            <a:ext cx="7777281" cy="707886"/>
          </a:xfrm>
          <a:prstGeom prst="rect">
            <a:avLst/>
          </a:prstGeom>
          <a:noFill/>
        </p:spPr>
        <p:txBody>
          <a:bodyPr wrap="square" rtlCol="0">
            <a:spAutoFit/>
          </a:bodyPr>
          <a:lstStyle/>
          <a:p>
            <a:r>
              <a:rPr lang="en-US" sz="4000" b="1" dirty="0">
                <a:solidFill>
                  <a:schemeClr val="accent6">
                    <a:lumMod val="50000"/>
                  </a:schemeClr>
                </a:solidFill>
              </a:rPr>
              <a:t>Conclusion</a:t>
            </a:r>
          </a:p>
        </p:txBody>
      </p:sp>
      <p:sp>
        <p:nvSpPr>
          <p:cNvPr id="4" name="TextBox 3">
            <a:extLst>
              <a:ext uri="{FF2B5EF4-FFF2-40B4-BE49-F238E27FC236}">
                <a16:creationId xmlns:a16="http://schemas.microsoft.com/office/drawing/2014/main" id="{A8E4224E-8BCF-BACC-9E83-C5050CF53225}"/>
              </a:ext>
            </a:extLst>
          </p:cNvPr>
          <p:cNvSpPr txBox="1"/>
          <p:nvPr/>
        </p:nvSpPr>
        <p:spPr>
          <a:xfrm>
            <a:off x="0" y="795872"/>
            <a:ext cx="7652084" cy="6117829"/>
          </a:xfrm>
          <a:prstGeom prst="rect">
            <a:avLst/>
          </a:prstGeom>
          <a:noFill/>
        </p:spPr>
        <p:txBody>
          <a:bodyPr wrap="square">
            <a:spAutoFit/>
          </a:bodyPr>
          <a:lstStyle/>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The type of customers: event goers, commuters, and students</a:t>
            </a:r>
          </a:p>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Competitors: Pop-up Joes, Nescafé, and AMT Coffee</a:t>
            </a:r>
          </a:p>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Marketing Plan: place is events, product is common coffee products, affordable, and promotion through gamification.</a:t>
            </a:r>
          </a:p>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Key resources: trailer and equipment</a:t>
            </a:r>
          </a:p>
          <a:p>
            <a:pPr marL="457200" indent="-457200">
              <a:lnSpc>
                <a:spcPct val="150000"/>
              </a:lnSpc>
              <a:buFont typeface="Wingdings" panose="05000000000000000000" pitchFamily="2" charset="2"/>
              <a:buChar char="Ø"/>
            </a:pPr>
            <a:r>
              <a:rPr lang="en-US" sz="2400" dirty="0">
                <a:solidFill>
                  <a:srgbClr val="1154B8"/>
                </a:solidFill>
                <a:latin typeface="Arial" panose="020B0604020202020204" pitchFamily="34" charset="0"/>
                <a:cs typeface="Arial" panose="020B0604020202020204" pitchFamily="34" charset="0"/>
              </a:rPr>
              <a:t>Financial performance: Due to expensive equipment, the prediction is that the business will break even.</a:t>
            </a:r>
          </a:p>
        </p:txBody>
      </p:sp>
      <p:pic>
        <p:nvPicPr>
          <p:cNvPr id="1026" name="Picture 2" descr="The end - Free communications icons">
            <a:extLst>
              <a:ext uri="{FF2B5EF4-FFF2-40B4-BE49-F238E27FC236}">
                <a16:creationId xmlns:a16="http://schemas.microsoft.com/office/drawing/2014/main" id="{84330244-90E4-AB8E-5567-D50F8D4E8A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406" y="1415484"/>
            <a:ext cx="4264594"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44846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7F5707-660F-861E-16ED-6E9FEC2679BA}"/>
              </a:ext>
            </a:extLst>
          </p:cNvPr>
          <p:cNvSpPr txBox="1"/>
          <p:nvPr/>
        </p:nvSpPr>
        <p:spPr>
          <a:xfrm>
            <a:off x="0" y="0"/>
            <a:ext cx="7777281" cy="707886"/>
          </a:xfrm>
          <a:prstGeom prst="rect">
            <a:avLst/>
          </a:prstGeom>
          <a:noFill/>
        </p:spPr>
        <p:txBody>
          <a:bodyPr wrap="square" rtlCol="0">
            <a:spAutoFit/>
          </a:bodyPr>
          <a:lstStyle/>
          <a:p>
            <a:r>
              <a:rPr lang="en-US" sz="4000" b="1" dirty="0">
                <a:solidFill>
                  <a:schemeClr val="accent6">
                    <a:lumMod val="50000"/>
                  </a:schemeClr>
                </a:solidFill>
              </a:rPr>
              <a:t>References</a:t>
            </a:r>
          </a:p>
        </p:txBody>
      </p:sp>
      <p:sp>
        <p:nvSpPr>
          <p:cNvPr id="5" name="TextBox 4">
            <a:extLst>
              <a:ext uri="{FF2B5EF4-FFF2-40B4-BE49-F238E27FC236}">
                <a16:creationId xmlns:a16="http://schemas.microsoft.com/office/drawing/2014/main" id="{9D2891EA-5390-4469-2E53-3747E1BA4D9F}"/>
              </a:ext>
            </a:extLst>
          </p:cNvPr>
          <p:cNvSpPr txBox="1"/>
          <p:nvPr/>
        </p:nvSpPr>
        <p:spPr>
          <a:xfrm>
            <a:off x="0" y="707886"/>
            <a:ext cx="12192000" cy="6153095"/>
          </a:xfrm>
          <a:prstGeom prst="rect">
            <a:avLst/>
          </a:prstGeom>
          <a:noFill/>
        </p:spPr>
        <p:txBody>
          <a:bodyPr wrap="square">
            <a:spAutoFit/>
          </a:bodyPr>
          <a:lstStyle/>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Alkaabi</a:t>
            </a:r>
            <a:r>
              <a:rPr lang="en-GB" sz="1200" dirty="0">
                <a:effectLst/>
                <a:latin typeface="Times New Roman" panose="02020603050405020304" pitchFamily="18" charset="0"/>
                <a:ea typeface="Times New Roman" panose="02020603050405020304" pitchFamily="18" charset="0"/>
              </a:rPr>
              <a:t>, K. and Mehmood, K., (2025) ‘Exploring key factors influencing food truck businesses’ success: a case of the UAE’, </a:t>
            </a:r>
            <a:r>
              <a:rPr lang="en-GB" sz="1200" i="1" dirty="0">
                <a:effectLst/>
                <a:latin typeface="Times New Roman" panose="02020603050405020304" pitchFamily="18" charset="0"/>
                <a:ea typeface="Times New Roman" panose="02020603050405020304" pitchFamily="18" charset="0"/>
              </a:rPr>
              <a:t>European Business Review</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37</a:t>
            </a:r>
            <a:r>
              <a:rPr lang="en-GB" sz="1200" dirty="0">
                <a:effectLst/>
                <a:latin typeface="Times New Roman" panose="02020603050405020304" pitchFamily="18" charset="0"/>
                <a:ea typeface="Times New Roman" panose="02020603050405020304" pitchFamily="18" charset="0"/>
              </a:rPr>
              <a:t>(4), pp.637-665.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3"/>
              </a:rPr>
              <a:t>https://doi.org/10.1108/EBR-05-2024-0157</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11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Allegra World Coffee Portal (2025). </a:t>
            </a:r>
            <a:r>
              <a:rPr lang="en-GB" sz="1200" i="1" dirty="0">
                <a:effectLst/>
                <a:latin typeface="Times New Roman" panose="02020603050405020304" pitchFamily="18" charset="0"/>
                <a:ea typeface="Times New Roman" panose="02020603050405020304" pitchFamily="18" charset="0"/>
              </a:rPr>
              <a:t>Value in the spotlight as competition heats up in £6.1bn UK branded coffee shop market</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4"/>
              </a:rPr>
              <a:t>https://www.worldcoffeeportal.com/news/value-in-the-spotlight-as-competition-heats-up-in-6-1bn-uk-branded-coffee-shop-market/</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3</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Alshaheen</a:t>
            </a:r>
            <a:r>
              <a:rPr lang="en-GB" sz="1200" dirty="0">
                <a:effectLst/>
                <a:latin typeface="Times New Roman" panose="02020603050405020304" pitchFamily="18" charset="0"/>
                <a:ea typeface="Times New Roman" panose="02020603050405020304" pitchFamily="18" charset="0"/>
              </a:rPr>
              <a:t>, R., </a:t>
            </a:r>
            <a:r>
              <a:rPr lang="en-GB" sz="1200" dirty="0" err="1">
                <a:effectLst/>
                <a:latin typeface="Times New Roman" panose="02020603050405020304" pitchFamily="18" charset="0"/>
                <a:ea typeface="Times New Roman" panose="02020603050405020304" pitchFamily="18" charset="0"/>
              </a:rPr>
              <a:t>Alajmi</a:t>
            </a:r>
            <a:r>
              <a:rPr lang="en-GB" sz="1200" dirty="0">
                <a:effectLst/>
                <a:latin typeface="Times New Roman" panose="02020603050405020304" pitchFamily="18" charset="0"/>
                <a:ea typeface="Times New Roman" panose="02020603050405020304" pitchFamily="18" charset="0"/>
              </a:rPr>
              <a:t>, M., </a:t>
            </a:r>
            <a:r>
              <a:rPr lang="en-GB" sz="1200" dirty="0" err="1">
                <a:effectLst/>
                <a:latin typeface="Times New Roman" panose="02020603050405020304" pitchFamily="18" charset="0"/>
                <a:ea typeface="Times New Roman" panose="02020603050405020304" pitchFamily="18" charset="0"/>
              </a:rPr>
              <a:t>Alharoun</a:t>
            </a:r>
            <a:r>
              <a:rPr lang="en-GB" sz="1200" dirty="0">
                <a:effectLst/>
                <a:latin typeface="Times New Roman" panose="02020603050405020304" pitchFamily="18" charset="0"/>
                <a:ea typeface="Times New Roman" panose="02020603050405020304" pitchFamily="18" charset="0"/>
              </a:rPr>
              <a:t>, Y. and Al-</a:t>
            </a:r>
            <a:r>
              <a:rPr lang="en-GB" sz="1200" dirty="0" err="1">
                <a:effectLst/>
                <a:latin typeface="Times New Roman" panose="02020603050405020304" pitchFamily="18" charset="0"/>
                <a:ea typeface="Times New Roman" panose="02020603050405020304" pitchFamily="18" charset="0"/>
              </a:rPr>
              <a:t>Saqobi</a:t>
            </a:r>
            <a:r>
              <a:rPr lang="en-GB" sz="1200" dirty="0">
                <a:effectLst/>
                <a:latin typeface="Times New Roman" panose="02020603050405020304" pitchFamily="18" charset="0"/>
                <a:ea typeface="Times New Roman" panose="02020603050405020304" pitchFamily="18" charset="0"/>
              </a:rPr>
              <a:t>, A., (2025) ‘Food trucks as temporary place-makers: insights from </a:t>
            </a:r>
            <a:r>
              <a:rPr lang="en-GB" sz="1200" dirty="0" err="1">
                <a:effectLst/>
                <a:latin typeface="Times New Roman" panose="02020603050405020304" pitchFamily="18" charset="0"/>
                <a:ea typeface="Times New Roman" panose="02020603050405020304" pitchFamily="18" charset="0"/>
              </a:rPr>
              <a:t>Qurtoba</a:t>
            </a:r>
            <a:r>
              <a:rPr lang="en-GB" sz="1200" dirty="0">
                <a:effectLst/>
                <a:latin typeface="Times New Roman" panose="02020603050405020304" pitchFamily="18" charset="0"/>
                <a:ea typeface="Times New Roman" panose="02020603050405020304" pitchFamily="18" charset="0"/>
              </a:rPr>
              <a:t>, Kuwait’, </a:t>
            </a:r>
            <a:r>
              <a:rPr lang="en-GB" sz="1200" i="1" dirty="0" err="1">
                <a:effectLst/>
                <a:latin typeface="Times New Roman" panose="02020603050405020304" pitchFamily="18" charset="0"/>
                <a:ea typeface="Times New Roman" panose="02020603050405020304" pitchFamily="18" charset="0"/>
              </a:rPr>
              <a:t>Archnet</a:t>
            </a:r>
            <a:r>
              <a:rPr lang="en-GB" sz="1200" i="1" dirty="0">
                <a:effectLst/>
                <a:latin typeface="Times New Roman" panose="02020603050405020304" pitchFamily="18" charset="0"/>
                <a:ea typeface="Times New Roman" panose="02020603050405020304" pitchFamily="18" charset="0"/>
              </a:rPr>
              <a:t>-IJAR: International Journal of Architectural Research</a:t>
            </a:r>
            <a:r>
              <a:rPr lang="en-GB" sz="1200" dirty="0">
                <a:effectLst/>
                <a:latin typeface="Times New Roman" panose="02020603050405020304" pitchFamily="18" charset="0"/>
                <a:ea typeface="Times New Roman" panose="02020603050405020304" pitchFamily="18" charset="0"/>
              </a:rPr>
              <a:t>, pp.1-20. </a:t>
            </a:r>
            <a:r>
              <a:rPr lang="en-GB" sz="1200" u="none" strike="noStrike" dirty="0">
                <a:solidFill>
                  <a:srgbClr val="0000FF"/>
                </a:solidFill>
                <a:effectLst/>
                <a:latin typeface="Times New Roman" panose="02020603050405020304" pitchFamily="18" charset="0"/>
                <a:ea typeface="Times New Roman" panose="02020603050405020304" pitchFamily="18" charset="0"/>
                <a:hlinkClick r:id="rId5"/>
              </a:rPr>
              <a:t>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5"/>
              </a:rPr>
              <a:t>https://doi.org/10.1108/ARCH-04-2025-0163</a:t>
            </a:r>
            <a:r>
              <a:rPr lang="en-GB" sz="1200" dirty="0">
                <a:effectLst/>
                <a:latin typeface="Times New Roman" panose="02020603050405020304" pitchFamily="18" charset="0"/>
                <a:ea typeface="Times New Roman" panose="02020603050405020304" pitchFamily="18" charset="0"/>
              </a:rPr>
              <a:t> (Accessed: 1</a:t>
            </a:r>
            <a:r>
              <a:rPr lang="en-GB" sz="1200" dirty="0">
                <a:latin typeface="Times New Roman" panose="02020603050405020304" pitchFamily="18" charset="0"/>
                <a:ea typeface="Times New Roman" panose="02020603050405020304" pitchFamily="18" charset="0"/>
              </a:rPr>
              <a:t>3 </a:t>
            </a:r>
            <a:r>
              <a:rPr lang="en-GB" sz="1200" dirty="0">
                <a:effectLst/>
                <a:latin typeface="Times New Roman" panose="02020603050405020304" pitchFamily="18" charset="0"/>
                <a:ea typeface="Times New Roman" panose="02020603050405020304" pitchFamily="18" charset="0"/>
              </a:rPr>
              <a:t>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Amanda, C.D., </a:t>
            </a:r>
            <a:r>
              <a:rPr lang="en-GB" sz="1200" dirty="0" err="1">
                <a:effectLst/>
                <a:latin typeface="Times New Roman" panose="02020603050405020304" pitchFamily="18" charset="0"/>
                <a:ea typeface="Times New Roman" panose="02020603050405020304" pitchFamily="18" charset="0"/>
              </a:rPr>
              <a:t>Anggraini</a:t>
            </a:r>
            <a:r>
              <a:rPr lang="en-GB" sz="1200" dirty="0">
                <a:effectLst/>
                <a:latin typeface="Times New Roman" panose="02020603050405020304" pitchFamily="18" charset="0"/>
                <a:ea typeface="Times New Roman" panose="02020603050405020304" pitchFamily="18" charset="0"/>
              </a:rPr>
              <a:t>, D., Sari, D.P., </a:t>
            </a:r>
            <a:r>
              <a:rPr lang="en-GB" sz="1200" dirty="0" err="1">
                <a:effectLst/>
                <a:latin typeface="Times New Roman" panose="02020603050405020304" pitchFamily="18" charset="0"/>
                <a:ea typeface="Times New Roman" panose="02020603050405020304" pitchFamily="18" charset="0"/>
              </a:rPr>
              <a:t>Surbakti</a:t>
            </a:r>
            <a:r>
              <a:rPr lang="en-GB" sz="1200" dirty="0">
                <a:effectLst/>
                <a:latin typeface="Times New Roman" panose="02020603050405020304" pitchFamily="18" charset="0"/>
                <a:ea typeface="Times New Roman" panose="02020603050405020304" pitchFamily="18" charset="0"/>
              </a:rPr>
              <a:t>, R., </a:t>
            </a:r>
            <a:r>
              <a:rPr lang="en-GB" sz="1200" dirty="0" err="1">
                <a:effectLst/>
                <a:latin typeface="Times New Roman" panose="02020603050405020304" pitchFamily="18" charset="0"/>
                <a:ea typeface="Times New Roman" panose="02020603050405020304" pitchFamily="18" charset="0"/>
              </a:rPr>
              <a:t>Siburian</a:t>
            </a:r>
            <a:r>
              <a:rPr lang="en-GB" sz="1200" dirty="0">
                <a:effectLst/>
                <a:latin typeface="Times New Roman" panose="02020603050405020304" pitchFamily="18" charset="0"/>
                <a:ea typeface="Times New Roman" panose="02020603050405020304" pitchFamily="18" charset="0"/>
              </a:rPr>
              <a:t>, F. and Ginting, H. (2025) ‘Analysis of Consumer Attitudes Towards The Purchase Of Mobile Coffee Among Students At Medan Area University’, </a:t>
            </a:r>
            <a:r>
              <a:rPr lang="en-GB" sz="1200" i="1" dirty="0">
                <a:effectLst/>
                <a:latin typeface="Times New Roman" panose="02020603050405020304" pitchFamily="18" charset="0"/>
                <a:ea typeface="Times New Roman" panose="02020603050405020304" pitchFamily="18" charset="0"/>
              </a:rPr>
              <a:t>International Journal of Economic, </a:t>
            </a:r>
            <a:r>
              <a:rPr lang="en-GB" sz="1200" i="1" dirty="0" err="1">
                <a:effectLst/>
                <a:latin typeface="Times New Roman" panose="02020603050405020304" pitchFamily="18" charset="0"/>
                <a:ea typeface="Times New Roman" panose="02020603050405020304" pitchFamily="18" charset="0"/>
              </a:rPr>
              <a:t>Agribisnis</a:t>
            </a:r>
            <a:r>
              <a:rPr lang="en-GB" sz="1200" i="1" dirty="0">
                <a:effectLst/>
                <a:latin typeface="Times New Roman" panose="02020603050405020304" pitchFamily="18" charset="0"/>
                <a:ea typeface="Times New Roman" panose="02020603050405020304" pitchFamily="18" charset="0"/>
              </a:rPr>
              <a:t> and Development Studies</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2</a:t>
            </a:r>
            <a:r>
              <a:rPr lang="en-GB" sz="1200" dirty="0">
                <a:effectLst/>
                <a:latin typeface="Times New Roman" panose="02020603050405020304" pitchFamily="18" charset="0"/>
                <a:ea typeface="Times New Roman" panose="02020603050405020304" pitchFamily="18" charset="0"/>
              </a:rPr>
              <a:t>(3), pp.81-87.Available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6"/>
              </a:rPr>
              <a:t>https://doi.org/10.65142/ijeads.v2i3.110</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3</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AMT Coffee Limited (2024) </a:t>
            </a:r>
            <a:r>
              <a:rPr lang="en-GB" sz="1200" i="1" dirty="0">
                <a:effectLst/>
                <a:latin typeface="Times New Roman" panose="02020603050405020304" pitchFamily="18" charset="0"/>
                <a:ea typeface="Times New Roman" panose="02020603050405020304" pitchFamily="18" charset="0"/>
              </a:rPr>
              <a:t>Joint Administrators' progress report for the period 18 November 2023 to 17 May 2024</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7"/>
              </a:rPr>
              <a:t>https://find-and-update.company-information.service.gov.uk/company/02857483/filing-history</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5 </a:t>
            </a:r>
            <a:r>
              <a:rPr lang="en-GB" sz="1200" dirty="0">
                <a:effectLst/>
                <a:latin typeface="Times New Roman" panose="02020603050405020304" pitchFamily="18" charset="0"/>
                <a:ea typeface="Times New Roman" panose="02020603050405020304" pitchFamily="18" charset="0"/>
              </a:rPr>
              <a:t>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Appel, G., Grewal, L., Hadi, R. and Stephen, A.T. (2020) ‘The future of social media in marketing’, </a:t>
            </a:r>
            <a:r>
              <a:rPr lang="en-GB" sz="1200" i="1" dirty="0">
                <a:effectLst/>
                <a:latin typeface="Times New Roman" panose="02020603050405020304" pitchFamily="18" charset="0"/>
                <a:ea typeface="Times New Roman" panose="02020603050405020304" pitchFamily="18" charset="0"/>
              </a:rPr>
              <a:t>Journal of the Academy of Marketing Science</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48</a:t>
            </a:r>
            <a:r>
              <a:rPr lang="en-GB" sz="1200" dirty="0">
                <a:effectLst/>
                <a:latin typeface="Times New Roman" panose="02020603050405020304" pitchFamily="18" charset="0"/>
                <a:ea typeface="Times New Roman" panose="02020603050405020304" pitchFamily="18" charset="0"/>
              </a:rPr>
              <a:t>(1), pp.79-95.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8"/>
              </a:rPr>
              <a:t>https://doi.org/10.1007/s11747-019-00695-1</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5 </a:t>
            </a:r>
            <a:r>
              <a:rPr lang="en-GB" sz="1200" dirty="0">
                <a:effectLst/>
                <a:latin typeface="Times New Roman" panose="02020603050405020304" pitchFamily="18" charset="0"/>
                <a:ea typeface="Times New Roman" panose="02020603050405020304" pitchFamily="18" charset="0"/>
              </a:rPr>
              <a:t>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Awaly</a:t>
            </a:r>
            <a:r>
              <a:rPr lang="en-GB" sz="1200" dirty="0">
                <a:effectLst/>
                <a:latin typeface="Times New Roman" panose="02020603050405020304" pitchFamily="18" charset="0"/>
                <a:ea typeface="Times New Roman" panose="02020603050405020304" pitchFamily="18" charset="0"/>
              </a:rPr>
              <a:t>, K.R. and </a:t>
            </a:r>
            <a:r>
              <a:rPr lang="en-GB" sz="1200" dirty="0" err="1">
                <a:effectLst/>
                <a:latin typeface="Times New Roman" panose="02020603050405020304" pitchFamily="18" charset="0"/>
                <a:ea typeface="Times New Roman" panose="02020603050405020304" pitchFamily="18" charset="0"/>
              </a:rPr>
              <a:t>Prasetyo</a:t>
            </a:r>
            <a:r>
              <a:rPr lang="en-GB" sz="1200" dirty="0">
                <a:effectLst/>
                <a:latin typeface="Times New Roman" panose="02020603050405020304" pitchFamily="18" charset="0"/>
                <a:ea typeface="Times New Roman" panose="02020603050405020304" pitchFamily="18" charset="0"/>
              </a:rPr>
              <a:t>, S.A.D. (2026) ‘Analysis of the Marketing Strategy of Mobile Coffee Sellers Using Electric Bicycle Cart with Marketing Mix (4P) on Sales Increase (Case Study of Mobile Coffee Sellers in Semarang City)’, </a:t>
            </a:r>
            <a:r>
              <a:rPr lang="en-GB" sz="1200" i="1" dirty="0">
                <a:effectLst/>
                <a:latin typeface="Times New Roman" panose="02020603050405020304" pitchFamily="18" charset="0"/>
                <a:ea typeface="Times New Roman" panose="02020603050405020304" pitchFamily="18" charset="0"/>
              </a:rPr>
              <a:t>Journal of Economic Management and Accounting</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1</a:t>
            </a:r>
            <a:r>
              <a:rPr lang="en-GB" sz="1200" dirty="0">
                <a:effectLst/>
                <a:latin typeface="Times New Roman" panose="02020603050405020304" pitchFamily="18" charset="0"/>
                <a:ea typeface="Times New Roman" panose="02020603050405020304" pitchFamily="18" charset="0"/>
              </a:rPr>
              <a:t>(1), pp.46-61.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9"/>
              </a:rPr>
              <a:t>https://doi.org/10.31538/mjifm.v5i3.546</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20 </a:t>
            </a:r>
            <a:r>
              <a:rPr lang="en-GB" sz="1200" dirty="0">
                <a:effectLst/>
                <a:latin typeface="Times New Roman" panose="02020603050405020304" pitchFamily="18" charset="0"/>
                <a:ea typeface="Times New Roman" panose="02020603050405020304" pitchFamily="18" charset="0"/>
              </a:rPr>
              <a:t>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Barclays. </a:t>
            </a:r>
            <a:r>
              <a:rPr lang="en-GB" sz="1200" i="1" dirty="0">
                <a:effectLst/>
                <a:latin typeface="Times New Roman" panose="02020603050405020304" pitchFamily="18" charset="0"/>
                <a:ea typeface="Times New Roman" panose="02020603050405020304" pitchFamily="18" charset="0"/>
              </a:rPr>
              <a:t>Business loans</a:t>
            </a:r>
            <a:r>
              <a:rPr lang="en-GB" sz="1200" dirty="0">
                <a:effectLst/>
                <a:latin typeface="Times New Roman" panose="02020603050405020304" pitchFamily="18" charset="0"/>
                <a:ea typeface="Times New Roman" panose="02020603050405020304" pitchFamily="18" charset="0"/>
              </a:rPr>
              <a:t>. Personal banking.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0"/>
              </a:rPr>
              <a:t>https://www.barclays.co.uk/business-banking/borrow/loans/#business-loan-calculator</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17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British Coffee Association. </a:t>
            </a:r>
            <a:r>
              <a:rPr lang="en-GB" sz="1200" i="1" dirty="0">
                <a:effectLst/>
                <a:latin typeface="Times New Roman" panose="02020603050405020304" pitchFamily="18" charset="0"/>
                <a:ea typeface="Times New Roman" panose="02020603050405020304" pitchFamily="18" charset="0"/>
              </a:rPr>
              <a:t>Coffee consumption</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1"/>
              </a:rPr>
              <a:t>https://britishcoffeeassociation.org/coffee-consumption/</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10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solidFill>
                  <a:srgbClr val="000000"/>
                </a:solidFill>
                <a:effectLst/>
                <a:latin typeface="Times New Roman" panose="02020603050405020304" pitchFamily="18" charset="0"/>
                <a:ea typeface="Times New Roman" panose="02020603050405020304" pitchFamily="18" charset="0"/>
              </a:rPr>
              <a:t>Carter, O. (2026). </a:t>
            </a:r>
            <a:r>
              <a:rPr lang="en-GB" sz="1200" i="1" dirty="0">
                <a:solidFill>
                  <a:srgbClr val="000000"/>
                </a:solidFill>
                <a:effectLst/>
                <a:latin typeface="Times New Roman" panose="02020603050405020304" pitchFamily="18" charset="0"/>
                <a:ea typeface="Times New Roman" panose="02020603050405020304" pitchFamily="18" charset="0"/>
              </a:rPr>
              <a:t>Petrol and Diesel Prices</a:t>
            </a:r>
            <a:r>
              <a:rPr lang="en-GB" sz="1200"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2"/>
              </a:rPr>
              <a:t>https://www.gocompare.com/motoring/guides/petrol-prices/</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9</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City of Stoke-on-Trent. </a:t>
            </a:r>
            <a:r>
              <a:rPr lang="en-GB" sz="1200" i="1" dirty="0">
                <a:effectLst/>
                <a:latin typeface="Times New Roman" panose="02020603050405020304" pitchFamily="18" charset="0"/>
                <a:ea typeface="Times New Roman" panose="02020603050405020304" pitchFamily="18" charset="0"/>
              </a:rPr>
              <a:t>Starting a food business</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3"/>
              </a:rPr>
              <a:t>https://www.stoke.gov.uk/info/20058/food_businesses/130/starting_a_food_business</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17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CPD. (2026) ‘Level 2 food hygiene certificate training online’, </a:t>
            </a:r>
            <a:r>
              <a:rPr lang="en-GB" sz="1200" i="1" dirty="0">
                <a:effectLst/>
                <a:latin typeface="Times New Roman" panose="02020603050405020304" pitchFamily="18" charset="0"/>
                <a:ea typeface="Times New Roman" panose="02020603050405020304" pitchFamily="18" charset="0"/>
              </a:rPr>
              <a:t>Food Hygiene Certificate Online</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4"/>
              </a:rPr>
              <a:t>https://www.foodhygienecertificate.co.uk/product/level-2-food-hygiene-certificate</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3</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1979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2891EA-5390-4469-2E53-3747E1BA4D9F}"/>
              </a:ext>
            </a:extLst>
          </p:cNvPr>
          <p:cNvSpPr txBox="1"/>
          <p:nvPr/>
        </p:nvSpPr>
        <p:spPr>
          <a:xfrm>
            <a:off x="0" y="352452"/>
            <a:ext cx="12192000" cy="6153095"/>
          </a:xfrm>
          <a:prstGeom prst="rect">
            <a:avLst/>
          </a:prstGeom>
          <a:noFill/>
        </p:spPr>
        <p:txBody>
          <a:bodyPr wrap="square">
            <a:spAutoFit/>
          </a:bodyPr>
          <a:lstStyle/>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Gosalvitr</a:t>
            </a:r>
            <a:r>
              <a:rPr lang="en-GB" sz="1200" dirty="0">
                <a:effectLst/>
                <a:latin typeface="Times New Roman" panose="02020603050405020304" pitchFamily="18" charset="0"/>
                <a:ea typeface="Times New Roman" panose="02020603050405020304" pitchFamily="18" charset="0"/>
              </a:rPr>
              <a:t>, P., Cuellar-Franca, R.M., Smith, R. and </a:t>
            </a:r>
            <a:r>
              <a:rPr lang="en-GB" sz="1200" dirty="0" err="1">
                <a:effectLst/>
                <a:latin typeface="Times New Roman" panose="02020603050405020304" pitchFamily="18" charset="0"/>
                <a:ea typeface="Times New Roman" panose="02020603050405020304" pitchFamily="18" charset="0"/>
              </a:rPr>
              <a:t>Azapagic</a:t>
            </a:r>
            <a:r>
              <a:rPr lang="en-GB" sz="1200" dirty="0">
                <a:effectLst/>
                <a:latin typeface="Times New Roman" panose="02020603050405020304" pitchFamily="18" charset="0"/>
                <a:ea typeface="Times New Roman" panose="02020603050405020304" pitchFamily="18" charset="0"/>
              </a:rPr>
              <a:t>, A. (2024) ‘Environmental and economic sustainability assessment of the production and consumption of different types of coffee in the UK’, </a:t>
            </a:r>
            <a:r>
              <a:rPr lang="en-GB" sz="1200" i="1" dirty="0">
                <a:effectLst/>
                <a:latin typeface="Times New Roman" panose="02020603050405020304" pitchFamily="18" charset="0"/>
                <a:ea typeface="Times New Roman" panose="02020603050405020304" pitchFamily="18" charset="0"/>
              </a:rPr>
              <a:t>Sustainable Production and Consumption</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49</a:t>
            </a:r>
            <a:r>
              <a:rPr lang="en-GB" sz="1200" dirty="0">
                <a:effectLst/>
                <a:latin typeface="Times New Roman" panose="02020603050405020304" pitchFamily="18" charset="0"/>
                <a:ea typeface="Times New Roman" panose="02020603050405020304" pitchFamily="18" charset="0"/>
              </a:rPr>
              <a:t>, pp.144-162.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3" tooltip="Persistent link using digital object identifier"/>
              </a:rPr>
              <a:t>https://doi.org/10.1016/j.spc.2024.06.004</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13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Gosalvitr</a:t>
            </a:r>
            <a:r>
              <a:rPr lang="en-GB" sz="1200" dirty="0">
                <a:effectLst/>
                <a:latin typeface="Times New Roman" panose="02020603050405020304" pitchFamily="18" charset="0"/>
                <a:ea typeface="Times New Roman" panose="02020603050405020304" pitchFamily="18" charset="0"/>
              </a:rPr>
              <a:t>, P., </a:t>
            </a:r>
            <a:r>
              <a:rPr lang="en-GB" sz="1200" dirty="0" err="1">
                <a:effectLst/>
                <a:latin typeface="Times New Roman" panose="02020603050405020304" pitchFamily="18" charset="0"/>
                <a:ea typeface="Times New Roman" panose="02020603050405020304" pitchFamily="18" charset="0"/>
              </a:rPr>
              <a:t>Cuéllar</a:t>
            </a:r>
            <a:r>
              <a:rPr lang="en-GB" sz="1200" dirty="0">
                <a:effectLst/>
                <a:latin typeface="Times New Roman" panose="02020603050405020304" pitchFamily="18" charset="0"/>
                <a:ea typeface="Times New Roman" panose="02020603050405020304" pitchFamily="18" charset="0"/>
              </a:rPr>
              <a:t>-Franca, R.M., Smith, R. and </a:t>
            </a:r>
            <a:r>
              <a:rPr lang="en-GB" sz="1200" dirty="0" err="1">
                <a:effectLst/>
                <a:latin typeface="Times New Roman" panose="02020603050405020304" pitchFamily="18" charset="0"/>
                <a:ea typeface="Times New Roman" panose="02020603050405020304" pitchFamily="18" charset="0"/>
              </a:rPr>
              <a:t>Azapagic</a:t>
            </a:r>
            <a:r>
              <a:rPr lang="en-GB" sz="1200" dirty="0">
                <a:effectLst/>
                <a:latin typeface="Times New Roman" panose="02020603050405020304" pitchFamily="18" charset="0"/>
                <a:ea typeface="Times New Roman" panose="02020603050405020304" pitchFamily="18" charset="0"/>
              </a:rPr>
              <a:t>, A. (2024) ‘Eco-efficiency of coffee production and consumption in the UK at the product and sectoral levels’, </a:t>
            </a:r>
            <a:r>
              <a:rPr lang="en-GB" sz="1200" i="1" dirty="0">
                <a:effectLst/>
                <a:latin typeface="Times New Roman" panose="02020603050405020304" pitchFamily="18" charset="0"/>
                <a:ea typeface="Times New Roman" panose="02020603050405020304" pitchFamily="18" charset="0"/>
              </a:rPr>
              <a:t>Cleaner Environmental Systems</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15</a:t>
            </a:r>
            <a:r>
              <a:rPr lang="en-GB" sz="1200" dirty="0">
                <a:effectLst/>
                <a:latin typeface="Times New Roman" panose="02020603050405020304" pitchFamily="18" charset="0"/>
                <a:ea typeface="Times New Roman" panose="02020603050405020304" pitchFamily="18" charset="0"/>
              </a:rPr>
              <a:t>, p.100231.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4" tooltip="Persistent link using digital object identifier"/>
              </a:rPr>
              <a:t>https://doi.org/10.1016/j.cesys.2024.100231</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10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Iron &amp; Fire Coffee Roasters Limited (2024) </a:t>
            </a:r>
            <a:r>
              <a:rPr lang="en-GB" sz="1200" i="1" dirty="0">
                <a:effectLst/>
                <a:latin typeface="Times New Roman" panose="02020603050405020304" pitchFamily="18" charset="0"/>
                <a:ea typeface="Times New Roman" panose="02020603050405020304" pitchFamily="18" charset="0"/>
              </a:rPr>
              <a:t>Wholesale Coffee Beans, Coffee Supplies &amp; Barista Training in Stoke-On-Trent, West Midlands</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5"/>
              </a:rPr>
              <a:t>https://ironandfire.co.uk/fresh-roasted-coffee-supplier/stoke-on-trent/</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7 </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Jurinka</a:t>
            </a:r>
            <a:r>
              <a:rPr lang="en-GB" sz="1200" dirty="0">
                <a:effectLst/>
                <a:latin typeface="Times New Roman" panose="02020603050405020304" pitchFamily="18" charset="0"/>
                <a:ea typeface="Times New Roman" panose="02020603050405020304" pitchFamily="18" charset="0"/>
              </a:rPr>
              <a:t>, J. (2025) ‘How Food Truck Marketing Transforms Brand Activations’, </a:t>
            </a:r>
            <a:r>
              <a:rPr lang="en-GB" sz="1200" i="1" dirty="0">
                <a:effectLst/>
                <a:latin typeface="Times New Roman" panose="02020603050405020304" pitchFamily="18" charset="0"/>
                <a:ea typeface="Times New Roman" panose="02020603050405020304" pitchFamily="18" charset="0"/>
              </a:rPr>
              <a:t>Field and Event Marketing Agency</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6"/>
              </a:rPr>
              <a:t>https://www.attackmarketing.com/post/how-food-truck-marketing-became-the-new-sampling-powerhouse</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3</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Kraus, S., Sen, S., </a:t>
            </a:r>
            <a:r>
              <a:rPr lang="en-GB" sz="1200" dirty="0" err="1">
                <a:effectLst/>
                <a:latin typeface="Times New Roman" panose="02020603050405020304" pitchFamily="18" charset="0"/>
                <a:ea typeface="Times New Roman" panose="02020603050405020304" pitchFamily="18" charset="0"/>
              </a:rPr>
              <a:t>Savitskie</a:t>
            </a:r>
            <a:r>
              <a:rPr lang="en-GB" sz="1200" dirty="0">
                <a:effectLst/>
                <a:latin typeface="Times New Roman" panose="02020603050405020304" pitchFamily="18" charset="0"/>
                <a:ea typeface="Times New Roman" panose="02020603050405020304" pitchFamily="18" charset="0"/>
              </a:rPr>
              <a:t>, K., Kumar, S.K. and Brooks Jr, J. (2022) ‘Attracting the millennial customer: the case of food trucks’, </a:t>
            </a:r>
            <a:r>
              <a:rPr lang="en-GB" sz="1200" i="1" dirty="0">
                <a:effectLst/>
                <a:latin typeface="Times New Roman" panose="02020603050405020304" pitchFamily="18" charset="0"/>
                <a:ea typeface="Times New Roman" panose="02020603050405020304" pitchFamily="18" charset="0"/>
              </a:rPr>
              <a:t>British Food Journal</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124</a:t>
            </a:r>
            <a:r>
              <a:rPr lang="en-GB" sz="1200" dirty="0">
                <a:effectLst/>
                <a:latin typeface="Times New Roman" panose="02020603050405020304" pitchFamily="18" charset="0"/>
                <a:ea typeface="Times New Roman" panose="02020603050405020304" pitchFamily="18" charset="0"/>
              </a:rPr>
              <a:t>(13), pp.165-182.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7"/>
              </a:rPr>
              <a:t>https://doi.org/10.1108/BFJ-09-2021-099</a:t>
            </a:r>
            <a:r>
              <a:rPr lang="en-GB" sz="1200" dirty="0">
                <a:effectLst/>
                <a:latin typeface="Times New Roman" panose="02020603050405020304" pitchFamily="18" charset="0"/>
                <a:ea typeface="Times New Roman" panose="02020603050405020304" pitchFamily="18" charset="0"/>
              </a:rPr>
              <a:t> (Accessed: </a:t>
            </a:r>
            <a:r>
              <a:rPr lang="en-GB" sz="1200" dirty="0">
                <a:latin typeface="Times New Roman" panose="02020603050405020304" pitchFamily="18" charset="0"/>
                <a:ea typeface="Times New Roman" panose="02020603050405020304" pitchFamily="18" charset="0"/>
              </a:rPr>
              <a:t>5</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Link, S.A. (2022) ‘Mobile Truck Entrepreneurship: Motivations and Strategies of Non-food Mobile Retail Truck Entrepreneurs in the United States’, </a:t>
            </a:r>
            <a:r>
              <a:rPr lang="en-GB" sz="1200" i="1" dirty="0">
                <a:effectLst/>
                <a:latin typeface="Times New Roman" panose="02020603050405020304" pitchFamily="18" charset="0"/>
                <a:ea typeface="Times New Roman" panose="02020603050405020304" pitchFamily="18" charset="0"/>
              </a:rPr>
              <a:t>Doctoral dissertation, University of Missouri-Columbia</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8"/>
              </a:rPr>
              <a:t>https://www.proquest.com/openview/998b2b25e9165efca1e574f002c35f3b/1?pq-origsite=gscholar&amp;cbl=18750&amp;diss=y</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19 </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Loh</a:t>
            </a:r>
            <a:r>
              <a:rPr lang="en-GB" sz="1200" dirty="0">
                <a:effectLst/>
                <a:latin typeface="Times New Roman" panose="02020603050405020304" pitchFamily="18" charset="0"/>
                <a:ea typeface="Times New Roman" panose="02020603050405020304" pitchFamily="18" charset="0"/>
              </a:rPr>
              <a:t>, Z. and Hassan, S.H. (2022) ‘Consumers’ attitudes, perceived risks and perceived benefits towards repurchase intention of food truck products’, </a:t>
            </a:r>
            <a:r>
              <a:rPr lang="en-GB" sz="1200" i="1" dirty="0">
                <a:effectLst/>
                <a:latin typeface="Times New Roman" panose="02020603050405020304" pitchFamily="18" charset="0"/>
                <a:ea typeface="Times New Roman" panose="02020603050405020304" pitchFamily="18" charset="0"/>
              </a:rPr>
              <a:t>British Food Journal</a:t>
            </a:r>
            <a:r>
              <a:rPr lang="en-GB" sz="1200" dirty="0">
                <a:effectLst/>
                <a:latin typeface="Times New Roman" panose="02020603050405020304" pitchFamily="18" charset="0"/>
                <a:ea typeface="Times New Roman" panose="02020603050405020304" pitchFamily="18" charset="0"/>
              </a:rPr>
              <a:t>, </a:t>
            </a:r>
            <a:r>
              <a:rPr lang="en-GB" sz="1200" i="1" dirty="0">
                <a:effectLst/>
                <a:latin typeface="Times New Roman" panose="02020603050405020304" pitchFamily="18" charset="0"/>
                <a:ea typeface="Times New Roman" panose="02020603050405020304" pitchFamily="18" charset="0"/>
              </a:rPr>
              <a:t>124</a:t>
            </a:r>
            <a:r>
              <a:rPr lang="en-GB" sz="1200" dirty="0">
                <a:effectLst/>
                <a:latin typeface="Times New Roman" panose="02020603050405020304" pitchFamily="18" charset="0"/>
                <a:ea typeface="Times New Roman" panose="02020603050405020304" pitchFamily="18" charset="0"/>
              </a:rPr>
              <a:t>(4), pp.1314-1332. </a:t>
            </a:r>
            <a:r>
              <a:rPr lang="en-GB" sz="1200" u="none" strike="noStrike" dirty="0">
                <a:solidFill>
                  <a:srgbClr val="0000FF"/>
                </a:solidFill>
                <a:effectLst/>
                <a:latin typeface="Times New Roman" panose="02020603050405020304" pitchFamily="18" charset="0"/>
                <a:ea typeface="Times New Roman" panose="02020603050405020304" pitchFamily="18" charset="0"/>
                <a:hlinkClick r:id="rId9"/>
              </a:rPr>
              <a:t>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9"/>
              </a:rPr>
              <a:t>https://doi.org/10.1108/BFJ-03-2021-0216</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18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Louhelainen</a:t>
            </a:r>
            <a:r>
              <a:rPr lang="en-GB" sz="1200" dirty="0">
                <a:effectLst/>
                <a:latin typeface="Times New Roman" panose="02020603050405020304" pitchFamily="18" charset="0"/>
                <a:ea typeface="Times New Roman" panose="02020603050405020304" pitchFamily="18" charset="0"/>
              </a:rPr>
              <a:t>, I. (2023) ‘Gamification and modern digital tools as the main methods of coffee truck business concept’, </a:t>
            </a:r>
            <a:r>
              <a:rPr lang="en-GB" sz="1200" i="1" dirty="0" err="1">
                <a:effectLst/>
                <a:latin typeface="Times New Roman" panose="02020603050405020304" pitchFamily="18" charset="0"/>
                <a:ea typeface="Times New Roman" panose="02020603050405020304" pitchFamily="18" charset="0"/>
              </a:rPr>
              <a:t>Haaga</a:t>
            </a:r>
            <a:r>
              <a:rPr lang="en-GB" sz="1200" i="1" dirty="0">
                <a:effectLst/>
                <a:latin typeface="Times New Roman" panose="02020603050405020304" pitchFamily="18" charset="0"/>
                <a:ea typeface="Times New Roman" panose="02020603050405020304" pitchFamily="18" charset="0"/>
              </a:rPr>
              <a:t>-Helia University</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0"/>
              </a:rPr>
              <a:t>https://www.theseus.fi/bitstream/handle/10024/811523/Louhelainen_Iliya.pdf?sequence=2&amp;isAllowed=y</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17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a:effectLst/>
                <a:latin typeface="Times New Roman" panose="02020603050405020304" pitchFamily="18" charset="0"/>
                <a:ea typeface="Times New Roman" panose="02020603050405020304" pitchFamily="18" charset="0"/>
              </a:rPr>
              <a:t>Lumina Intelligence. (2025)  </a:t>
            </a:r>
            <a:r>
              <a:rPr lang="en-GB" sz="1200" i="1" dirty="0">
                <a:effectLst/>
                <a:latin typeface="Times New Roman" panose="02020603050405020304" pitchFamily="18" charset="0"/>
                <a:ea typeface="Times New Roman" panose="02020603050405020304" pitchFamily="18" charset="0"/>
              </a:rPr>
              <a:t>UK coffee market: Size, growth and share statistics 2025</a:t>
            </a:r>
            <a:r>
              <a:rPr lang="en-GB" sz="1200" dirty="0">
                <a:effectLst/>
                <a:latin typeface="Times New Roman" panose="02020603050405020304" pitchFamily="18" charset="0"/>
                <a:ea typeface="Times New Roman" panose="02020603050405020304" pitchFamily="18" charset="0"/>
              </a:rPr>
              <a:t>. </a:t>
            </a:r>
            <a:r>
              <a:rPr lang="en-GB" sz="1200" u="none" strike="noStrike" dirty="0">
                <a:solidFill>
                  <a:srgbClr val="0000FF"/>
                </a:solidFill>
                <a:effectLst/>
                <a:latin typeface="Times New Roman" panose="02020603050405020304" pitchFamily="18" charset="0"/>
                <a:ea typeface="Times New Roman" panose="02020603050405020304" pitchFamily="18" charset="0"/>
                <a:hlinkClick r:id="rId11"/>
              </a:rPr>
              <a:t>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1"/>
              </a:rPr>
              <a:t>https://www.lumina-intelligence.com/blog/foodservice/uk-coffee-market-size-growth-share-statistics-2025/</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a:t>
            </a:r>
            <a:r>
              <a:rPr lang="en-GB" sz="1200" dirty="0">
                <a:latin typeface="Times New Roman" panose="02020603050405020304" pitchFamily="18" charset="0"/>
                <a:ea typeface="Times New Roman" panose="02020603050405020304" pitchFamily="18" charset="0"/>
              </a:rPr>
              <a:t>6</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Maulina</a:t>
            </a:r>
            <a:r>
              <a:rPr lang="en-GB" sz="1200" dirty="0">
                <a:effectLst/>
                <a:latin typeface="Times New Roman" panose="02020603050405020304" pitchFamily="18" charset="0"/>
                <a:ea typeface="Times New Roman" panose="02020603050405020304" pitchFamily="18" charset="0"/>
              </a:rPr>
              <a:t>, H., Novita, M. and </a:t>
            </a:r>
            <a:r>
              <a:rPr lang="en-GB" sz="1200" dirty="0" err="1">
                <a:effectLst/>
                <a:latin typeface="Times New Roman" panose="02020603050405020304" pitchFamily="18" charset="0"/>
                <a:ea typeface="Times New Roman" panose="02020603050405020304" pitchFamily="18" charset="0"/>
              </a:rPr>
              <a:t>Rahmany</a:t>
            </a:r>
            <a:r>
              <a:rPr lang="en-GB" sz="1200" dirty="0">
                <a:effectLst/>
                <a:latin typeface="Times New Roman" panose="02020603050405020304" pitchFamily="18" charset="0"/>
                <a:ea typeface="Times New Roman" panose="02020603050405020304" pitchFamily="18" charset="0"/>
              </a:rPr>
              <a:t>, M. (2025) ‘Analysis of coffee truck consumer segmentation in Banda Aceh city’, In </a:t>
            </a:r>
            <a:r>
              <a:rPr lang="en-GB" sz="1200" i="1" dirty="0">
                <a:effectLst/>
                <a:latin typeface="Times New Roman" panose="02020603050405020304" pitchFamily="18" charset="0"/>
                <a:ea typeface="Times New Roman" panose="02020603050405020304" pitchFamily="18" charset="0"/>
              </a:rPr>
              <a:t>IOP Conference Series: Earth and Environmental Science</a:t>
            </a:r>
            <a:r>
              <a:rPr lang="en-GB" sz="1200" dirty="0">
                <a:effectLst/>
                <a:latin typeface="Times New Roman" panose="02020603050405020304" pitchFamily="18" charset="0"/>
                <a:ea typeface="Times New Roman" panose="02020603050405020304" pitchFamily="18" charset="0"/>
              </a:rPr>
              <a:t>, 1510(1), p. 012031).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2"/>
              </a:rPr>
              <a:t>https://doi.org/10.1088/1755-1315/1510/1/012031</a:t>
            </a:r>
            <a:r>
              <a:rPr lang="en-GB" sz="1200" dirty="0">
                <a:effectLst/>
                <a:latin typeface="Times New Roman" panose="02020603050405020304" pitchFamily="18" charset="0"/>
                <a:ea typeface="Times New Roman" panose="02020603050405020304" pitchFamily="18" charset="0"/>
              </a:rPr>
              <a:t> (Accessed: </a:t>
            </a:r>
            <a:r>
              <a:rPr lang="en-GB" sz="1200" dirty="0">
                <a:latin typeface="Times New Roman" panose="02020603050405020304" pitchFamily="18" charset="0"/>
                <a:ea typeface="Times New Roman" panose="02020603050405020304" pitchFamily="18" charset="0"/>
              </a:rPr>
              <a:t>21</a:t>
            </a:r>
            <a:r>
              <a:rPr lang="en-GB" sz="1200" dirty="0">
                <a:effectLst/>
                <a:latin typeface="Times New Roman" panose="02020603050405020304" pitchFamily="18" charset="0"/>
                <a:ea typeface="Times New Roman" panose="02020603050405020304" pitchFamily="18" charset="0"/>
              </a:rPr>
              <a:t> February 2026).</a:t>
            </a:r>
            <a:endParaRPr lang="en-US" sz="12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200" dirty="0" err="1">
                <a:effectLst/>
                <a:latin typeface="Times New Roman" panose="02020603050405020304" pitchFamily="18" charset="0"/>
                <a:ea typeface="Times New Roman" panose="02020603050405020304" pitchFamily="18" charset="0"/>
              </a:rPr>
              <a:t>Nyamboli</a:t>
            </a:r>
            <a:r>
              <a:rPr lang="en-GB" sz="1200" dirty="0">
                <a:effectLst/>
                <a:latin typeface="Times New Roman" panose="02020603050405020304" pitchFamily="18" charset="0"/>
                <a:ea typeface="Times New Roman" panose="02020603050405020304" pitchFamily="18" charset="0"/>
              </a:rPr>
              <a:t>, T.I. (2021) ‘Strategies to Implement Social Media Marketing in Small Businesses’, </a:t>
            </a:r>
            <a:r>
              <a:rPr lang="en-GB" sz="1200" i="1" dirty="0">
                <a:effectLst/>
                <a:latin typeface="Times New Roman" panose="02020603050405020304" pitchFamily="18" charset="0"/>
                <a:ea typeface="Times New Roman" panose="02020603050405020304" pitchFamily="18" charset="0"/>
              </a:rPr>
              <a:t>Doctoral dissertation, Walden University</a:t>
            </a:r>
            <a:r>
              <a:rPr lang="en-GB" sz="1200" dirty="0">
                <a:effectLst/>
                <a:latin typeface="Times New Roman" panose="02020603050405020304" pitchFamily="18" charset="0"/>
                <a:ea typeface="Times New Roman" panose="02020603050405020304" pitchFamily="18" charset="0"/>
              </a:rPr>
              <a:t>. Available at: </a:t>
            </a:r>
            <a:r>
              <a:rPr lang="en-GB" sz="1200" u="sng" dirty="0">
                <a:solidFill>
                  <a:srgbClr val="0000FF"/>
                </a:solidFill>
                <a:effectLst/>
                <a:latin typeface="Times New Roman" panose="02020603050405020304" pitchFamily="18" charset="0"/>
                <a:ea typeface="Times New Roman" panose="02020603050405020304" pitchFamily="18" charset="0"/>
                <a:hlinkClick r:id="rId13"/>
              </a:rPr>
              <a:t>https://scholarworks.waldenu.edu/cgi/viewcontent.cgi?article=12668&amp;context=dissertations</a:t>
            </a:r>
            <a:r>
              <a:rPr lang="en-GB" sz="1200" u="sng" dirty="0">
                <a:solidFill>
                  <a:srgbClr val="0000FF"/>
                </a:solidFill>
                <a:effectLst/>
                <a:latin typeface="Times New Roman" panose="02020603050405020304" pitchFamily="18" charset="0"/>
                <a:ea typeface="Times New Roman" panose="02020603050405020304" pitchFamily="18" charset="0"/>
              </a:rPr>
              <a:t> </a:t>
            </a:r>
            <a:r>
              <a:rPr lang="en-GB" sz="1200" dirty="0">
                <a:effectLst/>
                <a:latin typeface="Times New Roman" panose="02020603050405020304" pitchFamily="18" charset="0"/>
                <a:ea typeface="Times New Roman" panose="02020603050405020304" pitchFamily="18" charset="0"/>
              </a:rPr>
              <a:t>(Accessed: 11 February 2026).</a:t>
            </a:r>
            <a:endParaRPr lang="en-US"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98516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2891EA-5390-4469-2E53-3747E1BA4D9F}"/>
              </a:ext>
            </a:extLst>
          </p:cNvPr>
          <p:cNvSpPr txBox="1"/>
          <p:nvPr/>
        </p:nvSpPr>
        <p:spPr>
          <a:xfrm>
            <a:off x="0" y="291474"/>
            <a:ext cx="12192000" cy="6275051"/>
          </a:xfrm>
          <a:prstGeom prst="rect">
            <a:avLst/>
          </a:prstGeom>
          <a:noFill/>
        </p:spPr>
        <p:txBody>
          <a:bodyPr wrap="square">
            <a:spAutoFit/>
          </a:bodyPr>
          <a:lstStyle/>
          <a:p>
            <a:pPr marL="457200" marR="0" indent="-457200" hangingPunct="0">
              <a:lnSpc>
                <a:spcPct val="150000"/>
              </a:lnSpc>
              <a:spcBef>
                <a:spcPts val="0"/>
              </a:spcBef>
              <a:spcAft>
                <a:spcPts val="0"/>
              </a:spcAft>
            </a:pPr>
            <a:r>
              <a:rPr lang="en-GB" sz="1800" dirty="0">
                <a:solidFill>
                  <a:srgbClr val="000000"/>
                </a:solidFill>
                <a:effectLst/>
                <a:latin typeface="Times New Roman" panose="02020603050405020304" pitchFamily="18" charset="0"/>
                <a:ea typeface="Times New Roman" panose="02020603050405020304" pitchFamily="18" charset="0"/>
              </a:rPr>
              <a:t>Popup Joe's Mobile Bar Solutions.  </a:t>
            </a:r>
            <a:r>
              <a:rPr lang="en-GB" sz="1800" i="1" dirty="0">
                <a:solidFill>
                  <a:srgbClr val="000000"/>
                </a:solidFill>
                <a:effectLst/>
                <a:latin typeface="Times New Roman" panose="02020603050405020304" pitchFamily="18" charset="0"/>
                <a:ea typeface="Times New Roman" panose="02020603050405020304" pitchFamily="18" charset="0"/>
              </a:rPr>
              <a:t>About</a:t>
            </a:r>
            <a:r>
              <a:rPr lang="en-GB" sz="1800" dirty="0">
                <a:solidFill>
                  <a:srgbClr val="000000"/>
                </a:solidFill>
                <a:effectLst/>
                <a:latin typeface="Times New Roman" panose="02020603050405020304" pitchFamily="18" charset="0"/>
                <a:ea typeface="Times New Roman" panose="02020603050405020304" pitchFamily="18" charset="0"/>
              </a:rPr>
              <a:t>.</a:t>
            </a:r>
            <a:r>
              <a:rPr lang="en-GB" sz="1800" u="sng" dirty="0">
                <a:solidFill>
                  <a:srgbClr val="000000"/>
                </a:solidFill>
                <a:effectLst/>
                <a:latin typeface="Times New Roman" panose="02020603050405020304" pitchFamily="18" charset="0"/>
                <a:ea typeface="Times New Roman" panose="02020603050405020304" pitchFamily="18" charset="0"/>
              </a:rPr>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3"/>
              </a:rPr>
              <a:t>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3"/>
              </a:rPr>
              <a:t>https://popupjoes.co.uk/about</a:t>
            </a:r>
            <a:r>
              <a:rPr lang="en-GB" sz="1800" u="sng" dirty="0">
                <a:solidFill>
                  <a:srgbClr val="0000FF"/>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17 February 2026).</a:t>
            </a:r>
            <a:endParaRPr lang="en-US" sz="18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Prima Coffee Equipment. (2026) ‘Brew What You Love’, </a:t>
            </a:r>
            <a:r>
              <a:rPr lang="en-GB" sz="1800" i="1" dirty="0">
                <a:effectLst/>
                <a:latin typeface="Times New Roman" panose="02020603050405020304" pitchFamily="18" charset="0"/>
                <a:ea typeface="Times New Roman" panose="02020603050405020304" pitchFamily="18" charset="0"/>
              </a:rPr>
              <a:t>Prima Coffee Equipment</a:t>
            </a:r>
            <a:r>
              <a:rPr lang="en-GB" sz="1800" dirty="0">
                <a:effectLst/>
                <a:latin typeface="Times New Roman" panose="02020603050405020304" pitchFamily="18" charset="0"/>
                <a:ea typeface="Times New Roman" panose="02020603050405020304" pitchFamily="18" charset="0"/>
              </a:rPr>
              <a:t>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4"/>
              </a:rPr>
              <a:t>https://prima-coffee.com/</a:t>
            </a:r>
            <a:r>
              <a:rPr lang="en-GB" sz="1800" u="sng" dirty="0">
                <a:solidFill>
                  <a:srgbClr val="0000FF"/>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7 February 2026).</a:t>
            </a:r>
            <a:endParaRPr lang="en-US" sz="18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Rolling Stock UK. (2025). </a:t>
            </a:r>
            <a:r>
              <a:rPr lang="en-GB" sz="1800" i="1" dirty="0">
                <a:effectLst/>
                <a:latin typeface="Times New Roman" panose="02020603050405020304" pitchFamily="18" charset="0"/>
                <a:ea typeface="Times New Roman" panose="02020603050405020304" pitchFamily="18" charset="0"/>
              </a:rPr>
              <a:t>Explore catering trailers for sale</a:t>
            </a:r>
            <a:r>
              <a:rPr lang="en-GB" sz="1800" dirty="0">
                <a:effectLst/>
                <a:latin typeface="Times New Roman" panose="02020603050405020304" pitchFamily="18" charset="0"/>
                <a:ea typeface="Times New Roman" panose="02020603050405020304" pitchFamily="18" charset="0"/>
              </a:rPr>
              <a:t>.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5"/>
              </a:rPr>
              <a:t>https://rollingstock.uk/catering-trailers-for-sale/</a:t>
            </a:r>
            <a:r>
              <a:rPr lang="en-GB" sz="1800" u="sng" dirty="0">
                <a:solidFill>
                  <a:srgbClr val="0000FF"/>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a:t>
            </a:r>
            <a:r>
              <a:rPr lang="en-GB" dirty="0">
                <a:latin typeface="Times New Roman" panose="02020603050405020304" pitchFamily="18" charset="0"/>
                <a:ea typeface="Times New Roman" panose="02020603050405020304" pitchFamily="18" charset="0"/>
              </a:rPr>
              <a:t>3</a:t>
            </a:r>
            <a:r>
              <a:rPr lang="en-GB" sz="1800" dirty="0">
                <a:effectLst/>
                <a:latin typeface="Times New Roman" panose="02020603050405020304" pitchFamily="18" charset="0"/>
                <a:ea typeface="Times New Roman" panose="02020603050405020304" pitchFamily="18" charset="0"/>
              </a:rPr>
              <a:t> February 2026).</a:t>
            </a:r>
            <a:endParaRPr lang="en-US" sz="18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Rushden Lakes. (2026) </a:t>
            </a:r>
            <a:r>
              <a:rPr lang="en-GB" sz="1800" i="1" dirty="0">
                <a:effectLst/>
                <a:latin typeface="Times New Roman" panose="02020603050405020304" pitchFamily="18" charset="0"/>
                <a:ea typeface="Times New Roman" panose="02020603050405020304" pitchFamily="18" charset="0"/>
              </a:rPr>
              <a:t>Plan your visit</a:t>
            </a:r>
            <a:r>
              <a:rPr lang="en-GB" sz="1800" dirty="0">
                <a:effectLst/>
                <a:latin typeface="Times New Roman" panose="02020603050405020304" pitchFamily="18" charset="0"/>
                <a:ea typeface="Times New Roman" panose="02020603050405020304" pitchFamily="18" charset="0"/>
              </a:rPr>
              <a:t>.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6"/>
              </a:rPr>
              <a:t>https://www.rushdenlakes.com/plan-your-visit</a:t>
            </a:r>
            <a:r>
              <a:rPr lang="en-GB" sz="1800" u="sng" dirty="0">
                <a:solidFill>
                  <a:srgbClr val="0000FF"/>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11 February 2026).</a:t>
            </a:r>
            <a:endParaRPr lang="en-US" sz="18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Statista. (2025) </a:t>
            </a:r>
            <a:r>
              <a:rPr lang="en-GB" sz="1800" i="1" dirty="0">
                <a:effectLst/>
                <a:latin typeface="Times New Roman" panose="02020603050405020304" pitchFamily="18" charset="0"/>
                <a:ea typeface="Times New Roman" panose="02020603050405020304" pitchFamily="18" charset="0"/>
              </a:rPr>
              <a:t>Leading coffee shop chains in the UK 2025</a:t>
            </a:r>
            <a:r>
              <a:rPr lang="en-GB" sz="1800" dirty="0">
                <a:effectLst/>
                <a:latin typeface="Times New Roman" panose="02020603050405020304" pitchFamily="18" charset="0"/>
                <a:ea typeface="Times New Roman" panose="02020603050405020304" pitchFamily="18" charset="0"/>
              </a:rPr>
              <a:t>. </a:t>
            </a:r>
            <a:r>
              <a:rPr lang="en-GB" sz="1800" u="none" strike="noStrike" dirty="0">
                <a:solidFill>
                  <a:srgbClr val="0000FF"/>
                </a:solidFill>
                <a:effectLst/>
                <a:latin typeface="Times New Roman" panose="02020603050405020304" pitchFamily="18" charset="0"/>
                <a:ea typeface="Times New Roman" panose="02020603050405020304" pitchFamily="18" charset="0"/>
                <a:hlinkClick r:id="rId7"/>
              </a:rPr>
              <a:t>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7"/>
              </a:rPr>
              <a:t>https://www.statista.com/statistics/297863/leading-coffee-shop-chains-in-the-united-kingdom-uk-store-number/</a:t>
            </a:r>
            <a:r>
              <a:rPr lang="en-GB" sz="1800" u="sng" dirty="0">
                <a:solidFill>
                  <a:srgbClr val="0000FF"/>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17 February 2026).</a:t>
            </a:r>
            <a:endParaRPr lang="en-US" sz="18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Stokes Tea and Coffee UK. </a:t>
            </a:r>
            <a:r>
              <a:rPr lang="en-GB" sz="1800" i="1" dirty="0">
                <a:effectLst/>
                <a:latin typeface="Times New Roman" panose="02020603050405020304" pitchFamily="18" charset="0"/>
                <a:ea typeface="Times New Roman" panose="02020603050405020304" pitchFamily="18" charset="0"/>
              </a:rPr>
              <a:t>Barista Training &amp; Courses</a:t>
            </a:r>
            <a:r>
              <a:rPr lang="en-GB" sz="1800" dirty="0">
                <a:effectLst/>
                <a:latin typeface="Times New Roman" panose="02020603050405020304" pitchFamily="18" charset="0"/>
                <a:ea typeface="Times New Roman" panose="02020603050405020304" pitchFamily="18" charset="0"/>
              </a:rPr>
              <a:t>.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8"/>
              </a:rPr>
              <a:t>https://stokescoffee.com/collections/barista-training</a:t>
            </a:r>
            <a:r>
              <a:rPr lang="en-GB" sz="1800" u="sng" dirty="0">
                <a:solidFill>
                  <a:srgbClr val="0000FF"/>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15 February 2026).</a:t>
            </a:r>
            <a:endParaRPr lang="en-US" sz="18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rPr>
              <a:t>Togather</a:t>
            </a:r>
            <a:r>
              <a:rPr lang="en-US" sz="1800" dirty="0">
                <a:effectLst/>
                <a:latin typeface="Times New Roman" panose="02020603050405020304" pitchFamily="18" charset="0"/>
                <a:ea typeface="Times New Roman" panose="02020603050405020304" pitchFamily="18" charset="0"/>
              </a:rPr>
              <a:t>. </a:t>
            </a:r>
            <a:r>
              <a:rPr lang="en-US" sz="1800" i="1" dirty="0">
                <a:effectLst/>
                <a:latin typeface="Times New Roman" panose="02020603050405020304" pitchFamily="18" charset="0"/>
                <a:ea typeface="Times New Roman" panose="02020603050405020304" pitchFamily="18" charset="0"/>
              </a:rPr>
              <a:t>Extraordinary mobile coffee vans</a:t>
            </a:r>
            <a:r>
              <a:rPr lang="en-US" sz="1800" dirty="0">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9"/>
              </a:rPr>
              <a:t>https://togather.com/listings/mobile-bars/coffee</a:t>
            </a:r>
            <a:r>
              <a:rPr lang="en-GB" sz="1800" u="sng" dirty="0">
                <a:solidFill>
                  <a:srgbClr val="0000FF"/>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a:t>
            </a:r>
            <a:r>
              <a:rPr lang="en-GB" dirty="0">
                <a:latin typeface="Times New Roman" panose="02020603050405020304" pitchFamily="18" charset="0"/>
                <a:ea typeface="Times New Roman" panose="02020603050405020304" pitchFamily="18" charset="0"/>
              </a:rPr>
              <a:t>22</a:t>
            </a:r>
            <a:r>
              <a:rPr lang="en-GB" sz="1800" dirty="0">
                <a:effectLst/>
                <a:latin typeface="Times New Roman" panose="02020603050405020304" pitchFamily="18" charset="0"/>
                <a:ea typeface="Times New Roman" panose="02020603050405020304" pitchFamily="18" charset="0"/>
              </a:rPr>
              <a:t> February 2026).</a:t>
            </a:r>
            <a:endParaRPr lang="en-US" sz="1800" dirty="0">
              <a:effectLst/>
              <a:latin typeface="Times New Roman" panose="02020603050405020304" pitchFamily="18" charset="0"/>
              <a:ea typeface="Times New Roman" panose="02020603050405020304" pitchFamily="18" charset="0"/>
            </a:endParaRPr>
          </a:p>
          <a:p>
            <a:pPr marL="457200" marR="0" indent="-457200" hangingPunct="0">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Wallace, E.V. (2021) ‘Urban mobile food truck policies: reducing disparities and building a culture of health in the United States’, </a:t>
            </a:r>
            <a:r>
              <a:rPr lang="en-GB" sz="1800" i="1" dirty="0">
                <a:effectLst/>
                <a:latin typeface="Times New Roman" panose="02020603050405020304" pitchFamily="18" charset="0"/>
                <a:ea typeface="Times New Roman" panose="02020603050405020304" pitchFamily="18" charset="0"/>
              </a:rPr>
              <a:t>Journal of Public Health Policy</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42</a:t>
            </a:r>
            <a:r>
              <a:rPr lang="en-GB" sz="1800" dirty="0">
                <a:effectLst/>
                <a:latin typeface="Times New Roman" panose="02020603050405020304" pitchFamily="18" charset="0"/>
                <a:ea typeface="Times New Roman" panose="02020603050405020304" pitchFamily="18" charset="0"/>
              </a:rPr>
              <a:t>(2), p.271. Available at: </a:t>
            </a:r>
            <a:r>
              <a:rPr lang="en-GB" sz="1800" u="sng" dirty="0">
                <a:solidFill>
                  <a:srgbClr val="0000FF"/>
                </a:solidFill>
                <a:effectLst/>
                <a:latin typeface="Times New Roman" panose="02020603050405020304" pitchFamily="18" charset="0"/>
                <a:ea typeface="Times New Roman" panose="02020603050405020304" pitchFamily="18" charset="0"/>
                <a:hlinkClick r:id="rId10"/>
              </a:rPr>
              <a:t>https://doi.org/10.1057/s41271-021-00274-1</a:t>
            </a:r>
            <a:r>
              <a:rPr lang="en-GB" sz="1800" u="sng" dirty="0">
                <a:solidFill>
                  <a:srgbClr val="0000FF"/>
                </a:solidFill>
                <a:effectLst/>
                <a:latin typeface="Times New Roman" panose="02020603050405020304" pitchFamily="18" charset="0"/>
                <a:ea typeface="Times New Roman" panose="02020603050405020304" pitchFamily="18" charset="0"/>
              </a:rPr>
              <a:t> </a:t>
            </a:r>
            <a:r>
              <a:rPr lang="en-GB" sz="1800" dirty="0">
                <a:effectLst/>
                <a:latin typeface="Times New Roman" panose="02020603050405020304" pitchFamily="18" charset="0"/>
                <a:ea typeface="Times New Roman" panose="02020603050405020304" pitchFamily="18" charset="0"/>
              </a:rPr>
              <a:t>(Accessed: </a:t>
            </a:r>
            <a:r>
              <a:rPr lang="en-GB" dirty="0">
                <a:latin typeface="Times New Roman" panose="02020603050405020304" pitchFamily="18" charset="0"/>
                <a:ea typeface="Times New Roman" panose="02020603050405020304" pitchFamily="18" charset="0"/>
              </a:rPr>
              <a:t>22 </a:t>
            </a:r>
            <a:r>
              <a:rPr lang="en-GB" sz="1800" dirty="0">
                <a:effectLst/>
                <a:latin typeface="Times New Roman" panose="02020603050405020304" pitchFamily="18" charset="0"/>
                <a:ea typeface="Times New Roman" panose="02020603050405020304" pitchFamily="18" charset="0"/>
              </a:rPr>
              <a:t> February 2026).</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61329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Odyssey Training pamphlet</Template>
  <TotalTime>1121</TotalTime>
  <Words>4757</Words>
  <Application>Microsoft Office PowerPoint</Application>
  <PresentationFormat>Widescreen</PresentationFormat>
  <Paragraphs>304</Paragraphs>
  <Slides>19</Slides>
  <Notes>19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Aptos</vt:lpstr>
      <vt:lpstr>Aptos Display</vt:lpstr>
      <vt:lpstr>Arial</vt:lpstr>
      <vt:lpstr>Arial Black</vt:lpstr>
      <vt:lpstr>Barlow</vt:lpstr>
      <vt:lpstr>Bookman Old Style</vt:lpstr>
      <vt:lpstr>Calibri</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2239463@student.uwtsd.ac.uk</dc:creator>
  <cp:lastModifiedBy>Raluca Georgiana Chiparus Zosan (2239463)</cp:lastModifiedBy>
  <cp:revision>156</cp:revision>
  <dcterms:created xsi:type="dcterms:W3CDTF">2025-11-03T03:48:26Z</dcterms:created>
  <dcterms:modified xsi:type="dcterms:W3CDTF">2026-03-02T09:03:29Z</dcterms:modified>
</cp:coreProperties>
</file>