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26"/>
  </p:notesMasterIdLst>
  <p:sldIdLst>
    <p:sldId id="292" r:id="rId9"/>
    <p:sldId id="294" r:id="rId10"/>
    <p:sldId id="295" r:id="rId11"/>
    <p:sldId id="334" r:id="rId12"/>
    <p:sldId id="335" r:id="rId13"/>
    <p:sldId id="378" r:id="rId14"/>
    <p:sldId id="374" r:id="rId15"/>
    <p:sldId id="336" r:id="rId16"/>
    <p:sldId id="338" r:id="rId17"/>
    <p:sldId id="339" r:id="rId18"/>
    <p:sldId id="340" r:id="rId19"/>
    <p:sldId id="375" r:id="rId20"/>
    <p:sldId id="376" r:id="rId21"/>
    <p:sldId id="341" r:id="rId22"/>
    <p:sldId id="377" r:id="rId23"/>
    <p:sldId id="325" r:id="rId24"/>
    <p:sldId id="367"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C517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577740-F6D5-49FB-B4A6-3065CF870CB9}" v="3" dt="2021-12-06T06:38:50.2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77309" autoAdjust="0"/>
  </p:normalViewPr>
  <p:slideViewPr>
    <p:cSldViewPr snapToGrid="0">
      <p:cViewPr varScale="1">
        <p:scale>
          <a:sx n="84" d="100"/>
          <a:sy n="84" d="100"/>
        </p:scale>
        <p:origin x="1374" y="96"/>
      </p:cViewPr>
      <p:guideLst/>
    </p:cSldViewPr>
  </p:slideViewPr>
  <p:notesTextViewPr>
    <p:cViewPr>
      <p:scale>
        <a:sx n="1" d="1"/>
        <a:sy n="1" d="1"/>
      </p:scale>
      <p:origin x="0" y="-114"/>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3.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viewProps" Target="viewProps.xml"/><Relationship Id="rId10" Type="http://schemas.openxmlformats.org/officeDocument/2006/relationships/slide" Target="slides/slide2.xml"/><Relationship Id="rId19" Type="http://schemas.openxmlformats.org/officeDocument/2006/relationships/slide" Target="slides/slide11.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BE577740-F6D5-49FB-B4A6-3065CF870CB9}"/>
    <pc:docChg chg="custSel addSld modSld">
      <pc:chgData name="Nitheesh Kaliyamurthy" userId="2821ebda-f4ac-4963-9a4e-a836dfc45829" providerId="ADAL" clId="{BE577740-F6D5-49FB-B4A6-3065CF870CB9}" dt="2021-12-06T06:38:56.459" v="471"/>
      <pc:docMkLst>
        <pc:docMk/>
      </pc:docMkLst>
      <pc:sldChg chg="modSp mod">
        <pc:chgData name="Nitheesh Kaliyamurthy" userId="2821ebda-f4ac-4963-9a4e-a836dfc45829" providerId="ADAL" clId="{BE577740-F6D5-49FB-B4A6-3065CF870CB9}" dt="2021-12-06T06:09:38.914" v="1" actId="6549"/>
        <pc:sldMkLst>
          <pc:docMk/>
          <pc:sldMk cId="4059603072" sldId="294"/>
        </pc:sldMkLst>
        <pc:spChg chg="mod">
          <ac:chgData name="Nitheesh Kaliyamurthy" userId="2821ebda-f4ac-4963-9a4e-a836dfc45829" providerId="ADAL" clId="{BE577740-F6D5-49FB-B4A6-3065CF870CB9}" dt="2021-12-06T06:09:38.914" v="1" actId="6549"/>
          <ac:spMkLst>
            <pc:docMk/>
            <pc:sldMk cId="4059603072" sldId="294"/>
            <ac:spMk id="2" creationId="{EDD4C10A-E4A0-4C54-98D4-C13432B17C16}"/>
          </ac:spMkLst>
        </pc:spChg>
      </pc:sldChg>
      <pc:sldChg chg="modSp mod">
        <pc:chgData name="Nitheesh Kaliyamurthy" userId="2821ebda-f4ac-4963-9a4e-a836dfc45829" providerId="ADAL" clId="{BE577740-F6D5-49FB-B4A6-3065CF870CB9}" dt="2021-12-06T06:09:43.657" v="2" actId="6549"/>
        <pc:sldMkLst>
          <pc:docMk/>
          <pc:sldMk cId="3229398234" sldId="295"/>
        </pc:sldMkLst>
        <pc:spChg chg="mod">
          <ac:chgData name="Nitheesh Kaliyamurthy" userId="2821ebda-f4ac-4963-9a4e-a836dfc45829" providerId="ADAL" clId="{BE577740-F6D5-49FB-B4A6-3065CF870CB9}" dt="2021-12-06T06:09:43.657" v="2" actId="6549"/>
          <ac:spMkLst>
            <pc:docMk/>
            <pc:sldMk cId="3229398234" sldId="295"/>
            <ac:spMk id="2" creationId="{F78D6B0D-379E-4E4E-9087-8F6E00E433A5}"/>
          </ac:spMkLst>
        </pc:spChg>
      </pc:sldChg>
      <pc:sldChg chg="modSp add mod modNotesTx">
        <pc:chgData name="Nitheesh Kaliyamurthy" userId="2821ebda-f4ac-4963-9a4e-a836dfc45829" providerId="ADAL" clId="{BE577740-F6D5-49FB-B4A6-3065CF870CB9}" dt="2021-12-06T06:38:56.459" v="471"/>
        <pc:sldMkLst>
          <pc:docMk/>
          <pc:sldMk cId="2661894512" sldId="378"/>
        </pc:sldMkLst>
        <pc:spChg chg="mod">
          <ac:chgData name="Nitheesh Kaliyamurthy" userId="2821ebda-f4ac-4963-9a4e-a836dfc45829" providerId="ADAL" clId="{BE577740-F6D5-49FB-B4A6-3065CF870CB9}" dt="2021-12-06T06:34:25.089" v="246" actId="6549"/>
          <ac:spMkLst>
            <pc:docMk/>
            <pc:sldMk cId="2661894512" sldId="378"/>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06/12/2021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apple-system"/>
              </a:rPr>
              <a:t>To access device, we use Telnet or SSH, HTTP or HTTPs#</a:t>
            </a:r>
          </a:p>
          <a:p>
            <a:r>
              <a:rPr lang="en-GB" b="0" i="0" dirty="0">
                <a:solidFill>
                  <a:srgbClr val="333333"/>
                </a:solidFill>
                <a:effectLst/>
                <a:latin typeface="-apple-system"/>
              </a:rPr>
              <a:t>To access network, we use different protocols depending on the architectural design HTTP, HTTPs, SSL, </a:t>
            </a:r>
          </a:p>
          <a:p>
            <a:endParaRPr lang="en-GB" b="0" i="0" dirty="0">
              <a:solidFill>
                <a:srgbClr val="333333"/>
              </a:solidFill>
              <a:effectLst/>
              <a:latin typeface="-apple-system"/>
            </a:endParaRPr>
          </a:p>
          <a:p>
            <a:r>
              <a:rPr lang="en-GB" b="0" i="0" dirty="0">
                <a:solidFill>
                  <a:srgbClr val="333333"/>
                </a:solidFill>
                <a:effectLst/>
                <a:latin typeface="-apple-system"/>
              </a:rPr>
              <a:t>Extensible Authentication Protocol (EAP) over LAN (</a:t>
            </a:r>
            <a:r>
              <a:rPr lang="en-GB" b="0" i="0" dirty="0" err="1">
                <a:solidFill>
                  <a:srgbClr val="333333"/>
                </a:solidFill>
                <a:effectLst/>
                <a:latin typeface="-apple-system"/>
              </a:rPr>
              <a:t>EAPoL</a:t>
            </a:r>
            <a:r>
              <a:rPr lang="en-GB" b="0" i="0" dirty="0">
                <a:solidFill>
                  <a:srgbClr val="333333"/>
                </a:solidFill>
                <a:effectLst/>
                <a:latin typeface="-apple-system"/>
              </a:rPr>
              <a:t>) is a network port authentication protocol used in IEEE 802.1X (Port Based Network Access Control) developed to give a generic network sign-on to access network resources.</a:t>
            </a:r>
          </a:p>
          <a:p>
            <a:r>
              <a:rPr lang="en-GB" b="0" i="0" dirty="0">
                <a:solidFill>
                  <a:srgbClr val="333333"/>
                </a:solidFill>
                <a:effectLst/>
                <a:latin typeface="-apple-system"/>
              </a:rPr>
              <a:t>Encryption Solutions</a:t>
            </a:r>
          </a:p>
          <a:p>
            <a:r>
              <a:rPr lang="en-GB" b="0" i="0" dirty="0">
                <a:solidFill>
                  <a:srgbClr val="333333"/>
                </a:solidFill>
                <a:effectLst/>
                <a:latin typeface="-apple-system"/>
              </a:rPr>
              <a:t>Secure Communications Design</a:t>
            </a:r>
          </a:p>
          <a:p>
            <a:r>
              <a:rPr lang="en-GB" b="0" i="0" dirty="0">
                <a:solidFill>
                  <a:srgbClr val="333333"/>
                </a:solidFill>
                <a:effectLst/>
                <a:latin typeface="-apple-system"/>
              </a:rPr>
              <a:t>Communications Software</a:t>
            </a:r>
          </a:p>
          <a:p>
            <a:endParaRPr lang="en-GB" b="0" i="0" dirty="0">
              <a:solidFill>
                <a:srgbClr val="333333"/>
              </a:solidFill>
              <a:effectLst/>
              <a:latin typeface="-apple-system"/>
            </a:endParaRPr>
          </a:p>
          <a:p>
            <a:r>
              <a:rPr lang="en-GB" b="0" i="0" dirty="0">
                <a:solidFill>
                  <a:srgbClr val="333333"/>
                </a:solidFill>
                <a:effectLst/>
                <a:latin typeface="-apple-system"/>
              </a:rPr>
              <a:t>SSL stands for Secure Sockets Layer and, in short, it's the standard technology for keeping an internet connection secure and safeguarding any sensitive data that is being sent between two systems, preventing criminals from reading and modifying any information transferred, including potential personal details. The two systems can be a server and a client (for example, a shopping website and browser) or server to server (for example, an application with personal identifiable information or with payroll information). It does this by making sure that any data transferred between users and sites, or between two systems remain impossible to read. It uses encryption algorithms to scramble data in transit, preventing hackers from reading it as it is sent over the connection. This information could be anything sensitive or personal which can include credit card numbers and other financial information, names and addresses.</a:t>
            </a:r>
          </a:p>
          <a:p>
            <a:endParaRPr lang="en-GB" b="0" i="0" dirty="0">
              <a:solidFill>
                <a:srgbClr val="333333"/>
              </a:solidFill>
              <a:effectLst/>
              <a:latin typeface="-apple-system"/>
            </a:endParaRPr>
          </a:p>
          <a:p>
            <a:r>
              <a:rPr lang="en-GB" b="0" i="0" dirty="0">
                <a:solidFill>
                  <a:srgbClr val="333333"/>
                </a:solidFill>
                <a:effectLst/>
                <a:latin typeface="-apple-system"/>
              </a:rPr>
              <a:t>TLS (Transport Layer Security) is just an updated, more secure, version of SSL. We still refer to our security certificates as SSL because it is a more commonly used term, but when you are buying SSL from DigiCert you are actually buying the most up to date TLS certificates with the option of ECC, RSA or DSA encryption.</a:t>
            </a:r>
          </a:p>
          <a:p>
            <a:r>
              <a:rPr lang="en-GB" b="0" i="0" dirty="0">
                <a:solidFill>
                  <a:srgbClr val="333333"/>
                </a:solidFill>
                <a:effectLst/>
                <a:latin typeface="-apple-system"/>
              </a:rPr>
              <a:t> HTTPS (Hyper Text Transfer Protocol Secure) appears in the URL when a website is secured by an SSL certificate. The details of the certificate, including the issuing authority and the corporate name of the website owner, can be viewed by clicking on the lock symbol on the browser bar.</a:t>
            </a:r>
          </a:p>
          <a:p>
            <a:endParaRPr lang="en-GB" b="0" i="0" dirty="0">
              <a:solidFill>
                <a:srgbClr val="333333"/>
              </a:solidFill>
              <a:effectLst/>
              <a:latin typeface="-apple-system"/>
            </a:endParaRPr>
          </a:p>
          <a:p>
            <a:r>
              <a:rPr lang="en-GB" b="0" i="0">
                <a:solidFill>
                  <a:srgbClr val="333333"/>
                </a:solidFill>
                <a:effectLst/>
                <a:latin typeface="-apple-system"/>
              </a:rPr>
              <a:t>(Sources from Internet)</a:t>
            </a:r>
          </a:p>
          <a:p>
            <a:endParaRPr lang="fr-FR" b="0" i="0" dirty="0">
              <a:solidFill>
                <a:srgbClr val="333333"/>
              </a:solidFill>
              <a:effectLst/>
              <a:latin typeface="-apple-system"/>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6</a:t>
            </a:fld>
            <a:endParaRPr lang="en-GB"/>
          </a:p>
        </p:txBody>
      </p:sp>
    </p:spTree>
    <p:extLst>
      <p:ext uri="{BB962C8B-B14F-4D97-AF65-F5344CB8AC3E}">
        <p14:creationId xmlns:p14="http://schemas.microsoft.com/office/powerpoint/2010/main" val="16858617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06/12/2021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212967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12/6/2021</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p:txBody>
          <a:bodyPr/>
          <a:lstStyle/>
          <a:p>
            <a:r>
              <a:rPr lang="en-US" sz="4000" b="1" dirty="0"/>
              <a:t>Infrastructure Security</a:t>
            </a:r>
          </a:p>
          <a:p>
            <a:br>
              <a:rPr lang="en-GB" dirty="0"/>
            </a:br>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endParaRPr lang="en-GB" dirty="0"/>
          </a:p>
          <a:p>
            <a:r>
              <a:rPr lang="en-GB" dirty="0"/>
              <a:t>Enterprise Core Networking</a:t>
            </a:r>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i="1" dirty="0"/>
              <a:t>(ACCA7029)</a:t>
            </a:r>
          </a:p>
          <a:p>
            <a:r>
              <a:rPr lang="en-GB" dirty="0"/>
              <a:t>Applied Computing - WISA</a:t>
            </a:r>
          </a:p>
          <a:p>
            <a:endParaRPr lang="en-GB" dirty="0"/>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78D6B0D-379E-4E4E-9087-8F6E00E433A5}"/>
              </a:ext>
            </a:extLst>
          </p:cNvPr>
          <p:cNvSpPr>
            <a:spLocks noGrp="1"/>
          </p:cNvSpPr>
          <p:nvPr>
            <p:ph idx="1"/>
          </p:nvPr>
        </p:nvSpPr>
        <p:spPr/>
        <p:txBody>
          <a:bodyPr/>
          <a:lstStyle/>
          <a:p>
            <a:r>
              <a:rPr lang="en-GB" b="1" dirty="0"/>
              <a:t>Objectives</a:t>
            </a:r>
          </a:p>
          <a:p>
            <a:pPr marL="457200" indent="-457200">
              <a:buFont typeface="Wingdings" panose="05000000000000000000" pitchFamily="2" charset="2"/>
              <a:buChar char="Ø"/>
            </a:pPr>
            <a:r>
              <a:rPr lang="en-US" b="1" i="1" dirty="0"/>
              <a:t>Infrastructure Security</a:t>
            </a:r>
            <a:endParaRPr lang="en-GB" b="1" i="1" dirty="0"/>
          </a:p>
        </p:txBody>
      </p:sp>
      <p:sp>
        <p:nvSpPr>
          <p:cNvPr id="4" name="Rectangle 3"/>
          <p:cNvSpPr/>
          <p:nvPr/>
        </p:nvSpPr>
        <p:spPr>
          <a:xfrm>
            <a:off x="6604000" y="1222163"/>
            <a:ext cx="5152571" cy="3693319"/>
          </a:xfrm>
          <a:prstGeom prst="rect">
            <a:avLst/>
          </a:prstGeom>
        </p:spPr>
        <p:txBody>
          <a:bodyPr wrap="square">
            <a:spAutoFit/>
          </a:bodyPr>
          <a:lstStyle/>
          <a:p>
            <a:pPr algn="just">
              <a:spcBef>
                <a:spcPts val="0"/>
              </a:spcBef>
            </a:pPr>
            <a:r>
              <a:rPr lang="en-US" b="1" i="1" dirty="0">
                <a:solidFill>
                  <a:schemeClr val="tx1">
                    <a:lumMod val="50000"/>
                  </a:schemeClr>
                </a:solidFill>
              </a:rPr>
              <a:t>We will start with an overview/ brief description about the fundamentals of Infrastructure security such as</a:t>
            </a:r>
          </a:p>
          <a:p>
            <a:pPr algn="just">
              <a:spcBef>
                <a:spcPts val="0"/>
              </a:spcBef>
            </a:pPr>
            <a:r>
              <a:rPr lang="en-US" b="1" i="1" dirty="0">
                <a:solidFill>
                  <a:schemeClr val="tx1">
                    <a:lumMod val="50000"/>
                  </a:schemeClr>
                </a:solidFill>
              </a:rPr>
              <a:t>	What is AAA?</a:t>
            </a:r>
          </a:p>
          <a:p>
            <a:pPr algn="just">
              <a:spcBef>
                <a:spcPts val="0"/>
              </a:spcBef>
            </a:pPr>
            <a:r>
              <a:rPr lang="en-US" b="1" i="1" dirty="0">
                <a:solidFill>
                  <a:schemeClr val="tx1">
                    <a:lumMod val="50000"/>
                  </a:schemeClr>
                </a:solidFill>
              </a:rPr>
              <a:t>	Use cases of AAA</a:t>
            </a:r>
          </a:p>
          <a:p>
            <a:pPr algn="just">
              <a:spcBef>
                <a:spcPts val="0"/>
              </a:spcBef>
            </a:pPr>
            <a:endParaRPr lang="en-US" b="1" i="1" dirty="0">
              <a:solidFill>
                <a:schemeClr val="tx1">
                  <a:lumMod val="50000"/>
                </a:schemeClr>
              </a:solidFill>
            </a:endParaRPr>
          </a:p>
          <a:p>
            <a:pPr algn="just">
              <a:spcBef>
                <a:spcPts val="0"/>
              </a:spcBef>
            </a:pPr>
            <a:r>
              <a:rPr lang="en-US" b="1" i="1" dirty="0">
                <a:solidFill>
                  <a:schemeClr val="tx1">
                    <a:lumMod val="50000"/>
                  </a:schemeClr>
                </a:solidFill>
              </a:rPr>
              <a:t>and move in-detail looking at the </a:t>
            </a:r>
          </a:p>
          <a:p>
            <a:pPr algn="just">
              <a:spcBef>
                <a:spcPts val="0"/>
              </a:spcBef>
            </a:pPr>
            <a:r>
              <a:rPr lang="en-US" b="1" i="1" dirty="0">
                <a:solidFill>
                  <a:schemeClr val="tx1">
                    <a:lumMod val="50000"/>
                  </a:schemeClr>
                </a:solidFill>
              </a:rPr>
              <a:t>	Configurations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After this session, </a:t>
            </a:r>
            <a:r>
              <a:rPr lang="en-GB" i="1" dirty="0">
                <a:solidFill>
                  <a:schemeClr val="tx1">
                    <a:lumMod val="50000"/>
                  </a:schemeClr>
                </a:solidFill>
              </a:rPr>
              <a:t>do a self study on Zone-Based Firewall (ZBFW) and Control Plane Policing (</a:t>
            </a:r>
            <a:r>
              <a:rPr lang="en-GB" i="1" dirty="0" err="1">
                <a:solidFill>
                  <a:schemeClr val="tx1">
                    <a:lumMod val="50000"/>
                  </a:schemeClr>
                </a:solidFill>
              </a:rPr>
              <a:t>CoPP</a:t>
            </a:r>
            <a:r>
              <a:rPr lang="en-GB" i="1" dirty="0">
                <a:solidFill>
                  <a:schemeClr val="tx1">
                    <a:lumMod val="50000"/>
                  </a:schemeClr>
                </a:solidFill>
              </a:rPr>
              <a:t>) </a:t>
            </a:r>
          </a:p>
          <a:p>
            <a:pPr algn="just">
              <a:spcBef>
                <a:spcPts val="0"/>
              </a:spcBef>
            </a:pPr>
            <a:endParaRPr lang="en-GB" i="1" dirty="0">
              <a:solidFill>
                <a:schemeClr val="tx1">
                  <a:lumMod val="50000"/>
                </a:schemeClr>
              </a:solidFill>
            </a:endParaRPr>
          </a:p>
          <a:p>
            <a:pPr algn="just">
              <a:spcBef>
                <a:spcPts val="0"/>
              </a:spcBef>
            </a:pPr>
            <a:r>
              <a:rPr lang="en-GB" b="1" i="1" dirty="0">
                <a:solidFill>
                  <a:schemeClr val="tx1">
                    <a:lumMod val="50000"/>
                  </a:schemeClr>
                </a:solidFill>
              </a:rPr>
              <a:t>Device Hardening</a:t>
            </a:r>
            <a:endParaRPr lang="en-US" b="1"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Today’s objectives</a:t>
            </a:r>
            <a:endParaRPr lang="en-GB" dirty="0"/>
          </a:p>
        </p:txBody>
      </p:sp>
      <p:sp>
        <p:nvSpPr>
          <p:cNvPr id="3" name="Content Placeholder 2"/>
          <p:cNvSpPr>
            <a:spLocks noGrp="1"/>
          </p:cNvSpPr>
          <p:nvPr>
            <p:ph idx="1"/>
          </p:nvPr>
        </p:nvSpPr>
        <p:spPr>
          <a:xfrm>
            <a:off x="612742" y="1382486"/>
            <a:ext cx="10972800" cy="4014331"/>
          </a:xfrm>
        </p:spPr>
        <p:txBody>
          <a:bodyPr>
            <a:normAutofit/>
          </a:bodyPr>
          <a:lstStyle/>
          <a:p>
            <a:pPr marL="0" indent="0" fontAlgn="ctr">
              <a:buNone/>
            </a:pPr>
            <a:r>
              <a:rPr lang="en-US" b="1" dirty="0"/>
              <a:t>AAA Framework and Device Hardening</a:t>
            </a:r>
          </a:p>
          <a:p>
            <a:pPr marL="285750" indent="-285750" fontAlgn="ctr"/>
            <a:r>
              <a:rPr lang="en-US" dirty="0"/>
              <a:t>Authentication, Authorization, Accounting</a:t>
            </a:r>
          </a:p>
          <a:p>
            <a:pPr marL="742950" lvl="1" indent="-285750" fontAlgn="ctr"/>
            <a:r>
              <a:rPr lang="en-US" dirty="0"/>
              <a:t>Network device access control</a:t>
            </a:r>
          </a:p>
          <a:p>
            <a:pPr marL="742950" lvl="1" indent="-285750" fontAlgn="ctr"/>
            <a:r>
              <a:rPr lang="en-US" dirty="0"/>
              <a:t>Secure network access control</a:t>
            </a:r>
          </a:p>
          <a:p>
            <a:pPr fontAlgn="ctr"/>
            <a:endParaRPr lang="en-GB" dirty="0"/>
          </a:p>
        </p:txBody>
      </p:sp>
    </p:spTree>
    <p:extLst>
      <p:ext uri="{BB962C8B-B14F-4D97-AF65-F5344CB8AC3E}">
        <p14:creationId xmlns:p14="http://schemas.microsoft.com/office/powerpoint/2010/main" val="2811586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3338" y="184733"/>
            <a:ext cx="4854482" cy="729667"/>
          </a:xfrm>
        </p:spPr>
        <p:txBody>
          <a:bodyPr>
            <a:normAutofit fontScale="90000"/>
          </a:bodyPr>
          <a:lstStyle/>
          <a:p>
            <a:r>
              <a:rPr lang="en-US" sz="3200" dirty="0"/>
              <a:t>AAA Framework and use cases</a:t>
            </a:r>
            <a:endParaRPr lang="en-GB" sz="3200" dirty="0"/>
          </a:p>
        </p:txBody>
      </p:sp>
      <p:sp>
        <p:nvSpPr>
          <p:cNvPr id="3" name="Content Placeholder 2"/>
          <p:cNvSpPr>
            <a:spLocks noGrp="1"/>
          </p:cNvSpPr>
          <p:nvPr>
            <p:ph idx="1"/>
          </p:nvPr>
        </p:nvSpPr>
        <p:spPr>
          <a:xfrm>
            <a:off x="646923" y="1027922"/>
            <a:ext cx="10972800" cy="4014331"/>
          </a:xfrm>
        </p:spPr>
        <p:txBody>
          <a:bodyPr>
            <a:noAutofit/>
          </a:bodyPr>
          <a:lstStyle/>
          <a:p>
            <a:pPr algn="just">
              <a:buFont typeface="Wingdings" panose="05000000000000000000" pitchFamily="2" charset="2"/>
              <a:buChar char="§"/>
            </a:pPr>
            <a:r>
              <a:rPr lang="en-US" sz="1800" dirty="0">
                <a:solidFill>
                  <a:srgbClr val="000000"/>
                </a:solidFill>
              </a:rPr>
              <a:t>AAA is an architectural framework for enabling a set of three independent security functions:</a:t>
            </a:r>
          </a:p>
          <a:p>
            <a:pPr marL="895350" lvl="1" indent="-179388" algn="just">
              <a:buFont typeface="Wingdings" panose="05000000000000000000" pitchFamily="2" charset="2"/>
              <a:buChar char="§"/>
            </a:pPr>
            <a:r>
              <a:rPr lang="en-US" sz="1800" b="1" dirty="0">
                <a:solidFill>
                  <a:srgbClr val="000000"/>
                </a:solidFill>
              </a:rPr>
              <a:t>Authentication - </a:t>
            </a:r>
            <a:r>
              <a:rPr lang="en-US" sz="1800" dirty="0">
                <a:solidFill>
                  <a:srgbClr val="000000"/>
                </a:solidFill>
              </a:rPr>
              <a:t>Enables a user to be identified and verified prior to being granted access to a network device and/or network services.</a:t>
            </a:r>
          </a:p>
          <a:p>
            <a:pPr marL="895350" lvl="1" indent="-179388" algn="just">
              <a:buFont typeface="Wingdings" panose="05000000000000000000" pitchFamily="2" charset="2"/>
              <a:buChar char="§"/>
            </a:pPr>
            <a:endParaRPr lang="en-US" sz="1800" dirty="0">
              <a:solidFill>
                <a:srgbClr val="000000"/>
              </a:solidFill>
            </a:endParaRPr>
          </a:p>
          <a:p>
            <a:pPr marL="895350" lvl="1" indent="-179388" algn="just">
              <a:buFont typeface="Wingdings" panose="05000000000000000000" pitchFamily="2" charset="2"/>
              <a:buChar char="§"/>
            </a:pPr>
            <a:r>
              <a:rPr lang="en-US" sz="1800" b="1" dirty="0">
                <a:solidFill>
                  <a:srgbClr val="000000"/>
                </a:solidFill>
              </a:rPr>
              <a:t>Authorization - </a:t>
            </a:r>
            <a:r>
              <a:rPr lang="en-US" sz="1800" dirty="0">
                <a:solidFill>
                  <a:srgbClr val="000000"/>
                </a:solidFill>
              </a:rPr>
              <a:t>Defines the access privileges and restrictions to be enforced for an authenticated user.</a:t>
            </a:r>
          </a:p>
          <a:p>
            <a:pPr marL="895350" lvl="1" indent="-179388" algn="just">
              <a:buFont typeface="Wingdings" panose="05000000000000000000" pitchFamily="2" charset="2"/>
              <a:buChar char="§"/>
            </a:pPr>
            <a:endParaRPr lang="en-US" sz="1800" b="1" dirty="0">
              <a:solidFill>
                <a:srgbClr val="000000"/>
              </a:solidFill>
            </a:endParaRPr>
          </a:p>
          <a:p>
            <a:pPr marL="895350" lvl="1" indent="-179388" algn="just">
              <a:buFont typeface="Wingdings" panose="05000000000000000000" pitchFamily="2" charset="2"/>
              <a:buChar char="§"/>
            </a:pPr>
            <a:r>
              <a:rPr lang="en-US" sz="1800" b="1" dirty="0">
                <a:solidFill>
                  <a:srgbClr val="000000"/>
                </a:solidFill>
              </a:rPr>
              <a:t>Accounting - </a:t>
            </a:r>
            <a:r>
              <a:rPr lang="en-US" sz="1800" dirty="0">
                <a:solidFill>
                  <a:srgbClr val="000000"/>
                </a:solidFill>
              </a:rPr>
              <a:t>Provides the ability to track and log user access, including user identities, start and stop times, executed commands (that is, CLI commands), and so on. In other words, it maintains a security log of events.</a:t>
            </a:r>
          </a:p>
          <a:p>
            <a:pPr algn="just">
              <a:buFont typeface="Wingdings" panose="05000000000000000000" pitchFamily="2" charset="2"/>
              <a:buChar char="§"/>
            </a:pPr>
            <a:endParaRPr lang="en-US" sz="1800" dirty="0">
              <a:solidFill>
                <a:srgbClr val="000000"/>
              </a:solidFill>
            </a:endParaRPr>
          </a:p>
          <a:p>
            <a:pPr algn="just">
              <a:buFont typeface="Wingdings" panose="05000000000000000000" pitchFamily="2" charset="2"/>
              <a:buChar char="§"/>
            </a:pPr>
            <a:r>
              <a:rPr lang="en-US" sz="1800" dirty="0">
                <a:solidFill>
                  <a:srgbClr val="000000"/>
                </a:solidFill>
              </a:rPr>
              <a:t>There are many AAA protocols available, but the two most popular ones are </a:t>
            </a:r>
          </a:p>
          <a:p>
            <a:pPr lvl="1" algn="just">
              <a:buFont typeface="Wingdings" panose="05000000000000000000" pitchFamily="2" charset="2"/>
              <a:buChar char="§"/>
            </a:pPr>
            <a:r>
              <a:rPr lang="en-US" sz="1800" b="1" dirty="0">
                <a:solidFill>
                  <a:srgbClr val="000000"/>
                </a:solidFill>
              </a:rPr>
              <a:t>Remote Authentication Dial-In User Service (RADIUS) and </a:t>
            </a:r>
          </a:p>
          <a:p>
            <a:pPr lvl="1" algn="just">
              <a:buFont typeface="Wingdings" panose="05000000000000000000" pitchFamily="2" charset="2"/>
              <a:buChar char="§"/>
            </a:pPr>
            <a:endParaRPr lang="en-US" sz="1800" b="1" dirty="0">
              <a:solidFill>
                <a:srgbClr val="000000"/>
              </a:solidFill>
            </a:endParaRPr>
          </a:p>
          <a:p>
            <a:pPr lvl="1" algn="just">
              <a:buFont typeface="Wingdings" panose="05000000000000000000" pitchFamily="2" charset="2"/>
              <a:buChar char="§"/>
            </a:pPr>
            <a:r>
              <a:rPr lang="en-US" sz="1800" b="1" dirty="0">
                <a:solidFill>
                  <a:srgbClr val="000000"/>
                </a:solidFill>
              </a:rPr>
              <a:t>Terminal Access Controller Access-Control System Plus (TACACS+)</a:t>
            </a:r>
            <a:endParaRPr lang="en-US" sz="1400" b="1" dirty="0">
              <a:solidFill>
                <a:srgbClr val="000000"/>
              </a:solidFill>
            </a:endParaRPr>
          </a:p>
        </p:txBody>
      </p:sp>
    </p:spTree>
    <p:extLst>
      <p:ext uri="{BB962C8B-B14F-4D97-AF65-F5344CB8AC3E}">
        <p14:creationId xmlns:p14="http://schemas.microsoft.com/office/powerpoint/2010/main" val="20869406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3338" y="184733"/>
            <a:ext cx="4854482" cy="729667"/>
          </a:xfrm>
        </p:spPr>
        <p:txBody>
          <a:bodyPr>
            <a:normAutofit fontScale="90000"/>
          </a:bodyPr>
          <a:lstStyle/>
          <a:p>
            <a:r>
              <a:rPr lang="en-US" sz="3200" dirty="0"/>
              <a:t>AAA Framework and use cases</a:t>
            </a:r>
            <a:endParaRPr lang="en-GB" sz="3200" dirty="0"/>
          </a:p>
        </p:txBody>
      </p:sp>
      <p:sp>
        <p:nvSpPr>
          <p:cNvPr id="3" name="Content Placeholder 2"/>
          <p:cNvSpPr>
            <a:spLocks noGrp="1"/>
          </p:cNvSpPr>
          <p:nvPr>
            <p:ph idx="1"/>
          </p:nvPr>
        </p:nvSpPr>
        <p:spPr>
          <a:xfrm>
            <a:off x="646923" y="1027922"/>
            <a:ext cx="10972800" cy="4014331"/>
          </a:xfrm>
        </p:spPr>
        <p:txBody>
          <a:bodyPr>
            <a:noAutofit/>
          </a:bodyPr>
          <a:lstStyle/>
          <a:p>
            <a:pPr algn="just">
              <a:buFont typeface="Wingdings" panose="05000000000000000000" pitchFamily="2" charset="2"/>
              <a:buChar char="§"/>
            </a:pPr>
            <a:r>
              <a:rPr lang="en-US" sz="1800" dirty="0">
                <a:solidFill>
                  <a:srgbClr val="000000"/>
                </a:solidFill>
              </a:rPr>
              <a:t>Accessing Devices!</a:t>
            </a:r>
          </a:p>
          <a:p>
            <a:pPr lvl="1" algn="just">
              <a:buFont typeface="Wingdings" panose="05000000000000000000" pitchFamily="2" charset="2"/>
              <a:buChar char="§"/>
            </a:pPr>
            <a:r>
              <a:rPr lang="en-US" sz="1800" dirty="0">
                <a:solidFill>
                  <a:srgbClr val="000000"/>
                </a:solidFill>
              </a:rPr>
              <a:t>To access any network device (for administration purpose) </a:t>
            </a:r>
          </a:p>
          <a:p>
            <a:pPr lvl="1" algn="just">
              <a:buFont typeface="Wingdings" panose="05000000000000000000" pitchFamily="2" charset="2"/>
              <a:buChar char="§"/>
            </a:pPr>
            <a:r>
              <a:rPr lang="en-US" sz="1800" dirty="0">
                <a:solidFill>
                  <a:srgbClr val="000000"/>
                </a:solidFill>
              </a:rPr>
              <a:t>RADIUS/ TACACS+</a:t>
            </a:r>
          </a:p>
          <a:p>
            <a:pPr algn="just">
              <a:buFont typeface="Wingdings" panose="05000000000000000000" pitchFamily="2" charset="2"/>
              <a:buChar char="§"/>
            </a:pPr>
            <a:r>
              <a:rPr lang="en-US" sz="1800" dirty="0">
                <a:solidFill>
                  <a:srgbClr val="000000"/>
                </a:solidFill>
              </a:rPr>
              <a:t>Accessing Networks!</a:t>
            </a:r>
          </a:p>
          <a:p>
            <a:pPr lvl="1" algn="just">
              <a:buFont typeface="Wingdings" panose="05000000000000000000" pitchFamily="2" charset="2"/>
              <a:buChar char="§"/>
            </a:pPr>
            <a:r>
              <a:rPr lang="en-US" sz="1800" dirty="0">
                <a:solidFill>
                  <a:srgbClr val="000000"/>
                </a:solidFill>
              </a:rPr>
              <a:t>To access the network (via Wireless/ Wired) </a:t>
            </a:r>
          </a:p>
          <a:p>
            <a:pPr lvl="1" algn="just">
              <a:buFont typeface="Wingdings" panose="05000000000000000000" pitchFamily="2" charset="2"/>
              <a:buChar char="§"/>
            </a:pPr>
            <a:r>
              <a:rPr lang="en-US" sz="1800" dirty="0">
                <a:solidFill>
                  <a:srgbClr val="000000"/>
                </a:solidFill>
              </a:rPr>
              <a:t>RADIUS/ TACACS+</a:t>
            </a:r>
          </a:p>
          <a:p>
            <a:pPr algn="just">
              <a:buFont typeface="Wingdings" panose="05000000000000000000" pitchFamily="2" charset="2"/>
              <a:buChar char="§"/>
            </a:pPr>
            <a:endParaRPr lang="en-US" sz="1800" dirty="0">
              <a:solidFill>
                <a:srgbClr val="000000"/>
              </a:solidFill>
            </a:endParaRPr>
          </a:p>
          <a:p>
            <a:pPr algn="just">
              <a:buFont typeface="Wingdings" panose="05000000000000000000" pitchFamily="2" charset="2"/>
              <a:buChar char="§"/>
            </a:pPr>
            <a:r>
              <a:rPr lang="en-US" sz="1800" dirty="0">
                <a:solidFill>
                  <a:srgbClr val="000000"/>
                </a:solidFill>
              </a:rPr>
              <a:t>There are many AAA protocols available, but the two most popular ones are </a:t>
            </a:r>
          </a:p>
          <a:p>
            <a:pPr lvl="1" algn="just">
              <a:buFont typeface="Wingdings" panose="05000000000000000000" pitchFamily="2" charset="2"/>
              <a:buChar char="§"/>
            </a:pPr>
            <a:r>
              <a:rPr lang="en-US" sz="1800" b="1" dirty="0">
                <a:solidFill>
                  <a:srgbClr val="000000"/>
                </a:solidFill>
              </a:rPr>
              <a:t>Remote Authentication Dial-In User Service (RADIUS) and </a:t>
            </a:r>
          </a:p>
          <a:p>
            <a:pPr lvl="1" algn="just">
              <a:buFont typeface="Wingdings" panose="05000000000000000000" pitchFamily="2" charset="2"/>
              <a:buChar char="§"/>
            </a:pPr>
            <a:r>
              <a:rPr lang="en-US" sz="1800" b="1" dirty="0">
                <a:solidFill>
                  <a:srgbClr val="000000"/>
                </a:solidFill>
              </a:rPr>
              <a:t>Terminal Access Controller Access-Control System Plus (TACACS+)</a:t>
            </a:r>
          </a:p>
        </p:txBody>
      </p:sp>
    </p:spTree>
    <p:extLst>
      <p:ext uri="{BB962C8B-B14F-4D97-AF65-F5344CB8AC3E}">
        <p14:creationId xmlns:p14="http://schemas.microsoft.com/office/powerpoint/2010/main" val="26618945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3338" y="184733"/>
            <a:ext cx="4854482" cy="729667"/>
          </a:xfrm>
        </p:spPr>
        <p:txBody>
          <a:bodyPr>
            <a:normAutofit fontScale="90000"/>
          </a:bodyPr>
          <a:lstStyle/>
          <a:p>
            <a:r>
              <a:rPr lang="en-US" sz="3200" dirty="0"/>
              <a:t>AAA Framework and use cases</a:t>
            </a:r>
            <a:endParaRPr lang="en-GB" sz="3200" dirty="0"/>
          </a:p>
        </p:txBody>
      </p:sp>
      <p:sp>
        <p:nvSpPr>
          <p:cNvPr id="3" name="Content Placeholder 2"/>
          <p:cNvSpPr>
            <a:spLocks noGrp="1"/>
          </p:cNvSpPr>
          <p:nvPr>
            <p:ph idx="1"/>
          </p:nvPr>
        </p:nvSpPr>
        <p:spPr>
          <a:xfrm>
            <a:off x="646923" y="1027922"/>
            <a:ext cx="10972800" cy="4014331"/>
          </a:xfrm>
        </p:spPr>
        <p:txBody>
          <a:bodyPr>
            <a:noAutofit/>
          </a:bodyPr>
          <a:lstStyle/>
          <a:p>
            <a:pPr algn="just">
              <a:buFont typeface="Wingdings" panose="05000000000000000000" pitchFamily="2" charset="2"/>
              <a:buChar char="§"/>
            </a:pPr>
            <a:r>
              <a:rPr lang="en-US" sz="1800" dirty="0">
                <a:solidFill>
                  <a:srgbClr val="000000"/>
                </a:solidFill>
              </a:rPr>
              <a:t>AAA is commonly used in the networking industry for the following </a:t>
            </a:r>
            <a:r>
              <a:rPr lang="en-US" sz="1800" b="1" dirty="0">
                <a:solidFill>
                  <a:srgbClr val="000000"/>
                </a:solidFill>
              </a:rPr>
              <a:t>two use cases</a:t>
            </a:r>
            <a:r>
              <a:rPr lang="en-US" sz="1800" dirty="0">
                <a:solidFill>
                  <a:srgbClr val="000000"/>
                </a:solidFill>
              </a:rPr>
              <a:t>:</a:t>
            </a:r>
          </a:p>
          <a:p>
            <a:pPr algn="just">
              <a:buFont typeface="Wingdings" panose="05000000000000000000" pitchFamily="2" charset="2"/>
              <a:buChar char="§"/>
            </a:pPr>
            <a:r>
              <a:rPr lang="en-US" sz="1800" b="1" dirty="0">
                <a:solidFill>
                  <a:srgbClr val="000000"/>
                </a:solidFill>
              </a:rPr>
              <a:t>Network device access control</a:t>
            </a:r>
          </a:p>
          <a:p>
            <a:pPr lvl="1" algn="just">
              <a:buFont typeface="Wingdings" panose="05000000000000000000" pitchFamily="2" charset="2"/>
              <a:buChar char="§"/>
            </a:pPr>
            <a:r>
              <a:rPr lang="en-US" sz="1800" dirty="0">
                <a:solidFill>
                  <a:srgbClr val="000000"/>
                </a:solidFill>
              </a:rPr>
              <a:t>Cisco IOS provides local features for simple device access control, such as local username-based authentication and line password authentication. </a:t>
            </a:r>
          </a:p>
          <a:p>
            <a:pPr lvl="1" algn="just">
              <a:buFont typeface="Wingdings" panose="05000000000000000000" pitchFamily="2" charset="2"/>
              <a:buChar char="§"/>
            </a:pPr>
            <a:r>
              <a:rPr lang="en-US" sz="1800" dirty="0">
                <a:solidFill>
                  <a:srgbClr val="000000"/>
                </a:solidFill>
              </a:rPr>
              <a:t>However, these features do not provide the same degree of access control and scalability that is possible with AAA. </a:t>
            </a:r>
          </a:p>
          <a:p>
            <a:pPr lvl="1" algn="just">
              <a:buFont typeface="Wingdings" panose="05000000000000000000" pitchFamily="2" charset="2"/>
              <a:buChar char="§"/>
            </a:pPr>
            <a:r>
              <a:rPr lang="en-US" sz="1800" dirty="0">
                <a:solidFill>
                  <a:srgbClr val="000000"/>
                </a:solidFill>
              </a:rPr>
              <a:t>For this reason, AAA is the recommended method for access control. TACACS+ is the protocol of choice for network device access control.</a:t>
            </a:r>
          </a:p>
          <a:p>
            <a:pPr algn="just">
              <a:buFont typeface="Wingdings" panose="05000000000000000000" pitchFamily="2" charset="2"/>
              <a:buChar char="§"/>
            </a:pPr>
            <a:endParaRPr lang="en-US" sz="1800" b="1" dirty="0">
              <a:solidFill>
                <a:srgbClr val="000000"/>
              </a:solidFill>
            </a:endParaRPr>
          </a:p>
          <a:p>
            <a:pPr algn="just">
              <a:buFont typeface="Wingdings" panose="05000000000000000000" pitchFamily="2" charset="2"/>
              <a:buChar char="§"/>
            </a:pPr>
            <a:r>
              <a:rPr lang="en-US" sz="1800" b="1" dirty="0">
                <a:solidFill>
                  <a:srgbClr val="000000"/>
                </a:solidFill>
              </a:rPr>
              <a:t>Secure network access control </a:t>
            </a:r>
          </a:p>
          <a:p>
            <a:pPr lvl="1" algn="just">
              <a:buFont typeface="Wingdings" panose="05000000000000000000" pitchFamily="2" charset="2"/>
              <a:buChar char="§"/>
            </a:pPr>
            <a:r>
              <a:rPr lang="en-US" sz="1800" dirty="0">
                <a:solidFill>
                  <a:srgbClr val="000000"/>
                </a:solidFill>
              </a:rPr>
              <a:t>AAA can be used to obtain the identity of a device or user before that device or user is allowed to access to the network. </a:t>
            </a:r>
          </a:p>
          <a:p>
            <a:pPr lvl="1" algn="just">
              <a:buFont typeface="Wingdings" panose="05000000000000000000" pitchFamily="2" charset="2"/>
              <a:buChar char="§"/>
            </a:pPr>
            <a:r>
              <a:rPr lang="en-US" sz="1800" dirty="0">
                <a:solidFill>
                  <a:srgbClr val="000000"/>
                </a:solidFill>
              </a:rPr>
              <a:t>RADIUS is the preferred protocol for secure network access. </a:t>
            </a:r>
          </a:p>
        </p:txBody>
      </p:sp>
    </p:spTree>
    <p:extLst>
      <p:ext uri="{BB962C8B-B14F-4D97-AF65-F5344CB8AC3E}">
        <p14:creationId xmlns:p14="http://schemas.microsoft.com/office/powerpoint/2010/main" val="27163523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7632" y="1021702"/>
            <a:ext cx="11252719" cy="4014331"/>
          </a:xfrm>
        </p:spPr>
        <p:txBody>
          <a:bodyPr>
            <a:noAutofit/>
          </a:bodyPr>
          <a:lstStyle/>
          <a:p>
            <a:pPr algn="just">
              <a:buFont typeface="Wingdings" panose="05000000000000000000" pitchFamily="2" charset="2"/>
              <a:buChar char="§"/>
            </a:pPr>
            <a:r>
              <a:rPr lang="en-US" sz="1800" dirty="0">
                <a:solidFill>
                  <a:srgbClr val="000000"/>
                </a:solidFill>
              </a:rPr>
              <a:t>Cisco developed TACACS+ and released it as an open standard in the early 1990s. Although TACACS+ is mainly used for AAA device access control, it is possible to use it for some types of AAA network access.</a:t>
            </a:r>
          </a:p>
          <a:p>
            <a:pPr algn="just">
              <a:buFont typeface="Wingdings" panose="05000000000000000000" pitchFamily="2" charset="2"/>
              <a:buChar char="§"/>
            </a:pPr>
            <a:endParaRPr lang="en-US" sz="1800" dirty="0">
              <a:solidFill>
                <a:srgbClr val="000000"/>
              </a:solidFill>
            </a:endParaRPr>
          </a:p>
          <a:p>
            <a:pPr algn="just">
              <a:buFont typeface="Wingdings" panose="05000000000000000000" pitchFamily="2" charset="2"/>
              <a:buChar char="§"/>
            </a:pPr>
            <a:r>
              <a:rPr lang="en-US" sz="1800" dirty="0">
                <a:solidFill>
                  <a:srgbClr val="000000"/>
                </a:solidFill>
              </a:rPr>
              <a:t>The TACACS+ protocol uses Transmission Control Protocol (TCP) port 49 for communication between the TACACS+ clients and the TACACS+ server.</a:t>
            </a:r>
          </a:p>
          <a:p>
            <a:pPr algn="just">
              <a:buFont typeface="Wingdings" panose="05000000000000000000" pitchFamily="2" charset="2"/>
              <a:buChar char="§"/>
            </a:pPr>
            <a:endParaRPr lang="en-US" sz="1800" dirty="0">
              <a:solidFill>
                <a:srgbClr val="000000"/>
              </a:solidFill>
            </a:endParaRPr>
          </a:p>
          <a:p>
            <a:pPr marL="0" indent="0" algn="just">
              <a:buNone/>
            </a:pPr>
            <a:r>
              <a:rPr lang="en-US" sz="1800" i="1" dirty="0">
                <a:solidFill>
                  <a:srgbClr val="000000"/>
                </a:solidFill>
              </a:rPr>
              <a:t>Figure 26-1 shows an end user who can access a Cisco switch using Telnet, SSH, or the console. The Cisco switch is acting as a TACACS+ client that communicates with the TACACS+ server using the TACACS+ protocol.</a:t>
            </a:r>
          </a:p>
        </p:txBody>
      </p:sp>
      <p:sp>
        <p:nvSpPr>
          <p:cNvPr id="6" name="Title 1"/>
          <p:cNvSpPr>
            <a:spLocks noGrp="1"/>
          </p:cNvSpPr>
          <p:nvPr>
            <p:ph type="title"/>
          </p:nvPr>
        </p:nvSpPr>
        <p:spPr>
          <a:xfrm>
            <a:off x="333338" y="184733"/>
            <a:ext cx="4126696" cy="729667"/>
          </a:xfrm>
        </p:spPr>
        <p:txBody>
          <a:bodyPr>
            <a:normAutofit/>
          </a:bodyPr>
          <a:lstStyle/>
          <a:p>
            <a:r>
              <a:rPr lang="en-US" sz="3200" dirty="0"/>
              <a:t>TACACS+</a:t>
            </a:r>
            <a:endParaRPr lang="en-GB" sz="3200" dirty="0"/>
          </a:p>
        </p:txBody>
      </p:sp>
      <p:pic>
        <p:nvPicPr>
          <p:cNvPr id="5" name="Picture 4">
            <a:extLst>
              <a:ext uri="{FF2B5EF4-FFF2-40B4-BE49-F238E27FC236}">
                <a16:creationId xmlns:a16="http://schemas.microsoft.com/office/drawing/2014/main" id="{BB8270EF-02AF-BD4D-8CE8-B37D016A9685}"/>
              </a:ext>
            </a:extLst>
          </p:cNvPr>
          <p:cNvPicPr>
            <a:picLocks noChangeAspect="1"/>
          </p:cNvPicPr>
          <p:nvPr/>
        </p:nvPicPr>
        <p:blipFill>
          <a:blip r:embed="rId2"/>
          <a:stretch>
            <a:fillRect/>
          </a:stretch>
        </p:blipFill>
        <p:spPr>
          <a:xfrm>
            <a:off x="4101400" y="3718082"/>
            <a:ext cx="4166683" cy="1836742"/>
          </a:xfrm>
          <a:prstGeom prst="rect">
            <a:avLst/>
          </a:prstGeom>
        </p:spPr>
      </p:pic>
    </p:spTree>
    <p:extLst>
      <p:ext uri="{BB962C8B-B14F-4D97-AF65-F5344CB8AC3E}">
        <p14:creationId xmlns:p14="http://schemas.microsoft.com/office/powerpoint/2010/main" val="15371313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3338" y="960616"/>
            <a:ext cx="11283424" cy="4014331"/>
          </a:xfrm>
        </p:spPr>
        <p:txBody>
          <a:bodyPr>
            <a:noAutofit/>
          </a:bodyPr>
          <a:lstStyle/>
          <a:p>
            <a:pPr algn="just">
              <a:buFont typeface="Wingdings" panose="05000000000000000000" pitchFamily="2" charset="2"/>
              <a:buChar char="§"/>
            </a:pPr>
            <a:r>
              <a:rPr lang="en-US" sz="1800" dirty="0">
                <a:solidFill>
                  <a:srgbClr val="000000"/>
                </a:solidFill>
              </a:rPr>
              <a:t>One of the key differentiators of TACACS+ is </a:t>
            </a:r>
            <a:r>
              <a:rPr lang="en-US" sz="1800" b="1" i="1" dirty="0">
                <a:solidFill>
                  <a:srgbClr val="000000"/>
                </a:solidFill>
              </a:rPr>
              <a:t>its capability to separate authentication, authorization, and accounting into independent functions</a:t>
            </a:r>
            <a:r>
              <a:rPr lang="en-US" sz="1800" dirty="0">
                <a:solidFill>
                  <a:srgbClr val="000000"/>
                </a:solidFill>
              </a:rPr>
              <a:t>. This is why TACACS+ is so commonly used for device administration instead of RADIUS, even though RADIUS is capable of providing network device access control.</a:t>
            </a:r>
          </a:p>
          <a:p>
            <a:pPr algn="just">
              <a:buFont typeface="Wingdings" panose="05000000000000000000" pitchFamily="2" charset="2"/>
              <a:buChar char="§"/>
            </a:pPr>
            <a:endParaRPr lang="en-US" sz="1800" dirty="0">
              <a:solidFill>
                <a:srgbClr val="000000"/>
              </a:solidFill>
            </a:endParaRPr>
          </a:p>
          <a:p>
            <a:pPr algn="just">
              <a:buFont typeface="Wingdings" panose="05000000000000000000" pitchFamily="2" charset="2"/>
              <a:buChar char="§"/>
            </a:pPr>
            <a:r>
              <a:rPr lang="en-US" sz="1800" dirty="0">
                <a:solidFill>
                  <a:srgbClr val="000000"/>
                </a:solidFill>
              </a:rPr>
              <a:t>RADIUS is an IETF standard AAA protocol. RADIUS is the AAA protocol of choice for secure network access. The reason for this is that RADIUS is the AAA transport protocol for Extensible Authentication Protocol (EAP), while TACACS+ does not support this functionality.</a:t>
            </a:r>
          </a:p>
          <a:p>
            <a:pPr algn="just">
              <a:buFont typeface="Wingdings" panose="05000000000000000000" pitchFamily="2" charset="2"/>
              <a:buChar char="§"/>
            </a:pPr>
            <a:endParaRPr lang="en-US" sz="1800" dirty="0">
              <a:solidFill>
                <a:srgbClr val="000000"/>
              </a:solidFill>
            </a:endParaRPr>
          </a:p>
          <a:p>
            <a:pPr algn="just">
              <a:buFont typeface="Wingdings" panose="05000000000000000000" pitchFamily="2" charset="2"/>
              <a:buChar char="§"/>
            </a:pPr>
            <a:r>
              <a:rPr lang="en-US" sz="1800" dirty="0">
                <a:solidFill>
                  <a:srgbClr val="000000"/>
                </a:solidFill>
              </a:rPr>
              <a:t>Another major difference between TACACS+ and RADIUS is that </a:t>
            </a:r>
            <a:r>
              <a:rPr lang="en-US" sz="1800" b="1" i="1" dirty="0">
                <a:solidFill>
                  <a:srgbClr val="FF0000"/>
                </a:solidFill>
              </a:rPr>
              <a:t>RADIUS needs to return all authorization parameters in a single reply</a:t>
            </a:r>
            <a:r>
              <a:rPr lang="en-US" sz="1800" dirty="0">
                <a:solidFill>
                  <a:srgbClr val="000000"/>
                </a:solidFill>
              </a:rPr>
              <a:t>, while </a:t>
            </a:r>
            <a:r>
              <a:rPr lang="en-US" sz="1800" b="1" i="1" dirty="0">
                <a:solidFill>
                  <a:schemeClr val="accent1"/>
                </a:solidFill>
              </a:rPr>
              <a:t>TACACS+ can request authorization parameters separately and multiple times throughout a session</a:t>
            </a:r>
            <a:r>
              <a:rPr lang="en-US" sz="1800" dirty="0">
                <a:solidFill>
                  <a:srgbClr val="000000"/>
                </a:solidFill>
              </a:rPr>
              <a:t>.</a:t>
            </a:r>
          </a:p>
          <a:p>
            <a:pPr algn="just">
              <a:buFont typeface="Wingdings" panose="05000000000000000000" pitchFamily="2" charset="2"/>
              <a:buChar char="§"/>
            </a:pPr>
            <a:endParaRPr lang="en-US" sz="1800" dirty="0">
              <a:solidFill>
                <a:srgbClr val="000000"/>
              </a:solidFill>
            </a:endParaRPr>
          </a:p>
          <a:p>
            <a:pPr algn="just">
              <a:buFont typeface="Wingdings" panose="05000000000000000000" pitchFamily="2" charset="2"/>
              <a:buChar char="§"/>
            </a:pPr>
            <a:endParaRPr lang="en-US" sz="1800" dirty="0">
              <a:solidFill>
                <a:srgbClr val="000000"/>
              </a:solidFill>
            </a:endParaRPr>
          </a:p>
        </p:txBody>
      </p:sp>
      <p:sp>
        <p:nvSpPr>
          <p:cNvPr id="5" name="Title 1"/>
          <p:cNvSpPr>
            <a:spLocks noGrp="1"/>
          </p:cNvSpPr>
          <p:nvPr>
            <p:ph type="title"/>
          </p:nvPr>
        </p:nvSpPr>
        <p:spPr>
          <a:xfrm>
            <a:off x="333338" y="184733"/>
            <a:ext cx="4126696" cy="729667"/>
          </a:xfrm>
        </p:spPr>
        <p:txBody>
          <a:bodyPr>
            <a:normAutofit/>
          </a:bodyPr>
          <a:lstStyle/>
          <a:p>
            <a:r>
              <a:rPr lang="en-US" sz="3200" dirty="0"/>
              <a:t>RADIUS</a:t>
            </a:r>
            <a:r>
              <a:rPr lang="en-GB" sz="3200" dirty="0">
                <a:solidFill>
                  <a:schemeClr val="accent1">
                    <a:lumMod val="50000"/>
                  </a:schemeClr>
                </a:solidFill>
              </a:rPr>
              <a:t> </a:t>
            </a:r>
            <a:endParaRPr lang="en-GB" sz="3200" dirty="0"/>
          </a:p>
        </p:txBody>
      </p:sp>
    </p:spTree>
    <p:extLst>
      <p:ext uri="{BB962C8B-B14F-4D97-AF65-F5344CB8AC3E}">
        <p14:creationId xmlns:p14="http://schemas.microsoft.com/office/powerpoint/2010/main" val="16068313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333337" y="184733"/>
            <a:ext cx="6216753" cy="729667"/>
          </a:xfrm>
        </p:spPr>
        <p:txBody>
          <a:bodyPr>
            <a:normAutofit/>
          </a:bodyPr>
          <a:lstStyle/>
          <a:p>
            <a:r>
              <a:rPr lang="en-US" sz="3200" dirty="0"/>
              <a:t>RADIUS &amp; TACACS+ Comparison</a:t>
            </a:r>
            <a:endParaRPr lang="en-GB" sz="3200" dirty="0"/>
          </a:p>
        </p:txBody>
      </p:sp>
      <p:graphicFrame>
        <p:nvGraphicFramePr>
          <p:cNvPr id="6" name="Table 5">
            <a:extLst>
              <a:ext uri="{FF2B5EF4-FFF2-40B4-BE49-F238E27FC236}">
                <a16:creationId xmlns:a16="http://schemas.microsoft.com/office/drawing/2014/main" id="{CB9CE69F-1A16-472B-B540-470BC0D91139}"/>
              </a:ext>
            </a:extLst>
          </p:cNvPr>
          <p:cNvGraphicFramePr>
            <a:graphicFrameLocks noGrp="1"/>
          </p:cNvGraphicFramePr>
          <p:nvPr>
            <p:extLst>
              <p:ext uri="{D42A27DB-BD31-4B8C-83A1-F6EECF244321}">
                <p14:modId xmlns:p14="http://schemas.microsoft.com/office/powerpoint/2010/main" val="435784529"/>
              </p:ext>
            </p:extLst>
          </p:nvPr>
        </p:nvGraphicFramePr>
        <p:xfrm>
          <a:off x="153861" y="716510"/>
          <a:ext cx="11951054" cy="4975649"/>
        </p:xfrm>
        <a:graphic>
          <a:graphicData uri="http://schemas.openxmlformats.org/drawingml/2006/table">
            <a:tbl>
              <a:tblPr firstRow="1" bandRow="1">
                <a:tableStyleId>{5C22544A-7EE6-4342-B048-85BDC9FD1C3A}</a:tableStyleId>
              </a:tblPr>
              <a:tblGrid>
                <a:gridCol w="2595559">
                  <a:extLst>
                    <a:ext uri="{9D8B030D-6E8A-4147-A177-3AD203B41FA5}">
                      <a16:colId xmlns:a16="http://schemas.microsoft.com/office/drawing/2014/main" val="3671102187"/>
                    </a:ext>
                  </a:extLst>
                </a:gridCol>
                <a:gridCol w="5343331">
                  <a:extLst>
                    <a:ext uri="{9D8B030D-6E8A-4147-A177-3AD203B41FA5}">
                      <a16:colId xmlns:a16="http://schemas.microsoft.com/office/drawing/2014/main" val="3453676897"/>
                    </a:ext>
                  </a:extLst>
                </a:gridCol>
                <a:gridCol w="4012164">
                  <a:extLst>
                    <a:ext uri="{9D8B030D-6E8A-4147-A177-3AD203B41FA5}">
                      <a16:colId xmlns:a16="http://schemas.microsoft.com/office/drawing/2014/main" val="3423079879"/>
                    </a:ext>
                  </a:extLst>
                </a:gridCol>
              </a:tblGrid>
              <a:tr h="432697">
                <a:tc>
                  <a:txBody>
                    <a:bodyPr/>
                    <a:lstStyle/>
                    <a:p>
                      <a:r>
                        <a:rPr lang="en-US" sz="1800" dirty="0"/>
                        <a:t>Component</a:t>
                      </a:r>
                    </a:p>
                  </a:txBody>
                  <a:tcPr/>
                </a:tc>
                <a:tc>
                  <a:txBody>
                    <a:bodyPr/>
                    <a:lstStyle/>
                    <a:p>
                      <a:r>
                        <a:rPr lang="en-US" sz="1800" dirty="0"/>
                        <a:t>RADIUS</a:t>
                      </a:r>
                    </a:p>
                  </a:txBody>
                  <a:tcPr/>
                </a:tc>
                <a:tc>
                  <a:txBody>
                    <a:bodyPr/>
                    <a:lstStyle/>
                    <a:p>
                      <a:r>
                        <a:rPr lang="en-US" sz="1800" dirty="0"/>
                        <a:t>TACACS+</a:t>
                      </a:r>
                    </a:p>
                  </a:txBody>
                  <a:tcPr/>
                </a:tc>
                <a:extLst>
                  <a:ext uri="{0D108BD9-81ED-4DB2-BD59-A6C34878D82A}">
                    <a16:rowId xmlns:a16="http://schemas.microsoft.com/office/drawing/2014/main" val="1650054307"/>
                  </a:ext>
                </a:extLst>
              </a:tr>
              <a:tr h="1396473">
                <a:tc>
                  <a:txBody>
                    <a:bodyPr/>
                    <a:lstStyle/>
                    <a:p>
                      <a:r>
                        <a:rPr lang="en-US" sz="1800" dirty="0"/>
                        <a:t> Protocol and port(s) used</a:t>
                      </a:r>
                    </a:p>
                  </a:txBody>
                  <a:tcPr/>
                </a:tc>
                <a:tc>
                  <a:txBody>
                    <a:bodyPr/>
                    <a:lstStyle/>
                    <a:p>
                      <a:r>
                        <a:rPr lang="en-US" sz="1800" dirty="0"/>
                        <a:t>Cisco’s implementation:</a:t>
                      </a:r>
                    </a:p>
                    <a:p>
                      <a:pPr marL="285750" indent="-285750">
                        <a:buFont typeface="Wingdings" panose="05000000000000000000" pitchFamily="2" charset="2"/>
                        <a:buChar char="ü"/>
                      </a:pPr>
                      <a:r>
                        <a:rPr lang="en-US" sz="1800" dirty="0"/>
                        <a:t>UDP: port 1645 (authentication and authorization) </a:t>
                      </a:r>
                    </a:p>
                    <a:p>
                      <a:pPr marL="285750" indent="-285750">
                        <a:buFont typeface="Wingdings" panose="05000000000000000000" pitchFamily="2" charset="2"/>
                        <a:buChar char="ü"/>
                      </a:pPr>
                      <a:r>
                        <a:rPr lang="en-US" sz="1800" dirty="0"/>
                        <a:t>UDP: port 1646 (accounting) Industry standard: </a:t>
                      </a:r>
                    </a:p>
                    <a:p>
                      <a:pPr marL="285750" indent="-285750">
                        <a:buFont typeface="Wingdings" panose="05000000000000000000" pitchFamily="2" charset="2"/>
                        <a:buChar char="ü"/>
                      </a:pPr>
                      <a:r>
                        <a:rPr lang="en-US" sz="1800" dirty="0"/>
                        <a:t>UDP: port 1812 (authentication and authorization) </a:t>
                      </a:r>
                    </a:p>
                    <a:p>
                      <a:pPr marL="285750" indent="-285750">
                        <a:buFont typeface="Wingdings" panose="05000000000000000000" pitchFamily="2" charset="2"/>
                        <a:buChar char="ü"/>
                      </a:pPr>
                      <a:r>
                        <a:rPr lang="en-US" sz="1800" dirty="0"/>
                        <a:t>UDP: port 1813 (accounting)</a:t>
                      </a:r>
                    </a:p>
                  </a:txBody>
                  <a:tcPr/>
                </a:tc>
                <a:tc>
                  <a:txBody>
                    <a:bodyPr/>
                    <a:lstStyle/>
                    <a:p>
                      <a:r>
                        <a:rPr lang="en-US" sz="1800" dirty="0"/>
                        <a:t>TCP: port 49</a:t>
                      </a:r>
                    </a:p>
                  </a:txBody>
                  <a:tcPr/>
                </a:tc>
                <a:extLst>
                  <a:ext uri="{0D108BD9-81ED-4DB2-BD59-A6C34878D82A}">
                    <a16:rowId xmlns:a16="http://schemas.microsoft.com/office/drawing/2014/main" val="3067686933"/>
                  </a:ext>
                </a:extLst>
              </a:tr>
              <a:tr h="640155">
                <a:tc>
                  <a:txBody>
                    <a:bodyPr/>
                    <a:lstStyle/>
                    <a:p>
                      <a:r>
                        <a:rPr lang="en-US" sz="1800" dirty="0"/>
                        <a:t>Encryption</a:t>
                      </a:r>
                    </a:p>
                  </a:txBody>
                  <a:tcPr/>
                </a:tc>
                <a:tc>
                  <a:txBody>
                    <a:bodyPr/>
                    <a:lstStyle/>
                    <a:p>
                      <a:pPr marL="285750" marR="0" lvl="0" indent="-285750" algn="l" defTabSz="685777"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US" sz="1800" dirty="0"/>
                        <a:t>Encrypts only the password field</a:t>
                      </a:r>
                    </a:p>
                    <a:p>
                      <a:pPr marL="285750" marR="0" lvl="0" indent="-285750" algn="l" defTabSz="685777"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US" sz="1800" dirty="0"/>
                        <a:t>Supports EAP for 802.1x authentication</a:t>
                      </a:r>
                    </a:p>
                  </a:txBody>
                  <a:tcPr/>
                </a:tc>
                <a:tc>
                  <a:txBody>
                    <a:bodyPr/>
                    <a:lstStyle/>
                    <a:p>
                      <a:pPr marL="285750" indent="-285750">
                        <a:buFont typeface="Wingdings" panose="05000000000000000000" pitchFamily="2" charset="2"/>
                        <a:buChar char="ü"/>
                      </a:pPr>
                      <a:r>
                        <a:rPr lang="en-US" sz="1800" dirty="0"/>
                        <a:t>Encrypts the entire payload </a:t>
                      </a:r>
                    </a:p>
                    <a:p>
                      <a:pPr marL="285750" indent="-285750">
                        <a:buFont typeface="Wingdings" panose="05000000000000000000" pitchFamily="2" charset="2"/>
                        <a:buChar char="ü"/>
                      </a:pPr>
                      <a:r>
                        <a:rPr lang="en-US" sz="1800" dirty="0"/>
                        <a:t>Does not support EAP </a:t>
                      </a:r>
                    </a:p>
                  </a:txBody>
                  <a:tcPr/>
                </a:tc>
                <a:extLst>
                  <a:ext uri="{0D108BD9-81ED-4DB2-BD59-A6C34878D82A}">
                    <a16:rowId xmlns:a16="http://schemas.microsoft.com/office/drawing/2014/main" val="3544737785"/>
                  </a:ext>
                </a:extLst>
              </a:tr>
              <a:tr h="1134634">
                <a:tc>
                  <a:txBody>
                    <a:bodyPr/>
                    <a:lstStyle/>
                    <a:p>
                      <a:r>
                        <a:rPr lang="en-US" sz="1800" dirty="0"/>
                        <a:t>Authentication and authorization</a:t>
                      </a:r>
                    </a:p>
                  </a:txBody>
                  <a:tcPr/>
                </a:tc>
                <a:tc>
                  <a:txBody>
                    <a:bodyPr/>
                    <a:lstStyle/>
                    <a:p>
                      <a:pPr marL="285750" marR="0" lvl="0" indent="-285750" algn="l" defTabSz="685777"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US" sz="1800" dirty="0"/>
                        <a:t>Combines authentication and authorization </a:t>
                      </a:r>
                    </a:p>
                    <a:p>
                      <a:pPr marL="285750" marR="0" lvl="0" indent="-285750" algn="l" defTabSz="685777"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US" sz="1800" dirty="0"/>
                        <a:t>Cannot be used to authorize which CLI commands can be executed individually</a:t>
                      </a:r>
                    </a:p>
                  </a:txBody>
                  <a:tcPr/>
                </a:tc>
                <a:tc>
                  <a:txBody>
                    <a:bodyPr/>
                    <a:lstStyle/>
                    <a:p>
                      <a:pPr marL="285750" marR="0" lvl="0" indent="-285750" algn="l" defTabSz="685777"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US" sz="1800" dirty="0"/>
                        <a:t>Separates authentication and authorization </a:t>
                      </a:r>
                    </a:p>
                    <a:p>
                      <a:pPr marL="285750" marR="0" lvl="0" indent="-285750" algn="l" defTabSz="685777"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US" sz="1800" dirty="0"/>
                        <a:t>Can be used for CLI command authorization</a:t>
                      </a:r>
                    </a:p>
                  </a:txBody>
                  <a:tcPr/>
                </a:tc>
                <a:extLst>
                  <a:ext uri="{0D108BD9-81ED-4DB2-BD59-A6C34878D82A}">
                    <a16:rowId xmlns:a16="http://schemas.microsoft.com/office/drawing/2014/main" val="2751200818"/>
                  </a:ext>
                </a:extLst>
              </a:tr>
              <a:tr h="610957">
                <a:tc>
                  <a:txBody>
                    <a:bodyPr/>
                    <a:lstStyle/>
                    <a:p>
                      <a:r>
                        <a:rPr lang="en-US" sz="1800" dirty="0"/>
                        <a:t>Accounting</a:t>
                      </a:r>
                    </a:p>
                  </a:txBody>
                  <a:tcP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800" dirty="0"/>
                        <a:t>Does not support network device CLI command accounting</a:t>
                      </a:r>
                    </a:p>
                  </a:txBody>
                  <a:tcPr/>
                </a:tc>
                <a:tc>
                  <a:txBody>
                    <a:bodyPr/>
                    <a:lstStyle/>
                    <a:p>
                      <a:r>
                        <a:rPr lang="en-US" sz="1800" dirty="0"/>
                        <a:t>Supports network device CLI command accounting </a:t>
                      </a:r>
                    </a:p>
                  </a:txBody>
                  <a:tcPr/>
                </a:tc>
                <a:extLst>
                  <a:ext uri="{0D108BD9-81ED-4DB2-BD59-A6C34878D82A}">
                    <a16:rowId xmlns:a16="http://schemas.microsoft.com/office/drawing/2014/main" val="3529181570"/>
                  </a:ext>
                </a:extLst>
              </a:tr>
              <a:tr h="610957">
                <a:tc>
                  <a:txBody>
                    <a:bodyPr/>
                    <a:lstStyle/>
                    <a:p>
                      <a:r>
                        <a:rPr lang="en-US" sz="1800" dirty="0"/>
                        <a:t>Primary Use</a:t>
                      </a:r>
                    </a:p>
                  </a:txBody>
                  <a:tcPr/>
                </a:tc>
                <a:tc>
                  <a:txBody>
                    <a:bodyPr/>
                    <a:lstStyle/>
                    <a:p>
                      <a:r>
                        <a:rPr lang="en-US" sz="1800" dirty="0"/>
                        <a:t>Secure network access </a:t>
                      </a:r>
                    </a:p>
                  </a:txBody>
                  <a:tcPr/>
                </a:tc>
                <a:tc>
                  <a:txBody>
                    <a:bodyPr/>
                    <a:lstStyle/>
                    <a:p>
                      <a:r>
                        <a:rPr lang="en-US" sz="1800" dirty="0"/>
                        <a:t>Network device access control</a:t>
                      </a:r>
                    </a:p>
                  </a:txBody>
                  <a:tcPr/>
                </a:tc>
                <a:extLst>
                  <a:ext uri="{0D108BD9-81ED-4DB2-BD59-A6C34878D82A}">
                    <a16:rowId xmlns:a16="http://schemas.microsoft.com/office/drawing/2014/main" val="859642759"/>
                  </a:ext>
                </a:extLst>
              </a:tr>
            </a:tbl>
          </a:graphicData>
        </a:graphic>
      </p:graphicFrame>
    </p:spTree>
    <p:extLst>
      <p:ext uri="{BB962C8B-B14F-4D97-AF65-F5344CB8AC3E}">
        <p14:creationId xmlns:p14="http://schemas.microsoft.com/office/powerpoint/2010/main" val="5984968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3337" y="914400"/>
            <a:ext cx="11733958" cy="4014331"/>
          </a:xfrm>
        </p:spPr>
        <p:txBody>
          <a:bodyPr>
            <a:noAutofit/>
          </a:bodyPr>
          <a:lstStyle/>
          <a:p>
            <a:pPr>
              <a:buFont typeface="Wingdings" panose="05000000000000000000" pitchFamily="2" charset="2"/>
              <a:buChar char="§"/>
            </a:pPr>
            <a:r>
              <a:rPr lang="en-US" sz="1800" dirty="0">
                <a:solidFill>
                  <a:srgbClr val="000000"/>
                </a:solidFill>
              </a:rPr>
              <a:t>There are two parts to configuring TACACS+:</a:t>
            </a:r>
          </a:p>
          <a:p>
            <a:pPr lvl="1">
              <a:buFont typeface="Wingdings" panose="05000000000000000000" pitchFamily="2" charset="2"/>
              <a:buChar char="§"/>
            </a:pPr>
            <a:r>
              <a:rPr lang="en-US" sz="1800" dirty="0">
                <a:solidFill>
                  <a:srgbClr val="000000"/>
                </a:solidFill>
              </a:rPr>
              <a:t>The configuration of the device itself </a:t>
            </a:r>
          </a:p>
          <a:p>
            <a:pPr lvl="1">
              <a:buFont typeface="Wingdings" panose="05000000000000000000" pitchFamily="2" charset="2"/>
              <a:buChar char="§"/>
            </a:pPr>
            <a:r>
              <a:rPr lang="en-US" sz="1800" dirty="0">
                <a:solidFill>
                  <a:srgbClr val="000000"/>
                </a:solidFill>
              </a:rPr>
              <a:t>The configuration of the TACACS+ AAA server (for example, Cisco ISE)</a:t>
            </a:r>
          </a:p>
          <a:p>
            <a:pPr>
              <a:buFont typeface="Wingdings" panose="05000000000000000000" pitchFamily="2" charset="2"/>
              <a:buChar char="§"/>
            </a:pPr>
            <a:r>
              <a:rPr lang="en-US" sz="1800" dirty="0">
                <a:solidFill>
                  <a:srgbClr val="000000"/>
                </a:solidFill>
              </a:rPr>
              <a:t>The following steps are for configuring an IOS device with TACACS+ for device access control. </a:t>
            </a:r>
            <a:endParaRPr lang="en-US" sz="1800" i="1" dirty="0">
              <a:solidFill>
                <a:srgbClr val="000000"/>
              </a:solidFill>
            </a:endParaRPr>
          </a:p>
          <a:p>
            <a:pPr>
              <a:buFont typeface="Wingdings" panose="05000000000000000000" pitchFamily="2" charset="2"/>
              <a:buChar char="§"/>
            </a:pPr>
            <a:r>
              <a:rPr lang="en-US" sz="1800" b="1" dirty="0">
                <a:solidFill>
                  <a:srgbClr val="000000"/>
                </a:solidFill>
              </a:rPr>
              <a:t>Step 1. </a:t>
            </a:r>
            <a:r>
              <a:rPr lang="en-US" sz="1800" dirty="0">
                <a:solidFill>
                  <a:srgbClr val="000000"/>
                </a:solidFill>
              </a:rPr>
              <a:t>Create a local user with full privilege for fallback or to avoid being locked out after enabling AAA by using the command </a:t>
            </a:r>
            <a:r>
              <a:rPr lang="en-US" sz="1800" b="1" i="1" dirty="0">
                <a:solidFill>
                  <a:srgbClr val="FF0000"/>
                </a:solidFill>
                <a:effectLst>
                  <a:outerShdw blurRad="38100" dist="38100" dir="2700000" algn="tl">
                    <a:srgbClr val="000000">
                      <a:alpha val="43137"/>
                    </a:srgbClr>
                  </a:outerShdw>
                </a:effectLst>
              </a:rPr>
              <a:t>username</a:t>
            </a:r>
            <a:r>
              <a:rPr lang="en-US" sz="1800" i="1" dirty="0">
                <a:solidFill>
                  <a:srgbClr val="FF0000"/>
                </a:solidFill>
                <a:effectLst>
                  <a:outerShdw blurRad="38100" dist="38100" dir="2700000" algn="tl">
                    <a:srgbClr val="000000">
                      <a:alpha val="43137"/>
                    </a:srgbClr>
                  </a:outerShdw>
                </a:effectLst>
              </a:rPr>
              <a:t> {username} </a:t>
            </a:r>
            <a:r>
              <a:rPr lang="en-US" sz="1800" b="1" i="1" dirty="0">
                <a:solidFill>
                  <a:srgbClr val="FF0000"/>
                </a:solidFill>
                <a:effectLst>
                  <a:outerShdw blurRad="38100" dist="38100" dir="2700000" algn="tl">
                    <a:srgbClr val="000000">
                      <a:alpha val="43137"/>
                    </a:srgbClr>
                  </a:outerShdw>
                </a:effectLst>
              </a:rPr>
              <a:t>privilege 15 algorithm-type </a:t>
            </a:r>
            <a:r>
              <a:rPr lang="en-US" sz="1800" i="1" dirty="0">
                <a:solidFill>
                  <a:srgbClr val="FF0000"/>
                </a:solidFill>
                <a:effectLst>
                  <a:outerShdw blurRad="38100" dist="38100" dir="2700000" algn="tl">
                    <a:srgbClr val="000000">
                      <a:alpha val="43137"/>
                    </a:srgbClr>
                  </a:outerShdw>
                </a:effectLst>
              </a:rPr>
              <a:t>{</a:t>
            </a:r>
            <a:r>
              <a:rPr lang="en-US" sz="1800" b="1" i="1" dirty="0">
                <a:solidFill>
                  <a:srgbClr val="FF0000"/>
                </a:solidFill>
                <a:effectLst>
                  <a:outerShdw blurRad="38100" dist="38100" dir="2700000" algn="tl">
                    <a:srgbClr val="000000">
                      <a:alpha val="43137"/>
                    </a:srgbClr>
                  </a:outerShdw>
                </a:effectLst>
              </a:rPr>
              <a:t>md5</a:t>
            </a:r>
            <a:r>
              <a:rPr lang="en-US" sz="1800" i="1" dirty="0">
                <a:solidFill>
                  <a:srgbClr val="FF0000"/>
                </a:solidFill>
                <a:effectLst>
                  <a:outerShdw blurRad="38100" dist="38100" dir="2700000" algn="tl">
                    <a:srgbClr val="000000">
                      <a:alpha val="43137"/>
                    </a:srgbClr>
                  </a:outerShdw>
                </a:effectLst>
              </a:rPr>
              <a:t> | </a:t>
            </a:r>
            <a:r>
              <a:rPr lang="en-US" sz="1800" b="1" i="1" dirty="0">
                <a:solidFill>
                  <a:srgbClr val="FF0000"/>
                </a:solidFill>
                <a:effectLst>
                  <a:outerShdw blurRad="38100" dist="38100" dir="2700000" algn="tl">
                    <a:srgbClr val="000000">
                      <a:alpha val="43137"/>
                    </a:srgbClr>
                  </a:outerShdw>
                </a:effectLst>
              </a:rPr>
              <a:t>sha256</a:t>
            </a:r>
            <a:r>
              <a:rPr lang="en-US" sz="1800" i="1" dirty="0">
                <a:solidFill>
                  <a:srgbClr val="FF0000"/>
                </a:solidFill>
                <a:effectLst>
                  <a:outerShdw blurRad="38100" dist="38100" dir="2700000" algn="tl">
                    <a:srgbClr val="000000">
                      <a:alpha val="43137"/>
                    </a:srgbClr>
                  </a:outerShdw>
                </a:effectLst>
              </a:rPr>
              <a:t> | </a:t>
            </a:r>
            <a:r>
              <a:rPr lang="en-US" sz="1800" b="1" i="1" dirty="0" err="1">
                <a:solidFill>
                  <a:srgbClr val="FF0000"/>
                </a:solidFill>
                <a:effectLst>
                  <a:outerShdw blurRad="38100" dist="38100" dir="2700000" algn="tl">
                    <a:srgbClr val="000000">
                      <a:alpha val="43137"/>
                    </a:srgbClr>
                  </a:outerShdw>
                </a:effectLst>
              </a:rPr>
              <a:t>scrypt</a:t>
            </a:r>
            <a:r>
              <a:rPr lang="en-US" sz="1800" i="1" dirty="0">
                <a:solidFill>
                  <a:srgbClr val="FF0000"/>
                </a:solidFill>
                <a:effectLst>
                  <a:outerShdw blurRad="38100" dist="38100" dir="2700000" algn="tl">
                    <a:srgbClr val="000000">
                      <a:alpha val="43137"/>
                    </a:srgbClr>
                  </a:outerShdw>
                </a:effectLst>
              </a:rPr>
              <a:t>} </a:t>
            </a:r>
            <a:r>
              <a:rPr lang="en-US" sz="1800" b="1" i="1" dirty="0">
                <a:solidFill>
                  <a:srgbClr val="FF0000"/>
                </a:solidFill>
                <a:effectLst>
                  <a:outerShdw blurRad="38100" dist="38100" dir="2700000" algn="tl">
                    <a:srgbClr val="000000">
                      <a:alpha val="43137"/>
                    </a:srgbClr>
                  </a:outerShdw>
                </a:effectLst>
              </a:rPr>
              <a:t>secret</a:t>
            </a:r>
            <a:r>
              <a:rPr lang="en-US" sz="1800" i="1" dirty="0">
                <a:solidFill>
                  <a:srgbClr val="FF0000"/>
                </a:solidFill>
                <a:effectLst>
                  <a:outerShdw blurRad="38100" dist="38100" dir="2700000" algn="tl">
                    <a:srgbClr val="000000">
                      <a:alpha val="43137"/>
                    </a:srgbClr>
                  </a:outerShdw>
                </a:effectLst>
              </a:rPr>
              <a:t> {password}</a:t>
            </a:r>
          </a:p>
          <a:p>
            <a:pPr>
              <a:buFont typeface="Wingdings" panose="05000000000000000000" pitchFamily="2" charset="2"/>
              <a:buChar char="§"/>
            </a:pPr>
            <a:r>
              <a:rPr lang="en-US" sz="1800" b="1" dirty="0">
                <a:solidFill>
                  <a:srgbClr val="000000"/>
                </a:solidFill>
              </a:rPr>
              <a:t>Step 2. </a:t>
            </a:r>
            <a:r>
              <a:rPr lang="en-US" sz="1800" dirty="0">
                <a:solidFill>
                  <a:srgbClr val="000000"/>
                </a:solidFill>
              </a:rPr>
              <a:t>Enable AAA functions on by using with the command </a:t>
            </a:r>
            <a:r>
              <a:rPr lang="en-US" sz="1800" b="1" i="1" dirty="0" err="1">
                <a:solidFill>
                  <a:srgbClr val="FF0000"/>
                </a:solidFill>
                <a:effectLst>
                  <a:outerShdw blurRad="38100" dist="38100" dir="2700000" algn="tl">
                    <a:srgbClr val="000000">
                      <a:alpha val="43137"/>
                    </a:srgbClr>
                  </a:outerShdw>
                </a:effectLst>
              </a:rPr>
              <a:t>aaa</a:t>
            </a:r>
            <a:r>
              <a:rPr lang="en-US" sz="1800" b="1" i="1" dirty="0">
                <a:solidFill>
                  <a:srgbClr val="FF0000"/>
                </a:solidFill>
                <a:effectLst>
                  <a:outerShdw blurRad="38100" dist="38100" dir="2700000" algn="tl">
                    <a:srgbClr val="000000">
                      <a:alpha val="43137"/>
                    </a:srgbClr>
                  </a:outerShdw>
                </a:effectLst>
              </a:rPr>
              <a:t> new-model</a:t>
            </a:r>
            <a:r>
              <a:rPr lang="en-US" sz="1800" dirty="0">
                <a:solidFill>
                  <a:srgbClr val="000000"/>
                </a:solidFill>
              </a:rPr>
              <a:t>.</a:t>
            </a:r>
          </a:p>
          <a:p>
            <a:pPr>
              <a:buFont typeface="Wingdings" panose="05000000000000000000" pitchFamily="2" charset="2"/>
              <a:buChar char="§"/>
            </a:pPr>
            <a:r>
              <a:rPr lang="en-US" sz="1800" b="1" dirty="0">
                <a:solidFill>
                  <a:srgbClr val="000000"/>
                </a:solidFill>
              </a:rPr>
              <a:t>Step 3</a:t>
            </a:r>
            <a:r>
              <a:rPr lang="en-US" sz="1800" dirty="0">
                <a:solidFill>
                  <a:srgbClr val="000000"/>
                </a:solidFill>
              </a:rPr>
              <a:t>. Add a TACACS+ server using one of these methods, depending on the IOS version:</a:t>
            </a:r>
          </a:p>
          <a:p>
            <a:pPr lvl="1">
              <a:buFont typeface="Wingdings" panose="05000000000000000000" pitchFamily="2" charset="2"/>
              <a:buChar char="§"/>
            </a:pPr>
            <a:r>
              <a:rPr lang="en-US" sz="1800" dirty="0">
                <a:solidFill>
                  <a:srgbClr val="000000"/>
                </a:solidFill>
              </a:rPr>
              <a:t>To add a TACACS+ server on IOS versions prior to 15.x, use the command </a:t>
            </a:r>
          </a:p>
          <a:p>
            <a:pPr marL="914400" lvl="2" indent="0">
              <a:buNone/>
            </a:pPr>
            <a:r>
              <a:rPr lang="en-US" sz="1800" b="1" i="1" dirty="0" err="1">
                <a:solidFill>
                  <a:srgbClr val="FF0000"/>
                </a:solidFill>
                <a:effectLst>
                  <a:outerShdw blurRad="38100" dist="38100" dir="2700000" algn="tl">
                    <a:srgbClr val="000000">
                      <a:alpha val="43137"/>
                    </a:srgbClr>
                  </a:outerShdw>
                </a:effectLst>
              </a:rPr>
              <a:t>tacacs</a:t>
            </a:r>
            <a:r>
              <a:rPr lang="en-US" sz="1800" b="1" i="1" dirty="0">
                <a:solidFill>
                  <a:srgbClr val="FF0000"/>
                </a:solidFill>
                <a:effectLst>
                  <a:outerShdw blurRad="38100" dist="38100" dir="2700000" algn="tl">
                    <a:srgbClr val="000000">
                      <a:alpha val="43137"/>
                    </a:srgbClr>
                  </a:outerShdw>
                </a:effectLst>
              </a:rPr>
              <a:t>-server host { hostname | host-</a:t>
            </a:r>
            <a:r>
              <a:rPr lang="en-US" sz="1800" b="1" i="1" dirty="0" err="1">
                <a:solidFill>
                  <a:srgbClr val="FF0000"/>
                </a:solidFill>
                <a:effectLst>
                  <a:outerShdw blurRad="38100" dist="38100" dir="2700000" algn="tl">
                    <a:srgbClr val="000000">
                      <a:alpha val="43137"/>
                    </a:srgbClr>
                  </a:outerShdw>
                </a:effectLst>
              </a:rPr>
              <a:t>ip</a:t>
            </a:r>
            <a:r>
              <a:rPr lang="en-US" sz="1800" b="1" i="1" dirty="0">
                <a:solidFill>
                  <a:srgbClr val="FF0000"/>
                </a:solidFill>
                <a:effectLst>
                  <a:outerShdw blurRad="38100" dist="38100" dir="2700000" algn="tl">
                    <a:srgbClr val="000000">
                      <a:alpha val="43137"/>
                    </a:srgbClr>
                  </a:outerShdw>
                </a:effectLst>
              </a:rPr>
              <a:t>-address } key key-string</a:t>
            </a:r>
          </a:p>
          <a:p>
            <a:pPr lvl="1">
              <a:buFont typeface="Wingdings" panose="05000000000000000000" pitchFamily="2" charset="2"/>
              <a:buChar char="§"/>
            </a:pPr>
            <a:r>
              <a:rPr lang="en-US" sz="1800" dirty="0">
                <a:solidFill>
                  <a:srgbClr val="000000"/>
                </a:solidFill>
              </a:rPr>
              <a:t>To add a TACACS+ server on IOS versions 15.x and later, use the following commands: </a:t>
            </a:r>
          </a:p>
          <a:p>
            <a:pPr marL="914400" lvl="2" indent="0">
              <a:buNone/>
            </a:pPr>
            <a:r>
              <a:rPr lang="en-US" sz="1800" b="1" i="1" dirty="0" err="1">
                <a:solidFill>
                  <a:srgbClr val="FF0000"/>
                </a:solidFill>
                <a:effectLst>
                  <a:outerShdw blurRad="38100" dist="38100" dir="2700000" algn="tl">
                    <a:srgbClr val="000000">
                      <a:alpha val="43137"/>
                    </a:srgbClr>
                  </a:outerShdw>
                </a:effectLst>
              </a:rPr>
              <a:t>tacacs</a:t>
            </a:r>
            <a:r>
              <a:rPr lang="en-US" sz="1800" b="1" i="1" dirty="0">
                <a:solidFill>
                  <a:srgbClr val="FF0000"/>
                </a:solidFill>
                <a:effectLst>
                  <a:outerShdw blurRad="38100" dist="38100" dir="2700000" algn="tl">
                    <a:srgbClr val="000000">
                      <a:alpha val="43137"/>
                    </a:srgbClr>
                  </a:outerShdw>
                </a:effectLst>
              </a:rPr>
              <a:t> server name</a:t>
            </a:r>
          </a:p>
          <a:p>
            <a:pPr marL="914400" lvl="2" indent="0">
              <a:buNone/>
            </a:pPr>
            <a:r>
              <a:rPr lang="en-US" sz="1800" b="1" i="1" dirty="0">
                <a:solidFill>
                  <a:srgbClr val="FF0000"/>
                </a:solidFill>
                <a:effectLst>
                  <a:outerShdw blurRad="38100" dist="38100" dir="2700000" algn="tl">
                    <a:srgbClr val="000000">
                      <a:alpha val="43137"/>
                    </a:srgbClr>
                  </a:outerShdw>
                </a:effectLst>
              </a:rPr>
              <a:t> address ipv4 { hostname | host-</a:t>
            </a:r>
            <a:r>
              <a:rPr lang="en-US" sz="1800" b="1" i="1" dirty="0" err="1">
                <a:solidFill>
                  <a:srgbClr val="FF0000"/>
                </a:solidFill>
                <a:effectLst>
                  <a:outerShdw blurRad="38100" dist="38100" dir="2700000" algn="tl">
                    <a:srgbClr val="000000">
                      <a:alpha val="43137"/>
                    </a:srgbClr>
                  </a:outerShdw>
                </a:effectLst>
              </a:rPr>
              <a:t>ip</a:t>
            </a:r>
            <a:r>
              <a:rPr lang="en-US" sz="1800" b="1" i="1" dirty="0">
                <a:solidFill>
                  <a:srgbClr val="FF0000"/>
                </a:solidFill>
                <a:effectLst>
                  <a:outerShdw blurRad="38100" dist="38100" dir="2700000" algn="tl">
                    <a:srgbClr val="000000">
                      <a:alpha val="43137"/>
                    </a:srgbClr>
                  </a:outerShdw>
                </a:effectLst>
              </a:rPr>
              <a:t>-address }</a:t>
            </a:r>
          </a:p>
          <a:p>
            <a:pPr marL="914400" lvl="2" indent="0">
              <a:buNone/>
            </a:pPr>
            <a:r>
              <a:rPr lang="en-US" sz="1800" b="1" i="1" dirty="0">
                <a:solidFill>
                  <a:srgbClr val="FF0000"/>
                </a:solidFill>
                <a:effectLst>
                  <a:outerShdw blurRad="38100" dist="38100" dir="2700000" algn="tl">
                    <a:srgbClr val="000000">
                      <a:alpha val="43137"/>
                    </a:srgbClr>
                  </a:outerShdw>
                </a:effectLst>
              </a:rPr>
              <a:t> key key-string</a:t>
            </a:r>
          </a:p>
        </p:txBody>
      </p:sp>
      <p:sp>
        <p:nvSpPr>
          <p:cNvPr id="6" name="Title 1"/>
          <p:cNvSpPr>
            <a:spLocks noGrp="1"/>
          </p:cNvSpPr>
          <p:nvPr>
            <p:ph type="title"/>
          </p:nvPr>
        </p:nvSpPr>
        <p:spPr>
          <a:xfrm>
            <a:off x="333337" y="184733"/>
            <a:ext cx="8207283" cy="729667"/>
          </a:xfrm>
        </p:spPr>
        <p:txBody>
          <a:bodyPr>
            <a:normAutofit fontScale="90000"/>
          </a:bodyPr>
          <a:lstStyle/>
          <a:p>
            <a:r>
              <a:rPr lang="en-US" sz="3200" dirty="0"/>
              <a:t>Configuring AAA for Network Device Access Control</a:t>
            </a:r>
            <a:endParaRPr lang="en-GB" sz="3200" dirty="0"/>
          </a:p>
        </p:txBody>
      </p:sp>
    </p:spTree>
    <p:extLst>
      <p:ext uri="{BB962C8B-B14F-4D97-AF65-F5344CB8AC3E}">
        <p14:creationId xmlns:p14="http://schemas.microsoft.com/office/powerpoint/2010/main" val="38248024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3337" y="914400"/>
            <a:ext cx="11733958" cy="4014331"/>
          </a:xfrm>
        </p:spPr>
        <p:txBody>
          <a:bodyPr>
            <a:noAutofit/>
          </a:bodyPr>
          <a:lstStyle/>
          <a:p>
            <a:pPr>
              <a:buFont typeface="Wingdings" panose="05000000000000000000" pitchFamily="2" charset="2"/>
              <a:buChar char="§"/>
            </a:pPr>
            <a:r>
              <a:rPr lang="en-US" sz="1800" b="1" dirty="0">
                <a:solidFill>
                  <a:srgbClr val="000000"/>
                </a:solidFill>
              </a:rPr>
              <a:t>Step 4. </a:t>
            </a:r>
            <a:r>
              <a:rPr lang="en-US" sz="1800" dirty="0">
                <a:solidFill>
                  <a:srgbClr val="000000"/>
                </a:solidFill>
              </a:rPr>
              <a:t>Create an AAA group by using the following commands</a:t>
            </a:r>
            <a:r>
              <a:rPr lang="en-US" sz="1800" b="1" dirty="0">
                <a:solidFill>
                  <a:srgbClr val="000000"/>
                </a:solidFill>
              </a:rPr>
              <a:t>: </a:t>
            </a:r>
          </a:p>
          <a:p>
            <a:pPr marL="914400" lvl="2" indent="0">
              <a:buNone/>
            </a:pPr>
            <a:r>
              <a:rPr lang="en-US" sz="1800" b="1" i="1" dirty="0" err="1">
                <a:solidFill>
                  <a:srgbClr val="FF0000"/>
                </a:solidFill>
                <a:effectLst>
                  <a:outerShdw blurRad="38100" dist="38100" dir="2700000" algn="tl">
                    <a:srgbClr val="000000">
                      <a:alpha val="43137"/>
                    </a:srgbClr>
                  </a:outerShdw>
                </a:effectLst>
              </a:rPr>
              <a:t>aaa</a:t>
            </a:r>
            <a:r>
              <a:rPr lang="en-US" sz="1800" b="1" i="1" dirty="0">
                <a:solidFill>
                  <a:srgbClr val="FF0000"/>
                </a:solidFill>
                <a:effectLst>
                  <a:outerShdw blurRad="38100" dist="38100" dir="2700000" algn="tl">
                    <a:srgbClr val="000000">
                      <a:alpha val="43137"/>
                    </a:srgbClr>
                  </a:outerShdw>
                </a:effectLst>
              </a:rPr>
              <a:t> group server </a:t>
            </a:r>
            <a:r>
              <a:rPr lang="en-US" sz="1800" b="1" i="1" dirty="0" err="1">
                <a:solidFill>
                  <a:srgbClr val="FF0000"/>
                </a:solidFill>
                <a:effectLst>
                  <a:outerShdw blurRad="38100" dist="38100" dir="2700000" algn="tl">
                    <a:srgbClr val="000000">
                      <a:alpha val="43137"/>
                    </a:srgbClr>
                  </a:outerShdw>
                </a:effectLst>
              </a:rPr>
              <a:t>tacacs</a:t>
            </a:r>
            <a:r>
              <a:rPr lang="en-US" sz="1800" b="1" i="1" dirty="0">
                <a:solidFill>
                  <a:srgbClr val="FF0000"/>
                </a:solidFill>
                <a:effectLst>
                  <a:outerShdw blurRad="38100" dist="38100" dir="2700000" algn="tl">
                    <a:srgbClr val="000000">
                      <a:alpha val="43137"/>
                    </a:srgbClr>
                  </a:outerShdw>
                </a:effectLst>
              </a:rPr>
              <a:t>+ group-name </a:t>
            </a:r>
          </a:p>
          <a:p>
            <a:pPr marL="914400" lvl="2" indent="0">
              <a:buNone/>
            </a:pPr>
            <a:r>
              <a:rPr lang="en-US" sz="1800" b="1" i="1" dirty="0">
                <a:solidFill>
                  <a:srgbClr val="FF0000"/>
                </a:solidFill>
                <a:effectLst>
                  <a:outerShdw blurRad="38100" dist="38100" dir="2700000" algn="tl">
                    <a:srgbClr val="000000">
                      <a:alpha val="43137"/>
                    </a:srgbClr>
                  </a:outerShdw>
                </a:effectLst>
              </a:rPr>
              <a:t>server name server-name.</a:t>
            </a:r>
          </a:p>
          <a:p>
            <a:pPr marL="266700" lvl="2" indent="0">
              <a:buNone/>
            </a:pPr>
            <a:r>
              <a:rPr lang="en-US" sz="1800" i="1" dirty="0">
                <a:solidFill>
                  <a:srgbClr val="000000"/>
                </a:solidFill>
              </a:rPr>
              <a:t>This creates an AAA group that includes the TACACS+ servers that are added to the group with the </a:t>
            </a:r>
            <a:r>
              <a:rPr lang="en-US" sz="1800" b="1" i="1" dirty="0">
                <a:solidFill>
                  <a:srgbClr val="000000"/>
                </a:solidFill>
              </a:rPr>
              <a:t>server name </a:t>
            </a:r>
            <a:r>
              <a:rPr lang="en-US" sz="1800" i="1" dirty="0">
                <a:solidFill>
                  <a:srgbClr val="000000"/>
                </a:solidFill>
              </a:rPr>
              <a:t>command </a:t>
            </a:r>
          </a:p>
          <a:p>
            <a:pPr>
              <a:buFont typeface="Wingdings" panose="05000000000000000000" pitchFamily="2" charset="2"/>
              <a:buChar char="§"/>
            </a:pPr>
            <a:r>
              <a:rPr lang="en-US" sz="1800" b="1" dirty="0">
                <a:solidFill>
                  <a:srgbClr val="000000"/>
                </a:solidFill>
              </a:rPr>
              <a:t>Step 5. </a:t>
            </a:r>
            <a:r>
              <a:rPr lang="en-US" sz="1800" dirty="0">
                <a:solidFill>
                  <a:srgbClr val="000000"/>
                </a:solidFill>
              </a:rPr>
              <a:t>Enable AAA login authentication by using the command </a:t>
            </a:r>
            <a:r>
              <a:rPr lang="en-US" sz="1800" b="1" i="1" dirty="0" err="1">
                <a:solidFill>
                  <a:srgbClr val="FF0000"/>
                </a:solidFill>
                <a:effectLst>
                  <a:outerShdw blurRad="38100" dist="38100" dir="2700000" algn="tl">
                    <a:srgbClr val="000000">
                      <a:alpha val="43137"/>
                    </a:srgbClr>
                  </a:outerShdw>
                </a:effectLst>
              </a:rPr>
              <a:t>aaa</a:t>
            </a:r>
            <a:r>
              <a:rPr lang="en-US" sz="1800" b="1" i="1" dirty="0">
                <a:solidFill>
                  <a:srgbClr val="FF0000"/>
                </a:solidFill>
                <a:effectLst>
                  <a:outerShdw blurRad="38100" dist="38100" dir="2700000" algn="tl">
                    <a:srgbClr val="000000">
                      <a:alpha val="43137"/>
                    </a:srgbClr>
                  </a:outerShdw>
                </a:effectLst>
              </a:rPr>
              <a:t> authentication login { default | custom-list-name } </a:t>
            </a:r>
            <a:r>
              <a:rPr lang="en-US" sz="1800" i="1" dirty="0">
                <a:solidFill>
                  <a:srgbClr val="000000"/>
                </a:solidFill>
              </a:rPr>
              <a:t>method1</a:t>
            </a:r>
            <a:r>
              <a:rPr lang="en-US" sz="1800" dirty="0">
                <a:solidFill>
                  <a:srgbClr val="000000"/>
                </a:solidFill>
              </a:rPr>
              <a:t> [ </a:t>
            </a:r>
            <a:r>
              <a:rPr lang="en-US" sz="1800" i="1" dirty="0">
                <a:solidFill>
                  <a:srgbClr val="000000"/>
                </a:solidFill>
              </a:rPr>
              <a:t>method2</a:t>
            </a:r>
            <a:r>
              <a:rPr lang="en-US" sz="1800" dirty="0">
                <a:solidFill>
                  <a:srgbClr val="000000"/>
                </a:solidFill>
              </a:rPr>
              <a:t> . . . ] </a:t>
            </a:r>
          </a:p>
          <a:p>
            <a:pPr lvl="1" algn="just">
              <a:buFont typeface="Wingdings" panose="05000000000000000000" pitchFamily="2" charset="2"/>
              <a:buChar char="§"/>
            </a:pPr>
            <a:r>
              <a:rPr lang="en-US" sz="1800" i="1" dirty="0">
                <a:solidFill>
                  <a:srgbClr val="000000"/>
                </a:solidFill>
              </a:rPr>
              <a:t>Method lists enable login authentication. </a:t>
            </a:r>
          </a:p>
          <a:p>
            <a:pPr lvl="1" algn="just">
              <a:buFont typeface="Wingdings" panose="05000000000000000000" pitchFamily="2" charset="2"/>
              <a:buChar char="§"/>
            </a:pPr>
            <a:r>
              <a:rPr lang="en-US" sz="1800" i="1" dirty="0">
                <a:solidFill>
                  <a:srgbClr val="000000"/>
                </a:solidFill>
              </a:rPr>
              <a:t>The default keyword applies the method lists that follow (method1 [ method2 . . .) to all lines (</a:t>
            </a:r>
            <a:r>
              <a:rPr lang="en-US" sz="1800" i="1" dirty="0" err="1">
                <a:solidFill>
                  <a:srgbClr val="000000"/>
                </a:solidFill>
              </a:rPr>
              <a:t>cty</a:t>
            </a:r>
            <a:r>
              <a:rPr lang="en-US" sz="1800" i="1" dirty="0">
                <a:solidFill>
                  <a:srgbClr val="000000"/>
                </a:solidFill>
              </a:rPr>
              <a:t>, </a:t>
            </a:r>
            <a:r>
              <a:rPr lang="en-US" sz="1800" i="1" dirty="0" err="1">
                <a:solidFill>
                  <a:srgbClr val="000000"/>
                </a:solidFill>
              </a:rPr>
              <a:t>tty</a:t>
            </a:r>
            <a:r>
              <a:rPr lang="en-US" sz="1800" i="1" dirty="0">
                <a:solidFill>
                  <a:srgbClr val="000000"/>
                </a:solidFill>
              </a:rPr>
              <a:t>, aux, and so on). </a:t>
            </a:r>
          </a:p>
          <a:p>
            <a:pPr lvl="1" algn="just">
              <a:buFont typeface="Wingdings" panose="05000000000000000000" pitchFamily="2" charset="2"/>
              <a:buChar char="§"/>
            </a:pPr>
            <a:r>
              <a:rPr lang="en-US" sz="1800" i="1" dirty="0">
                <a:solidFill>
                  <a:srgbClr val="000000"/>
                </a:solidFill>
              </a:rPr>
              <a:t>The custom list-name CLI assigns a custom name for the method lists that follow it. </a:t>
            </a:r>
          </a:p>
          <a:p>
            <a:pPr lvl="1" algn="just">
              <a:buFont typeface="Wingdings" panose="05000000000000000000" pitchFamily="2" charset="2"/>
              <a:buChar char="§"/>
            </a:pPr>
            <a:r>
              <a:rPr lang="en-US" sz="1800" i="1" dirty="0">
                <a:solidFill>
                  <a:srgbClr val="000000"/>
                </a:solidFill>
              </a:rPr>
              <a:t>To apply a custom list to a line, use the command </a:t>
            </a:r>
            <a:r>
              <a:rPr lang="en-US" sz="1800" b="1" i="1" dirty="0">
                <a:solidFill>
                  <a:srgbClr val="FF0000"/>
                </a:solidFill>
                <a:effectLst>
                  <a:outerShdw blurRad="38100" dist="38100" dir="2700000" algn="tl">
                    <a:srgbClr val="000000">
                      <a:alpha val="43137"/>
                    </a:srgbClr>
                  </a:outerShdw>
                </a:effectLst>
              </a:rPr>
              <a:t>login authentication </a:t>
            </a:r>
            <a:r>
              <a:rPr lang="en-US" sz="1800" i="1" dirty="0">
                <a:solidFill>
                  <a:srgbClr val="000000"/>
                </a:solidFill>
              </a:rPr>
              <a:t>custom-list-name under the line configuration mode.  Method lists are applied sequentially from left to right.</a:t>
            </a:r>
          </a:p>
          <a:p>
            <a:pPr>
              <a:buFont typeface="Wingdings" panose="05000000000000000000" pitchFamily="2" charset="2"/>
              <a:buChar char="§"/>
            </a:pPr>
            <a:r>
              <a:rPr lang="en-US" sz="1800" b="1" dirty="0">
                <a:solidFill>
                  <a:srgbClr val="000000"/>
                </a:solidFill>
              </a:rPr>
              <a:t>Step 6. </a:t>
            </a:r>
            <a:r>
              <a:rPr lang="en-US" sz="1800" dirty="0">
                <a:solidFill>
                  <a:srgbClr val="000000"/>
                </a:solidFill>
              </a:rPr>
              <a:t>Enable AAA authorization for EXEC by using the command </a:t>
            </a:r>
            <a:r>
              <a:rPr lang="en-US" sz="1800" b="1" i="1" dirty="0" err="1">
                <a:solidFill>
                  <a:srgbClr val="FF0000"/>
                </a:solidFill>
                <a:effectLst>
                  <a:outerShdw blurRad="38100" dist="38100" dir="2700000" algn="tl">
                    <a:srgbClr val="000000">
                      <a:alpha val="43137"/>
                    </a:srgbClr>
                  </a:outerShdw>
                </a:effectLst>
              </a:rPr>
              <a:t>aaa</a:t>
            </a:r>
            <a:r>
              <a:rPr lang="en-US" sz="1800" b="1" i="1" dirty="0">
                <a:solidFill>
                  <a:srgbClr val="FF0000"/>
                </a:solidFill>
                <a:effectLst>
                  <a:outerShdw blurRad="38100" dist="38100" dir="2700000" algn="tl">
                    <a:srgbClr val="000000">
                      <a:alpha val="43137"/>
                    </a:srgbClr>
                  </a:outerShdw>
                </a:effectLst>
              </a:rPr>
              <a:t> authorization exec { default | custom-list-name } </a:t>
            </a:r>
            <a:r>
              <a:rPr lang="en-US" sz="1800" i="1" dirty="0">
                <a:solidFill>
                  <a:srgbClr val="000000"/>
                </a:solidFill>
              </a:rPr>
              <a:t>method1</a:t>
            </a:r>
            <a:r>
              <a:rPr lang="en-US" sz="1800" dirty="0">
                <a:solidFill>
                  <a:srgbClr val="000000"/>
                </a:solidFill>
              </a:rPr>
              <a:t> [ </a:t>
            </a:r>
            <a:r>
              <a:rPr lang="en-US" sz="1800" i="1" dirty="0">
                <a:solidFill>
                  <a:srgbClr val="000000"/>
                </a:solidFill>
              </a:rPr>
              <a:t>method2</a:t>
            </a:r>
            <a:r>
              <a:rPr lang="en-US" sz="1800" dirty="0">
                <a:solidFill>
                  <a:srgbClr val="000000"/>
                </a:solidFill>
              </a:rPr>
              <a:t> . . . ] This command enables EXEC shell authorization for all lines except the console line.</a:t>
            </a:r>
          </a:p>
          <a:p>
            <a:pPr>
              <a:buFont typeface="Wingdings" panose="05000000000000000000" pitchFamily="2" charset="2"/>
              <a:buChar char="§"/>
            </a:pPr>
            <a:r>
              <a:rPr lang="en-US" sz="1800" b="1" dirty="0">
                <a:solidFill>
                  <a:srgbClr val="000000"/>
                </a:solidFill>
              </a:rPr>
              <a:t>Step 7. </a:t>
            </a:r>
            <a:r>
              <a:rPr lang="en-US" sz="1800" dirty="0">
                <a:solidFill>
                  <a:srgbClr val="000000"/>
                </a:solidFill>
              </a:rPr>
              <a:t>Enable AAA authorization for the console by using the command </a:t>
            </a:r>
            <a:r>
              <a:rPr lang="en-US" sz="1800" b="1" i="1" dirty="0" err="1">
                <a:solidFill>
                  <a:srgbClr val="FF0000"/>
                </a:solidFill>
                <a:effectLst>
                  <a:outerShdw blurRad="38100" dist="38100" dir="2700000" algn="tl">
                    <a:srgbClr val="000000">
                      <a:alpha val="43137"/>
                    </a:srgbClr>
                  </a:outerShdw>
                </a:effectLst>
              </a:rPr>
              <a:t>aaa</a:t>
            </a:r>
            <a:r>
              <a:rPr lang="en-US" sz="1800" b="1" i="1" dirty="0">
                <a:solidFill>
                  <a:srgbClr val="FF0000"/>
                </a:solidFill>
                <a:effectLst>
                  <a:outerShdw blurRad="38100" dist="38100" dir="2700000" algn="tl">
                    <a:srgbClr val="000000">
                      <a:alpha val="43137"/>
                    </a:srgbClr>
                  </a:outerShdw>
                </a:effectLst>
              </a:rPr>
              <a:t> authorization console</a:t>
            </a:r>
            <a:r>
              <a:rPr lang="en-US" sz="1800" dirty="0">
                <a:solidFill>
                  <a:srgbClr val="000000"/>
                </a:solidFill>
              </a:rPr>
              <a:t>.</a:t>
            </a:r>
            <a:r>
              <a:rPr lang="en-US" sz="1800" b="1" dirty="0">
                <a:solidFill>
                  <a:srgbClr val="000000"/>
                </a:solidFill>
              </a:rPr>
              <a:t> </a:t>
            </a:r>
            <a:r>
              <a:rPr lang="en-US" sz="1800" dirty="0">
                <a:solidFill>
                  <a:srgbClr val="000000"/>
                </a:solidFill>
              </a:rPr>
              <a:t>Authorization for the console is disabled by default to prevent inexperienced users from locking themselves out.</a:t>
            </a:r>
          </a:p>
          <a:p>
            <a:pPr>
              <a:buFont typeface="Wingdings" panose="05000000000000000000" pitchFamily="2" charset="2"/>
              <a:buChar char="§"/>
            </a:pPr>
            <a:endParaRPr lang="en-US" sz="1800" i="1" dirty="0">
              <a:solidFill>
                <a:srgbClr val="FF0000"/>
              </a:solidFill>
              <a:effectLst>
                <a:outerShdw blurRad="38100" dist="38100" dir="2700000" algn="tl">
                  <a:srgbClr val="000000">
                    <a:alpha val="43137"/>
                  </a:srgbClr>
                </a:outerShdw>
              </a:effectLst>
            </a:endParaRPr>
          </a:p>
        </p:txBody>
      </p:sp>
      <p:sp>
        <p:nvSpPr>
          <p:cNvPr id="6" name="Title 1"/>
          <p:cNvSpPr>
            <a:spLocks noGrp="1"/>
          </p:cNvSpPr>
          <p:nvPr>
            <p:ph type="title"/>
          </p:nvPr>
        </p:nvSpPr>
        <p:spPr>
          <a:xfrm>
            <a:off x="333337" y="184733"/>
            <a:ext cx="8207283" cy="729667"/>
          </a:xfrm>
        </p:spPr>
        <p:txBody>
          <a:bodyPr>
            <a:normAutofit fontScale="90000"/>
          </a:bodyPr>
          <a:lstStyle/>
          <a:p>
            <a:r>
              <a:rPr lang="en-US" sz="3200" dirty="0"/>
              <a:t>Configuring AAA for Network Device Access Control</a:t>
            </a:r>
            <a:endParaRPr lang="en-GB" sz="3200" dirty="0"/>
          </a:p>
        </p:txBody>
      </p:sp>
    </p:spTree>
    <p:extLst>
      <p:ext uri="{BB962C8B-B14F-4D97-AF65-F5344CB8AC3E}">
        <p14:creationId xmlns:p14="http://schemas.microsoft.com/office/powerpoint/2010/main" val="33240127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3337" y="914400"/>
            <a:ext cx="11733958" cy="4014331"/>
          </a:xfrm>
        </p:spPr>
        <p:txBody>
          <a:bodyPr>
            <a:noAutofit/>
          </a:bodyPr>
          <a:lstStyle/>
          <a:p>
            <a:pPr algn="just">
              <a:buFont typeface="Wingdings" panose="05000000000000000000" pitchFamily="2" charset="2"/>
              <a:buChar char="§"/>
            </a:pPr>
            <a:endParaRPr lang="en-US" sz="1800" dirty="0">
              <a:solidFill>
                <a:srgbClr val="000000"/>
              </a:solidFill>
            </a:endParaRPr>
          </a:p>
          <a:p>
            <a:pPr algn="just">
              <a:buFont typeface="Wingdings" panose="05000000000000000000" pitchFamily="2" charset="2"/>
              <a:buChar char="§"/>
            </a:pPr>
            <a:r>
              <a:rPr lang="en-US" sz="1800" b="1" dirty="0">
                <a:solidFill>
                  <a:srgbClr val="000000"/>
                </a:solidFill>
              </a:rPr>
              <a:t>Step 8. </a:t>
            </a:r>
            <a:r>
              <a:rPr lang="en-US" sz="1800" dirty="0">
                <a:solidFill>
                  <a:srgbClr val="000000"/>
                </a:solidFill>
              </a:rPr>
              <a:t>Enable AAA command authorization by using the command </a:t>
            </a:r>
            <a:r>
              <a:rPr lang="en-US" sz="1800" b="1" i="1" dirty="0" err="1">
                <a:solidFill>
                  <a:srgbClr val="FF0000"/>
                </a:solidFill>
                <a:effectLst>
                  <a:outerShdw blurRad="38100" dist="38100" dir="2700000" algn="tl">
                    <a:srgbClr val="000000">
                      <a:alpha val="43137"/>
                    </a:srgbClr>
                  </a:outerShdw>
                </a:effectLst>
              </a:rPr>
              <a:t>aaa</a:t>
            </a:r>
            <a:r>
              <a:rPr lang="en-US" sz="1800" b="1" i="1" dirty="0">
                <a:solidFill>
                  <a:srgbClr val="FF0000"/>
                </a:solidFill>
                <a:effectLst>
                  <a:outerShdw blurRad="38100" dist="38100" dir="2700000" algn="tl">
                    <a:srgbClr val="000000">
                      <a:alpha val="43137"/>
                    </a:srgbClr>
                  </a:outerShdw>
                </a:effectLst>
              </a:rPr>
              <a:t> authorization commands </a:t>
            </a:r>
            <a:r>
              <a:rPr lang="en-US" sz="1800" dirty="0">
                <a:solidFill>
                  <a:srgbClr val="000000"/>
                </a:solidFill>
              </a:rPr>
              <a:t>{</a:t>
            </a:r>
            <a:r>
              <a:rPr lang="en-US" sz="1800" i="1" dirty="0">
                <a:solidFill>
                  <a:srgbClr val="000000"/>
                </a:solidFill>
              </a:rPr>
              <a:t>privilege level</a:t>
            </a:r>
            <a:r>
              <a:rPr lang="en-US" sz="1800" dirty="0">
                <a:solidFill>
                  <a:srgbClr val="000000"/>
                </a:solidFill>
              </a:rPr>
              <a:t>} { </a:t>
            </a:r>
            <a:r>
              <a:rPr lang="en-US" sz="1800" b="1" dirty="0">
                <a:solidFill>
                  <a:srgbClr val="000000"/>
                </a:solidFill>
              </a:rPr>
              <a:t>default</a:t>
            </a:r>
            <a:r>
              <a:rPr lang="en-US" sz="1800" dirty="0">
                <a:solidFill>
                  <a:srgbClr val="000000"/>
                </a:solidFill>
              </a:rPr>
              <a:t> | </a:t>
            </a:r>
            <a:r>
              <a:rPr lang="en-US" sz="1800" i="1" dirty="0">
                <a:solidFill>
                  <a:srgbClr val="000000"/>
                </a:solidFill>
              </a:rPr>
              <a:t>custom-list-name</a:t>
            </a:r>
            <a:r>
              <a:rPr lang="en-US" sz="1800" dirty="0">
                <a:solidFill>
                  <a:srgbClr val="000000"/>
                </a:solidFill>
              </a:rPr>
              <a:t> } </a:t>
            </a:r>
            <a:r>
              <a:rPr lang="en-US" sz="1800" i="1" dirty="0">
                <a:solidFill>
                  <a:srgbClr val="000000"/>
                </a:solidFill>
              </a:rPr>
              <a:t>method1</a:t>
            </a:r>
            <a:r>
              <a:rPr lang="en-US" sz="1800" dirty="0">
                <a:solidFill>
                  <a:srgbClr val="000000"/>
                </a:solidFill>
              </a:rPr>
              <a:t> [ </a:t>
            </a:r>
            <a:r>
              <a:rPr lang="en-US" sz="1800" i="1" dirty="0">
                <a:solidFill>
                  <a:srgbClr val="000000"/>
                </a:solidFill>
              </a:rPr>
              <a:t>method2</a:t>
            </a:r>
            <a:r>
              <a:rPr lang="en-US" sz="1800" dirty="0">
                <a:solidFill>
                  <a:srgbClr val="000000"/>
                </a:solidFill>
              </a:rPr>
              <a:t> . . . ]</a:t>
            </a:r>
          </a:p>
          <a:p>
            <a:pPr algn="just">
              <a:buFont typeface="Wingdings" panose="05000000000000000000" pitchFamily="2" charset="2"/>
              <a:buChar char="§"/>
            </a:pPr>
            <a:endParaRPr lang="en-US" sz="1800" dirty="0">
              <a:solidFill>
                <a:srgbClr val="000000"/>
              </a:solidFill>
            </a:endParaRPr>
          </a:p>
          <a:p>
            <a:pPr algn="just">
              <a:buFont typeface="Wingdings" panose="05000000000000000000" pitchFamily="2" charset="2"/>
              <a:buChar char="§"/>
            </a:pPr>
            <a:r>
              <a:rPr lang="en-US" sz="1800" b="1" dirty="0">
                <a:solidFill>
                  <a:srgbClr val="000000"/>
                </a:solidFill>
              </a:rPr>
              <a:t>Step 9. </a:t>
            </a:r>
            <a:r>
              <a:rPr lang="en-US" sz="1800" dirty="0">
                <a:solidFill>
                  <a:srgbClr val="000000"/>
                </a:solidFill>
              </a:rPr>
              <a:t>Enable command authorization in global configuration mode (and all global configuration </a:t>
            </a:r>
            <a:r>
              <a:rPr lang="en-US" sz="1800" dirty="0" err="1">
                <a:solidFill>
                  <a:srgbClr val="000000"/>
                </a:solidFill>
              </a:rPr>
              <a:t>submodes</a:t>
            </a:r>
            <a:r>
              <a:rPr lang="en-US" sz="1800" dirty="0">
                <a:solidFill>
                  <a:srgbClr val="000000"/>
                </a:solidFill>
              </a:rPr>
              <a:t>) by using the command </a:t>
            </a:r>
            <a:r>
              <a:rPr lang="en-US" sz="1800" b="1" i="1" dirty="0" err="1">
                <a:solidFill>
                  <a:srgbClr val="FF0000"/>
                </a:solidFill>
                <a:effectLst>
                  <a:outerShdw blurRad="38100" dist="38100" dir="2700000" algn="tl">
                    <a:srgbClr val="000000">
                      <a:alpha val="43137"/>
                    </a:srgbClr>
                  </a:outerShdw>
                </a:effectLst>
              </a:rPr>
              <a:t>aaa</a:t>
            </a:r>
            <a:r>
              <a:rPr lang="en-US" sz="1800" b="1" i="1" dirty="0">
                <a:solidFill>
                  <a:srgbClr val="FF0000"/>
                </a:solidFill>
                <a:effectLst>
                  <a:outerShdw blurRad="38100" dist="38100" dir="2700000" algn="tl">
                    <a:srgbClr val="000000">
                      <a:alpha val="43137"/>
                    </a:srgbClr>
                  </a:outerShdw>
                </a:effectLst>
              </a:rPr>
              <a:t> authorization </a:t>
            </a:r>
            <a:r>
              <a:rPr lang="en-US" sz="1800" b="1" i="1" dirty="0" err="1">
                <a:solidFill>
                  <a:srgbClr val="FF0000"/>
                </a:solidFill>
                <a:effectLst>
                  <a:outerShdw blurRad="38100" dist="38100" dir="2700000" algn="tl">
                    <a:srgbClr val="000000">
                      <a:alpha val="43137"/>
                    </a:srgbClr>
                  </a:outerShdw>
                </a:effectLst>
              </a:rPr>
              <a:t>config</a:t>
            </a:r>
            <a:r>
              <a:rPr lang="en-US" sz="1800" b="1" i="1" dirty="0">
                <a:solidFill>
                  <a:srgbClr val="FF0000"/>
                </a:solidFill>
                <a:effectLst>
                  <a:outerShdw blurRad="38100" dist="38100" dir="2700000" algn="tl">
                    <a:srgbClr val="000000">
                      <a:alpha val="43137"/>
                    </a:srgbClr>
                  </a:outerShdw>
                </a:effectLst>
              </a:rPr>
              <a:t>-commands</a:t>
            </a:r>
          </a:p>
          <a:p>
            <a:pPr algn="just">
              <a:buFont typeface="Wingdings" panose="05000000000000000000" pitchFamily="2" charset="2"/>
              <a:buChar char="§"/>
            </a:pPr>
            <a:endParaRPr lang="en-US" sz="1800" b="1" dirty="0">
              <a:solidFill>
                <a:srgbClr val="000000"/>
              </a:solidFill>
            </a:endParaRPr>
          </a:p>
          <a:p>
            <a:pPr algn="just">
              <a:buFont typeface="Wingdings" panose="05000000000000000000" pitchFamily="2" charset="2"/>
              <a:buChar char="§"/>
            </a:pPr>
            <a:r>
              <a:rPr lang="en-US" sz="1800" b="1" dirty="0">
                <a:solidFill>
                  <a:srgbClr val="000000"/>
                </a:solidFill>
              </a:rPr>
              <a:t>Step 10. </a:t>
            </a:r>
            <a:r>
              <a:rPr lang="en-US" sz="1800" dirty="0">
                <a:solidFill>
                  <a:srgbClr val="000000"/>
                </a:solidFill>
              </a:rPr>
              <a:t>Enable login accounting by using the command </a:t>
            </a:r>
            <a:r>
              <a:rPr lang="en-US" sz="1800" b="1" i="1" dirty="0" err="1">
                <a:solidFill>
                  <a:srgbClr val="FF0000"/>
                </a:solidFill>
                <a:effectLst>
                  <a:outerShdw blurRad="38100" dist="38100" dir="2700000" algn="tl">
                    <a:srgbClr val="000000">
                      <a:alpha val="43137"/>
                    </a:srgbClr>
                  </a:outerShdw>
                </a:effectLst>
              </a:rPr>
              <a:t>aaa</a:t>
            </a:r>
            <a:r>
              <a:rPr lang="en-US" sz="1800" b="1" i="1" dirty="0">
                <a:solidFill>
                  <a:srgbClr val="FF0000"/>
                </a:solidFill>
                <a:effectLst>
                  <a:outerShdw blurRad="38100" dist="38100" dir="2700000" algn="tl">
                    <a:srgbClr val="000000">
                      <a:alpha val="43137"/>
                    </a:srgbClr>
                  </a:outerShdw>
                </a:effectLst>
              </a:rPr>
              <a:t> accounting exec </a:t>
            </a:r>
            <a:r>
              <a:rPr lang="en-US" sz="1800" dirty="0">
                <a:solidFill>
                  <a:srgbClr val="000000"/>
                </a:solidFill>
              </a:rPr>
              <a:t>{ </a:t>
            </a:r>
            <a:r>
              <a:rPr lang="en-US" sz="1800" b="1" dirty="0">
                <a:solidFill>
                  <a:srgbClr val="000000"/>
                </a:solidFill>
              </a:rPr>
              <a:t>default</a:t>
            </a:r>
            <a:r>
              <a:rPr lang="en-US" sz="1800" dirty="0">
                <a:solidFill>
                  <a:srgbClr val="000000"/>
                </a:solidFill>
              </a:rPr>
              <a:t> | </a:t>
            </a:r>
            <a:r>
              <a:rPr lang="en-US" sz="1800" i="1" dirty="0">
                <a:solidFill>
                  <a:srgbClr val="000000"/>
                </a:solidFill>
              </a:rPr>
              <a:t>custom-list-name</a:t>
            </a:r>
            <a:r>
              <a:rPr lang="en-US" sz="1800" dirty="0">
                <a:solidFill>
                  <a:srgbClr val="000000"/>
                </a:solidFill>
              </a:rPr>
              <a:t> } </a:t>
            </a:r>
            <a:r>
              <a:rPr lang="en-US" sz="1800" i="1" dirty="0">
                <a:solidFill>
                  <a:srgbClr val="000000"/>
                </a:solidFill>
              </a:rPr>
              <a:t>method1</a:t>
            </a:r>
            <a:r>
              <a:rPr lang="en-US" sz="1800" dirty="0">
                <a:solidFill>
                  <a:srgbClr val="000000"/>
                </a:solidFill>
              </a:rPr>
              <a:t> [ </a:t>
            </a:r>
            <a:r>
              <a:rPr lang="en-US" sz="1800" i="1" dirty="0">
                <a:solidFill>
                  <a:srgbClr val="000000"/>
                </a:solidFill>
              </a:rPr>
              <a:t>method2</a:t>
            </a:r>
            <a:r>
              <a:rPr lang="en-US" sz="1800" dirty="0">
                <a:solidFill>
                  <a:srgbClr val="000000"/>
                </a:solidFill>
              </a:rPr>
              <a:t> . . . ]</a:t>
            </a:r>
          </a:p>
          <a:p>
            <a:pPr algn="just">
              <a:buFont typeface="Wingdings" panose="05000000000000000000" pitchFamily="2" charset="2"/>
              <a:buChar char="§"/>
            </a:pPr>
            <a:endParaRPr lang="en-US" sz="1800" dirty="0">
              <a:solidFill>
                <a:srgbClr val="000000"/>
              </a:solidFill>
            </a:endParaRPr>
          </a:p>
          <a:p>
            <a:pPr algn="just">
              <a:buFont typeface="Wingdings" panose="05000000000000000000" pitchFamily="2" charset="2"/>
              <a:buChar char="§"/>
            </a:pPr>
            <a:r>
              <a:rPr lang="en-US" sz="1800" b="1" dirty="0">
                <a:solidFill>
                  <a:srgbClr val="000000"/>
                </a:solidFill>
              </a:rPr>
              <a:t>Step 11. </a:t>
            </a:r>
            <a:r>
              <a:rPr lang="en-US" sz="1800" dirty="0">
                <a:solidFill>
                  <a:srgbClr val="000000"/>
                </a:solidFill>
              </a:rPr>
              <a:t>Enable command accounting by using the command </a:t>
            </a:r>
            <a:r>
              <a:rPr lang="en-US" sz="1800" b="1" i="1" dirty="0" err="1">
                <a:solidFill>
                  <a:srgbClr val="FF0000"/>
                </a:solidFill>
                <a:effectLst>
                  <a:outerShdw blurRad="38100" dist="38100" dir="2700000" algn="tl">
                    <a:srgbClr val="000000">
                      <a:alpha val="43137"/>
                    </a:srgbClr>
                  </a:outerShdw>
                </a:effectLst>
              </a:rPr>
              <a:t>aaa</a:t>
            </a:r>
            <a:r>
              <a:rPr lang="en-US" sz="1800" b="1" i="1" dirty="0">
                <a:solidFill>
                  <a:srgbClr val="FF0000"/>
                </a:solidFill>
                <a:effectLst>
                  <a:outerShdw blurRad="38100" dist="38100" dir="2700000" algn="tl">
                    <a:srgbClr val="000000">
                      <a:alpha val="43137"/>
                    </a:srgbClr>
                  </a:outerShdw>
                </a:effectLst>
              </a:rPr>
              <a:t> accounting commands </a:t>
            </a:r>
            <a:r>
              <a:rPr lang="en-US" sz="1800" dirty="0">
                <a:solidFill>
                  <a:srgbClr val="000000"/>
                </a:solidFill>
              </a:rPr>
              <a:t>{</a:t>
            </a:r>
            <a:r>
              <a:rPr lang="en-US" sz="1800" i="1" dirty="0">
                <a:solidFill>
                  <a:srgbClr val="000000"/>
                </a:solidFill>
              </a:rPr>
              <a:t>privilege level</a:t>
            </a:r>
            <a:r>
              <a:rPr lang="en-US" sz="1800" dirty="0">
                <a:solidFill>
                  <a:srgbClr val="000000"/>
                </a:solidFill>
              </a:rPr>
              <a:t>} { </a:t>
            </a:r>
            <a:r>
              <a:rPr lang="en-US" sz="1800" b="1" dirty="0">
                <a:solidFill>
                  <a:srgbClr val="000000"/>
                </a:solidFill>
              </a:rPr>
              <a:t>default</a:t>
            </a:r>
            <a:r>
              <a:rPr lang="en-US" sz="1800" dirty="0">
                <a:solidFill>
                  <a:srgbClr val="000000"/>
                </a:solidFill>
              </a:rPr>
              <a:t> | </a:t>
            </a:r>
            <a:r>
              <a:rPr lang="en-US" sz="1800" i="1" dirty="0">
                <a:solidFill>
                  <a:srgbClr val="000000"/>
                </a:solidFill>
              </a:rPr>
              <a:t>custom-list-name</a:t>
            </a:r>
            <a:r>
              <a:rPr lang="en-US" sz="1800" dirty="0">
                <a:solidFill>
                  <a:srgbClr val="000000"/>
                </a:solidFill>
              </a:rPr>
              <a:t> } </a:t>
            </a:r>
            <a:r>
              <a:rPr lang="en-US" sz="1800" i="1" dirty="0">
                <a:solidFill>
                  <a:srgbClr val="000000"/>
                </a:solidFill>
              </a:rPr>
              <a:t>method1</a:t>
            </a:r>
            <a:r>
              <a:rPr lang="en-US" sz="1800" dirty="0">
                <a:solidFill>
                  <a:srgbClr val="000000"/>
                </a:solidFill>
              </a:rPr>
              <a:t> [ </a:t>
            </a:r>
            <a:r>
              <a:rPr lang="en-US" sz="1800" i="1" dirty="0">
                <a:solidFill>
                  <a:srgbClr val="000000"/>
                </a:solidFill>
              </a:rPr>
              <a:t>method2</a:t>
            </a:r>
            <a:r>
              <a:rPr lang="en-US" sz="1800" dirty="0">
                <a:solidFill>
                  <a:srgbClr val="000000"/>
                </a:solidFill>
              </a:rPr>
              <a:t> . . . ]</a:t>
            </a:r>
          </a:p>
          <a:p>
            <a:pPr algn="just">
              <a:buFont typeface="Wingdings" panose="05000000000000000000" pitchFamily="2" charset="2"/>
              <a:buChar char="§"/>
            </a:pPr>
            <a:endParaRPr lang="en-US" sz="1800" b="1" dirty="0">
              <a:solidFill>
                <a:srgbClr val="000000"/>
              </a:solidFill>
            </a:endParaRPr>
          </a:p>
          <a:p>
            <a:pPr algn="just">
              <a:buFont typeface="Wingdings" panose="05000000000000000000" pitchFamily="2" charset="2"/>
              <a:buChar char="§"/>
            </a:pPr>
            <a:endParaRPr lang="en-US" sz="1800" dirty="0">
              <a:solidFill>
                <a:srgbClr val="000000"/>
              </a:solidFill>
            </a:endParaRPr>
          </a:p>
        </p:txBody>
      </p:sp>
      <p:sp>
        <p:nvSpPr>
          <p:cNvPr id="6" name="Title 1"/>
          <p:cNvSpPr>
            <a:spLocks noGrp="1"/>
          </p:cNvSpPr>
          <p:nvPr>
            <p:ph type="title"/>
          </p:nvPr>
        </p:nvSpPr>
        <p:spPr>
          <a:xfrm>
            <a:off x="333337" y="184733"/>
            <a:ext cx="8207283" cy="729667"/>
          </a:xfrm>
        </p:spPr>
        <p:txBody>
          <a:bodyPr>
            <a:normAutofit fontScale="90000"/>
          </a:bodyPr>
          <a:lstStyle/>
          <a:p>
            <a:r>
              <a:rPr lang="en-US" sz="3200" dirty="0"/>
              <a:t>Configuring AAA for Network Device Access Control</a:t>
            </a:r>
            <a:endParaRPr lang="en-GB" sz="3200" dirty="0"/>
          </a:p>
        </p:txBody>
      </p:sp>
    </p:spTree>
    <p:extLst>
      <p:ext uri="{BB962C8B-B14F-4D97-AF65-F5344CB8AC3E}">
        <p14:creationId xmlns:p14="http://schemas.microsoft.com/office/powerpoint/2010/main" val="39210369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3337" y="1001227"/>
            <a:ext cx="11283424" cy="4014331"/>
          </a:xfrm>
        </p:spPr>
        <p:txBody>
          <a:bodyPr>
            <a:noAutofit/>
          </a:bodyPr>
          <a:lstStyle/>
          <a:p>
            <a:pPr marL="0" indent="0" algn="just">
              <a:buNone/>
            </a:pPr>
            <a:r>
              <a:rPr lang="en-US" sz="1800" dirty="0">
                <a:solidFill>
                  <a:srgbClr val="000000"/>
                </a:solidFill>
              </a:rPr>
              <a:t>The following is a list of additional commands that can be used to harden a router. All interface-specific commands are applied only to the interface connected to the public network. </a:t>
            </a:r>
          </a:p>
          <a:p>
            <a:pPr algn="just">
              <a:buFont typeface="Wingdings" panose="05000000000000000000" pitchFamily="2" charset="2"/>
              <a:buChar char="ü"/>
            </a:pPr>
            <a:r>
              <a:rPr lang="en-US" sz="1800" b="1" dirty="0">
                <a:solidFill>
                  <a:srgbClr val="000000"/>
                </a:solidFill>
              </a:rPr>
              <a:t>Disable topology discovery tools - </a:t>
            </a:r>
            <a:r>
              <a:rPr lang="en-US" sz="1800" dirty="0">
                <a:solidFill>
                  <a:srgbClr val="000000"/>
                </a:solidFill>
              </a:rPr>
              <a:t>Tools such as Cisco Discovery Protocol (CDP) and Link Layer Discovery Protocol (LLDP) can provide unnecessary information to routers outside your control. The services can be disabled with the interface parameter commands </a:t>
            </a:r>
            <a:r>
              <a:rPr lang="en-US" sz="1800" b="1" dirty="0">
                <a:solidFill>
                  <a:srgbClr val="000000"/>
                </a:solidFill>
              </a:rPr>
              <a:t>no </a:t>
            </a:r>
            <a:r>
              <a:rPr lang="en-US" sz="1800" b="1" dirty="0" err="1">
                <a:solidFill>
                  <a:srgbClr val="000000"/>
                </a:solidFill>
              </a:rPr>
              <a:t>cdp</a:t>
            </a:r>
            <a:r>
              <a:rPr lang="en-US" sz="1800" b="1" dirty="0">
                <a:solidFill>
                  <a:srgbClr val="000000"/>
                </a:solidFill>
              </a:rPr>
              <a:t> enable</a:t>
            </a:r>
            <a:r>
              <a:rPr lang="en-US" sz="1800" dirty="0">
                <a:solidFill>
                  <a:srgbClr val="000000"/>
                </a:solidFill>
              </a:rPr>
              <a:t>, </a:t>
            </a:r>
            <a:r>
              <a:rPr lang="en-US" sz="1800" b="1" dirty="0">
                <a:solidFill>
                  <a:srgbClr val="000000"/>
                </a:solidFill>
              </a:rPr>
              <a:t>no </a:t>
            </a:r>
            <a:r>
              <a:rPr lang="en-US" sz="1800" b="1" dirty="0" err="1">
                <a:solidFill>
                  <a:srgbClr val="000000"/>
                </a:solidFill>
              </a:rPr>
              <a:t>lldp</a:t>
            </a:r>
            <a:r>
              <a:rPr lang="en-US" sz="1800" b="1" dirty="0">
                <a:solidFill>
                  <a:srgbClr val="000000"/>
                </a:solidFill>
              </a:rPr>
              <a:t> transmit</a:t>
            </a:r>
            <a:r>
              <a:rPr lang="en-US" sz="1800" dirty="0">
                <a:solidFill>
                  <a:srgbClr val="000000"/>
                </a:solidFill>
              </a:rPr>
              <a:t>, and </a:t>
            </a:r>
            <a:r>
              <a:rPr lang="en-US" sz="1800" b="1" dirty="0">
                <a:solidFill>
                  <a:srgbClr val="000000"/>
                </a:solidFill>
              </a:rPr>
              <a:t>no </a:t>
            </a:r>
            <a:r>
              <a:rPr lang="en-US" sz="1800" b="1" dirty="0" err="1">
                <a:solidFill>
                  <a:srgbClr val="000000"/>
                </a:solidFill>
              </a:rPr>
              <a:t>lldp</a:t>
            </a:r>
            <a:r>
              <a:rPr lang="en-US" sz="1800" b="1" dirty="0">
                <a:solidFill>
                  <a:srgbClr val="000000"/>
                </a:solidFill>
              </a:rPr>
              <a:t> receive</a:t>
            </a:r>
            <a:r>
              <a:rPr lang="en-US" sz="1800" dirty="0">
                <a:solidFill>
                  <a:srgbClr val="000000"/>
                </a:solidFill>
              </a:rPr>
              <a:t>.</a:t>
            </a:r>
          </a:p>
          <a:p>
            <a:pPr algn="just">
              <a:buFont typeface="Wingdings" panose="05000000000000000000" pitchFamily="2" charset="2"/>
              <a:buChar char="ü"/>
            </a:pPr>
            <a:r>
              <a:rPr lang="en-US" sz="1800" b="1" dirty="0">
                <a:solidFill>
                  <a:srgbClr val="000000"/>
                </a:solidFill>
              </a:rPr>
              <a:t>Disable TCP and UDP small services - </a:t>
            </a:r>
            <a:r>
              <a:rPr lang="en-US" sz="1800" dirty="0">
                <a:solidFill>
                  <a:srgbClr val="000000"/>
                </a:solidFill>
              </a:rPr>
              <a:t>The commands </a:t>
            </a:r>
            <a:r>
              <a:rPr lang="en-US" sz="1800" b="1" dirty="0">
                <a:solidFill>
                  <a:srgbClr val="000000"/>
                </a:solidFill>
              </a:rPr>
              <a:t>service </a:t>
            </a:r>
            <a:r>
              <a:rPr lang="en-US" sz="1800" b="1" dirty="0" err="1">
                <a:solidFill>
                  <a:srgbClr val="000000"/>
                </a:solidFill>
              </a:rPr>
              <a:t>tcp</a:t>
            </a:r>
            <a:r>
              <a:rPr lang="en-US" sz="1800" b="1" dirty="0">
                <a:solidFill>
                  <a:srgbClr val="000000"/>
                </a:solidFill>
              </a:rPr>
              <a:t>-</a:t>
            </a:r>
            <a:r>
              <a:rPr lang="en-US" sz="1800" b="1" dirty="0" err="1">
                <a:solidFill>
                  <a:srgbClr val="000000"/>
                </a:solidFill>
              </a:rPr>
              <a:t>keepalive</a:t>
            </a:r>
            <a:r>
              <a:rPr lang="en-US" sz="1800" b="1" dirty="0">
                <a:solidFill>
                  <a:srgbClr val="000000"/>
                </a:solidFill>
              </a:rPr>
              <a:t>-in </a:t>
            </a:r>
            <a:r>
              <a:rPr lang="en-US" sz="1800" dirty="0">
                <a:solidFill>
                  <a:srgbClr val="000000"/>
                </a:solidFill>
              </a:rPr>
              <a:t>and </a:t>
            </a:r>
            <a:r>
              <a:rPr lang="en-US" sz="1800" b="1" dirty="0">
                <a:solidFill>
                  <a:srgbClr val="000000"/>
                </a:solidFill>
              </a:rPr>
              <a:t>service </a:t>
            </a:r>
            <a:r>
              <a:rPr lang="en-US" sz="1800" b="1" dirty="0" err="1">
                <a:solidFill>
                  <a:srgbClr val="000000"/>
                </a:solidFill>
              </a:rPr>
              <a:t>tcp</a:t>
            </a:r>
            <a:r>
              <a:rPr lang="en-US" sz="1800" b="1" dirty="0">
                <a:solidFill>
                  <a:srgbClr val="000000"/>
                </a:solidFill>
              </a:rPr>
              <a:t>-</a:t>
            </a:r>
            <a:r>
              <a:rPr lang="en-US" sz="1800" b="1" dirty="0" err="1">
                <a:solidFill>
                  <a:srgbClr val="000000"/>
                </a:solidFill>
              </a:rPr>
              <a:t>keepalive</a:t>
            </a:r>
            <a:r>
              <a:rPr lang="en-US" sz="1800" b="1" dirty="0">
                <a:solidFill>
                  <a:srgbClr val="000000"/>
                </a:solidFill>
              </a:rPr>
              <a:t>-out </a:t>
            </a:r>
            <a:r>
              <a:rPr lang="en-US" sz="1800" dirty="0">
                <a:solidFill>
                  <a:srgbClr val="000000"/>
                </a:solidFill>
              </a:rPr>
              <a:t>ensure that devices send TCP </a:t>
            </a:r>
            <a:r>
              <a:rPr lang="en-US" sz="1800" dirty="0" err="1">
                <a:solidFill>
                  <a:srgbClr val="000000"/>
                </a:solidFill>
              </a:rPr>
              <a:t>keepalives</a:t>
            </a:r>
            <a:r>
              <a:rPr lang="en-US" sz="1800" dirty="0">
                <a:solidFill>
                  <a:srgbClr val="000000"/>
                </a:solidFill>
              </a:rPr>
              <a:t> for inbound/outbound TCP sessions. This ensures that the device on the remote end of the connection is still accessible and that half-open or orphaned connections are removed from the local device.</a:t>
            </a:r>
          </a:p>
          <a:p>
            <a:pPr algn="just">
              <a:buFont typeface="Wingdings" panose="05000000000000000000" pitchFamily="2" charset="2"/>
              <a:buChar char="ü"/>
            </a:pPr>
            <a:r>
              <a:rPr lang="en-US" sz="1800" b="1" dirty="0">
                <a:solidFill>
                  <a:srgbClr val="000000"/>
                </a:solidFill>
              </a:rPr>
              <a:t>Disable IP redirect services - </a:t>
            </a:r>
            <a:r>
              <a:rPr lang="en-US" sz="1800" dirty="0">
                <a:solidFill>
                  <a:srgbClr val="000000"/>
                </a:solidFill>
              </a:rPr>
              <a:t>An ICMP redirect is used to inform a device of a better path to the destination network. An IOS device sends an ICMP redirect if it detects network traffic </a:t>
            </a:r>
            <a:r>
              <a:rPr lang="en-US" sz="1800" dirty="0" err="1">
                <a:solidFill>
                  <a:srgbClr val="000000"/>
                </a:solidFill>
              </a:rPr>
              <a:t>hairpinning</a:t>
            </a:r>
            <a:r>
              <a:rPr lang="en-US" sz="1800" dirty="0">
                <a:solidFill>
                  <a:srgbClr val="000000"/>
                </a:solidFill>
              </a:rPr>
              <a:t> on it. This behavior is disabled with the interface parameter command </a:t>
            </a:r>
            <a:r>
              <a:rPr lang="en-US" sz="1800" b="1" dirty="0">
                <a:solidFill>
                  <a:srgbClr val="000000"/>
                </a:solidFill>
              </a:rPr>
              <a:t>no </a:t>
            </a:r>
            <a:r>
              <a:rPr lang="en-US" sz="1800" b="1" dirty="0" err="1">
                <a:solidFill>
                  <a:srgbClr val="000000"/>
                </a:solidFill>
              </a:rPr>
              <a:t>ip</a:t>
            </a:r>
            <a:r>
              <a:rPr lang="en-US" sz="1800" b="1" dirty="0">
                <a:solidFill>
                  <a:srgbClr val="000000"/>
                </a:solidFill>
              </a:rPr>
              <a:t> redirects.</a:t>
            </a:r>
          </a:p>
          <a:p>
            <a:pPr algn="just">
              <a:buFont typeface="Wingdings" panose="05000000000000000000" pitchFamily="2" charset="2"/>
              <a:buChar char="ü"/>
            </a:pPr>
            <a:r>
              <a:rPr lang="en-US" sz="1800" b="1" dirty="0">
                <a:solidFill>
                  <a:srgbClr val="000000"/>
                </a:solidFill>
              </a:rPr>
              <a:t>Disable proxy Address Resolution Protocol (ARP) - </a:t>
            </a:r>
            <a:r>
              <a:rPr lang="en-US" sz="1800" dirty="0">
                <a:solidFill>
                  <a:srgbClr val="000000"/>
                </a:solidFill>
              </a:rPr>
              <a:t>Proxy ARP is a technique that a router uses to answer ARP requests intended for a different router. The router fakes its identity and sends out an ARP response for the router that is responsible for that network.</a:t>
            </a:r>
          </a:p>
          <a:p>
            <a:pPr algn="just">
              <a:buFont typeface="Wingdings" panose="05000000000000000000" pitchFamily="2" charset="2"/>
              <a:buChar char="ü"/>
            </a:pPr>
            <a:endParaRPr lang="en-US" sz="1800" dirty="0">
              <a:solidFill>
                <a:srgbClr val="000000"/>
              </a:solidFill>
            </a:endParaRPr>
          </a:p>
          <a:p>
            <a:pPr algn="just">
              <a:buFont typeface="Wingdings" panose="05000000000000000000" pitchFamily="2" charset="2"/>
              <a:buChar char="ü"/>
            </a:pPr>
            <a:endParaRPr lang="en-US" sz="1800" dirty="0">
              <a:solidFill>
                <a:srgbClr val="000000"/>
              </a:solidFill>
            </a:endParaRPr>
          </a:p>
        </p:txBody>
      </p:sp>
      <p:sp>
        <p:nvSpPr>
          <p:cNvPr id="5" name="Title 1"/>
          <p:cNvSpPr>
            <a:spLocks noGrp="1"/>
          </p:cNvSpPr>
          <p:nvPr>
            <p:ph type="title"/>
          </p:nvPr>
        </p:nvSpPr>
        <p:spPr>
          <a:xfrm>
            <a:off x="333337" y="184733"/>
            <a:ext cx="4642989" cy="729667"/>
          </a:xfrm>
        </p:spPr>
        <p:txBody>
          <a:bodyPr>
            <a:normAutofit/>
          </a:bodyPr>
          <a:lstStyle/>
          <a:p>
            <a:r>
              <a:rPr lang="en-US" sz="3200" dirty="0">
                <a:solidFill>
                  <a:schemeClr val="accent1">
                    <a:lumMod val="50000"/>
                  </a:schemeClr>
                </a:solidFill>
              </a:rPr>
              <a:t>Device Hardening</a:t>
            </a:r>
            <a:endParaRPr lang="en-GB" sz="3200" dirty="0">
              <a:solidFill>
                <a:schemeClr val="accent1">
                  <a:lumMod val="50000"/>
                </a:schemeClr>
              </a:solidFill>
            </a:endParaRPr>
          </a:p>
        </p:txBody>
      </p:sp>
    </p:spTree>
    <p:extLst>
      <p:ext uri="{BB962C8B-B14F-4D97-AF65-F5344CB8AC3E}">
        <p14:creationId xmlns:p14="http://schemas.microsoft.com/office/powerpoint/2010/main" val="27531886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3337" y="1001227"/>
            <a:ext cx="11283424" cy="4014331"/>
          </a:xfrm>
        </p:spPr>
        <p:txBody>
          <a:bodyPr>
            <a:noAutofit/>
          </a:bodyPr>
          <a:lstStyle/>
          <a:p>
            <a:pPr marL="0" indent="0" algn="just">
              <a:buNone/>
            </a:pPr>
            <a:r>
              <a:rPr lang="en-US" sz="1800" dirty="0">
                <a:solidFill>
                  <a:srgbClr val="000000"/>
                </a:solidFill>
              </a:rPr>
              <a:t>The following is a list of additional commands that can be used to harden a router. All interface-specific commands are applied only to the interface connected to the public network. </a:t>
            </a:r>
          </a:p>
          <a:p>
            <a:pPr algn="just">
              <a:buFont typeface="Wingdings" panose="05000000000000000000" pitchFamily="2" charset="2"/>
              <a:buChar char="ü"/>
            </a:pPr>
            <a:r>
              <a:rPr lang="en-US" sz="1800" b="1" dirty="0">
                <a:solidFill>
                  <a:srgbClr val="000000"/>
                </a:solidFill>
              </a:rPr>
              <a:t>Disable service configuration - </a:t>
            </a:r>
            <a:r>
              <a:rPr lang="en-US" sz="1800" dirty="0">
                <a:solidFill>
                  <a:srgbClr val="000000"/>
                </a:solidFill>
              </a:rPr>
              <a:t>Cisco devices support automatic configuration from remote devices through TFTP and other methods. This service should be disabled with the command </a:t>
            </a:r>
            <a:r>
              <a:rPr lang="en-US" sz="1800" b="1" dirty="0">
                <a:solidFill>
                  <a:srgbClr val="000000"/>
                </a:solidFill>
              </a:rPr>
              <a:t>no service </a:t>
            </a:r>
            <a:r>
              <a:rPr lang="en-US" sz="1800" b="1" dirty="0" err="1">
                <a:solidFill>
                  <a:srgbClr val="000000"/>
                </a:solidFill>
              </a:rPr>
              <a:t>config</a:t>
            </a:r>
            <a:r>
              <a:rPr lang="en-US" sz="1800" dirty="0">
                <a:solidFill>
                  <a:srgbClr val="000000"/>
                </a:solidFill>
              </a:rPr>
              <a:t>.</a:t>
            </a:r>
          </a:p>
          <a:p>
            <a:pPr algn="just">
              <a:buFont typeface="Wingdings" panose="05000000000000000000" pitchFamily="2" charset="2"/>
              <a:buChar char="ü"/>
            </a:pPr>
            <a:endParaRPr lang="en-US" sz="1800" b="1" dirty="0">
              <a:solidFill>
                <a:srgbClr val="000000"/>
              </a:solidFill>
            </a:endParaRPr>
          </a:p>
          <a:p>
            <a:pPr algn="just">
              <a:buFont typeface="Wingdings" panose="05000000000000000000" pitchFamily="2" charset="2"/>
              <a:buChar char="ü"/>
            </a:pPr>
            <a:r>
              <a:rPr lang="en-US" sz="1800" b="1" dirty="0">
                <a:solidFill>
                  <a:srgbClr val="000000"/>
                </a:solidFill>
              </a:rPr>
              <a:t>Disable the Maintenance Operation Protocol (MOP) service - </a:t>
            </a:r>
            <a:r>
              <a:rPr lang="en-US" sz="1800" dirty="0">
                <a:solidFill>
                  <a:srgbClr val="000000"/>
                </a:solidFill>
              </a:rPr>
              <a:t>The MOP service is not needed and should be disabled globally with the command </a:t>
            </a:r>
            <a:r>
              <a:rPr lang="en-US" sz="1800" b="1" dirty="0">
                <a:solidFill>
                  <a:srgbClr val="000000"/>
                </a:solidFill>
              </a:rPr>
              <a:t>no mop enabled </a:t>
            </a:r>
            <a:r>
              <a:rPr lang="en-US" sz="1800" dirty="0">
                <a:solidFill>
                  <a:srgbClr val="000000"/>
                </a:solidFill>
              </a:rPr>
              <a:t>and with the interface parameter command </a:t>
            </a:r>
            <a:r>
              <a:rPr lang="en-US" sz="1800" b="1" dirty="0">
                <a:solidFill>
                  <a:srgbClr val="000000"/>
                </a:solidFill>
              </a:rPr>
              <a:t>no mop enabled</a:t>
            </a:r>
            <a:r>
              <a:rPr lang="en-US" sz="1800" dirty="0">
                <a:solidFill>
                  <a:srgbClr val="000000"/>
                </a:solidFill>
              </a:rPr>
              <a:t>.</a:t>
            </a:r>
          </a:p>
          <a:p>
            <a:pPr algn="just">
              <a:buFont typeface="Wingdings" panose="05000000000000000000" pitchFamily="2" charset="2"/>
              <a:buChar char="ü"/>
            </a:pPr>
            <a:endParaRPr lang="en-US" sz="1800" b="1" dirty="0">
              <a:solidFill>
                <a:srgbClr val="000000"/>
              </a:solidFill>
            </a:endParaRPr>
          </a:p>
          <a:p>
            <a:pPr algn="just">
              <a:buFont typeface="Wingdings" panose="05000000000000000000" pitchFamily="2" charset="2"/>
              <a:buChar char="ü"/>
            </a:pPr>
            <a:r>
              <a:rPr lang="en-US" sz="1800" b="1" dirty="0">
                <a:solidFill>
                  <a:srgbClr val="000000"/>
                </a:solidFill>
              </a:rPr>
              <a:t>Disable the packet assembler/disassembler (PAD) service - </a:t>
            </a:r>
            <a:r>
              <a:rPr lang="en-US" sz="1800" dirty="0">
                <a:solidFill>
                  <a:srgbClr val="000000"/>
                </a:solidFill>
              </a:rPr>
              <a:t>The PAD service is used for X.25 and is not needed. It can be disabled with the </a:t>
            </a:r>
            <a:r>
              <a:rPr lang="en-US" sz="1800" b="1" dirty="0">
                <a:solidFill>
                  <a:srgbClr val="000000"/>
                </a:solidFill>
              </a:rPr>
              <a:t>command no service pad</a:t>
            </a:r>
            <a:r>
              <a:rPr lang="en-US" sz="1800" dirty="0">
                <a:solidFill>
                  <a:srgbClr val="000000"/>
                </a:solidFill>
              </a:rPr>
              <a:t>.</a:t>
            </a:r>
          </a:p>
          <a:p>
            <a:pPr marL="285750" indent="-285750"/>
            <a:endParaRPr lang="en-US" sz="1800" dirty="0">
              <a:solidFill>
                <a:srgbClr val="000000"/>
              </a:solidFill>
            </a:endParaRPr>
          </a:p>
          <a:p>
            <a:pPr algn="just">
              <a:buFont typeface="Wingdings" panose="05000000000000000000" pitchFamily="2" charset="2"/>
              <a:buChar char="ü"/>
            </a:pPr>
            <a:endParaRPr lang="en-US" sz="1800" dirty="0">
              <a:solidFill>
                <a:srgbClr val="000000"/>
              </a:solidFill>
            </a:endParaRPr>
          </a:p>
          <a:p>
            <a:pPr algn="just">
              <a:buFont typeface="Wingdings" panose="05000000000000000000" pitchFamily="2" charset="2"/>
              <a:buChar char="ü"/>
            </a:pPr>
            <a:endParaRPr lang="en-US" sz="1800" dirty="0">
              <a:solidFill>
                <a:srgbClr val="000000"/>
              </a:solidFill>
            </a:endParaRPr>
          </a:p>
        </p:txBody>
      </p:sp>
      <p:sp>
        <p:nvSpPr>
          <p:cNvPr id="5" name="Title 1"/>
          <p:cNvSpPr>
            <a:spLocks noGrp="1"/>
          </p:cNvSpPr>
          <p:nvPr>
            <p:ph type="title"/>
          </p:nvPr>
        </p:nvSpPr>
        <p:spPr>
          <a:xfrm>
            <a:off x="333337" y="184733"/>
            <a:ext cx="4642989" cy="729667"/>
          </a:xfrm>
        </p:spPr>
        <p:txBody>
          <a:bodyPr>
            <a:normAutofit/>
          </a:bodyPr>
          <a:lstStyle/>
          <a:p>
            <a:r>
              <a:rPr lang="en-US" sz="3200" dirty="0">
                <a:solidFill>
                  <a:schemeClr val="accent1">
                    <a:lumMod val="50000"/>
                  </a:schemeClr>
                </a:solidFill>
              </a:rPr>
              <a:t>Device Hardening</a:t>
            </a:r>
            <a:endParaRPr lang="en-GB" sz="3200" dirty="0">
              <a:solidFill>
                <a:schemeClr val="accent1">
                  <a:lumMod val="50000"/>
                </a:schemeClr>
              </a:solidFill>
            </a:endParaRPr>
          </a:p>
        </p:txBody>
      </p:sp>
    </p:spTree>
    <p:extLst>
      <p:ext uri="{BB962C8B-B14F-4D97-AF65-F5344CB8AC3E}">
        <p14:creationId xmlns:p14="http://schemas.microsoft.com/office/powerpoint/2010/main" val="39526825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78D6B0D-379E-4E4E-9087-8F6E00E433A5}"/>
              </a:ext>
            </a:extLst>
          </p:cNvPr>
          <p:cNvSpPr>
            <a:spLocks noGrp="1"/>
          </p:cNvSpPr>
          <p:nvPr>
            <p:ph idx="1"/>
          </p:nvPr>
        </p:nvSpPr>
        <p:spPr/>
        <p:txBody>
          <a:bodyPr/>
          <a:lstStyle/>
          <a:p>
            <a:r>
              <a:rPr lang="en-GB" b="1" dirty="0"/>
              <a:t>We are done….</a:t>
            </a:r>
          </a:p>
          <a:p>
            <a:r>
              <a:rPr lang="en-GB" b="1" i="1" dirty="0"/>
              <a:t>Thank you all!!!</a:t>
            </a:r>
          </a:p>
          <a:p>
            <a:r>
              <a:rPr lang="en-GB" b="1" i="1" dirty="0"/>
              <a:t>All the very best for your exams!!!</a:t>
            </a:r>
          </a:p>
        </p:txBody>
      </p:sp>
      <p:sp>
        <p:nvSpPr>
          <p:cNvPr id="4" name="Rectangle 3"/>
          <p:cNvSpPr/>
          <p:nvPr/>
        </p:nvSpPr>
        <p:spPr>
          <a:xfrm>
            <a:off x="6688364" y="1618326"/>
            <a:ext cx="5152571" cy="923330"/>
          </a:xfrm>
          <a:prstGeom prst="rect">
            <a:avLst/>
          </a:prstGeom>
        </p:spPr>
        <p:txBody>
          <a:bodyPr wrap="square">
            <a:spAutoFit/>
          </a:bodyPr>
          <a:lstStyle/>
          <a:p>
            <a:pPr algn="just">
              <a:spcBef>
                <a:spcPts val="0"/>
              </a:spcBef>
            </a:pPr>
            <a:r>
              <a:rPr lang="en-US" i="1" dirty="0">
                <a:solidFill>
                  <a:schemeClr val="tx1">
                    <a:lumMod val="50000"/>
                  </a:schemeClr>
                </a:solidFill>
              </a:rPr>
              <a:t>So far,</a:t>
            </a:r>
          </a:p>
          <a:p>
            <a:pPr marL="285750" indent="-285750" fontAlgn="t">
              <a:buFont typeface="Wingdings" panose="05000000000000000000" pitchFamily="2" charset="2"/>
              <a:buChar char="ü"/>
            </a:pPr>
            <a:r>
              <a:rPr lang="en-GB" b="1" i="1" dirty="0">
                <a:solidFill>
                  <a:srgbClr val="1C5175"/>
                </a:solidFill>
              </a:rPr>
              <a:t>Infrastructure Security</a:t>
            </a:r>
          </a:p>
          <a:p>
            <a:pPr marL="285750" indent="-285750" fontAlgn="t">
              <a:buFont typeface="Wingdings" panose="05000000000000000000" pitchFamily="2" charset="2"/>
              <a:buChar char="ü"/>
            </a:pPr>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Tree>
    <p:extLst>
      <p:ext uri="{BB962C8B-B14F-4D97-AF65-F5344CB8AC3E}">
        <p14:creationId xmlns:p14="http://schemas.microsoft.com/office/powerpoint/2010/main" val="15789299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a:blip r:embed="rId2"/>
          <a:stretch>
            <a:fillRect/>
          </a:stretch>
        </p:blipFill>
        <p:spPr>
          <a:xfrm>
            <a:off x="1559496" y="116633"/>
            <a:ext cx="9087982" cy="5135387"/>
          </a:xfrm>
          <a:prstGeom prst="rect">
            <a:avLst/>
          </a:prstGeom>
        </p:spPr>
      </p:pic>
    </p:spTree>
    <p:extLst>
      <p:ext uri="{BB962C8B-B14F-4D97-AF65-F5344CB8AC3E}">
        <p14:creationId xmlns:p14="http://schemas.microsoft.com/office/powerpoint/2010/main" val="3116892748"/>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341C0C2-F5F1-4B28-B166-BFFEC8B89FE5}">
  <ds:schemaRefs>
    <ds:schemaRef ds:uri="http://purl.org/dc/elements/1.1/"/>
    <ds:schemaRef ds:uri="http://schemas.microsoft.com/office/2006/metadata/properties"/>
    <ds:schemaRef ds:uri="9902240c-f584-4322-946e-7b0be23bca91"/>
    <ds:schemaRef ds:uri="http://purl.org/dc/terms/"/>
    <ds:schemaRef ds:uri="http://schemas.microsoft.com/office/infopath/2007/PartnerControls"/>
    <ds:schemaRef ds:uri="http://schemas.microsoft.com/office/2006/documentManagement/types"/>
    <ds:schemaRef ds:uri="http://schemas.openxmlformats.org/package/2006/metadata/core-properties"/>
    <ds:schemaRef ds:uri="d2ec016d-25cf-4c07-aa6b-c53e267faa6f"/>
    <ds:schemaRef ds:uri="http://www.w3.org/XML/1998/namespace"/>
    <ds:schemaRef ds:uri="http://purl.org/dc/dcmitype/"/>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1157</TotalTime>
  <Words>2131</Words>
  <Application>Microsoft Office PowerPoint</Application>
  <PresentationFormat>Widescreen</PresentationFormat>
  <Paragraphs>168</Paragraphs>
  <Slides>17</Slides>
  <Notes>1</Notes>
  <HiddenSlides>0</HiddenSlides>
  <MMClips>0</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17</vt:i4>
      </vt:variant>
    </vt:vector>
  </HeadingPairs>
  <TitlesOfParts>
    <vt:vector size="27" baseType="lpstr">
      <vt:lpstr>-apple-system</vt:lpstr>
      <vt:lpstr>Arial</vt:lpstr>
      <vt:lpstr>Calibri</vt:lpstr>
      <vt:lpstr>Calibri Light</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Today’s objectives</vt:lpstr>
      <vt:lpstr>AAA Framework and use cases</vt:lpstr>
      <vt:lpstr>AAA Framework and use cases</vt:lpstr>
      <vt:lpstr>AAA Framework and use cases</vt:lpstr>
      <vt:lpstr>TACACS+</vt:lpstr>
      <vt:lpstr>RADIUS </vt:lpstr>
      <vt:lpstr>RADIUS &amp; TACACS+ Comparison</vt:lpstr>
      <vt:lpstr>Configuring AAA for Network Device Access Control</vt:lpstr>
      <vt:lpstr>Configuring AAA for Network Device Access Control</vt:lpstr>
      <vt:lpstr>Configuring AAA for Network Device Access Control</vt:lpstr>
      <vt:lpstr>Device Hardening</vt:lpstr>
      <vt:lpstr>Device Hardening</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32</cp:revision>
  <dcterms:created xsi:type="dcterms:W3CDTF">2021-03-05T06:07:01Z</dcterms:created>
  <dcterms:modified xsi:type="dcterms:W3CDTF">2021-12-06T06:38:58Z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