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1"/>
  </p:sldMasterIdLst>
  <p:sldIdLst>
    <p:sldId id="256" r:id="rId2"/>
    <p:sldId id="257" r:id="rId3"/>
    <p:sldId id="280" r:id="rId4"/>
    <p:sldId id="258" r:id="rId5"/>
    <p:sldId id="281" r:id="rId6"/>
    <p:sldId id="259" r:id="rId7"/>
    <p:sldId id="288" r:id="rId8"/>
    <p:sldId id="289" r:id="rId9"/>
    <p:sldId id="262" r:id="rId10"/>
    <p:sldId id="286" r:id="rId11"/>
    <p:sldId id="284" r:id="rId12"/>
    <p:sldId id="285" r:id="rId13"/>
    <p:sldId id="268" r:id="rId14"/>
    <p:sldId id="269" r:id="rId15"/>
    <p:sldId id="270" r:id="rId16"/>
    <p:sldId id="271" r:id="rId17"/>
    <p:sldId id="273" r:id="rId18"/>
    <p:sldId id="274" r:id="rId19"/>
    <p:sldId id="275" r:id="rId20"/>
    <p:sldId id="287"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346"/>
    <p:restoredTop sz="94677"/>
  </p:normalViewPr>
  <p:slideViewPr>
    <p:cSldViewPr snapToGrid="0" snapToObjects="1">
      <p:cViewPr>
        <p:scale>
          <a:sx n="98" d="100"/>
          <a:sy n="98" d="100"/>
        </p:scale>
        <p:origin x="264"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F1495686-467D-0A4B-8296-1DAEDB796581}" type="datetimeFigureOut">
              <a:rPr lang="en-US" smtClean="0"/>
              <a:t>6/8/18</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0F8A411F-C756-C748-9525-E17789E42CEE}" type="slidenum">
              <a:rPr lang="en-US" smtClean="0"/>
              <a:t>‹#›</a:t>
            </a:fld>
            <a:endParaRPr lang="en-US"/>
          </a:p>
        </p:txBody>
      </p:sp>
    </p:spTree>
    <p:extLst>
      <p:ext uri="{BB962C8B-B14F-4D97-AF65-F5344CB8AC3E}">
        <p14:creationId xmlns:p14="http://schemas.microsoft.com/office/powerpoint/2010/main" val="3984052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495686-467D-0A4B-8296-1DAEDB796581}" type="datetimeFigureOut">
              <a:rPr lang="en-US" smtClean="0"/>
              <a:t>6/8/18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8A411F-C756-C748-9525-E17789E42CEE}" type="slidenum">
              <a:rPr lang="en-US" smtClean="0"/>
              <a:t>‹#›</a:t>
            </a:fld>
            <a:endParaRPr lang="en-US"/>
          </a:p>
        </p:txBody>
      </p:sp>
    </p:spTree>
    <p:extLst>
      <p:ext uri="{BB962C8B-B14F-4D97-AF65-F5344CB8AC3E}">
        <p14:creationId xmlns:p14="http://schemas.microsoft.com/office/powerpoint/2010/main" val="265002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F1495686-467D-0A4B-8296-1DAEDB796581}" type="datetimeFigureOut">
              <a:rPr lang="en-US" smtClean="0"/>
              <a:t>6/8/18</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0F8A411F-C756-C748-9525-E17789E42CEE}" type="slidenum">
              <a:rPr lang="en-US" smtClean="0"/>
              <a:t>‹#›</a:t>
            </a:fld>
            <a:endParaRPr lang="en-US"/>
          </a:p>
        </p:txBody>
      </p:sp>
    </p:spTree>
    <p:extLst>
      <p:ext uri="{BB962C8B-B14F-4D97-AF65-F5344CB8AC3E}">
        <p14:creationId xmlns:p14="http://schemas.microsoft.com/office/powerpoint/2010/main" val="2220297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F1495686-467D-0A4B-8296-1DAEDB796581}" type="datetimeFigureOut">
              <a:rPr lang="en-US" smtClean="0"/>
              <a:t>6/8/18</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0F8A411F-C756-C748-9525-E17789E42CEE}" type="slidenum">
              <a:rPr lang="en-US" smtClean="0"/>
              <a:t>‹#›</a:t>
            </a:fld>
            <a:endParaRPr lang="en-US"/>
          </a:p>
        </p:txBody>
      </p:sp>
    </p:spTree>
    <p:extLst>
      <p:ext uri="{BB962C8B-B14F-4D97-AF65-F5344CB8AC3E}">
        <p14:creationId xmlns:p14="http://schemas.microsoft.com/office/powerpoint/2010/main" val="3109396767"/>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F1495686-467D-0A4B-8296-1DAEDB796581}" type="datetimeFigureOut">
              <a:rPr lang="en-US" smtClean="0"/>
              <a:t>6/8/18</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0F8A411F-C756-C748-9525-E17789E42CEE}" type="slidenum">
              <a:rPr lang="en-US" smtClean="0"/>
              <a:t>‹#›</a:t>
            </a:fld>
            <a:endParaRPr lang="en-US"/>
          </a:p>
        </p:txBody>
      </p:sp>
    </p:spTree>
    <p:extLst>
      <p:ext uri="{BB962C8B-B14F-4D97-AF65-F5344CB8AC3E}">
        <p14:creationId xmlns:p14="http://schemas.microsoft.com/office/powerpoint/2010/main" val="16439331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495686-467D-0A4B-8296-1DAEDB796581}" type="datetimeFigureOut">
              <a:rPr lang="en-US" smtClean="0"/>
              <a:t>6/8/18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8A411F-C756-C748-9525-E17789E42CEE}" type="slidenum">
              <a:rPr lang="en-US" smtClean="0"/>
              <a:t>‹#›</a:t>
            </a:fld>
            <a:endParaRPr lang="en-US"/>
          </a:p>
        </p:txBody>
      </p:sp>
    </p:spTree>
    <p:extLst>
      <p:ext uri="{BB962C8B-B14F-4D97-AF65-F5344CB8AC3E}">
        <p14:creationId xmlns:p14="http://schemas.microsoft.com/office/powerpoint/2010/main" val="1366740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F1495686-467D-0A4B-8296-1DAEDB796581}" type="datetimeFigureOut">
              <a:rPr lang="en-US" smtClean="0"/>
              <a:t>6/8/18</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0F8A411F-C756-C748-9525-E17789E42CEE}" type="slidenum">
              <a:rPr lang="en-US" smtClean="0"/>
              <a:t>‹#›</a:t>
            </a:fld>
            <a:endParaRPr lang="en-US"/>
          </a:p>
        </p:txBody>
      </p:sp>
    </p:spTree>
    <p:extLst>
      <p:ext uri="{BB962C8B-B14F-4D97-AF65-F5344CB8AC3E}">
        <p14:creationId xmlns:p14="http://schemas.microsoft.com/office/powerpoint/2010/main" val="2714784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1495686-467D-0A4B-8296-1DAEDB796581}" type="datetimeFigureOut">
              <a:rPr lang="en-US" smtClean="0"/>
              <a:t>6/8/18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8A411F-C756-C748-9525-E17789E42CEE}" type="slidenum">
              <a:rPr lang="en-US" smtClean="0"/>
              <a:t>‹#›</a:t>
            </a:fld>
            <a:endParaRPr lang="en-US"/>
          </a:p>
        </p:txBody>
      </p:sp>
    </p:spTree>
    <p:extLst>
      <p:ext uri="{BB962C8B-B14F-4D97-AF65-F5344CB8AC3E}">
        <p14:creationId xmlns:p14="http://schemas.microsoft.com/office/powerpoint/2010/main" val="97034052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F1495686-467D-0A4B-8296-1DAEDB796581}" type="datetimeFigureOut">
              <a:rPr lang="en-US" smtClean="0"/>
              <a:t>6/8/18</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0F8A411F-C756-C748-9525-E17789E42CEE}" type="slidenum">
              <a:rPr lang="en-US" smtClean="0"/>
              <a:t>‹#›</a:t>
            </a:fld>
            <a:endParaRPr lang="en-US"/>
          </a:p>
        </p:txBody>
      </p:sp>
    </p:spTree>
    <p:extLst>
      <p:ext uri="{BB962C8B-B14F-4D97-AF65-F5344CB8AC3E}">
        <p14:creationId xmlns:p14="http://schemas.microsoft.com/office/powerpoint/2010/main" val="2932746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495686-467D-0A4B-8296-1DAEDB796581}" type="datetimeFigureOut">
              <a:rPr lang="en-US" smtClean="0"/>
              <a:t>6/8/18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8A411F-C756-C748-9525-E17789E42CEE}" type="slidenum">
              <a:rPr lang="en-US" smtClean="0"/>
              <a:t>‹#›</a:t>
            </a:fld>
            <a:endParaRPr lang="en-US"/>
          </a:p>
        </p:txBody>
      </p:sp>
    </p:spTree>
    <p:extLst>
      <p:ext uri="{BB962C8B-B14F-4D97-AF65-F5344CB8AC3E}">
        <p14:creationId xmlns:p14="http://schemas.microsoft.com/office/powerpoint/2010/main" val="532020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F1495686-467D-0A4B-8296-1DAEDB796581}" type="datetimeFigureOut">
              <a:rPr lang="en-US" smtClean="0"/>
              <a:t>6/8/18</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0F8A411F-C756-C748-9525-E17789E42CEE}" type="slidenum">
              <a:rPr lang="en-US" smtClean="0"/>
              <a:t>‹#›</a:t>
            </a:fld>
            <a:endParaRPr lang="en-US"/>
          </a:p>
        </p:txBody>
      </p:sp>
    </p:spTree>
    <p:extLst>
      <p:ext uri="{BB962C8B-B14F-4D97-AF65-F5344CB8AC3E}">
        <p14:creationId xmlns:p14="http://schemas.microsoft.com/office/powerpoint/2010/main" val="2652804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F1495686-467D-0A4B-8296-1DAEDB796581}" type="datetimeFigureOut">
              <a:rPr lang="en-US" smtClean="0"/>
              <a:t>6/8/18</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0F8A411F-C756-C748-9525-E17789E42CEE}" type="slidenum">
              <a:rPr lang="en-US" smtClean="0"/>
              <a:t>‹#›</a:t>
            </a:fld>
            <a:endParaRPr lang="en-US"/>
          </a:p>
        </p:txBody>
      </p:sp>
    </p:spTree>
    <p:extLst>
      <p:ext uri="{BB962C8B-B14F-4D97-AF65-F5344CB8AC3E}">
        <p14:creationId xmlns:p14="http://schemas.microsoft.com/office/powerpoint/2010/main" val="1056350201"/>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8" Type="http://schemas.openxmlformats.org/officeDocument/2006/relationships/hyperlink" Target="http://learning.gov.wales/docs/learningwales/publications/081204commonunderstschoolsen.pdf" TargetMode="External"/><Relationship Id="rId3" Type="http://schemas.openxmlformats.org/officeDocument/2006/relationships/hyperlink" Target="https://earth.google.com/web" TargetMode="External"/><Relationship Id="rId7" Type="http://schemas.openxmlformats.org/officeDocument/2006/relationships/hyperlink" Target="https://futuregenerations.wales/wp-content/uploads/2017/01/150623-guide-to-the-fg-act-en.pdf" TargetMode="External"/><Relationship Id="rId2" Type="http://schemas.openxmlformats.org/officeDocument/2006/relationships/hyperlink" Target="http://www.thecarmarthenshirewewant.wales/media/8285/carms-well-being-plan-final-draft-051017-english.pdf"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0959378014000727#bbib0225" TargetMode="External"/><Relationship Id="rId5" Type="http://schemas.openxmlformats.org/officeDocument/2006/relationships/hyperlink" Target="http://www.wales.nhs.uk/sitesplus/888/page/82249" TargetMode="External"/><Relationship Id="rId4" Type="http://schemas.openxmlformats.org/officeDocument/2006/relationships/hyperlink" Target="https://www.keepwalestidy.cymru/Pages/Category/eco-schoo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10">
            <a:extLst>
              <a:ext uri="{FF2B5EF4-FFF2-40B4-BE49-F238E27FC236}">
                <a16:creationId xmlns:a16="http://schemas.microsoft.com/office/drawing/2014/main" id="{5327CD12-A6CF-489C-ADCF-17D7E56C7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12">
            <a:extLst>
              <a:ext uri="{FF2B5EF4-FFF2-40B4-BE49-F238E27FC236}">
                <a16:creationId xmlns:a16="http://schemas.microsoft.com/office/drawing/2014/main" id="{B4E48C8E-1009-4750-9630-436223C9EE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4" name="Freeform 5">
              <a:extLst>
                <a:ext uri="{FF2B5EF4-FFF2-40B4-BE49-F238E27FC236}">
                  <a16:creationId xmlns:a16="http://schemas.microsoft.com/office/drawing/2014/main" id="{70ACFF1E-E5E6-43E9-A5B7-33E0BEBD6E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C217FABC-C638-4392-847B-1D5D24ACF2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5F4D7986-89F7-4A82-BCE1-D3748FA194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086EDA91-62A8-4A58-8FD1-50579B98C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D2FE2666-E34E-4114-988D-0D6E0E7EFE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30447EE7-0C29-4B15-AABB-C0C4A8F6A7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1">
              <a:extLst>
                <a:ext uri="{FF2B5EF4-FFF2-40B4-BE49-F238E27FC236}">
                  <a16:creationId xmlns:a16="http://schemas.microsoft.com/office/drawing/2014/main" id="{D5347D5C-1205-4D74-AA55-A6AC8C781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13696D3F-405F-490D-AF68-9BBDC7DDDA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3">
              <a:extLst>
                <a:ext uri="{FF2B5EF4-FFF2-40B4-BE49-F238E27FC236}">
                  <a16:creationId xmlns:a16="http://schemas.microsoft.com/office/drawing/2014/main" id="{8194048F-FCD0-4944-9723-14BFD07155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F634E52A-02AD-4955-AA3F-8E8935F41F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5">
              <a:extLst>
                <a:ext uri="{FF2B5EF4-FFF2-40B4-BE49-F238E27FC236}">
                  <a16:creationId xmlns:a16="http://schemas.microsoft.com/office/drawing/2014/main" id="{99E661E3-26F4-4992-B424-91AAE0A006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65FC5C1D-91B5-4EBF-9A3E-BB5DC1E2A7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7">
              <a:extLst>
                <a:ext uri="{FF2B5EF4-FFF2-40B4-BE49-F238E27FC236}">
                  <a16:creationId xmlns:a16="http://schemas.microsoft.com/office/drawing/2014/main" id="{6D39CDA7-D7D3-4FED-B2BA-40464AA42D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F7F716E2-501F-47E8-9626-D9EC5492C1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9">
              <a:extLst>
                <a:ext uri="{FF2B5EF4-FFF2-40B4-BE49-F238E27FC236}">
                  <a16:creationId xmlns:a16="http://schemas.microsoft.com/office/drawing/2014/main" id="{3074FC5C-533A-4B99-8B9E-ED1C65AE6F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0">
              <a:extLst>
                <a:ext uri="{FF2B5EF4-FFF2-40B4-BE49-F238E27FC236}">
                  <a16:creationId xmlns:a16="http://schemas.microsoft.com/office/drawing/2014/main" id="{00EDCFC2-0B77-4D95-8F8E-DB60A85F2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974CB405-A36B-4456-9DE3-EBE212552F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2">
              <a:extLst>
                <a:ext uri="{FF2B5EF4-FFF2-40B4-BE49-F238E27FC236}">
                  <a16:creationId xmlns:a16="http://schemas.microsoft.com/office/drawing/2014/main" id="{BD84B494-4095-4E61-B65F-34F5C6BC84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33484AA0-BE6E-4F8B-85CF-9C4C750FF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42" name="Group 33">
            <a:extLst>
              <a:ext uri="{FF2B5EF4-FFF2-40B4-BE49-F238E27FC236}">
                <a16:creationId xmlns:a16="http://schemas.microsoft.com/office/drawing/2014/main" id="{C7D38E5F-6E59-41DA-B3CA-6AD28BF642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3893141"/>
            <a:ext cx="8845667" cy="1771275"/>
            <a:chOff x="1669293" y="3893141"/>
            <a:chExt cx="8845667" cy="1771275"/>
          </a:xfrm>
        </p:grpSpPr>
        <p:sp>
          <p:nvSpPr>
            <p:cNvPr id="35" name="Isosceles Triangle 39">
              <a:extLst>
                <a:ext uri="{FF2B5EF4-FFF2-40B4-BE49-F238E27FC236}">
                  <a16:creationId xmlns:a16="http://schemas.microsoft.com/office/drawing/2014/main" id="{9AF9BC5C-44FD-4080-8C54-CC4E5F83FC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35">
              <a:extLst>
                <a:ext uri="{FF2B5EF4-FFF2-40B4-BE49-F238E27FC236}">
                  <a16:creationId xmlns:a16="http://schemas.microsoft.com/office/drawing/2014/main" id="{BA884903-3516-494A-B966-3E7651567A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3893141"/>
              <a:ext cx="8845667" cy="14202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2019510-1F68-48FE-8C72-905BF5582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032" y="1179555"/>
            <a:ext cx="8850737" cy="262144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FA0AD8F-146F-1747-A3A4-AEEBE8DF6A09}"/>
              </a:ext>
            </a:extLst>
          </p:cNvPr>
          <p:cNvPicPr/>
          <p:nvPr/>
        </p:nvPicPr>
        <p:blipFill rotWithShape="1">
          <a:blip r:embed="rId2" cstate="print">
            <a:extLst>
              <a:ext uri="{28A0092B-C50C-407E-A947-70E740481C1C}">
                <a14:useLocalDpi xmlns:a14="http://schemas.microsoft.com/office/drawing/2010/main" val="0"/>
              </a:ext>
            </a:extLst>
          </a:blip>
          <a:srcRect/>
          <a:stretch/>
        </p:blipFill>
        <p:spPr bwMode="auto">
          <a:xfrm>
            <a:off x="3242654" y="1586873"/>
            <a:ext cx="5559124" cy="2052602"/>
          </a:xfrm>
          <a:prstGeom prst="rect">
            <a:avLst/>
          </a:prstGeom>
          <a:solidFill>
            <a:srgbClr val="FFFAE3"/>
          </a:solidFill>
          <a:ln w="12700">
            <a:noFill/>
          </a:ln>
        </p:spPr>
      </p:pic>
      <p:sp>
        <p:nvSpPr>
          <p:cNvPr id="2" name="Title 1">
            <a:extLst>
              <a:ext uri="{FF2B5EF4-FFF2-40B4-BE49-F238E27FC236}">
                <a16:creationId xmlns:a16="http://schemas.microsoft.com/office/drawing/2014/main" id="{CE05544B-C6FC-FA40-A3D8-36BF4477116A}"/>
              </a:ext>
            </a:extLst>
          </p:cNvPr>
          <p:cNvSpPr>
            <a:spLocks noGrp="1"/>
          </p:cNvSpPr>
          <p:nvPr>
            <p:ph type="ctrTitle"/>
          </p:nvPr>
        </p:nvSpPr>
        <p:spPr>
          <a:xfrm>
            <a:off x="1731803" y="3749291"/>
            <a:ext cx="8672295" cy="727748"/>
          </a:xfrm>
        </p:spPr>
        <p:txBody>
          <a:bodyPr>
            <a:normAutofit fontScale="90000"/>
          </a:bodyPr>
          <a:lstStyle/>
          <a:p>
            <a:r>
              <a:rPr lang="en-US" sz="4400" b="1" dirty="0">
                <a:latin typeface="Arial" panose="020B0604020202020204" pitchFamily="34" charset="0"/>
                <a:cs typeface="Arial" panose="020B0604020202020204" pitchFamily="34" charset="0"/>
              </a:rPr>
              <a:t>SJEQ 7004 Assessment 2</a:t>
            </a:r>
          </a:p>
        </p:txBody>
      </p:sp>
      <p:sp>
        <p:nvSpPr>
          <p:cNvPr id="3" name="Subtitle 2">
            <a:extLst>
              <a:ext uri="{FF2B5EF4-FFF2-40B4-BE49-F238E27FC236}">
                <a16:creationId xmlns:a16="http://schemas.microsoft.com/office/drawing/2014/main" id="{EE277348-9331-5E4B-8B13-2B06B537CAC6}"/>
              </a:ext>
            </a:extLst>
          </p:cNvPr>
          <p:cNvSpPr>
            <a:spLocks noGrp="1"/>
          </p:cNvSpPr>
          <p:nvPr>
            <p:ph type="subTitle" idx="1"/>
          </p:nvPr>
        </p:nvSpPr>
        <p:spPr>
          <a:xfrm>
            <a:off x="1650769" y="4526583"/>
            <a:ext cx="8673427" cy="704039"/>
          </a:xfrm>
        </p:spPr>
        <p:txBody>
          <a:bodyPr>
            <a:normAutofit lnSpcReduction="10000"/>
          </a:bodyPr>
          <a:lstStyle/>
          <a:p>
            <a:pPr>
              <a:lnSpc>
                <a:spcPct val="90000"/>
              </a:lnSpc>
            </a:pPr>
            <a:r>
              <a:rPr lang="en-US" sz="2000" b="1" dirty="0">
                <a:latin typeface="Arial" panose="020B0604020202020204" pitchFamily="34" charset="0"/>
                <a:cs typeface="Arial" panose="020B0604020202020204" pitchFamily="34" charset="0"/>
              </a:rPr>
              <a:t>Student Number: 1302218</a:t>
            </a:r>
          </a:p>
          <a:p>
            <a:pPr>
              <a:lnSpc>
                <a:spcPct val="90000"/>
              </a:lnSpc>
            </a:pPr>
            <a:r>
              <a:rPr lang="en-US" sz="2000" b="1" dirty="0">
                <a:latin typeface="Arial" panose="020B0604020202020204" pitchFamily="34" charset="0"/>
                <a:cs typeface="Arial" panose="020B0604020202020204" pitchFamily="34" charset="0"/>
              </a:rPr>
              <a:t>Student Name: Lianne Bowen</a:t>
            </a:r>
          </a:p>
        </p:txBody>
      </p:sp>
    </p:spTree>
    <p:extLst>
      <p:ext uri="{BB962C8B-B14F-4D97-AF65-F5344CB8AC3E}">
        <p14:creationId xmlns:p14="http://schemas.microsoft.com/office/powerpoint/2010/main" val="15285139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9"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C3FBC11-2199-5E49-8817-214F1DF08D62}"/>
              </a:ext>
            </a:extLst>
          </p:cNvPr>
          <p:cNvSpPr>
            <a:spLocks noGrp="1"/>
          </p:cNvSpPr>
          <p:nvPr>
            <p:ph type="title"/>
          </p:nvPr>
        </p:nvSpPr>
        <p:spPr>
          <a:xfrm>
            <a:off x="2123688" y="422626"/>
            <a:ext cx="10038149" cy="1230570"/>
          </a:xfrm>
        </p:spPr>
        <p:txBody>
          <a:bodyPr anchor="t">
            <a:normAutofit fontScale="90000"/>
          </a:bodyPr>
          <a:lstStyle/>
          <a:p>
            <a:pPr algn="l"/>
            <a:r>
              <a:rPr lang="en-US" sz="5300" b="1" dirty="0">
                <a:solidFill>
                  <a:schemeClr val="tx1"/>
                </a:solidFill>
                <a:latin typeface="Arial" panose="020B0604020202020204" pitchFamily="34" charset="0"/>
                <a:cs typeface="Arial" panose="020B0604020202020204" pitchFamily="34" charset="0"/>
              </a:rPr>
              <a:t>What is the Wellbeing of Future Generations (Wales) Act?</a:t>
            </a:r>
            <a:br>
              <a:rPr lang="en-GB" dirty="0"/>
            </a:br>
            <a:endParaRPr lang="en-US" sz="3600" dirty="0">
              <a:solidFill>
                <a:schemeClr val="accent1"/>
              </a:solidFill>
            </a:endParaRPr>
          </a:p>
        </p:txBody>
      </p:sp>
      <p:sp>
        <p:nvSpPr>
          <p:cNvPr id="3" name="Content Placeholder 2">
            <a:extLst>
              <a:ext uri="{FF2B5EF4-FFF2-40B4-BE49-F238E27FC236}">
                <a16:creationId xmlns:a16="http://schemas.microsoft.com/office/drawing/2014/main" id="{78A58B08-8CAE-A745-90BE-D6D1F1BF3A97}"/>
              </a:ext>
            </a:extLst>
          </p:cNvPr>
          <p:cNvSpPr>
            <a:spLocks noGrp="1"/>
          </p:cNvSpPr>
          <p:nvPr>
            <p:ph idx="1"/>
          </p:nvPr>
        </p:nvSpPr>
        <p:spPr>
          <a:xfrm>
            <a:off x="2034392" y="2347072"/>
            <a:ext cx="9827980" cy="4282327"/>
          </a:xfrm>
        </p:spPr>
        <p:txBody>
          <a:bodyPr anchor="t">
            <a:normAutofit lnSpcReduction="10000"/>
          </a:bodyPr>
          <a:lstStyle/>
          <a:p>
            <a:pPr algn="just"/>
            <a:r>
              <a:rPr lang="en-US" sz="2800" dirty="0">
                <a:latin typeface="Arial" panose="020B0604020202020204" pitchFamily="34" charset="0"/>
                <a:cs typeface="Arial" panose="020B0604020202020204" pitchFamily="34" charset="0"/>
              </a:rPr>
              <a:t>Improving the social, economic, environmental and cultural well-being of Wales. </a:t>
            </a:r>
          </a:p>
          <a:p>
            <a:pPr algn="just"/>
            <a:r>
              <a:rPr lang="en-US" sz="2800" dirty="0">
                <a:latin typeface="Arial" panose="020B0604020202020204" pitchFamily="34" charset="0"/>
                <a:cs typeface="Arial" panose="020B0604020202020204" pitchFamily="34" charset="0"/>
              </a:rPr>
              <a:t>44 public bodies across Wales now think more about the long term, work better with local people and communities and each other, look to prevent problems and take a more joined up approach. </a:t>
            </a:r>
          </a:p>
          <a:p>
            <a:pPr algn="just"/>
            <a:endParaRPr lang="en-US" sz="2800" dirty="0">
              <a:latin typeface="Arial" panose="020B0604020202020204" pitchFamily="34" charset="0"/>
              <a:cs typeface="Arial" panose="020B0604020202020204" pitchFamily="34" charset="0"/>
            </a:endParaRPr>
          </a:p>
          <a:p>
            <a:pPr marL="0" indent="0" algn="r">
              <a:buNone/>
            </a:pPr>
            <a:r>
              <a:rPr lang="en-US" sz="2800" dirty="0">
                <a:latin typeface="Arial" panose="020B0604020202020204" pitchFamily="34" charset="0"/>
                <a:cs typeface="Arial" panose="020B0604020202020204" pitchFamily="34" charset="0"/>
              </a:rPr>
              <a:t>(WAG, 2015)</a:t>
            </a: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0454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Freeform 18">
            <a:extLst>
              <a:ext uri="{FF2B5EF4-FFF2-40B4-BE49-F238E27FC236}">
                <a16:creationId xmlns:a16="http://schemas.microsoft.com/office/drawing/2014/main" id="{E6C08EBB-2C97-4884-9312-EA0A6A62A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20">
            <a:extLst>
              <a:ext uri="{FF2B5EF4-FFF2-40B4-BE49-F238E27FC236}">
                <a16:creationId xmlns:a16="http://schemas.microsoft.com/office/drawing/2014/main" id="{17406E40-244E-4DD6-94A4-E73960241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 name="Freeform 21">
            <a:extLst>
              <a:ext uri="{FF2B5EF4-FFF2-40B4-BE49-F238E27FC236}">
                <a16:creationId xmlns:a16="http://schemas.microsoft.com/office/drawing/2014/main" id="{9E621646-8902-4518-ADFE-798B8AF7F1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3" name="Freeform 22">
            <a:extLst>
              <a:ext uri="{FF2B5EF4-FFF2-40B4-BE49-F238E27FC236}">
                <a16:creationId xmlns:a16="http://schemas.microsoft.com/office/drawing/2014/main" id="{BC03DD73-798C-403F-B9AC-BFF84A0B1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23">
            <a:extLst>
              <a:ext uri="{FF2B5EF4-FFF2-40B4-BE49-F238E27FC236}">
                <a16:creationId xmlns:a16="http://schemas.microsoft.com/office/drawing/2014/main" id="{6756FE0C-DC81-49BD-AD76-1E223B6863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25">
            <a:extLst>
              <a:ext uri="{FF2B5EF4-FFF2-40B4-BE49-F238E27FC236}">
                <a16:creationId xmlns:a16="http://schemas.microsoft.com/office/drawing/2014/main" id="{FEEAE74D-A8B8-4601-84C4-7F01DFF41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6">
            <a:extLst>
              <a:ext uri="{FF2B5EF4-FFF2-40B4-BE49-F238E27FC236}">
                <a16:creationId xmlns:a16="http://schemas.microsoft.com/office/drawing/2014/main" id="{CFD751E0-7430-4ACA-A679-ECB74EA589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9">
            <a:extLst>
              <a:ext uri="{FF2B5EF4-FFF2-40B4-BE49-F238E27FC236}">
                <a16:creationId xmlns:a16="http://schemas.microsoft.com/office/drawing/2014/main" id="{4337B0AD-9A1D-4899-8791-EDEB9B5A1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2">
            <a:extLst>
              <a:ext uri="{FF2B5EF4-FFF2-40B4-BE49-F238E27FC236}">
                <a16:creationId xmlns:a16="http://schemas.microsoft.com/office/drawing/2014/main" id="{20EE4868-1730-433B-AA39-A91305A4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4">
            <a:extLst>
              <a:ext uri="{FF2B5EF4-FFF2-40B4-BE49-F238E27FC236}">
                <a16:creationId xmlns:a16="http://schemas.microsoft.com/office/drawing/2014/main" id="{89921AE2-097C-4DEE-A398-FCB910D60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7">
            <a:extLst>
              <a:ext uri="{FF2B5EF4-FFF2-40B4-BE49-F238E27FC236}">
                <a16:creationId xmlns:a16="http://schemas.microsoft.com/office/drawing/2014/main" id="{A4098D72-B456-40CC-8C9F-D08B9DD25B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0">
            <a:extLst>
              <a:ext uri="{FF2B5EF4-FFF2-40B4-BE49-F238E27FC236}">
                <a16:creationId xmlns:a16="http://schemas.microsoft.com/office/drawing/2014/main" id="{BCA1A530-E6F6-465D-BCD0-371D816CC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13">
            <a:extLst>
              <a:ext uri="{FF2B5EF4-FFF2-40B4-BE49-F238E27FC236}">
                <a16:creationId xmlns:a16="http://schemas.microsoft.com/office/drawing/2014/main" id="{5AB5DD23-5ECB-4E0C-AC9B-C384785BAE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15">
            <a:extLst>
              <a:ext uri="{FF2B5EF4-FFF2-40B4-BE49-F238E27FC236}">
                <a16:creationId xmlns:a16="http://schemas.microsoft.com/office/drawing/2014/main" id="{7DA4BF21-FA96-43DB-A077-173C5F4333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pic>
        <p:nvPicPr>
          <p:cNvPr id="2" name="Content Placeholder 4">
            <a:extLst>
              <a:ext uri="{FF2B5EF4-FFF2-40B4-BE49-F238E27FC236}">
                <a16:creationId xmlns:a16="http://schemas.microsoft.com/office/drawing/2014/main" id="{F85F8670-7B41-6142-B045-59111F28F4FE}"/>
              </a:ext>
            </a:extLst>
          </p:cNvPr>
          <p:cNvPicPr>
            <a:picLocks noChangeAspect="1"/>
          </p:cNvPicPr>
          <p:nvPr/>
        </p:nvPicPr>
        <p:blipFill>
          <a:blip r:embed="rId2"/>
          <a:stretch>
            <a:fillRect/>
          </a:stretch>
        </p:blipFill>
        <p:spPr>
          <a:xfrm>
            <a:off x="3316288" y="652063"/>
            <a:ext cx="7341182" cy="5824937"/>
          </a:xfrm>
          <a:prstGeom prst="rect">
            <a:avLst/>
          </a:prstGeom>
        </p:spPr>
      </p:pic>
      <p:sp>
        <p:nvSpPr>
          <p:cNvPr id="35" name="Freeform 17">
            <a:extLst>
              <a:ext uri="{FF2B5EF4-FFF2-40B4-BE49-F238E27FC236}">
                <a16:creationId xmlns:a16="http://schemas.microsoft.com/office/drawing/2014/main" id="{BF956BA4-7CC2-4E13-9E1D-0854EF4C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19">
            <a:extLst>
              <a:ext uri="{FF2B5EF4-FFF2-40B4-BE49-F238E27FC236}">
                <a16:creationId xmlns:a16="http://schemas.microsoft.com/office/drawing/2014/main" id="{3262514D-691E-4344-8751-4E80F046A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 name="TextBox 2">
            <a:extLst>
              <a:ext uri="{FF2B5EF4-FFF2-40B4-BE49-F238E27FC236}">
                <a16:creationId xmlns:a16="http://schemas.microsoft.com/office/drawing/2014/main" id="{F52634DD-CFB0-FB43-8F61-6AA107C3C8DC}"/>
              </a:ext>
            </a:extLst>
          </p:cNvPr>
          <p:cNvSpPr txBox="1"/>
          <p:nvPr/>
        </p:nvSpPr>
        <p:spPr>
          <a:xfrm>
            <a:off x="8355012" y="6246167"/>
            <a:ext cx="1669175" cy="400110"/>
          </a:xfrm>
          <a:prstGeom prst="rect">
            <a:avLst/>
          </a:prstGeom>
          <a:noFill/>
        </p:spPr>
        <p:txBody>
          <a:bodyPr wrap="none" rtlCol="0">
            <a:spAutoFit/>
          </a:bodyPr>
          <a:lstStyle/>
          <a:p>
            <a:r>
              <a:rPr lang="en-US" sz="2000" dirty="0">
                <a:latin typeface="Arial" panose="020B0604020202020204" pitchFamily="34" charset="0"/>
                <a:cs typeface="Arial" panose="020B0604020202020204" pitchFamily="34" charset="0"/>
              </a:rPr>
              <a:t>(WAG, 2015)</a:t>
            </a:r>
          </a:p>
        </p:txBody>
      </p:sp>
    </p:spTree>
    <p:extLst>
      <p:ext uri="{BB962C8B-B14F-4D97-AF65-F5344CB8AC3E}">
        <p14:creationId xmlns:p14="http://schemas.microsoft.com/office/powerpoint/2010/main" val="4184173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F07356A-E8CE-6B49-97AC-445D979FE9AF}"/>
              </a:ext>
            </a:extLst>
          </p:cNvPr>
          <p:cNvSpPr>
            <a:spLocks noGrp="1"/>
          </p:cNvSpPr>
          <p:nvPr>
            <p:ph type="title"/>
          </p:nvPr>
        </p:nvSpPr>
        <p:spPr>
          <a:xfrm>
            <a:off x="2151007" y="560038"/>
            <a:ext cx="9575855" cy="1230570"/>
          </a:xfrm>
        </p:spPr>
        <p:txBody>
          <a:bodyPr anchor="t">
            <a:normAutofit fontScale="90000"/>
          </a:bodyPr>
          <a:lstStyle/>
          <a:p>
            <a:pPr algn="l"/>
            <a:r>
              <a:rPr lang="en-US" sz="5300" b="1" dirty="0">
                <a:solidFill>
                  <a:schemeClr val="tx1"/>
                </a:solidFill>
                <a:latin typeface="Arial" panose="020B0604020202020204" pitchFamily="34" charset="0"/>
                <a:cs typeface="Arial" panose="020B0604020202020204" pitchFamily="34" charset="0"/>
              </a:rPr>
              <a:t>Why do we need the Act? </a:t>
            </a:r>
            <a:br>
              <a:rPr lang="en-GB" dirty="0"/>
            </a:br>
            <a:endParaRPr lang="en-US" sz="3600" dirty="0">
              <a:solidFill>
                <a:schemeClr val="accent1"/>
              </a:solidFill>
            </a:endParaRPr>
          </a:p>
        </p:txBody>
      </p:sp>
      <p:sp>
        <p:nvSpPr>
          <p:cNvPr id="3" name="Content Placeholder 2">
            <a:extLst>
              <a:ext uri="{FF2B5EF4-FFF2-40B4-BE49-F238E27FC236}">
                <a16:creationId xmlns:a16="http://schemas.microsoft.com/office/drawing/2014/main" id="{C0F6053E-50B6-0345-998C-BCBE600A3825}"/>
              </a:ext>
            </a:extLst>
          </p:cNvPr>
          <p:cNvSpPr>
            <a:spLocks noGrp="1"/>
          </p:cNvSpPr>
          <p:nvPr>
            <p:ph idx="1"/>
          </p:nvPr>
        </p:nvSpPr>
        <p:spPr>
          <a:xfrm>
            <a:off x="2316335" y="1608931"/>
            <a:ext cx="9828040" cy="4882186"/>
          </a:xfrm>
        </p:spPr>
        <p:txBody>
          <a:bodyPr anchor="t">
            <a:normAutofit lnSpcReduction="10000"/>
          </a:bodyPr>
          <a:lstStyle/>
          <a:p>
            <a:r>
              <a:rPr lang="en-US" sz="2800" dirty="0">
                <a:latin typeface="Arial" panose="020B0604020202020204" pitchFamily="34" charset="0"/>
                <a:cs typeface="Arial" panose="020B0604020202020204" pitchFamily="34" charset="0"/>
              </a:rPr>
              <a:t>To ensure that current and future generations have a good quality of life. </a:t>
            </a:r>
          </a:p>
          <a:p>
            <a:r>
              <a:rPr lang="en-US" sz="2800" dirty="0">
                <a:latin typeface="Arial" panose="020B0604020202020204" pitchFamily="34" charset="0"/>
                <a:cs typeface="Arial" panose="020B0604020202020204" pitchFamily="34" charset="0"/>
              </a:rPr>
              <a:t>The Public Bodies include:</a:t>
            </a:r>
          </a:p>
          <a:p>
            <a:pPr marL="457200" lvl="1" indent="0">
              <a:buNone/>
            </a:pPr>
            <a:r>
              <a:rPr lang="en-US" sz="1800" dirty="0">
                <a:latin typeface="Arial" panose="020B0604020202020204" pitchFamily="34" charset="0"/>
                <a:cs typeface="Arial" panose="020B0604020202020204" pitchFamily="34" charset="0"/>
              </a:rPr>
              <a:t>Local Authorities			Natural Resources Wales	</a:t>
            </a:r>
            <a:endParaRPr lang="en-GB" sz="1800" dirty="0">
              <a:latin typeface="Arial" panose="020B0604020202020204" pitchFamily="34" charset="0"/>
              <a:cs typeface="Arial" panose="020B0604020202020204" pitchFamily="34" charset="0"/>
            </a:endParaRPr>
          </a:p>
          <a:p>
            <a:pPr marL="457200" lvl="1" indent="0">
              <a:buNone/>
            </a:pPr>
            <a:r>
              <a:rPr lang="en-US" sz="1800" dirty="0">
                <a:latin typeface="Arial" panose="020B0604020202020204" pitchFamily="34" charset="0"/>
                <a:cs typeface="Arial" panose="020B0604020202020204" pitchFamily="34" charset="0"/>
              </a:rPr>
              <a:t>Local Health Boards			The Higher Education Funding Council for Wales</a:t>
            </a:r>
            <a:endParaRPr lang="en-GB" sz="1800" dirty="0">
              <a:latin typeface="Arial" panose="020B0604020202020204" pitchFamily="34" charset="0"/>
              <a:cs typeface="Arial" panose="020B0604020202020204" pitchFamily="34" charset="0"/>
            </a:endParaRPr>
          </a:p>
          <a:p>
            <a:pPr marL="457200" lvl="1" indent="0">
              <a:buNone/>
            </a:pPr>
            <a:r>
              <a:rPr lang="en-US" sz="1800" dirty="0">
                <a:latin typeface="Arial" panose="020B0604020202020204" pitchFamily="34" charset="0"/>
                <a:cs typeface="Arial" panose="020B0604020202020204" pitchFamily="34" charset="0"/>
              </a:rPr>
              <a:t>Public Health Wales NHS Trust		The Arts Council of Wales</a:t>
            </a:r>
            <a:endParaRPr lang="en-GB" sz="1800" dirty="0">
              <a:latin typeface="Arial" panose="020B0604020202020204" pitchFamily="34" charset="0"/>
              <a:cs typeface="Arial" panose="020B0604020202020204" pitchFamily="34" charset="0"/>
            </a:endParaRPr>
          </a:p>
          <a:p>
            <a:pPr marL="457200" lvl="1" indent="0">
              <a:buNone/>
            </a:pPr>
            <a:r>
              <a:rPr lang="en-US" sz="1800" dirty="0" err="1">
                <a:latin typeface="Arial" panose="020B0604020202020204" pitchFamily="34" charset="0"/>
                <a:cs typeface="Arial" panose="020B0604020202020204" pitchFamily="34" charset="0"/>
              </a:rPr>
              <a:t>Velindre</a:t>
            </a:r>
            <a:r>
              <a:rPr lang="en-US" sz="1800" dirty="0">
                <a:latin typeface="Arial" panose="020B0604020202020204" pitchFamily="34" charset="0"/>
                <a:cs typeface="Arial" panose="020B0604020202020204" pitchFamily="34" charset="0"/>
              </a:rPr>
              <a:t> NHS Trust			Sports Council of Wales</a:t>
            </a:r>
            <a:endParaRPr lang="en-GB" sz="1800" dirty="0">
              <a:latin typeface="Arial" panose="020B0604020202020204" pitchFamily="34" charset="0"/>
              <a:cs typeface="Arial" panose="020B0604020202020204" pitchFamily="34" charset="0"/>
            </a:endParaRPr>
          </a:p>
          <a:p>
            <a:pPr marL="457200" lvl="1" indent="0">
              <a:buNone/>
            </a:pPr>
            <a:r>
              <a:rPr lang="en-US" sz="1800" dirty="0">
                <a:latin typeface="Arial" panose="020B0604020202020204" pitchFamily="34" charset="0"/>
                <a:cs typeface="Arial" panose="020B0604020202020204" pitchFamily="34" charset="0"/>
              </a:rPr>
              <a:t>National Park Authorities		National Library of Wales</a:t>
            </a:r>
            <a:endParaRPr lang="en-GB" sz="1800" dirty="0">
              <a:latin typeface="Arial" panose="020B0604020202020204" pitchFamily="34" charset="0"/>
              <a:cs typeface="Arial" panose="020B0604020202020204" pitchFamily="34" charset="0"/>
            </a:endParaRPr>
          </a:p>
          <a:p>
            <a:pPr marL="457200" lvl="1" indent="0">
              <a:buNone/>
            </a:pPr>
            <a:r>
              <a:rPr lang="en-US" sz="1800" dirty="0">
                <a:latin typeface="Arial" panose="020B0604020202020204" pitchFamily="34" charset="0"/>
                <a:cs typeface="Arial" panose="020B0604020202020204" pitchFamily="34" charset="0"/>
              </a:rPr>
              <a:t>Fire and Rescue Authorities		National Museum of Wales</a:t>
            </a:r>
            <a:endParaRPr lang="en-GB" sz="1800" dirty="0">
              <a:latin typeface="Arial" panose="020B0604020202020204" pitchFamily="34" charset="0"/>
              <a:cs typeface="Arial" panose="020B0604020202020204" pitchFamily="34" charset="0"/>
            </a:endParaRPr>
          </a:p>
          <a:p>
            <a:pPr marL="457200" lvl="1" indent="0">
              <a:buNone/>
            </a:pPr>
            <a:endParaRPr lang="en-GB" sz="1800" dirty="0">
              <a:latin typeface="Arial" panose="020B0604020202020204" pitchFamily="34" charset="0"/>
              <a:cs typeface="Arial" panose="020B0604020202020204" pitchFamily="34" charset="0"/>
            </a:endParaRPr>
          </a:p>
          <a:p>
            <a:pPr marL="0" indent="0" algn="r">
              <a:buNone/>
            </a:pPr>
            <a:r>
              <a:rPr lang="en-US" sz="2800"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(WAG, 2015)</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3991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078CF28-7B0C-8241-B0AF-E2651FF63097}"/>
              </a:ext>
            </a:extLst>
          </p:cNvPr>
          <p:cNvSpPr>
            <a:spLocks noGrp="1"/>
          </p:cNvSpPr>
          <p:nvPr>
            <p:ph type="title"/>
          </p:nvPr>
        </p:nvSpPr>
        <p:spPr>
          <a:xfrm>
            <a:off x="2008188" y="552451"/>
            <a:ext cx="10063163" cy="1230570"/>
          </a:xfrm>
        </p:spPr>
        <p:txBody>
          <a:bodyPr anchor="t">
            <a:noAutofit/>
          </a:bodyPr>
          <a:lstStyle/>
          <a:p>
            <a:pPr algn="l"/>
            <a:r>
              <a:rPr lang="en-US" sz="4800" b="1" dirty="0">
                <a:solidFill>
                  <a:schemeClr val="tx1"/>
                </a:solidFill>
                <a:latin typeface="Arial" panose="020B0604020202020204" pitchFamily="34" charset="0"/>
                <a:cs typeface="Arial" panose="020B0604020202020204" pitchFamily="34" charset="0"/>
              </a:rPr>
              <a:t>Sustainable Development Principle</a:t>
            </a:r>
          </a:p>
        </p:txBody>
      </p:sp>
      <p:sp>
        <p:nvSpPr>
          <p:cNvPr id="3" name="Content Placeholder 2">
            <a:extLst>
              <a:ext uri="{FF2B5EF4-FFF2-40B4-BE49-F238E27FC236}">
                <a16:creationId xmlns:a16="http://schemas.microsoft.com/office/drawing/2014/main" id="{8FEBE1DA-F040-504B-8B92-D1F001762846}"/>
              </a:ext>
            </a:extLst>
          </p:cNvPr>
          <p:cNvSpPr>
            <a:spLocks noGrp="1"/>
          </p:cNvSpPr>
          <p:nvPr>
            <p:ph idx="1"/>
          </p:nvPr>
        </p:nvSpPr>
        <p:spPr>
          <a:xfrm>
            <a:off x="2282836" y="1520474"/>
            <a:ext cx="9788515" cy="5197825"/>
          </a:xfrm>
        </p:spPr>
        <p:txBody>
          <a:bodyPr anchor="t">
            <a:normAutofit lnSpcReduction="10000"/>
          </a:bodyPr>
          <a:lstStyle/>
          <a:p>
            <a:r>
              <a:rPr lang="en-US" sz="2800" dirty="0">
                <a:latin typeface="Arial" panose="020B0604020202020204" pitchFamily="34" charset="0"/>
                <a:cs typeface="Arial" panose="020B0604020202020204" pitchFamily="34" charset="0"/>
              </a:rPr>
              <a:t>Conveys to </a:t>
            </a:r>
            <a:r>
              <a:rPr lang="en-GB" sz="2800" dirty="0">
                <a:latin typeface="Arial" panose="020B0604020202020204" pitchFamily="34" charset="0"/>
                <a:cs typeface="Arial" panose="020B0604020202020204" pitchFamily="34" charset="0"/>
              </a:rPr>
              <a:t>organisations</a:t>
            </a:r>
            <a:r>
              <a:rPr lang="en-US" sz="2800" dirty="0">
                <a:latin typeface="Arial" panose="020B0604020202020204" pitchFamily="34" charset="0"/>
                <a:cs typeface="Arial" panose="020B0604020202020204" pitchFamily="34" charset="0"/>
              </a:rPr>
              <a:t> how they should set about making their duty under the Act. </a:t>
            </a:r>
          </a:p>
          <a:p>
            <a:r>
              <a:rPr lang="en-US" sz="2800" dirty="0">
                <a:latin typeface="Arial" panose="020B0604020202020204" pitchFamily="34" charset="0"/>
                <a:cs typeface="Arial" panose="020B0604020202020204" pitchFamily="34" charset="0"/>
              </a:rPr>
              <a:t>Five things public bodies need to show that they have applied the sustainable development principle.</a:t>
            </a:r>
          </a:p>
          <a:p>
            <a:pPr marL="971550" lvl="1" indent="-514350">
              <a:buFont typeface="+mj-lt"/>
              <a:buAutoNum type="arabicPeriod"/>
            </a:pPr>
            <a:r>
              <a:rPr lang="en-US" sz="2600" dirty="0">
                <a:latin typeface="Arial" panose="020B0604020202020204" pitchFamily="34" charset="0"/>
                <a:cs typeface="Arial" panose="020B0604020202020204" pitchFamily="34" charset="0"/>
              </a:rPr>
              <a:t>Long Term</a:t>
            </a:r>
          </a:p>
          <a:p>
            <a:pPr marL="971550" lvl="1" indent="-514350">
              <a:buFont typeface="+mj-lt"/>
              <a:buAutoNum type="arabicPeriod"/>
            </a:pPr>
            <a:r>
              <a:rPr lang="en-US" sz="2600" dirty="0">
                <a:latin typeface="Arial" panose="020B0604020202020204" pitchFamily="34" charset="0"/>
                <a:cs typeface="Arial" panose="020B0604020202020204" pitchFamily="34" charset="0"/>
              </a:rPr>
              <a:t>Prevention</a:t>
            </a:r>
          </a:p>
          <a:p>
            <a:pPr marL="971550" lvl="1" indent="-514350">
              <a:buFont typeface="+mj-lt"/>
              <a:buAutoNum type="arabicPeriod"/>
            </a:pPr>
            <a:r>
              <a:rPr lang="en-US" sz="2600" dirty="0">
                <a:latin typeface="Arial" panose="020B0604020202020204" pitchFamily="34" charset="0"/>
                <a:cs typeface="Arial" panose="020B0604020202020204" pitchFamily="34" charset="0"/>
              </a:rPr>
              <a:t>Integration</a:t>
            </a:r>
          </a:p>
          <a:p>
            <a:pPr marL="971550" lvl="1" indent="-514350">
              <a:buFont typeface="+mj-lt"/>
              <a:buAutoNum type="arabicPeriod"/>
            </a:pPr>
            <a:r>
              <a:rPr lang="en-US" sz="2600" dirty="0">
                <a:latin typeface="Arial" panose="020B0604020202020204" pitchFamily="34" charset="0"/>
                <a:cs typeface="Arial" panose="020B0604020202020204" pitchFamily="34" charset="0"/>
              </a:rPr>
              <a:t>Collaboration</a:t>
            </a:r>
          </a:p>
          <a:p>
            <a:pPr marL="971550" lvl="1" indent="-514350">
              <a:buFont typeface="+mj-lt"/>
              <a:buAutoNum type="arabicPeriod"/>
            </a:pPr>
            <a:r>
              <a:rPr lang="en-US" sz="2600" dirty="0">
                <a:latin typeface="Arial" panose="020B0604020202020204" pitchFamily="34" charset="0"/>
                <a:cs typeface="Arial" panose="020B0604020202020204" pitchFamily="34" charset="0"/>
              </a:rPr>
              <a:t>Involvement</a:t>
            </a:r>
          </a:p>
          <a:p>
            <a:pPr marL="0" indent="0">
              <a:buNone/>
            </a:pPr>
            <a:r>
              <a:rPr lang="en-US" sz="2800" dirty="0">
                <a:latin typeface="Arial" panose="020B0604020202020204" pitchFamily="34" charset="0"/>
                <a:cs typeface="Arial" panose="020B0604020202020204" pitchFamily="34" charset="0"/>
              </a:rPr>
              <a:t>								(WAG, 2015)</a:t>
            </a:r>
          </a:p>
        </p:txBody>
      </p:sp>
    </p:spTree>
    <p:extLst>
      <p:ext uri="{BB962C8B-B14F-4D97-AF65-F5344CB8AC3E}">
        <p14:creationId xmlns:p14="http://schemas.microsoft.com/office/powerpoint/2010/main" val="1928051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31ADEA4C-CB8B-D144-BEE7-A34DEC111052}"/>
              </a:ext>
            </a:extLst>
          </p:cNvPr>
          <p:cNvSpPr>
            <a:spLocks noGrp="1"/>
          </p:cNvSpPr>
          <p:nvPr>
            <p:ph type="title"/>
          </p:nvPr>
        </p:nvSpPr>
        <p:spPr>
          <a:xfrm>
            <a:off x="2053270" y="-50135"/>
            <a:ext cx="10238174" cy="1230570"/>
          </a:xfrm>
        </p:spPr>
        <p:txBody>
          <a:bodyPr anchor="t">
            <a:noAutofit/>
          </a:bodyPr>
          <a:lstStyle/>
          <a:p>
            <a:pPr algn="l"/>
            <a:r>
              <a:rPr lang="en-US" sz="4800" b="1" dirty="0"/>
              <a:t> </a:t>
            </a:r>
            <a:br>
              <a:rPr lang="en-GB" sz="4800" dirty="0"/>
            </a:br>
            <a:r>
              <a:rPr lang="en-US" sz="4800" b="1" dirty="0">
                <a:solidFill>
                  <a:schemeClr val="tx1"/>
                </a:solidFill>
                <a:latin typeface="Arial" panose="020B0604020202020204" pitchFamily="34" charset="0"/>
                <a:cs typeface="Arial" panose="020B0604020202020204" pitchFamily="34" charset="0"/>
              </a:rPr>
              <a:t>What is Sustainable Development?</a:t>
            </a:r>
            <a:br>
              <a:rPr lang="en-GB" sz="4800" dirty="0"/>
            </a:br>
            <a:endParaRPr lang="en-US" sz="4400" dirty="0">
              <a:solidFill>
                <a:schemeClr val="accent1"/>
              </a:solidFill>
            </a:endParaRPr>
          </a:p>
        </p:txBody>
      </p:sp>
      <p:sp>
        <p:nvSpPr>
          <p:cNvPr id="3" name="Content Placeholder 2">
            <a:extLst>
              <a:ext uri="{FF2B5EF4-FFF2-40B4-BE49-F238E27FC236}">
                <a16:creationId xmlns:a16="http://schemas.microsoft.com/office/drawing/2014/main" id="{A3C949B1-04D8-E64D-8D78-0CBB077A8909}"/>
              </a:ext>
            </a:extLst>
          </p:cNvPr>
          <p:cNvSpPr>
            <a:spLocks noGrp="1"/>
          </p:cNvSpPr>
          <p:nvPr>
            <p:ph idx="1"/>
          </p:nvPr>
        </p:nvSpPr>
        <p:spPr>
          <a:xfrm>
            <a:off x="2278723" y="1760632"/>
            <a:ext cx="9423005" cy="3802762"/>
          </a:xfrm>
        </p:spPr>
        <p:txBody>
          <a:bodyPr anchor="t">
            <a:normAutofit fontScale="92500"/>
          </a:bodyPr>
          <a:lstStyle/>
          <a:p>
            <a:pPr algn="just"/>
            <a:r>
              <a:rPr lang="en-GB" sz="2800" dirty="0">
                <a:latin typeface="Arial" panose="020B0604020202020204" pitchFamily="34" charset="0"/>
                <a:cs typeface="Arial" panose="020B0604020202020204" pitchFamily="34" charset="0"/>
              </a:rPr>
              <a:t>‘development that meets the needs of the present without compromising the ability of future generations to meet their own needs’ (WCED, 1987, pp.43). </a:t>
            </a:r>
          </a:p>
          <a:p>
            <a:r>
              <a:rPr lang="en-GB" sz="3000" dirty="0">
                <a:latin typeface="Arial" panose="020B0604020202020204" pitchFamily="34" charset="0"/>
                <a:cs typeface="Arial" panose="020B0604020202020204" pitchFamily="34" charset="0"/>
              </a:rPr>
              <a:t>‘the need to ensure a better quality of life for all, now and into the future, in a just and equitable manner, while living within the limits of supporting ecosystems’</a:t>
            </a:r>
            <a:br>
              <a:rPr lang="en-GB" sz="3000" dirty="0">
                <a:latin typeface="Arial" panose="020B0604020202020204" pitchFamily="34" charset="0"/>
                <a:cs typeface="Arial" panose="020B0604020202020204" pitchFamily="34" charset="0"/>
              </a:rPr>
            </a:br>
            <a:r>
              <a:rPr lang="en-GB" sz="3000" dirty="0">
                <a:latin typeface="Arial" panose="020B0604020202020204" pitchFamily="34" charset="0"/>
                <a:cs typeface="Arial" panose="020B0604020202020204" pitchFamily="34" charset="0"/>
              </a:rPr>
              <a:t>(Agyeman et al, 2003, pp.2).</a:t>
            </a:r>
          </a:p>
          <a:p>
            <a:pPr algn="just"/>
            <a:endParaRPr lang="en-GB"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581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31ADEA4C-CB8B-D144-BEE7-A34DEC111052}"/>
              </a:ext>
            </a:extLst>
          </p:cNvPr>
          <p:cNvSpPr>
            <a:spLocks noGrp="1"/>
          </p:cNvSpPr>
          <p:nvPr>
            <p:ph type="title"/>
          </p:nvPr>
        </p:nvSpPr>
        <p:spPr>
          <a:xfrm>
            <a:off x="2053270" y="-50135"/>
            <a:ext cx="10238174" cy="1230570"/>
          </a:xfrm>
        </p:spPr>
        <p:txBody>
          <a:bodyPr anchor="t">
            <a:noAutofit/>
          </a:bodyPr>
          <a:lstStyle/>
          <a:p>
            <a:pPr algn="l"/>
            <a:r>
              <a:rPr lang="en-US" sz="4800" b="1" dirty="0"/>
              <a:t> </a:t>
            </a:r>
            <a:br>
              <a:rPr lang="en-GB" sz="4800" dirty="0"/>
            </a:br>
            <a:r>
              <a:rPr lang="en-US" sz="4800" b="1" dirty="0">
                <a:solidFill>
                  <a:schemeClr val="tx1"/>
                </a:solidFill>
                <a:latin typeface="Arial" panose="020B0604020202020204" pitchFamily="34" charset="0"/>
                <a:cs typeface="Arial" panose="020B0604020202020204" pitchFamily="34" charset="0"/>
              </a:rPr>
              <a:t>Sustainable Development Theory</a:t>
            </a:r>
            <a:endParaRPr lang="en-US" sz="4400" dirty="0">
              <a:solidFill>
                <a:schemeClr val="accent1"/>
              </a:solidFill>
            </a:endParaRPr>
          </a:p>
        </p:txBody>
      </p:sp>
      <p:sp>
        <p:nvSpPr>
          <p:cNvPr id="3" name="Content Placeholder 2">
            <a:extLst>
              <a:ext uri="{FF2B5EF4-FFF2-40B4-BE49-F238E27FC236}">
                <a16:creationId xmlns:a16="http://schemas.microsoft.com/office/drawing/2014/main" id="{A3C949B1-04D8-E64D-8D78-0CBB077A8909}"/>
              </a:ext>
            </a:extLst>
          </p:cNvPr>
          <p:cNvSpPr>
            <a:spLocks noGrp="1"/>
          </p:cNvSpPr>
          <p:nvPr>
            <p:ph idx="1"/>
          </p:nvPr>
        </p:nvSpPr>
        <p:spPr>
          <a:xfrm>
            <a:off x="2292747" y="1578389"/>
            <a:ext cx="9423005" cy="3802762"/>
          </a:xfrm>
        </p:spPr>
        <p:txBody>
          <a:bodyPr anchor="t">
            <a:normAutofit lnSpcReduction="10000"/>
          </a:bodyPr>
          <a:lstStyle/>
          <a:p>
            <a:pPr algn="just"/>
            <a:r>
              <a:rPr lang="en-GB" sz="2800" b="1" dirty="0">
                <a:latin typeface="Arial" panose="020B0604020202020204" pitchFamily="34" charset="0"/>
                <a:cs typeface="Arial" panose="020B0604020202020204" pitchFamily="34" charset="0"/>
              </a:rPr>
              <a:t>Strong Sustainability </a:t>
            </a:r>
            <a:r>
              <a:rPr lang="en-GB" sz="2800" dirty="0">
                <a:latin typeface="Arial" panose="020B0604020202020204" pitchFamily="34" charset="0"/>
                <a:cs typeface="Arial" panose="020B0604020202020204" pitchFamily="34" charset="0"/>
              </a:rPr>
              <a:t>accepts that non-ecospheric natural capital can be depleted, but the ecosphere must be protect. </a:t>
            </a:r>
          </a:p>
          <a:p>
            <a:pPr algn="just"/>
            <a:r>
              <a:rPr lang="en-GB" sz="2800" b="1" dirty="0">
                <a:latin typeface="Arial" panose="020B0604020202020204" pitchFamily="34" charset="0"/>
                <a:cs typeface="Arial" panose="020B0604020202020204" pitchFamily="34" charset="0"/>
              </a:rPr>
              <a:t>Weak sustainability </a:t>
            </a:r>
            <a:r>
              <a:rPr lang="en-GB" sz="2800" dirty="0">
                <a:latin typeface="Arial" panose="020B0604020202020204" pitchFamily="34" charset="0"/>
                <a:cs typeface="Arial" panose="020B0604020202020204" pitchFamily="34" charset="0"/>
              </a:rPr>
              <a:t>proposes that human made capital will substitute for natural capital so this can be run down, providing a critical minimum level is maintained. </a:t>
            </a:r>
          </a:p>
          <a:p>
            <a:pPr marL="0" indent="0" algn="just">
              <a:buNone/>
            </a:pP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Dresner</a:t>
            </a:r>
            <a:r>
              <a:rPr lang="en-GB" sz="2800" dirty="0">
                <a:latin typeface="Arial" panose="020B0604020202020204" pitchFamily="34" charset="0"/>
                <a:cs typeface="Arial" panose="020B0604020202020204" pitchFamily="34" charset="0"/>
              </a:rPr>
              <a:t>, 2002)</a:t>
            </a:r>
          </a:p>
          <a:p>
            <a:pPr marL="0" indent="0" algn="just">
              <a:buNone/>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4676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31ADEA4C-CB8B-D144-BEE7-A34DEC111052}"/>
              </a:ext>
            </a:extLst>
          </p:cNvPr>
          <p:cNvSpPr>
            <a:spLocks noGrp="1"/>
          </p:cNvSpPr>
          <p:nvPr>
            <p:ph type="title"/>
          </p:nvPr>
        </p:nvSpPr>
        <p:spPr>
          <a:xfrm>
            <a:off x="2053270" y="-50135"/>
            <a:ext cx="10238174" cy="1230570"/>
          </a:xfrm>
        </p:spPr>
        <p:txBody>
          <a:bodyPr anchor="t">
            <a:noAutofit/>
          </a:bodyPr>
          <a:lstStyle/>
          <a:p>
            <a:pPr algn="l"/>
            <a:r>
              <a:rPr lang="en-US" sz="4800" b="1" dirty="0"/>
              <a:t> </a:t>
            </a:r>
            <a:br>
              <a:rPr lang="en-GB" sz="4800" dirty="0"/>
            </a:br>
            <a:r>
              <a:rPr lang="en-US" sz="4800" b="1" dirty="0">
                <a:solidFill>
                  <a:schemeClr val="tx1"/>
                </a:solidFill>
                <a:latin typeface="Arial" panose="020B0604020202020204" pitchFamily="34" charset="0"/>
                <a:cs typeface="Arial" panose="020B0604020202020204" pitchFamily="34" charset="0"/>
              </a:rPr>
              <a:t>Sustainable Development Theory</a:t>
            </a:r>
            <a:endParaRPr lang="en-US" sz="4400" dirty="0">
              <a:solidFill>
                <a:schemeClr val="accent1"/>
              </a:solidFill>
            </a:endParaRPr>
          </a:p>
        </p:txBody>
      </p:sp>
      <p:sp>
        <p:nvSpPr>
          <p:cNvPr id="3" name="Content Placeholder 2">
            <a:extLst>
              <a:ext uri="{FF2B5EF4-FFF2-40B4-BE49-F238E27FC236}">
                <a16:creationId xmlns:a16="http://schemas.microsoft.com/office/drawing/2014/main" id="{A3C949B1-04D8-E64D-8D78-0CBB077A8909}"/>
              </a:ext>
            </a:extLst>
          </p:cNvPr>
          <p:cNvSpPr>
            <a:spLocks noGrp="1"/>
          </p:cNvSpPr>
          <p:nvPr>
            <p:ph idx="1"/>
          </p:nvPr>
        </p:nvSpPr>
        <p:spPr>
          <a:xfrm>
            <a:off x="2292747" y="1578388"/>
            <a:ext cx="9792890" cy="5828251"/>
          </a:xfrm>
        </p:spPr>
        <p:txBody>
          <a:bodyPr anchor="t">
            <a:normAutofit fontScale="77500" lnSpcReduction="20000"/>
          </a:bodyPr>
          <a:lstStyle/>
          <a:p>
            <a:pPr algn="just"/>
            <a:r>
              <a:rPr lang="en-GB" sz="3600" dirty="0">
                <a:latin typeface="Arial" panose="020B0604020202020204" pitchFamily="34" charset="0"/>
                <a:cs typeface="Arial" panose="020B0604020202020204" pitchFamily="34" charset="0"/>
              </a:rPr>
              <a:t>‘Sustainability is a concept which combines post-modernist pessimism about the domination of nature with almost Enlightenment optimism about the possibility to reform human institutions.’ (</a:t>
            </a:r>
            <a:r>
              <a:rPr lang="en-GB" sz="3600" dirty="0" err="1">
                <a:latin typeface="Arial" panose="020B0604020202020204" pitchFamily="34" charset="0"/>
                <a:cs typeface="Arial" panose="020B0604020202020204" pitchFamily="34" charset="0"/>
              </a:rPr>
              <a:t>Dresner</a:t>
            </a:r>
            <a:r>
              <a:rPr lang="en-GB" sz="3600" dirty="0">
                <a:latin typeface="Arial" panose="020B0604020202020204" pitchFamily="34" charset="0"/>
                <a:cs typeface="Arial" panose="020B0604020202020204" pitchFamily="34" charset="0"/>
              </a:rPr>
              <a:t>, 2002: 164)</a:t>
            </a:r>
          </a:p>
          <a:p>
            <a:pPr algn="just"/>
            <a:r>
              <a:rPr lang="en-GB" sz="3600" dirty="0">
                <a:latin typeface="Arial" panose="020B0604020202020204" pitchFamily="34" charset="0"/>
                <a:cs typeface="Arial" panose="020B0604020202020204" pitchFamily="34" charset="0"/>
              </a:rPr>
              <a:t>Purvis and Grainger (2004) note that, despite its weaknesses, the uniqueness of sustainable development  is an attempt to incorporate environmental and inter-generational dimensions within neo-classical economic development theory. </a:t>
            </a:r>
          </a:p>
          <a:p>
            <a:pPr marL="0" indent="0" algn="just">
              <a:buNone/>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a:p>
            <a:pPr marL="0" indent="0" algn="just">
              <a:buNone/>
            </a:pPr>
            <a:r>
              <a:rPr lang="en-GB" sz="2800" dirty="0">
                <a:latin typeface="Arial" panose="020B0604020202020204" pitchFamily="34" charset="0"/>
                <a:cs typeface="Arial" panose="020B0604020202020204" pitchFamily="34" charset="0"/>
              </a:rPr>
              <a:t>							</a:t>
            </a: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6686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31ADEA4C-CB8B-D144-BEE7-A34DEC111052}"/>
              </a:ext>
            </a:extLst>
          </p:cNvPr>
          <p:cNvSpPr>
            <a:spLocks noGrp="1"/>
          </p:cNvSpPr>
          <p:nvPr>
            <p:ph type="title"/>
          </p:nvPr>
        </p:nvSpPr>
        <p:spPr>
          <a:xfrm>
            <a:off x="2076450" y="-239047"/>
            <a:ext cx="10238174" cy="1230570"/>
          </a:xfrm>
        </p:spPr>
        <p:txBody>
          <a:bodyPr anchor="t">
            <a:noAutofit/>
          </a:bodyPr>
          <a:lstStyle/>
          <a:p>
            <a:pPr algn="l"/>
            <a:r>
              <a:rPr lang="en-US" sz="6000" b="1" dirty="0">
                <a:solidFill>
                  <a:schemeClr val="tx1"/>
                </a:solidFill>
                <a:latin typeface="Arial" panose="020B0604020202020204" pitchFamily="34" charset="0"/>
                <a:cs typeface="Arial" panose="020B0604020202020204" pitchFamily="34" charset="0"/>
              </a:rPr>
              <a:t> </a:t>
            </a:r>
            <a:br>
              <a:rPr lang="en-GB" sz="6000" dirty="0">
                <a:solidFill>
                  <a:schemeClr val="tx1"/>
                </a:solidFill>
                <a:latin typeface="Arial" panose="020B0604020202020204" pitchFamily="34" charset="0"/>
                <a:cs typeface="Arial" panose="020B0604020202020204" pitchFamily="34" charset="0"/>
              </a:rPr>
            </a:br>
            <a:r>
              <a:rPr lang="en-GB" sz="4800" b="1" dirty="0">
                <a:solidFill>
                  <a:schemeClr val="tx1"/>
                </a:solidFill>
                <a:latin typeface="Arial" panose="020B0604020202020204" pitchFamily="34" charset="0"/>
                <a:cs typeface="Arial" panose="020B0604020202020204" pitchFamily="34" charset="0"/>
              </a:rPr>
              <a:t>Carmarthenshire County Council</a:t>
            </a:r>
            <a:br>
              <a:rPr lang="en-GB" dirty="0"/>
            </a:br>
            <a:endParaRPr lang="en-US" sz="54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3C949B1-04D8-E64D-8D78-0CBB077A8909}"/>
              </a:ext>
            </a:extLst>
          </p:cNvPr>
          <p:cNvSpPr>
            <a:spLocks noGrp="1"/>
          </p:cNvSpPr>
          <p:nvPr>
            <p:ph idx="1"/>
          </p:nvPr>
        </p:nvSpPr>
        <p:spPr>
          <a:xfrm>
            <a:off x="2216156" y="1386811"/>
            <a:ext cx="9975844" cy="5601818"/>
          </a:xfrm>
        </p:spPr>
        <p:txBody>
          <a:bodyPr anchor="t">
            <a:noAutofit/>
          </a:bodyPr>
          <a:lstStyle/>
          <a:p>
            <a:pPr algn="just"/>
            <a:r>
              <a:rPr lang="en-GB" sz="2600" dirty="0">
                <a:latin typeface="Arial" panose="020B0604020202020204" pitchFamily="34" charset="0"/>
                <a:cs typeface="Arial" panose="020B0604020202020204" pitchFamily="34" charset="0"/>
              </a:rPr>
              <a:t>Carmarthenshire County Council have recently presented their first draft of the Carmarthenshire Well-being Plan. </a:t>
            </a:r>
          </a:p>
          <a:p>
            <a:pPr algn="just"/>
            <a:r>
              <a:rPr lang="en-GB" sz="2600" dirty="0">
                <a:latin typeface="Arial" panose="020B0604020202020204" pitchFamily="34" charset="0"/>
                <a:cs typeface="Arial" panose="020B0604020202020204" pitchFamily="34" charset="0"/>
              </a:rPr>
              <a:t>The engagement has identified four key well-being objective that Carmarthenshire County Council will focus its attention on over the next few years, these include; </a:t>
            </a:r>
          </a:p>
          <a:p>
            <a:pPr marL="1885950" lvl="3" indent="-514350" algn="just">
              <a:buClr>
                <a:schemeClr val="tx1"/>
              </a:buClr>
              <a:buFont typeface="+mj-lt"/>
              <a:buAutoNum type="arabicPeriod"/>
            </a:pPr>
            <a:r>
              <a:rPr lang="en-GB" sz="2600" dirty="0">
                <a:latin typeface="Arial" panose="020B0604020202020204" pitchFamily="34" charset="0"/>
                <a:cs typeface="Arial" panose="020B0604020202020204" pitchFamily="34" charset="0"/>
              </a:rPr>
              <a:t>Healthy Habits</a:t>
            </a:r>
          </a:p>
          <a:p>
            <a:pPr marL="1885950" lvl="3" indent="-514350">
              <a:buClr>
                <a:schemeClr val="tx1"/>
              </a:buClr>
              <a:buFont typeface="+mj-lt"/>
              <a:buAutoNum type="arabicPeriod"/>
            </a:pPr>
            <a:r>
              <a:rPr lang="en-GB" sz="2600" dirty="0">
                <a:latin typeface="Arial" panose="020B0604020202020204" pitchFamily="34" charset="0"/>
                <a:cs typeface="Arial" panose="020B0604020202020204" pitchFamily="34" charset="0"/>
              </a:rPr>
              <a:t>Early Intervention</a:t>
            </a:r>
          </a:p>
          <a:p>
            <a:pPr marL="1885950" lvl="3" indent="-514350">
              <a:buClr>
                <a:schemeClr val="tx1"/>
              </a:buClr>
              <a:buFont typeface="+mj-lt"/>
              <a:buAutoNum type="arabicPeriod"/>
            </a:pPr>
            <a:r>
              <a:rPr lang="en-GB" sz="2600" dirty="0">
                <a:latin typeface="Arial" panose="020B0604020202020204" pitchFamily="34" charset="0"/>
                <a:cs typeface="Arial" panose="020B0604020202020204" pitchFamily="34" charset="0"/>
              </a:rPr>
              <a:t>Strong Connections</a:t>
            </a:r>
          </a:p>
          <a:p>
            <a:pPr marL="1885950" lvl="3" indent="-514350">
              <a:buClr>
                <a:schemeClr val="tx1"/>
              </a:buClr>
              <a:buFont typeface="+mj-lt"/>
              <a:buAutoNum type="arabicPeriod"/>
            </a:pPr>
            <a:r>
              <a:rPr lang="en-GB" sz="2600" dirty="0">
                <a:latin typeface="Arial" panose="020B0604020202020204" pitchFamily="34" charset="0"/>
                <a:cs typeface="Arial" panose="020B0604020202020204" pitchFamily="34" charset="0"/>
              </a:rPr>
              <a:t>Prosperous People and Places</a:t>
            </a:r>
          </a:p>
          <a:p>
            <a:pPr marL="1371600" lvl="3" indent="0">
              <a:buClr>
                <a:schemeClr val="tx1"/>
              </a:buClr>
              <a:buNone/>
            </a:pPr>
            <a:r>
              <a:rPr lang="en-GB" sz="26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(Carmarthenshire County Council, 2018)</a:t>
            </a:r>
          </a:p>
          <a:p>
            <a:pPr marL="0" indent="0" algn="just">
              <a:buNone/>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4621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FE4C6557-AE13-0D4B-BF85-EE303ED9E5B9}"/>
              </a:ext>
            </a:extLst>
          </p:cNvPr>
          <p:cNvSpPr>
            <a:spLocks noGrp="1"/>
          </p:cNvSpPr>
          <p:nvPr>
            <p:ph type="title"/>
          </p:nvPr>
        </p:nvSpPr>
        <p:spPr>
          <a:xfrm>
            <a:off x="2271401" y="619559"/>
            <a:ext cx="6230857" cy="1230570"/>
          </a:xfrm>
        </p:spPr>
        <p:txBody>
          <a:bodyPr anchor="t">
            <a:normAutofit/>
          </a:bodyPr>
          <a:lstStyle/>
          <a:p>
            <a:pPr algn="l"/>
            <a:r>
              <a:rPr lang="en-GB" sz="4800" b="1" dirty="0">
                <a:solidFill>
                  <a:schemeClr val="tx1"/>
                </a:solidFill>
                <a:latin typeface="Arial" panose="020B0604020202020204" pitchFamily="34" charset="0"/>
                <a:cs typeface="Arial" panose="020B0604020202020204" pitchFamily="34" charset="0"/>
              </a:rPr>
              <a:t>A Healthier Wales</a:t>
            </a:r>
          </a:p>
        </p:txBody>
      </p:sp>
      <p:sp>
        <p:nvSpPr>
          <p:cNvPr id="3" name="Content Placeholder 2">
            <a:extLst>
              <a:ext uri="{FF2B5EF4-FFF2-40B4-BE49-F238E27FC236}">
                <a16:creationId xmlns:a16="http://schemas.microsoft.com/office/drawing/2014/main" id="{0CE19273-3EF3-EC46-9E8A-B8C6516A53BF}"/>
              </a:ext>
            </a:extLst>
          </p:cNvPr>
          <p:cNvSpPr>
            <a:spLocks noGrp="1"/>
          </p:cNvSpPr>
          <p:nvPr>
            <p:ph idx="1"/>
          </p:nvPr>
        </p:nvSpPr>
        <p:spPr>
          <a:xfrm>
            <a:off x="2403090" y="2644076"/>
            <a:ext cx="9108681" cy="3802762"/>
          </a:xfrm>
        </p:spPr>
        <p:txBody>
          <a:bodyPr anchor="t">
            <a:normAutofit/>
          </a:bodyPr>
          <a:lstStyle/>
          <a:p>
            <a:r>
              <a:rPr lang="en-US" sz="2800" dirty="0">
                <a:latin typeface="Arial" panose="020B0604020202020204" pitchFamily="34" charset="0"/>
                <a:cs typeface="Arial" panose="020B0604020202020204" pitchFamily="34" charset="0"/>
              </a:rPr>
              <a:t>‘A society in which people’s physical and mental well-being is </a:t>
            </a:r>
            <a:r>
              <a:rPr lang="en-US" sz="2800" dirty="0" err="1">
                <a:latin typeface="Arial" panose="020B0604020202020204" pitchFamily="34" charset="0"/>
                <a:cs typeface="Arial" panose="020B0604020202020204" pitchFamily="34" charset="0"/>
              </a:rPr>
              <a:t>maximised</a:t>
            </a:r>
            <a:r>
              <a:rPr lang="en-US" sz="2800" dirty="0">
                <a:latin typeface="Arial" panose="020B0604020202020204" pitchFamily="34" charset="0"/>
                <a:cs typeface="Arial" panose="020B0604020202020204" pitchFamily="34" charset="0"/>
              </a:rPr>
              <a:t> and in which choices and behaviors that benefit future health are understood.’</a:t>
            </a:r>
          </a:p>
          <a:p>
            <a:pPr marL="0" indent="0">
              <a:buNone/>
            </a:pPr>
            <a:r>
              <a:rPr lang="en-US" sz="2800" dirty="0">
                <a:latin typeface="Arial" panose="020B0604020202020204" pitchFamily="34" charset="0"/>
                <a:cs typeface="Arial" panose="020B0604020202020204" pitchFamily="34" charset="0"/>
              </a:rPr>
              <a:t>							(WAG, 2018)</a:t>
            </a:r>
            <a:endParaRPr lang="en-GB" sz="2800" dirty="0">
              <a:latin typeface="Arial" panose="020B0604020202020204" pitchFamily="34" charset="0"/>
              <a:cs typeface="Arial" panose="020B0604020202020204" pitchFamily="34" charset="0"/>
            </a:endParaRPr>
          </a:p>
          <a:p>
            <a:endParaRPr lang="en-GB" sz="1600" dirty="0"/>
          </a:p>
        </p:txBody>
      </p:sp>
    </p:spTree>
    <p:extLst>
      <p:ext uri="{BB962C8B-B14F-4D97-AF65-F5344CB8AC3E}">
        <p14:creationId xmlns:p14="http://schemas.microsoft.com/office/powerpoint/2010/main" val="1424612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AA8DBE9-210A-5B49-B1CA-79161334834C}"/>
              </a:ext>
            </a:extLst>
          </p:cNvPr>
          <p:cNvPicPr>
            <a:picLocks noChangeAspect="1"/>
          </p:cNvPicPr>
          <p:nvPr/>
        </p:nvPicPr>
        <p:blipFill>
          <a:blip r:embed="rId2"/>
          <a:stretch>
            <a:fillRect/>
          </a:stretch>
        </p:blipFill>
        <p:spPr>
          <a:xfrm>
            <a:off x="1162951" y="2519742"/>
            <a:ext cx="2860715" cy="2091448"/>
          </a:xfrm>
          <a:prstGeom prst="rect">
            <a:avLst/>
          </a:prstGeom>
        </p:spPr>
      </p:pic>
      <p:sp>
        <p:nvSpPr>
          <p:cNvPr id="4" name="TextBox 3">
            <a:extLst>
              <a:ext uri="{FF2B5EF4-FFF2-40B4-BE49-F238E27FC236}">
                <a16:creationId xmlns:a16="http://schemas.microsoft.com/office/drawing/2014/main" id="{61988953-F680-0547-A390-702A86CCACAA}"/>
              </a:ext>
            </a:extLst>
          </p:cNvPr>
          <p:cNvSpPr txBox="1"/>
          <p:nvPr/>
        </p:nvSpPr>
        <p:spPr>
          <a:xfrm>
            <a:off x="4728755" y="1565635"/>
            <a:ext cx="7106194" cy="5447645"/>
          </a:xfrm>
          <a:prstGeom prst="rect">
            <a:avLst/>
          </a:prstGeom>
          <a:noFill/>
        </p:spPr>
        <p:txBody>
          <a:bodyPr wrap="square" rtlCol="0">
            <a:spAutoFit/>
          </a:bodyPr>
          <a:lstStyle/>
          <a:p>
            <a:pPr marL="457200" indent="-457200">
              <a:buClr>
                <a:srgbClr val="FF0000"/>
              </a:buClr>
              <a:buFont typeface="Wingdings" pitchFamily="2" charset="2"/>
              <a:buChar char="§"/>
            </a:pPr>
            <a:r>
              <a:rPr lang="en-GB" sz="2800" dirty="0">
                <a:latin typeface="Arial" panose="020B0604020202020204" pitchFamily="34" charset="0"/>
                <a:cs typeface="Arial" panose="020B0604020202020204" pitchFamily="34" charset="0"/>
              </a:rPr>
              <a:t>Launched in 1999 following a four year pilot programme. </a:t>
            </a:r>
          </a:p>
          <a:p>
            <a:pPr>
              <a:buClr>
                <a:srgbClr val="FF0000"/>
              </a:buClr>
            </a:pPr>
            <a:endParaRPr lang="en-GB" sz="2800" dirty="0">
              <a:latin typeface="Arial" panose="020B0604020202020204" pitchFamily="34" charset="0"/>
              <a:cs typeface="Arial" panose="020B0604020202020204" pitchFamily="34" charset="0"/>
            </a:endParaRPr>
          </a:p>
          <a:p>
            <a:pPr marL="457200" indent="-457200">
              <a:buClr>
                <a:srgbClr val="FF0000"/>
              </a:buClr>
              <a:buFont typeface="Wingdings" pitchFamily="2" charset="2"/>
              <a:buChar char="§"/>
            </a:pPr>
            <a:r>
              <a:rPr lang="en-GB" sz="2800" dirty="0">
                <a:latin typeface="Arial" panose="020B0604020202020204" pitchFamily="34" charset="0"/>
                <a:cs typeface="Arial" panose="020B0604020202020204" pitchFamily="34" charset="0"/>
              </a:rPr>
              <a:t>The ’Healthy School’ takes responsibility for maintaining and promoting the health children. </a:t>
            </a:r>
          </a:p>
          <a:p>
            <a:pPr marL="457200" indent="-457200">
              <a:buClr>
                <a:srgbClr val="FF0000"/>
              </a:buClr>
              <a:buFont typeface="Wingdings" pitchFamily="2" charset="2"/>
              <a:buChar char="§"/>
            </a:pPr>
            <a:endParaRPr lang="en-GB" sz="2800" dirty="0">
              <a:latin typeface="Arial" panose="020B0604020202020204" pitchFamily="34" charset="0"/>
              <a:cs typeface="Arial" panose="020B0604020202020204" pitchFamily="34" charset="0"/>
            </a:endParaRPr>
          </a:p>
          <a:p>
            <a:pPr marL="457200" indent="-457200">
              <a:buClr>
                <a:srgbClr val="FF0000"/>
              </a:buClr>
              <a:buFont typeface="Wingdings" pitchFamily="2" charset="2"/>
              <a:buChar char="§"/>
            </a:pPr>
            <a:r>
              <a:rPr lang="en-GB" sz="2800" dirty="0">
                <a:latin typeface="Arial" panose="020B0604020202020204" pitchFamily="34" charset="0"/>
                <a:cs typeface="Arial" panose="020B0604020202020204" pitchFamily="34" charset="0"/>
              </a:rPr>
              <a:t>It promotes, protects and embeds the physical, mental and social health and well-being of its community through positive action.</a:t>
            </a:r>
          </a:p>
          <a:p>
            <a:pPr>
              <a:buClr>
                <a:srgbClr val="FF0000"/>
              </a:buClr>
            </a:pPr>
            <a:r>
              <a:rPr lang="en-GB" sz="2800" dirty="0">
                <a:latin typeface="Arial" panose="020B0604020202020204" pitchFamily="34" charset="0"/>
                <a:cs typeface="Arial" panose="020B0604020202020204" pitchFamily="34" charset="0"/>
              </a:rPr>
              <a:t>					(NHS, 2018)</a:t>
            </a:r>
            <a:endParaRPr lang="en-GB" sz="4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FA74B45-4628-C040-A40E-72A40DDAF57D}"/>
              </a:ext>
            </a:extLst>
          </p:cNvPr>
          <p:cNvSpPr txBox="1"/>
          <p:nvPr/>
        </p:nvSpPr>
        <p:spPr>
          <a:xfrm>
            <a:off x="692333" y="445347"/>
            <a:ext cx="8281850" cy="830997"/>
          </a:xfrm>
          <a:prstGeom prst="rect">
            <a:avLst/>
          </a:prstGeom>
          <a:solidFill>
            <a:srgbClr val="FF0000"/>
          </a:solidFill>
        </p:spPr>
        <p:txBody>
          <a:bodyPr wrap="square" rtlCol="0">
            <a:spAutoFit/>
          </a:bodyPr>
          <a:lstStyle/>
          <a:p>
            <a:r>
              <a:rPr lang="en-GB" sz="4800" b="1" dirty="0">
                <a:solidFill>
                  <a:schemeClr val="bg1"/>
                </a:solidFill>
                <a:latin typeface="Arial" panose="020B0604020202020204" pitchFamily="34" charset="0"/>
                <a:cs typeface="Arial" panose="020B0604020202020204" pitchFamily="34" charset="0"/>
              </a:rPr>
              <a:t>Healthy Schools</a:t>
            </a:r>
          </a:p>
        </p:txBody>
      </p:sp>
    </p:spTree>
    <p:extLst>
      <p:ext uri="{BB962C8B-B14F-4D97-AF65-F5344CB8AC3E}">
        <p14:creationId xmlns:p14="http://schemas.microsoft.com/office/powerpoint/2010/main" val="27757501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3FA4FA2-F822-A648-9097-3C8537ED4266}"/>
              </a:ext>
            </a:extLst>
          </p:cNvPr>
          <p:cNvSpPr>
            <a:spLocks noGrp="1"/>
          </p:cNvSpPr>
          <p:nvPr>
            <p:ph type="title"/>
          </p:nvPr>
        </p:nvSpPr>
        <p:spPr>
          <a:xfrm>
            <a:off x="2171700" y="469172"/>
            <a:ext cx="6230857" cy="1230570"/>
          </a:xfrm>
        </p:spPr>
        <p:txBody>
          <a:bodyPr anchor="t">
            <a:normAutofit/>
          </a:bodyPr>
          <a:lstStyle/>
          <a:p>
            <a:pPr algn="l"/>
            <a:r>
              <a:rPr lang="en-GB" sz="4800" b="1" dirty="0">
                <a:solidFill>
                  <a:schemeClr val="tx1"/>
                </a:solidFill>
                <a:latin typeface="Arial" panose="020B0604020202020204" pitchFamily="34" charset="0"/>
                <a:cs typeface="Arial" panose="020B0604020202020204" pitchFamily="34" charset="0"/>
              </a:rPr>
              <a:t>Healthy Schools</a:t>
            </a:r>
          </a:p>
        </p:txBody>
      </p:sp>
      <p:sp>
        <p:nvSpPr>
          <p:cNvPr id="3" name="Content Placeholder 2">
            <a:extLst>
              <a:ext uri="{FF2B5EF4-FFF2-40B4-BE49-F238E27FC236}">
                <a16:creationId xmlns:a16="http://schemas.microsoft.com/office/drawing/2014/main" id="{21D4F3BE-7F14-C540-9E89-261DC97011E6}"/>
              </a:ext>
            </a:extLst>
          </p:cNvPr>
          <p:cNvSpPr>
            <a:spLocks noGrp="1"/>
          </p:cNvSpPr>
          <p:nvPr>
            <p:ph idx="1"/>
          </p:nvPr>
        </p:nvSpPr>
        <p:spPr>
          <a:xfrm>
            <a:off x="2418181" y="1472501"/>
            <a:ext cx="9359868" cy="5371212"/>
          </a:xfrm>
        </p:spPr>
        <p:txBody>
          <a:bodyPr anchor="t">
            <a:normAutofit lnSpcReduction="10000"/>
          </a:bodyPr>
          <a:lstStyle/>
          <a:p>
            <a:r>
              <a:rPr lang="en-GB" sz="2800" dirty="0">
                <a:latin typeface="Arial" panose="020B0604020202020204" pitchFamily="34" charset="0"/>
                <a:cs typeface="Arial" panose="020B0604020202020204" pitchFamily="34" charset="0"/>
              </a:rPr>
              <a:t>Healthy school meals from the canteen and are encouraged to bring a healthy packed lunch and a piece of fruit for morning break. </a:t>
            </a:r>
          </a:p>
          <a:p>
            <a:r>
              <a:rPr lang="en-GB" sz="2800" dirty="0">
                <a:latin typeface="Arial" panose="020B0604020202020204" pitchFamily="34" charset="0"/>
                <a:cs typeface="Arial" panose="020B0604020202020204" pitchFamily="34" charset="0"/>
              </a:rPr>
              <a:t>Classical music played</a:t>
            </a:r>
          </a:p>
          <a:p>
            <a:r>
              <a:rPr lang="en-GB" sz="2800" dirty="0">
                <a:latin typeface="Arial" panose="020B0604020202020204" pitchFamily="34" charset="0"/>
                <a:cs typeface="Arial" panose="020B0604020202020204" pitchFamily="34" charset="0"/>
              </a:rPr>
              <a:t>Yoga and mindfulness is practiced </a:t>
            </a:r>
          </a:p>
          <a:p>
            <a:r>
              <a:rPr lang="en-GB" sz="2800" dirty="0">
                <a:latin typeface="Arial" panose="020B0604020202020204" pitchFamily="34" charset="0"/>
                <a:cs typeface="Arial" panose="020B0604020202020204" pitchFamily="34" charset="0"/>
              </a:rPr>
              <a:t>Mile a day challenge</a:t>
            </a:r>
          </a:p>
          <a:p>
            <a:r>
              <a:rPr lang="en-GB" sz="2800" dirty="0">
                <a:latin typeface="Arial" panose="020B0604020202020204" pitchFamily="34" charset="0"/>
                <a:cs typeface="Arial" panose="020B0604020202020204" pitchFamily="34" charset="0"/>
              </a:rPr>
              <a:t>Sports day and an annual sports competition where all schools in the valley compete against each other in different events to try and win the most points to lift the trophy of best school.  </a:t>
            </a:r>
          </a:p>
        </p:txBody>
      </p:sp>
    </p:spTree>
    <p:extLst>
      <p:ext uri="{BB962C8B-B14F-4D97-AF65-F5344CB8AC3E}">
        <p14:creationId xmlns:p14="http://schemas.microsoft.com/office/powerpoint/2010/main" val="3964414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76ED9145-71A2-BF47-BBDB-034F7FA29F9C}"/>
              </a:ext>
            </a:extLst>
          </p:cNvPr>
          <p:cNvSpPr>
            <a:spLocks noGrp="1"/>
          </p:cNvSpPr>
          <p:nvPr>
            <p:ph type="title"/>
          </p:nvPr>
        </p:nvSpPr>
        <p:spPr>
          <a:xfrm>
            <a:off x="2229299" y="619559"/>
            <a:ext cx="9167571" cy="1230570"/>
          </a:xfrm>
        </p:spPr>
        <p:txBody>
          <a:bodyPr anchor="t">
            <a:normAutofit/>
          </a:bodyPr>
          <a:lstStyle/>
          <a:p>
            <a:pPr algn="l"/>
            <a:r>
              <a:rPr lang="en-US" sz="4800" b="1" dirty="0">
                <a:solidFill>
                  <a:schemeClr val="tx1"/>
                </a:solidFill>
                <a:latin typeface="Arial" panose="020B0604020202020204" pitchFamily="34" charset="0"/>
                <a:cs typeface="Arial" panose="020B0604020202020204" pitchFamily="34" charset="0"/>
              </a:rPr>
              <a:t>Where did ESDGC come from? </a:t>
            </a:r>
            <a:endParaRPr lang="en-US" sz="44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F31895F-3687-C54D-B381-F1EAF7C66DA3}"/>
              </a:ext>
            </a:extLst>
          </p:cNvPr>
          <p:cNvSpPr>
            <a:spLocks noGrp="1"/>
          </p:cNvSpPr>
          <p:nvPr>
            <p:ph idx="1"/>
          </p:nvPr>
        </p:nvSpPr>
        <p:spPr>
          <a:xfrm>
            <a:off x="2247900" y="2409578"/>
            <a:ext cx="9612301" cy="5048897"/>
          </a:xfrm>
        </p:spPr>
        <p:txBody>
          <a:bodyPr anchor="t">
            <a:normAutofit/>
          </a:bodyPr>
          <a:lstStyle/>
          <a:p>
            <a:r>
              <a:rPr lang="en-US" sz="2800" dirty="0">
                <a:latin typeface="Arial" panose="020B0604020202020204" pitchFamily="34" charset="0"/>
                <a:cs typeface="Arial" panose="020B0604020202020204" pitchFamily="34" charset="0"/>
              </a:rPr>
              <a:t>1998 nine key concepts were identified by the Welsh Assembly Government's Education for Sustainable Development Panel and the Global Citizenship Working Group</a:t>
            </a:r>
            <a:r>
              <a:rPr lang="en-GB" sz="2800" dirty="0">
                <a:latin typeface="Arial" panose="020B0604020202020204" pitchFamily="34" charset="0"/>
                <a:cs typeface="Arial" panose="020B0604020202020204" pitchFamily="34" charset="0"/>
              </a:rPr>
              <a:t>.</a:t>
            </a:r>
          </a:p>
          <a:p>
            <a:pPr marL="0" indent="0" algn="r">
              <a:buNone/>
            </a:pPr>
            <a:r>
              <a:rPr lang="en-GB" sz="2800" dirty="0">
                <a:latin typeface="Arial" panose="020B0604020202020204" pitchFamily="34" charset="0"/>
                <a:cs typeface="Arial" panose="020B0604020202020204" pitchFamily="34" charset="0"/>
              </a:rPr>
              <a:t>(WAG, 2008)</a:t>
            </a:r>
          </a:p>
          <a:p>
            <a:endParaRPr lang="en-GB"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p:txBody>
      </p:sp>
      <p:sp>
        <p:nvSpPr>
          <p:cNvPr id="32" name="Content Placeholder 2">
            <a:extLst>
              <a:ext uri="{FF2B5EF4-FFF2-40B4-BE49-F238E27FC236}">
                <a16:creationId xmlns:a16="http://schemas.microsoft.com/office/drawing/2014/main" id="{1CCD62B6-43A9-C04D-B365-1C1EBBAD3465}"/>
              </a:ext>
            </a:extLst>
          </p:cNvPr>
          <p:cNvSpPr txBox="1">
            <a:spLocks/>
          </p:cNvSpPr>
          <p:nvPr/>
        </p:nvSpPr>
        <p:spPr>
          <a:xfrm>
            <a:off x="2435620" y="1533222"/>
            <a:ext cx="6123783" cy="3802762"/>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endParaRPr lang="en-US" sz="1600" dirty="0"/>
          </a:p>
        </p:txBody>
      </p:sp>
    </p:spTree>
    <p:extLst>
      <p:ext uri="{BB962C8B-B14F-4D97-AF65-F5344CB8AC3E}">
        <p14:creationId xmlns:p14="http://schemas.microsoft.com/office/powerpoint/2010/main" val="42802518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76ED9145-71A2-BF47-BBDB-034F7FA29F9C}"/>
              </a:ext>
            </a:extLst>
          </p:cNvPr>
          <p:cNvSpPr>
            <a:spLocks noGrp="1"/>
          </p:cNvSpPr>
          <p:nvPr>
            <p:ph type="title"/>
          </p:nvPr>
        </p:nvSpPr>
        <p:spPr>
          <a:xfrm>
            <a:off x="2229299" y="619559"/>
            <a:ext cx="9167571" cy="1230570"/>
          </a:xfrm>
        </p:spPr>
        <p:txBody>
          <a:bodyPr anchor="t">
            <a:normAutofit/>
          </a:bodyPr>
          <a:lstStyle/>
          <a:p>
            <a:pPr algn="l"/>
            <a:r>
              <a:rPr lang="en-US" sz="4800" b="1" dirty="0">
                <a:solidFill>
                  <a:schemeClr val="tx1"/>
                </a:solidFill>
                <a:latin typeface="Arial" panose="020B0604020202020204" pitchFamily="34" charset="0"/>
                <a:cs typeface="Arial" panose="020B0604020202020204" pitchFamily="34" charset="0"/>
              </a:rPr>
              <a:t>Where did ESDGC come from? </a:t>
            </a:r>
            <a:endParaRPr lang="en-US" sz="44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F31895F-3687-C54D-B381-F1EAF7C66DA3}"/>
              </a:ext>
            </a:extLst>
          </p:cNvPr>
          <p:cNvSpPr>
            <a:spLocks noGrp="1"/>
          </p:cNvSpPr>
          <p:nvPr>
            <p:ph idx="1"/>
          </p:nvPr>
        </p:nvSpPr>
        <p:spPr>
          <a:xfrm>
            <a:off x="2286415" y="1533223"/>
            <a:ext cx="9612301" cy="5365804"/>
          </a:xfrm>
        </p:spPr>
        <p:txBody>
          <a:bodyPr anchor="t">
            <a:normAutofit lnSpcReduction="10000"/>
          </a:bodyPr>
          <a:lstStyle/>
          <a:p>
            <a:r>
              <a:rPr lang="en-US" sz="2800" dirty="0">
                <a:latin typeface="Arial" panose="020B0604020202020204" pitchFamily="34" charset="0"/>
                <a:cs typeface="Arial" panose="020B0604020202020204" pitchFamily="34" charset="0"/>
              </a:rPr>
              <a:t>In 2007 the Welsh Assembly Government's ESDGC Panel developed 7 themes for the purpose of providing direction. The themes are;</a:t>
            </a:r>
            <a:endParaRPr lang="en-GB" sz="2800" dirty="0">
              <a:latin typeface="Arial" panose="020B0604020202020204" pitchFamily="34" charset="0"/>
              <a:cs typeface="Arial" panose="020B0604020202020204" pitchFamily="34" charset="0"/>
            </a:endParaRPr>
          </a:p>
          <a:p>
            <a:pPr marL="1428750" lvl="2" indent="-514350">
              <a:buClr>
                <a:schemeClr val="tx1"/>
              </a:buClr>
              <a:buFont typeface="+mj-lt"/>
              <a:buAutoNum type="arabicPeriod"/>
            </a:pPr>
            <a:r>
              <a:rPr lang="en-GB" sz="2800" dirty="0">
                <a:latin typeface="Arial" panose="020B0604020202020204" pitchFamily="34" charset="0"/>
                <a:cs typeface="Arial" panose="020B0604020202020204" pitchFamily="34" charset="0"/>
              </a:rPr>
              <a:t>Consumption and Waste</a:t>
            </a:r>
          </a:p>
          <a:p>
            <a:pPr marL="1428750" lvl="2" indent="-514350">
              <a:buClr>
                <a:schemeClr val="tx1"/>
              </a:buClr>
              <a:buFont typeface="+mj-lt"/>
              <a:buAutoNum type="arabicPeriod"/>
            </a:pPr>
            <a:r>
              <a:rPr lang="en-GB" sz="2800" dirty="0">
                <a:latin typeface="Arial" panose="020B0604020202020204" pitchFamily="34" charset="0"/>
                <a:cs typeface="Arial" panose="020B0604020202020204" pitchFamily="34" charset="0"/>
              </a:rPr>
              <a:t>Choices and Decision</a:t>
            </a:r>
          </a:p>
          <a:p>
            <a:pPr marL="1428750" lvl="2" indent="-514350">
              <a:buClr>
                <a:schemeClr val="tx1"/>
              </a:buClr>
              <a:buFont typeface="+mj-lt"/>
              <a:buAutoNum type="arabicPeriod"/>
            </a:pPr>
            <a:r>
              <a:rPr lang="en-GB" sz="2800" dirty="0">
                <a:latin typeface="Arial" panose="020B0604020202020204" pitchFamily="34" charset="0"/>
                <a:cs typeface="Arial" panose="020B0604020202020204" pitchFamily="34" charset="0"/>
              </a:rPr>
              <a:t>Health</a:t>
            </a:r>
          </a:p>
          <a:p>
            <a:pPr marL="1428750" lvl="2" indent="-514350">
              <a:buClr>
                <a:schemeClr val="tx1"/>
              </a:buClr>
              <a:buFont typeface="+mj-lt"/>
              <a:buAutoNum type="arabicPeriod"/>
            </a:pPr>
            <a:r>
              <a:rPr lang="en-GB" sz="2800" dirty="0">
                <a:latin typeface="Arial" panose="020B0604020202020204" pitchFamily="34" charset="0"/>
                <a:cs typeface="Arial" panose="020B0604020202020204" pitchFamily="34" charset="0"/>
              </a:rPr>
              <a:t>Climate Change</a:t>
            </a:r>
          </a:p>
          <a:p>
            <a:pPr marL="1428750" lvl="2" indent="-514350">
              <a:buClr>
                <a:schemeClr val="tx1"/>
              </a:buClr>
              <a:buFont typeface="+mj-lt"/>
              <a:buAutoNum type="arabicPeriod"/>
            </a:pPr>
            <a:r>
              <a:rPr lang="en-GB" sz="2800" dirty="0">
                <a:latin typeface="Arial" panose="020B0604020202020204" pitchFamily="34" charset="0"/>
                <a:cs typeface="Arial" panose="020B0604020202020204" pitchFamily="34" charset="0"/>
              </a:rPr>
              <a:t>Natural Environment</a:t>
            </a:r>
          </a:p>
          <a:p>
            <a:pPr marL="1428750" lvl="2" indent="-514350">
              <a:buClr>
                <a:schemeClr val="tx1"/>
              </a:buClr>
              <a:buFont typeface="+mj-lt"/>
              <a:buAutoNum type="arabicPeriod"/>
            </a:pPr>
            <a:r>
              <a:rPr lang="en-GB" sz="2800" dirty="0">
                <a:latin typeface="Arial" panose="020B0604020202020204" pitchFamily="34" charset="0"/>
                <a:cs typeface="Arial" panose="020B0604020202020204" pitchFamily="34" charset="0"/>
              </a:rPr>
              <a:t>Identity and Culture</a:t>
            </a:r>
          </a:p>
          <a:p>
            <a:pPr marL="1428750" lvl="2" indent="-514350">
              <a:buClr>
                <a:schemeClr val="tx1"/>
              </a:buClr>
              <a:buFont typeface="+mj-lt"/>
              <a:buAutoNum type="arabicPeriod"/>
            </a:pPr>
            <a:r>
              <a:rPr lang="en-GB" sz="2800" dirty="0">
                <a:latin typeface="Arial" panose="020B0604020202020204" pitchFamily="34" charset="0"/>
                <a:cs typeface="Arial" panose="020B0604020202020204" pitchFamily="34" charset="0"/>
              </a:rPr>
              <a:t>Wealth and Poverty				(WAG, 2008)</a:t>
            </a:r>
          </a:p>
          <a:p>
            <a:pPr marL="1428750" lvl="2" indent="-514350">
              <a:buClr>
                <a:schemeClr val="tx1"/>
              </a:buClr>
              <a:buFont typeface="+mj-lt"/>
              <a:buAutoNum type="arabicPeriod"/>
            </a:pP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p:txBody>
      </p:sp>
      <p:sp>
        <p:nvSpPr>
          <p:cNvPr id="32" name="Content Placeholder 2">
            <a:extLst>
              <a:ext uri="{FF2B5EF4-FFF2-40B4-BE49-F238E27FC236}">
                <a16:creationId xmlns:a16="http://schemas.microsoft.com/office/drawing/2014/main" id="{1CCD62B6-43A9-C04D-B365-1C1EBBAD3465}"/>
              </a:ext>
            </a:extLst>
          </p:cNvPr>
          <p:cNvSpPr txBox="1">
            <a:spLocks/>
          </p:cNvSpPr>
          <p:nvPr/>
        </p:nvSpPr>
        <p:spPr>
          <a:xfrm>
            <a:off x="2435620" y="1533222"/>
            <a:ext cx="6123783" cy="3802762"/>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endParaRPr lang="en-US" sz="1600" dirty="0"/>
          </a:p>
        </p:txBody>
      </p:sp>
    </p:spTree>
    <p:extLst>
      <p:ext uri="{BB962C8B-B14F-4D97-AF65-F5344CB8AC3E}">
        <p14:creationId xmlns:p14="http://schemas.microsoft.com/office/powerpoint/2010/main" val="31799302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76ED9145-71A2-BF47-BBDB-034F7FA29F9C}"/>
              </a:ext>
            </a:extLst>
          </p:cNvPr>
          <p:cNvSpPr>
            <a:spLocks noGrp="1"/>
          </p:cNvSpPr>
          <p:nvPr>
            <p:ph type="title"/>
          </p:nvPr>
        </p:nvSpPr>
        <p:spPr>
          <a:xfrm>
            <a:off x="2229299" y="619559"/>
            <a:ext cx="9167571" cy="1230570"/>
          </a:xfrm>
        </p:spPr>
        <p:txBody>
          <a:bodyPr anchor="t">
            <a:normAutofit/>
          </a:bodyPr>
          <a:lstStyle/>
          <a:p>
            <a:pPr algn="l"/>
            <a:r>
              <a:rPr lang="en-US" sz="4800" b="1" dirty="0">
                <a:solidFill>
                  <a:schemeClr val="tx1"/>
                </a:solidFill>
                <a:latin typeface="Arial" panose="020B0604020202020204" pitchFamily="34" charset="0"/>
                <a:cs typeface="Arial" panose="020B0604020202020204" pitchFamily="34" charset="0"/>
              </a:rPr>
              <a:t>Where did ESDGC come from? </a:t>
            </a:r>
            <a:endParaRPr lang="en-US" sz="44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F31895F-3687-C54D-B381-F1EAF7C66DA3}"/>
              </a:ext>
            </a:extLst>
          </p:cNvPr>
          <p:cNvSpPr>
            <a:spLocks noGrp="1"/>
          </p:cNvSpPr>
          <p:nvPr>
            <p:ph idx="1"/>
          </p:nvPr>
        </p:nvSpPr>
        <p:spPr>
          <a:xfrm>
            <a:off x="2262396" y="1653064"/>
            <a:ext cx="9875423" cy="6134675"/>
          </a:xfrm>
        </p:spPr>
        <p:txBody>
          <a:bodyPr anchor="t">
            <a:normAutofit fontScale="92500" lnSpcReduction="10000"/>
          </a:bodyPr>
          <a:lstStyle/>
          <a:p>
            <a:r>
              <a:rPr lang="en-GB" sz="2800" dirty="0">
                <a:latin typeface="Arial" panose="020B0604020202020204" pitchFamily="34" charset="0"/>
                <a:cs typeface="Arial" panose="020B0604020202020204" pitchFamily="34" charset="0"/>
              </a:rPr>
              <a:t>2004 ESDGC became incorporated into the Estyn common inspection framework.</a:t>
            </a:r>
          </a:p>
          <a:p>
            <a:r>
              <a:rPr lang="en-GB" sz="2800" dirty="0">
                <a:latin typeface="Arial" panose="020B0604020202020204" pitchFamily="34" charset="0"/>
                <a:cs typeface="Arial" panose="020B0604020202020204" pitchFamily="34" charset="0"/>
              </a:rPr>
              <a:t>2008, the Common Understanding was published, detailing the approach schools should take to incorporating ESDGC.</a:t>
            </a:r>
          </a:p>
          <a:p>
            <a:r>
              <a:rPr lang="en-GB" sz="2800" dirty="0">
                <a:latin typeface="Arial" panose="020B0604020202020204" pitchFamily="34" charset="0"/>
                <a:cs typeface="Arial" panose="020B0604020202020204" pitchFamily="34" charset="0"/>
              </a:rPr>
              <a:t>The issues included by ESDGC range from climate change to race and equality; from loss of habitat to global trade; from war and terrorism to unequal access to fresh water and education. These issues are interlinked and all affect the planet and those who live on it.</a:t>
            </a:r>
          </a:p>
          <a:p>
            <a:pPr marL="0" indent="0" algn="r">
              <a:buNone/>
            </a:pPr>
            <a:r>
              <a:rPr lang="en-GB" sz="2800" dirty="0">
                <a:latin typeface="Arial" panose="020B0604020202020204" pitchFamily="34" charset="0"/>
                <a:cs typeface="Arial" panose="020B0604020202020204" pitchFamily="34" charset="0"/>
              </a:rPr>
              <a:t>(WAG, 2008)</a:t>
            </a: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 </a:t>
            </a:r>
          </a:p>
          <a:p>
            <a:endParaRPr lang="en-US" sz="2800" dirty="0">
              <a:latin typeface="Arial" panose="020B0604020202020204" pitchFamily="34" charset="0"/>
              <a:cs typeface="Arial" panose="020B0604020202020204" pitchFamily="34" charset="0"/>
            </a:endParaRPr>
          </a:p>
        </p:txBody>
      </p:sp>
      <p:sp>
        <p:nvSpPr>
          <p:cNvPr id="32" name="Content Placeholder 2">
            <a:extLst>
              <a:ext uri="{FF2B5EF4-FFF2-40B4-BE49-F238E27FC236}">
                <a16:creationId xmlns:a16="http://schemas.microsoft.com/office/drawing/2014/main" id="{1CCD62B6-43A9-C04D-B365-1C1EBBAD3465}"/>
              </a:ext>
            </a:extLst>
          </p:cNvPr>
          <p:cNvSpPr txBox="1">
            <a:spLocks/>
          </p:cNvSpPr>
          <p:nvPr/>
        </p:nvSpPr>
        <p:spPr>
          <a:xfrm>
            <a:off x="2435620" y="1533222"/>
            <a:ext cx="6123783" cy="3802762"/>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endParaRPr lang="en-US" sz="1600" dirty="0"/>
          </a:p>
        </p:txBody>
      </p:sp>
    </p:spTree>
    <p:extLst>
      <p:ext uri="{BB962C8B-B14F-4D97-AF65-F5344CB8AC3E}">
        <p14:creationId xmlns:p14="http://schemas.microsoft.com/office/powerpoint/2010/main" val="3884700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76ED9145-71A2-BF47-BBDB-034F7FA29F9C}"/>
              </a:ext>
            </a:extLst>
          </p:cNvPr>
          <p:cNvSpPr>
            <a:spLocks noGrp="1"/>
          </p:cNvSpPr>
          <p:nvPr>
            <p:ph type="title"/>
          </p:nvPr>
        </p:nvSpPr>
        <p:spPr>
          <a:xfrm>
            <a:off x="2051218" y="565150"/>
            <a:ext cx="9167571" cy="1230570"/>
          </a:xfrm>
        </p:spPr>
        <p:txBody>
          <a:bodyPr anchor="t">
            <a:normAutofit/>
          </a:bodyPr>
          <a:lstStyle/>
          <a:p>
            <a:pPr algn="l"/>
            <a:r>
              <a:rPr lang="en-US" sz="4800" b="1" dirty="0">
                <a:solidFill>
                  <a:schemeClr val="tx1"/>
                </a:solidFill>
                <a:latin typeface="Arial" panose="020B0604020202020204" pitchFamily="34" charset="0"/>
                <a:cs typeface="Arial" panose="020B0604020202020204" pitchFamily="34" charset="0"/>
              </a:rPr>
              <a:t>ESDGC in my work setting</a:t>
            </a:r>
            <a:endParaRPr lang="en-US" sz="44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F31895F-3687-C54D-B381-F1EAF7C66DA3}"/>
              </a:ext>
            </a:extLst>
          </p:cNvPr>
          <p:cNvSpPr>
            <a:spLocks noGrp="1"/>
          </p:cNvSpPr>
          <p:nvPr>
            <p:ph idx="1"/>
          </p:nvPr>
        </p:nvSpPr>
        <p:spPr>
          <a:xfrm>
            <a:off x="2162175" y="1533223"/>
            <a:ext cx="9999664" cy="5365804"/>
          </a:xfrm>
        </p:spPr>
        <p:txBody>
          <a:bodyPr anchor="t">
            <a:normAutofit/>
          </a:bodyPr>
          <a:lstStyle/>
          <a:p>
            <a:r>
              <a:rPr lang="en-GB" sz="2800" dirty="0">
                <a:latin typeface="Arial" panose="020B0604020202020204" pitchFamily="34" charset="0"/>
                <a:cs typeface="Arial" panose="020B0604020202020204" pitchFamily="34" charset="0"/>
              </a:rPr>
              <a:t> Provide ESDGC through our formal and informal curriculum.</a:t>
            </a:r>
          </a:p>
          <a:p>
            <a:r>
              <a:rPr lang="en-GB" sz="2800" dirty="0">
                <a:latin typeface="Arial" panose="020B0604020202020204" pitchFamily="34" charset="0"/>
                <a:cs typeface="Arial" panose="020B0604020202020204" pitchFamily="34" charset="0"/>
              </a:rPr>
              <a:t>Enables the children to acquire knowledge, understanding and skills effectively and enthusiastically with issues of sustainable development and global citizenship.  </a:t>
            </a:r>
          </a:p>
          <a:p>
            <a:r>
              <a:rPr lang="en-GB" sz="2800" dirty="0">
                <a:latin typeface="Arial" panose="020B0604020202020204" pitchFamily="34" charset="0"/>
                <a:cs typeface="Arial" panose="020B0604020202020204" pitchFamily="34" charset="0"/>
              </a:rPr>
              <a:t>Is embedded across the curriculum and infused throughout the life of our school.</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p:txBody>
      </p:sp>
      <p:sp>
        <p:nvSpPr>
          <p:cNvPr id="32" name="Content Placeholder 2">
            <a:extLst>
              <a:ext uri="{FF2B5EF4-FFF2-40B4-BE49-F238E27FC236}">
                <a16:creationId xmlns:a16="http://schemas.microsoft.com/office/drawing/2014/main" id="{1CCD62B6-43A9-C04D-B365-1C1EBBAD3465}"/>
              </a:ext>
            </a:extLst>
          </p:cNvPr>
          <p:cNvSpPr txBox="1">
            <a:spLocks/>
          </p:cNvSpPr>
          <p:nvPr/>
        </p:nvSpPr>
        <p:spPr>
          <a:xfrm>
            <a:off x="2435620" y="1533222"/>
            <a:ext cx="6123783" cy="3802762"/>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endParaRPr lang="en-US" sz="1600" dirty="0"/>
          </a:p>
        </p:txBody>
      </p:sp>
    </p:spTree>
    <p:extLst>
      <p:ext uri="{BB962C8B-B14F-4D97-AF65-F5344CB8AC3E}">
        <p14:creationId xmlns:p14="http://schemas.microsoft.com/office/powerpoint/2010/main" val="3649394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98E8958-A0BD-4366-8F61-3A496C51C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D445862C-E73D-4EFB-9DD5-8A5E3473E1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4" name="Freeform 5">
              <a:extLst>
                <a:ext uri="{FF2B5EF4-FFF2-40B4-BE49-F238E27FC236}">
                  <a16:creationId xmlns:a16="http://schemas.microsoft.com/office/drawing/2014/main" id="{D2676ED1-2492-46B6-88D6-C9ED257B75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6">
              <a:extLst>
                <a:ext uri="{FF2B5EF4-FFF2-40B4-BE49-F238E27FC236}">
                  <a16:creationId xmlns:a16="http://schemas.microsoft.com/office/drawing/2014/main" id="{58A42DCC-C6BA-4B68-9FC4-FEE653997B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7">
              <a:extLst>
                <a:ext uri="{FF2B5EF4-FFF2-40B4-BE49-F238E27FC236}">
                  <a16:creationId xmlns:a16="http://schemas.microsoft.com/office/drawing/2014/main" id="{F81ED05C-778D-41F3-9C0E-6DE1D668A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8">
              <a:extLst>
                <a:ext uri="{FF2B5EF4-FFF2-40B4-BE49-F238E27FC236}">
                  <a16:creationId xmlns:a16="http://schemas.microsoft.com/office/drawing/2014/main" id="{EE063861-F6FC-4CC1-A77E-5993E5E252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9">
              <a:extLst>
                <a:ext uri="{FF2B5EF4-FFF2-40B4-BE49-F238E27FC236}">
                  <a16:creationId xmlns:a16="http://schemas.microsoft.com/office/drawing/2014/main" id="{7E1DA2FC-6137-4EC4-B9F4-72264C39D4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0">
              <a:extLst>
                <a:ext uri="{FF2B5EF4-FFF2-40B4-BE49-F238E27FC236}">
                  <a16:creationId xmlns:a16="http://schemas.microsoft.com/office/drawing/2014/main" id="{BFE9E3A7-993F-401D-8B16-53BFC6FA2F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1">
              <a:extLst>
                <a:ext uri="{FF2B5EF4-FFF2-40B4-BE49-F238E27FC236}">
                  <a16:creationId xmlns:a16="http://schemas.microsoft.com/office/drawing/2014/main" id="{23757125-5D70-4D7A-B223-2FFC51F5B3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2">
              <a:extLst>
                <a:ext uri="{FF2B5EF4-FFF2-40B4-BE49-F238E27FC236}">
                  <a16:creationId xmlns:a16="http://schemas.microsoft.com/office/drawing/2014/main" id="{03C4207E-9457-436F-B9A0-C3CAEBF816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13">
              <a:extLst>
                <a:ext uri="{FF2B5EF4-FFF2-40B4-BE49-F238E27FC236}">
                  <a16:creationId xmlns:a16="http://schemas.microsoft.com/office/drawing/2014/main" id="{64EE9697-E49F-4E62-8318-9E2DBC6E7C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14">
              <a:extLst>
                <a:ext uri="{FF2B5EF4-FFF2-40B4-BE49-F238E27FC236}">
                  <a16:creationId xmlns:a16="http://schemas.microsoft.com/office/drawing/2014/main" id="{0800120F-70F4-4696-BAFB-BBC0BC5764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15">
              <a:extLst>
                <a:ext uri="{FF2B5EF4-FFF2-40B4-BE49-F238E27FC236}">
                  <a16:creationId xmlns:a16="http://schemas.microsoft.com/office/drawing/2014/main" id="{8D1E1ADB-5BAA-49F4-BE24-044E941043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16">
              <a:extLst>
                <a:ext uri="{FF2B5EF4-FFF2-40B4-BE49-F238E27FC236}">
                  <a16:creationId xmlns:a16="http://schemas.microsoft.com/office/drawing/2014/main" id="{9D410413-BDE6-4A4E-930A-0ACBBF8CD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17">
              <a:extLst>
                <a:ext uri="{FF2B5EF4-FFF2-40B4-BE49-F238E27FC236}">
                  <a16:creationId xmlns:a16="http://schemas.microsoft.com/office/drawing/2014/main" id="{0EBF657D-5B37-4F84-8833-C569EAB904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18">
              <a:extLst>
                <a:ext uri="{FF2B5EF4-FFF2-40B4-BE49-F238E27FC236}">
                  <a16:creationId xmlns:a16="http://schemas.microsoft.com/office/drawing/2014/main" id="{A2DBF00E-BE35-44EC-A95B-8B2EE92335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19">
              <a:extLst>
                <a:ext uri="{FF2B5EF4-FFF2-40B4-BE49-F238E27FC236}">
                  <a16:creationId xmlns:a16="http://schemas.microsoft.com/office/drawing/2014/main" id="{BA2C8141-5135-467E-B940-D3836B16E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20">
              <a:extLst>
                <a:ext uri="{FF2B5EF4-FFF2-40B4-BE49-F238E27FC236}">
                  <a16:creationId xmlns:a16="http://schemas.microsoft.com/office/drawing/2014/main" id="{44991C1A-45E7-45C6-8816-BFEDFFCCB7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21">
              <a:extLst>
                <a:ext uri="{FF2B5EF4-FFF2-40B4-BE49-F238E27FC236}">
                  <a16:creationId xmlns:a16="http://schemas.microsoft.com/office/drawing/2014/main" id="{B88BEC13-903F-4318-B5AB-DC23ED2ED5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22">
              <a:extLst>
                <a:ext uri="{FF2B5EF4-FFF2-40B4-BE49-F238E27FC236}">
                  <a16:creationId xmlns:a16="http://schemas.microsoft.com/office/drawing/2014/main" id="{41E259CE-D2C5-4FBC-9FAE-5AB0BBD0E4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23">
              <a:extLst>
                <a:ext uri="{FF2B5EF4-FFF2-40B4-BE49-F238E27FC236}">
                  <a16:creationId xmlns:a16="http://schemas.microsoft.com/office/drawing/2014/main" id="{495CB679-05D8-44D1-8218-C52552952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24">
              <a:extLst>
                <a:ext uri="{FF2B5EF4-FFF2-40B4-BE49-F238E27FC236}">
                  <a16:creationId xmlns:a16="http://schemas.microsoft.com/office/drawing/2014/main" id="{DFCC6878-2DB4-4497-B668-E75220A20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25">
              <a:extLst>
                <a:ext uri="{FF2B5EF4-FFF2-40B4-BE49-F238E27FC236}">
                  <a16:creationId xmlns:a16="http://schemas.microsoft.com/office/drawing/2014/main" id="{36254A6B-DCFA-42AD-906C-C43E2CAE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46" name="Rectangle 45">
            <a:extLst>
              <a:ext uri="{FF2B5EF4-FFF2-40B4-BE49-F238E27FC236}">
                <a16:creationId xmlns:a16="http://schemas.microsoft.com/office/drawing/2014/main" id="{1429180E-866D-447C-A170-484000E48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047102"/>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Isosceles Triangle 22">
            <a:extLst>
              <a:ext uri="{FF2B5EF4-FFF2-40B4-BE49-F238E27FC236}">
                <a16:creationId xmlns:a16="http://schemas.microsoft.com/office/drawing/2014/main" id="{FEE51AA4-287D-4CB8-8CD4-D6986106F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2131"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0177ACA7-E71A-4888-9EBD-074801D88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5935796"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B2DF6337-9683-4A06-B3D5-CB22C7F4F2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9862" y="-6706"/>
            <a:ext cx="4642138"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5E0E8F4-764D-574B-AC42-D8C354A858EB}"/>
              </a:ext>
            </a:extLst>
          </p:cNvPr>
          <p:cNvPicPr>
            <a:picLocks noChangeAspect="1"/>
          </p:cNvPicPr>
          <p:nvPr/>
        </p:nvPicPr>
        <p:blipFill>
          <a:blip r:embed="rId2">
            <a:extLst/>
          </a:blip>
          <a:stretch>
            <a:fillRect/>
          </a:stretch>
        </p:blipFill>
        <p:spPr>
          <a:xfrm>
            <a:off x="7676862" y="1355162"/>
            <a:ext cx="4365423" cy="4547315"/>
          </a:xfrm>
          <a:prstGeom prst="rect">
            <a:avLst/>
          </a:prstGeom>
        </p:spPr>
      </p:pic>
      <p:sp>
        <p:nvSpPr>
          <p:cNvPr id="3" name="Content Placeholder 2">
            <a:extLst>
              <a:ext uri="{FF2B5EF4-FFF2-40B4-BE49-F238E27FC236}">
                <a16:creationId xmlns:a16="http://schemas.microsoft.com/office/drawing/2014/main" id="{7285259B-108A-424C-91DD-A8C2987B84EE}"/>
              </a:ext>
            </a:extLst>
          </p:cNvPr>
          <p:cNvSpPr>
            <a:spLocks noGrp="1"/>
          </p:cNvSpPr>
          <p:nvPr>
            <p:ph idx="1"/>
          </p:nvPr>
        </p:nvSpPr>
        <p:spPr>
          <a:xfrm>
            <a:off x="766587" y="-658145"/>
            <a:ext cx="5936102" cy="7104983"/>
          </a:xfrm>
        </p:spPr>
        <p:txBody>
          <a:bodyPr>
            <a:normAutofit/>
          </a:bodyPr>
          <a:lstStyle/>
          <a:p>
            <a:pPr marL="0" indent="0">
              <a:buNone/>
            </a:pPr>
            <a:r>
              <a:rPr lang="en-US" sz="3600" b="1" dirty="0">
                <a:solidFill>
                  <a:schemeClr val="bg1"/>
                </a:solidFill>
                <a:latin typeface="Arial" panose="020B0604020202020204" pitchFamily="34" charset="0"/>
                <a:cs typeface="Arial" panose="020B0604020202020204" pitchFamily="34" charset="0"/>
              </a:rPr>
              <a:t>Eco-Schools</a:t>
            </a:r>
            <a:endParaRPr lang="en-GB" sz="3600" b="1" dirty="0">
              <a:solidFill>
                <a:schemeClr val="bg1"/>
              </a:solidFill>
              <a:latin typeface="Arial" panose="020B0604020202020204" pitchFamily="34" charset="0"/>
              <a:cs typeface="Arial" panose="020B0604020202020204" pitchFamily="34" charset="0"/>
            </a:endParaRPr>
          </a:p>
          <a:p>
            <a:pPr>
              <a:buClr>
                <a:schemeClr val="bg1"/>
              </a:buClr>
            </a:pPr>
            <a:r>
              <a:rPr lang="en-GB" sz="2400" dirty="0">
                <a:latin typeface="Arial" panose="020B0604020202020204" pitchFamily="34" charset="0"/>
                <a:cs typeface="Arial" panose="020B0604020202020204" pitchFamily="34" charset="0"/>
              </a:rPr>
              <a:t>Is pupil-led; involves hands-on, real-world learning and gets the whole school and the wider community involved in exciting environmental projects.</a:t>
            </a:r>
          </a:p>
          <a:p>
            <a:pPr>
              <a:buClr>
                <a:schemeClr val="bg1"/>
              </a:buClr>
            </a:pPr>
            <a:r>
              <a:rPr lang="en-GB" sz="2400" dirty="0">
                <a:latin typeface="Arial" panose="020B0604020202020204" pitchFamily="34" charset="0"/>
                <a:cs typeface="Arial" panose="020B0604020202020204" pitchFamily="34" charset="0"/>
              </a:rPr>
              <a:t>What schools do, as social institutions, makes a contribution to wider efforts at sustainability.</a:t>
            </a:r>
          </a:p>
        </p:txBody>
      </p:sp>
      <p:sp>
        <p:nvSpPr>
          <p:cNvPr id="45" name="TextBox 44">
            <a:extLst>
              <a:ext uri="{FF2B5EF4-FFF2-40B4-BE49-F238E27FC236}">
                <a16:creationId xmlns:a16="http://schemas.microsoft.com/office/drawing/2014/main" id="{0650EEB0-B4F2-E44B-9129-208CAE7E1A87}"/>
              </a:ext>
            </a:extLst>
          </p:cNvPr>
          <p:cNvSpPr txBox="1"/>
          <p:nvPr/>
        </p:nvSpPr>
        <p:spPr>
          <a:xfrm>
            <a:off x="3845412" y="5564386"/>
            <a:ext cx="2963312" cy="400110"/>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(Keep Wales Tidy, 2018)</a:t>
            </a:r>
          </a:p>
        </p:txBody>
      </p:sp>
    </p:spTree>
    <p:extLst>
      <p:ext uri="{BB962C8B-B14F-4D97-AF65-F5344CB8AC3E}">
        <p14:creationId xmlns:p14="http://schemas.microsoft.com/office/powerpoint/2010/main" val="40705302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98E8958-A0BD-4366-8F61-3A496C51C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D445862C-E73D-4EFB-9DD5-8A5E3473E1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4" name="Freeform 5">
              <a:extLst>
                <a:ext uri="{FF2B5EF4-FFF2-40B4-BE49-F238E27FC236}">
                  <a16:creationId xmlns:a16="http://schemas.microsoft.com/office/drawing/2014/main" id="{D2676ED1-2492-46B6-88D6-C9ED257B75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6">
              <a:extLst>
                <a:ext uri="{FF2B5EF4-FFF2-40B4-BE49-F238E27FC236}">
                  <a16:creationId xmlns:a16="http://schemas.microsoft.com/office/drawing/2014/main" id="{58A42DCC-C6BA-4B68-9FC4-FEE653997B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7">
              <a:extLst>
                <a:ext uri="{FF2B5EF4-FFF2-40B4-BE49-F238E27FC236}">
                  <a16:creationId xmlns:a16="http://schemas.microsoft.com/office/drawing/2014/main" id="{F81ED05C-778D-41F3-9C0E-6DE1D668A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8">
              <a:extLst>
                <a:ext uri="{FF2B5EF4-FFF2-40B4-BE49-F238E27FC236}">
                  <a16:creationId xmlns:a16="http://schemas.microsoft.com/office/drawing/2014/main" id="{EE063861-F6FC-4CC1-A77E-5993E5E252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9">
              <a:extLst>
                <a:ext uri="{FF2B5EF4-FFF2-40B4-BE49-F238E27FC236}">
                  <a16:creationId xmlns:a16="http://schemas.microsoft.com/office/drawing/2014/main" id="{7E1DA2FC-6137-4EC4-B9F4-72264C39D4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0">
              <a:extLst>
                <a:ext uri="{FF2B5EF4-FFF2-40B4-BE49-F238E27FC236}">
                  <a16:creationId xmlns:a16="http://schemas.microsoft.com/office/drawing/2014/main" id="{BFE9E3A7-993F-401D-8B16-53BFC6FA2F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1">
              <a:extLst>
                <a:ext uri="{FF2B5EF4-FFF2-40B4-BE49-F238E27FC236}">
                  <a16:creationId xmlns:a16="http://schemas.microsoft.com/office/drawing/2014/main" id="{23757125-5D70-4D7A-B223-2FFC51F5B3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2">
              <a:extLst>
                <a:ext uri="{FF2B5EF4-FFF2-40B4-BE49-F238E27FC236}">
                  <a16:creationId xmlns:a16="http://schemas.microsoft.com/office/drawing/2014/main" id="{03C4207E-9457-436F-B9A0-C3CAEBF816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13">
              <a:extLst>
                <a:ext uri="{FF2B5EF4-FFF2-40B4-BE49-F238E27FC236}">
                  <a16:creationId xmlns:a16="http://schemas.microsoft.com/office/drawing/2014/main" id="{64EE9697-E49F-4E62-8318-9E2DBC6E7C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14">
              <a:extLst>
                <a:ext uri="{FF2B5EF4-FFF2-40B4-BE49-F238E27FC236}">
                  <a16:creationId xmlns:a16="http://schemas.microsoft.com/office/drawing/2014/main" id="{0800120F-70F4-4696-BAFB-BBC0BC5764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15">
              <a:extLst>
                <a:ext uri="{FF2B5EF4-FFF2-40B4-BE49-F238E27FC236}">
                  <a16:creationId xmlns:a16="http://schemas.microsoft.com/office/drawing/2014/main" id="{8D1E1ADB-5BAA-49F4-BE24-044E941043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16">
              <a:extLst>
                <a:ext uri="{FF2B5EF4-FFF2-40B4-BE49-F238E27FC236}">
                  <a16:creationId xmlns:a16="http://schemas.microsoft.com/office/drawing/2014/main" id="{9D410413-BDE6-4A4E-930A-0ACBBF8CD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17">
              <a:extLst>
                <a:ext uri="{FF2B5EF4-FFF2-40B4-BE49-F238E27FC236}">
                  <a16:creationId xmlns:a16="http://schemas.microsoft.com/office/drawing/2014/main" id="{0EBF657D-5B37-4F84-8833-C569EAB904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18">
              <a:extLst>
                <a:ext uri="{FF2B5EF4-FFF2-40B4-BE49-F238E27FC236}">
                  <a16:creationId xmlns:a16="http://schemas.microsoft.com/office/drawing/2014/main" id="{A2DBF00E-BE35-44EC-A95B-8B2EE92335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19">
              <a:extLst>
                <a:ext uri="{FF2B5EF4-FFF2-40B4-BE49-F238E27FC236}">
                  <a16:creationId xmlns:a16="http://schemas.microsoft.com/office/drawing/2014/main" id="{BA2C8141-5135-467E-B940-D3836B16E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20">
              <a:extLst>
                <a:ext uri="{FF2B5EF4-FFF2-40B4-BE49-F238E27FC236}">
                  <a16:creationId xmlns:a16="http://schemas.microsoft.com/office/drawing/2014/main" id="{44991C1A-45E7-45C6-8816-BFEDFFCCB7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21">
              <a:extLst>
                <a:ext uri="{FF2B5EF4-FFF2-40B4-BE49-F238E27FC236}">
                  <a16:creationId xmlns:a16="http://schemas.microsoft.com/office/drawing/2014/main" id="{B88BEC13-903F-4318-B5AB-DC23ED2ED5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22">
              <a:extLst>
                <a:ext uri="{FF2B5EF4-FFF2-40B4-BE49-F238E27FC236}">
                  <a16:creationId xmlns:a16="http://schemas.microsoft.com/office/drawing/2014/main" id="{41E259CE-D2C5-4FBC-9FAE-5AB0BBD0E4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23">
              <a:extLst>
                <a:ext uri="{FF2B5EF4-FFF2-40B4-BE49-F238E27FC236}">
                  <a16:creationId xmlns:a16="http://schemas.microsoft.com/office/drawing/2014/main" id="{495CB679-05D8-44D1-8218-C52552952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24">
              <a:extLst>
                <a:ext uri="{FF2B5EF4-FFF2-40B4-BE49-F238E27FC236}">
                  <a16:creationId xmlns:a16="http://schemas.microsoft.com/office/drawing/2014/main" id="{DFCC6878-2DB4-4497-B668-E75220A20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25">
              <a:extLst>
                <a:ext uri="{FF2B5EF4-FFF2-40B4-BE49-F238E27FC236}">
                  <a16:creationId xmlns:a16="http://schemas.microsoft.com/office/drawing/2014/main" id="{36254A6B-DCFA-42AD-906C-C43E2CAE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46" name="Rectangle 45">
            <a:extLst>
              <a:ext uri="{FF2B5EF4-FFF2-40B4-BE49-F238E27FC236}">
                <a16:creationId xmlns:a16="http://schemas.microsoft.com/office/drawing/2014/main" id="{1429180E-866D-447C-A170-484000E48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047102"/>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Isosceles Triangle 22">
            <a:extLst>
              <a:ext uri="{FF2B5EF4-FFF2-40B4-BE49-F238E27FC236}">
                <a16:creationId xmlns:a16="http://schemas.microsoft.com/office/drawing/2014/main" id="{FEE51AA4-287D-4CB8-8CD4-D6986106F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2131"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0177ACA7-E71A-4888-9EBD-074801D88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5935796"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B2DF6337-9683-4A06-B3D5-CB22C7F4F2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9862" y="-6706"/>
            <a:ext cx="4642138"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5E0E8F4-764D-574B-AC42-D8C354A858EB}"/>
              </a:ext>
            </a:extLst>
          </p:cNvPr>
          <p:cNvPicPr>
            <a:picLocks noChangeAspect="1"/>
          </p:cNvPicPr>
          <p:nvPr/>
        </p:nvPicPr>
        <p:blipFill>
          <a:blip r:embed="rId2">
            <a:extLst/>
          </a:blip>
          <a:stretch>
            <a:fillRect/>
          </a:stretch>
        </p:blipFill>
        <p:spPr>
          <a:xfrm>
            <a:off x="7676862" y="1355162"/>
            <a:ext cx="4365423" cy="4547315"/>
          </a:xfrm>
          <a:prstGeom prst="rect">
            <a:avLst/>
          </a:prstGeom>
        </p:spPr>
      </p:pic>
      <p:sp>
        <p:nvSpPr>
          <p:cNvPr id="3" name="Content Placeholder 2">
            <a:extLst>
              <a:ext uri="{FF2B5EF4-FFF2-40B4-BE49-F238E27FC236}">
                <a16:creationId xmlns:a16="http://schemas.microsoft.com/office/drawing/2014/main" id="{7285259B-108A-424C-91DD-A8C2987B84EE}"/>
              </a:ext>
            </a:extLst>
          </p:cNvPr>
          <p:cNvSpPr>
            <a:spLocks noGrp="1"/>
          </p:cNvSpPr>
          <p:nvPr>
            <p:ph idx="1"/>
          </p:nvPr>
        </p:nvSpPr>
        <p:spPr>
          <a:xfrm>
            <a:off x="756196" y="831215"/>
            <a:ext cx="5955210" cy="5435769"/>
          </a:xfrm>
        </p:spPr>
        <p:txBody>
          <a:bodyPr>
            <a:normAutofit/>
          </a:bodyPr>
          <a:lstStyle/>
          <a:p>
            <a:pPr marL="0" indent="0">
              <a:buNone/>
            </a:pPr>
            <a:r>
              <a:rPr lang="en-US" sz="4000" b="1" dirty="0">
                <a:solidFill>
                  <a:schemeClr val="bg1"/>
                </a:solidFill>
                <a:latin typeface="Arial" panose="020B0604020202020204" pitchFamily="34" charset="0"/>
                <a:cs typeface="Arial" panose="020B0604020202020204" pitchFamily="34" charset="0"/>
              </a:rPr>
              <a:t>Eco-Schools</a:t>
            </a:r>
          </a:p>
          <a:p>
            <a:pPr marL="0" indent="0">
              <a:buNone/>
            </a:pPr>
            <a:r>
              <a:rPr lang="en-GB" sz="2400" dirty="0">
                <a:latin typeface="Arial" panose="020B0604020202020204" pitchFamily="34" charset="0"/>
                <a:cs typeface="Arial" panose="020B0604020202020204" pitchFamily="34" charset="0"/>
              </a:rPr>
              <a:t>The programme covers ten topics which include;</a:t>
            </a:r>
          </a:p>
          <a:p>
            <a:pPr marL="0" lvl="0" indent="0">
              <a:buNone/>
            </a:pPr>
            <a:r>
              <a:rPr lang="en-GB" sz="2400" dirty="0">
                <a:latin typeface="Arial" panose="020B0604020202020204" pitchFamily="34" charset="0"/>
                <a:cs typeface="Arial" panose="020B0604020202020204" pitchFamily="34" charset="0"/>
              </a:rPr>
              <a:t>Marine		Biodiversity</a:t>
            </a:r>
          </a:p>
          <a:p>
            <a:pPr marL="0" lvl="0" indent="0">
              <a:buNone/>
            </a:pPr>
            <a:r>
              <a:rPr lang="en-GB" sz="2400" dirty="0">
                <a:latin typeface="Arial" panose="020B0604020202020204" pitchFamily="34" charset="0"/>
                <a:cs typeface="Arial" panose="020B0604020202020204" pitchFamily="34" charset="0"/>
              </a:rPr>
              <a:t>Energy		Litter</a:t>
            </a:r>
          </a:p>
          <a:p>
            <a:pPr marL="0" lvl="0" indent="0">
              <a:buNone/>
            </a:pPr>
            <a:r>
              <a:rPr lang="en-GB" sz="2400" dirty="0">
                <a:latin typeface="Arial" panose="020B0604020202020204" pitchFamily="34" charset="0"/>
                <a:cs typeface="Arial" panose="020B0604020202020204" pitchFamily="34" charset="0"/>
              </a:rPr>
              <a:t>Waste			Transport</a:t>
            </a:r>
          </a:p>
          <a:p>
            <a:pPr marL="0" lvl="0" indent="0">
              <a:buNone/>
            </a:pPr>
            <a:r>
              <a:rPr lang="en-GB" sz="2400" dirty="0">
                <a:latin typeface="Arial" panose="020B0604020202020204" pitchFamily="34" charset="0"/>
                <a:cs typeface="Arial" panose="020B0604020202020204" pitchFamily="34" charset="0"/>
              </a:rPr>
              <a:t>Water			School Grounds</a:t>
            </a:r>
          </a:p>
          <a:p>
            <a:pPr marL="0" lvl="0" indent="0">
              <a:buNone/>
            </a:pPr>
            <a:r>
              <a:rPr lang="en-GB" sz="2400" dirty="0">
                <a:latin typeface="Arial" panose="020B0604020202020204" pitchFamily="34" charset="0"/>
                <a:cs typeface="Arial" panose="020B0604020202020204" pitchFamily="34" charset="0"/>
              </a:rPr>
              <a:t>Healthy living		Global Citizenship</a:t>
            </a:r>
          </a:p>
          <a:p>
            <a:pPr marL="0" indent="0">
              <a:buNone/>
            </a:pPr>
            <a:endParaRPr lang="en-GB" sz="28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0FC88CB-B284-1B40-88E0-A98AD7767613}"/>
              </a:ext>
            </a:extLst>
          </p:cNvPr>
          <p:cNvSpPr txBox="1"/>
          <p:nvPr/>
        </p:nvSpPr>
        <p:spPr>
          <a:xfrm>
            <a:off x="3845412" y="5564386"/>
            <a:ext cx="2963312" cy="400110"/>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(Keep Wales Tidy, 2018)</a:t>
            </a:r>
          </a:p>
        </p:txBody>
      </p:sp>
    </p:spTree>
    <p:extLst>
      <p:ext uri="{BB962C8B-B14F-4D97-AF65-F5344CB8AC3E}">
        <p14:creationId xmlns:p14="http://schemas.microsoft.com/office/powerpoint/2010/main" val="21983666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6337C157-FA7C-44F7-8F26-8D60F1E4D9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9" name="Group 58">
            <a:extLst>
              <a:ext uri="{FF2B5EF4-FFF2-40B4-BE49-F238E27FC236}">
                <a16:creationId xmlns:a16="http://schemas.microsoft.com/office/drawing/2014/main" id="{AD1E6BDE-4282-4B03-AB6B-4B55BB5A5E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60" name="Freeform 5">
              <a:extLst>
                <a:ext uri="{FF2B5EF4-FFF2-40B4-BE49-F238E27FC236}">
                  <a16:creationId xmlns:a16="http://schemas.microsoft.com/office/drawing/2014/main" id="{485C833A-4CAA-4628-90AF-765B4D9CD7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6">
              <a:extLst>
                <a:ext uri="{FF2B5EF4-FFF2-40B4-BE49-F238E27FC236}">
                  <a16:creationId xmlns:a16="http://schemas.microsoft.com/office/drawing/2014/main" id="{AB238B6B-BE4A-43D5-9BF4-F25E4B1102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7">
              <a:extLst>
                <a:ext uri="{FF2B5EF4-FFF2-40B4-BE49-F238E27FC236}">
                  <a16:creationId xmlns:a16="http://schemas.microsoft.com/office/drawing/2014/main" id="{822A3114-5712-45A9-8D29-C017CBA9C4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8">
              <a:extLst>
                <a:ext uri="{FF2B5EF4-FFF2-40B4-BE49-F238E27FC236}">
                  <a16:creationId xmlns:a16="http://schemas.microsoft.com/office/drawing/2014/main" id="{B92AC81A-C7E1-484B-8CE8-35C3B082F2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9">
              <a:extLst>
                <a:ext uri="{FF2B5EF4-FFF2-40B4-BE49-F238E27FC236}">
                  <a16:creationId xmlns:a16="http://schemas.microsoft.com/office/drawing/2014/main" id="{1F04CC80-0868-47FF-81E3-284C107F9E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10">
              <a:extLst>
                <a:ext uri="{FF2B5EF4-FFF2-40B4-BE49-F238E27FC236}">
                  <a16:creationId xmlns:a16="http://schemas.microsoft.com/office/drawing/2014/main" id="{7557CA5F-0383-45CC-ABD6-3F13DF5C11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11">
              <a:extLst>
                <a:ext uri="{FF2B5EF4-FFF2-40B4-BE49-F238E27FC236}">
                  <a16:creationId xmlns:a16="http://schemas.microsoft.com/office/drawing/2014/main" id="{90AA14ED-4772-4347-AB17-45AE5F2450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12">
              <a:extLst>
                <a:ext uri="{FF2B5EF4-FFF2-40B4-BE49-F238E27FC236}">
                  <a16:creationId xmlns:a16="http://schemas.microsoft.com/office/drawing/2014/main" id="{E3A0F7B3-4CF0-4247-84C0-6588F359D9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Freeform 13">
              <a:extLst>
                <a:ext uri="{FF2B5EF4-FFF2-40B4-BE49-F238E27FC236}">
                  <a16:creationId xmlns:a16="http://schemas.microsoft.com/office/drawing/2014/main" id="{1084963C-5EA9-4967-9241-33487A7F94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 name="Freeform 14">
              <a:extLst>
                <a:ext uri="{FF2B5EF4-FFF2-40B4-BE49-F238E27FC236}">
                  <a16:creationId xmlns:a16="http://schemas.microsoft.com/office/drawing/2014/main" id="{4A92CEED-BBF5-4D27-BAEF-3CB7750A19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Freeform 15">
              <a:extLst>
                <a:ext uri="{FF2B5EF4-FFF2-40B4-BE49-F238E27FC236}">
                  <a16:creationId xmlns:a16="http://schemas.microsoft.com/office/drawing/2014/main" id="{FE7A7AD6-5681-4FC3-8C0D-39608A2D15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Freeform 16">
              <a:extLst>
                <a:ext uri="{FF2B5EF4-FFF2-40B4-BE49-F238E27FC236}">
                  <a16:creationId xmlns:a16="http://schemas.microsoft.com/office/drawing/2014/main" id="{5A1DD085-9573-46D7-96D8-FB79FAF0C3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Freeform 17">
              <a:extLst>
                <a:ext uri="{FF2B5EF4-FFF2-40B4-BE49-F238E27FC236}">
                  <a16:creationId xmlns:a16="http://schemas.microsoft.com/office/drawing/2014/main" id="{4A9B4107-3EEB-48E9-968B-A0A731458B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Freeform 18">
              <a:extLst>
                <a:ext uri="{FF2B5EF4-FFF2-40B4-BE49-F238E27FC236}">
                  <a16:creationId xmlns:a16="http://schemas.microsoft.com/office/drawing/2014/main" id="{8109B0A4-ED54-4DED-96E6-820DD63248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 name="Freeform 19">
              <a:extLst>
                <a:ext uri="{FF2B5EF4-FFF2-40B4-BE49-F238E27FC236}">
                  <a16:creationId xmlns:a16="http://schemas.microsoft.com/office/drawing/2014/main" id="{A8C6847A-91A4-4A9B-B064-11CF6443AA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Freeform 20">
              <a:extLst>
                <a:ext uri="{FF2B5EF4-FFF2-40B4-BE49-F238E27FC236}">
                  <a16:creationId xmlns:a16="http://schemas.microsoft.com/office/drawing/2014/main" id="{C85C9753-33A0-4817-9B8C-3E8A6CC4B3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 name="Freeform 21">
              <a:extLst>
                <a:ext uri="{FF2B5EF4-FFF2-40B4-BE49-F238E27FC236}">
                  <a16:creationId xmlns:a16="http://schemas.microsoft.com/office/drawing/2014/main" id="{9315F3C9-3634-4926-8C56-00168B1A71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22">
              <a:extLst>
                <a:ext uri="{FF2B5EF4-FFF2-40B4-BE49-F238E27FC236}">
                  <a16:creationId xmlns:a16="http://schemas.microsoft.com/office/drawing/2014/main" id="{F28382E8-33D6-429A-B585-9579AA2EFA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23">
              <a:extLst>
                <a:ext uri="{FF2B5EF4-FFF2-40B4-BE49-F238E27FC236}">
                  <a16:creationId xmlns:a16="http://schemas.microsoft.com/office/drawing/2014/main" id="{21499034-1E36-46FE-AB69-42EBD104BA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24">
              <a:extLst>
                <a:ext uri="{FF2B5EF4-FFF2-40B4-BE49-F238E27FC236}">
                  <a16:creationId xmlns:a16="http://schemas.microsoft.com/office/drawing/2014/main" id="{78480B4D-FB9B-4DC7-BF42-94946CF130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25">
              <a:extLst>
                <a:ext uri="{FF2B5EF4-FFF2-40B4-BE49-F238E27FC236}">
                  <a16:creationId xmlns:a16="http://schemas.microsoft.com/office/drawing/2014/main" id="{83412C15-B417-4C20-A798-77F6B5BFD7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82" name="Group 81">
            <a:extLst>
              <a:ext uri="{FF2B5EF4-FFF2-40B4-BE49-F238E27FC236}">
                <a16:creationId xmlns:a16="http://schemas.microsoft.com/office/drawing/2014/main" id="{EC03EF63-B185-48A4-9905-A9BBA70F50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83" name="Rectangle 82">
              <a:extLst>
                <a:ext uri="{FF2B5EF4-FFF2-40B4-BE49-F238E27FC236}">
                  <a16:creationId xmlns:a16="http://schemas.microsoft.com/office/drawing/2014/main" id="{400FC753-51FF-49B1-AE2F-C9BAAFD0B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Isosceles Triangle 22">
              <a:extLst>
                <a:ext uri="{FF2B5EF4-FFF2-40B4-BE49-F238E27FC236}">
                  <a16:creationId xmlns:a16="http://schemas.microsoft.com/office/drawing/2014/main" id="{17B242DE-F1CC-479B-97B0-05C00AD52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85338455-991A-4916-AD34-2C870B6DE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87" name="Rectangle 86">
            <a:extLst>
              <a:ext uri="{FF2B5EF4-FFF2-40B4-BE49-F238E27FC236}">
                <a16:creationId xmlns:a16="http://schemas.microsoft.com/office/drawing/2014/main" id="{800324C0-3F86-4ACD-945B-4AD842C9C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264" y="803186"/>
            <a:ext cx="6269015" cy="2978319"/>
          </a:xfrm>
          <a:prstGeom prst="rect">
            <a:avLst/>
          </a:prstGeom>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 name="Content Placeholder 80">
            <a:extLst>
              <a:ext uri="{FF2B5EF4-FFF2-40B4-BE49-F238E27FC236}">
                <a16:creationId xmlns:a16="http://schemas.microsoft.com/office/drawing/2014/main" id="{F761F461-E7F3-AC41-8A2C-000215CB292B}"/>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4727101" y="442913"/>
            <a:ext cx="7058391" cy="6084888"/>
          </a:xfrm>
          <a:prstGeom prst="ellipse">
            <a:avLst/>
          </a:prstGeom>
          <a:ln>
            <a:noFill/>
          </a:ln>
          <a:effectLst>
            <a:softEdge rad="112500"/>
          </a:effectLst>
        </p:spPr>
      </p:pic>
      <p:pic>
        <p:nvPicPr>
          <p:cNvPr id="86" name="Picture 85">
            <a:extLst>
              <a:ext uri="{FF2B5EF4-FFF2-40B4-BE49-F238E27FC236}">
                <a16:creationId xmlns:a16="http://schemas.microsoft.com/office/drawing/2014/main" id="{7A4754BD-6055-E746-BC60-53B70C818317}"/>
              </a:ext>
            </a:extLst>
          </p:cNvPr>
          <p:cNvPicPr>
            <a:picLocks noChangeAspect="1"/>
          </p:cNvPicPr>
          <p:nvPr/>
        </p:nvPicPr>
        <p:blipFill>
          <a:blip r:embed="rId3">
            <a:extLst/>
          </a:blip>
          <a:stretch>
            <a:fillRect/>
          </a:stretch>
        </p:blipFill>
        <p:spPr>
          <a:xfrm>
            <a:off x="10953583" y="528638"/>
            <a:ext cx="1004377" cy="1046227"/>
          </a:xfrm>
          <a:prstGeom prst="rect">
            <a:avLst/>
          </a:prstGeom>
          <a:ln w="9525">
            <a:noFill/>
          </a:ln>
        </p:spPr>
      </p:pic>
      <p:sp>
        <p:nvSpPr>
          <p:cNvPr id="2" name="TextBox 1">
            <a:extLst>
              <a:ext uri="{FF2B5EF4-FFF2-40B4-BE49-F238E27FC236}">
                <a16:creationId xmlns:a16="http://schemas.microsoft.com/office/drawing/2014/main" id="{B0E4C206-80DA-6B47-823E-DA3A224E782D}"/>
              </a:ext>
            </a:extLst>
          </p:cNvPr>
          <p:cNvSpPr txBox="1"/>
          <p:nvPr/>
        </p:nvSpPr>
        <p:spPr>
          <a:xfrm>
            <a:off x="954172" y="2331195"/>
            <a:ext cx="3320994" cy="2308324"/>
          </a:xfrm>
          <a:prstGeom prst="rect">
            <a:avLst/>
          </a:prstGeom>
          <a:noFill/>
        </p:spPr>
        <p:txBody>
          <a:bodyPr wrap="square" rtlCol="0">
            <a:spAutoFit/>
          </a:bodyPr>
          <a:lstStyle/>
          <a:p>
            <a:pPr algn="ctr"/>
            <a:r>
              <a:rPr lang="en-US" sz="4800" b="1" dirty="0">
                <a:solidFill>
                  <a:schemeClr val="bg1"/>
                </a:solidFill>
                <a:latin typeface="Arial" panose="020B0604020202020204" pitchFamily="34" charset="0"/>
                <a:cs typeface="Arial" panose="020B0604020202020204" pitchFamily="34" charset="0"/>
              </a:rPr>
              <a:t>The School Grounds</a:t>
            </a:r>
          </a:p>
        </p:txBody>
      </p:sp>
      <p:sp>
        <p:nvSpPr>
          <p:cNvPr id="5" name="TextBox 4">
            <a:extLst>
              <a:ext uri="{FF2B5EF4-FFF2-40B4-BE49-F238E27FC236}">
                <a16:creationId xmlns:a16="http://schemas.microsoft.com/office/drawing/2014/main" id="{11011281-3A40-254C-B5A7-1B21AC6D1626}"/>
              </a:ext>
            </a:extLst>
          </p:cNvPr>
          <p:cNvSpPr txBox="1"/>
          <p:nvPr/>
        </p:nvSpPr>
        <p:spPr>
          <a:xfrm>
            <a:off x="7288731" y="6482399"/>
            <a:ext cx="2339102"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(Google Earth, 2018)</a:t>
            </a:r>
          </a:p>
        </p:txBody>
      </p:sp>
    </p:spTree>
    <p:extLst>
      <p:ext uri="{BB962C8B-B14F-4D97-AF65-F5344CB8AC3E}">
        <p14:creationId xmlns:p14="http://schemas.microsoft.com/office/powerpoint/2010/main" val="6925833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9"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6"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8" name="Group 27">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9" name="Rectangle 28">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Isosceles Triangle 29">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3" name="Rectangle 32">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5" name="Group 34">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6"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7"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8"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4"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56" name="Freeform: Shape 55">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44861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4579" y="691977"/>
            <a:ext cx="7761923"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6EE0F-4998-EB40-91CC-555ADF412744}"/>
              </a:ext>
            </a:extLst>
          </p:cNvPr>
          <p:cNvSpPr>
            <a:spLocks noGrp="1"/>
          </p:cNvSpPr>
          <p:nvPr>
            <p:ph type="title"/>
          </p:nvPr>
        </p:nvSpPr>
        <p:spPr>
          <a:xfrm>
            <a:off x="2612403" y="1810852"/>
            <a:ext cx="6959446" cy="4243774"/>
          </a:xfrm>
        </p:spPr>
        <p:txBody>
          <a:bodyPr vert="horz" lIns="228600" tIns="228600" rIns="228600" bIns="0" rtlCol="0" anchor="b">
            <a:normAutofit fontScale="90000"/>
          </a:bodyPr>
          <a:lstStyle/>
          <a:p>
            <a:pPr>
              <a:lnSpc>
                <a:spcPct val="80000"/>
              </a:lnSpc>
            </a:pPr>
            <a:r>
              <a:rPr lang="en-GB" altLang="en-US" sz="4800" b="1" dirty="0">
                <a:latin typeface="Arial" panose="020B0604020202020204" pitchFamily="34" charset="0"/>
                <a:cs typeface="Arial" panose="020B0604020202020204" pitchFamily="34" charset="0"/>
              </a:rPr>
              <a:t>“Education is the most powerful weapon you can use to change the world”</a:t>
            </a:r>
            <a:br>
              <a:rPr lang="en-GB" altLang="en-US" sz="4800" b="1" dirty="0">
                <a:latin typeface="Arial" panose="020B0604020202020204" pitchFamily="34" charset="0"/>
                <a:cs typeface="Arial" panose="020B0604020202020204" pitchFamily="34" charset="0"/>
              </a:rPr>
            </a:br>
            <a:br>
              <a:rPr lang="en-GB" altLang="en-US" sz="4800" b="1" dirty="0">
                <a:latin typeface="Arial" panose="020B0604020202020204" pitchFamily="34" charset="0"/>
                <a:cs typeface="Arial" panose="020B0604020202020204" pitchFamily="34" charset="0"/>
              </a:rPr>
            </a:br>
            <a:r>
              <a:rPr lang="en-GB" altLang="en-US" sz="4800" b="1" dirty="0">
                <a:latin typeface="Arial" panose="020B0604020202020204" pitchFamily="34" charset="0"/>
                <a:cs typeface="Arial" panose="020B0604020202020204" pitchFamily="34" charset="0"/>
              </a:rPr>
              <a:t>			</a:t>
            </a:r>
            <a:r>
              <a:rPr lang="en-GB" altLang="en-US" sz="4800" b="1" dirty="0"/>
              <a:t>Nelson Mandela</a:t>
            </a:r>
            <a:br>
              <a:rPr lang="en-US" altLang="en-US" sz="4800" b="1" dirty="0"/>
            </a:br>
            <a:br>
              <a:rPr lang="en-GB" altLang="en-US" sz="4800" b="1" dirty="0">
                <a:latin typeface="Arial" panose="020B0604020202020204" pitchFamily="34" charset="0"/>
                <a:cs typeface="Arial" panose="020B0604020202020204" pitchFamily="34" charset="0"/>
              </a:rPr>
            </a:br>
            <a:endParaRPr lang="en-US" sz="4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1246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A450E5B-C0D7-E949-A9EF-519FA0AC9CD6}"/>
              </a:ext>
            </a:extLst>
          </p:cNvPr>
          <p:cNvSpPr>
            <a:spLocks noGrp="1"/>
          </p:cNvSpPr>
          <p:nvPr>
            <p:ph type="title"/>
          </p:nvPr>
        </p:nvSpPr>
        <p:spPr>
          <a:xfrm>
            <a:off x="2090981" y="565150"/>
            <a:ext cx="6230857" cy="1230570"/>
          </a:xfrm>
        </p:spPr>
        <p:txBody>
          <a:bodyPr anchor="t">
            <a:normAutofit/>
          </a:bodyPr>
          <a:lstStyle/>
          <a:p>
            <a:pPr algn="l"/>
            <a:r>
              <a:rPr lang="en-US" sz="4800" b="1" dirty="0">
                <a:solidFill>
                  <a:schemeClr val="tx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D2A15DB-B291-4342-A165-A2DD3A88056C}"/>
              </a:ext>
            </a:extLst>
          </p:cNvPr>
          <p:cNvSpPr>
            <a:spLocks noGrp="1"/>
          </p:cNvSpPr>
          <p:nvPr>
            <p:ph idx="1"/>
          </p:nvPr>
        </p:nvSpPr>
        <p:spPr>
          <a:xfrm>
            <a:off x="2189955" y="1471497"/>
            <a:ext cx="9721058" cy="4961309"/>
          </a:xfrm>
        </p:spPr>
        <p:txBody>
          <a:bodyPr anchor="t">
            <a:normAutofit fontScale="70000" lnSpcReduction="20000"/>
          </a:bodyPr>
          <a:lstStyle/>
          <a:p>
            <a:r>
              <a:rPr lang="en-GB" dirty="0">
                <a:latin typeface="Arial" panose="020B0604020202020204" pitchFamily="34" charset="0"/>
                <a:cs typeface="Arial" panose="020B0604020202020204" pitchFamily="34" charset="0"/>
              </a:rPr>
              <a:t>Agyeman, J., Bullard, R. D. and Evans, B. (Eds.) (2003) </a:t>
            </a:r>
            <a:r>
              <a:rPr lang="en-GB" i="1" dirty="0">
                <a:latin typeface="Arial" panose="020B0604020202020204" pitchFamily="34" charset="0"/>
                <a:cs typeface="Arial" panose="020B0604020202020204" pitchFamily="34" charset="0"/>
              </a:rPr>
              <a:t>Just Sustainability. Development in an Unequal World, </a:t>
            </a:r>
            <a:r>
              <a:rPr lang="en-GB" dirty="0">
                <a:latin typeface="Arial" panose="020B0604020202020204" pitchFamily="34" charset="0"/>
                <a:cs typeface="Arial" panose="020B0604020202020204" pitchFamily="34" charset="0"/>
              </a:rPr>
              <a:t>London: Earthscan</a:t>
            </a:r>
            <a:r>
              <a:rPr lang="en-GB" i="1"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Carmarthenshire County Council. (2018) </a:t>
            </a:r>
            <a:r>
              <a:rPr lang="en-GB" i="1" dirty="0">
                <a:latin typeface="Arial" panose="020B0604020202020204" pitchFamily="34" charset="0"/>
                <a:cs typeface="Arial" panose="020B0604020202020204" pitchFamily="34" charset="0"/>
              </a:rPr>
              <a:t>Carmarthenshire Well-being Plan.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2"/>
              </a:rPr>
              <a:t>http://www.thecarmarthenshirewewant.wales/media/8285/carms-well-being-plan-final-draft-051017-english.pdf</a:t>
            </a:r>
            <a:r>
              <a:rPr lang="en-GB" dirty="0">
                <a:latin typeface="Arial" panose="020B0604020202020204" pitchFamily="34" charset="0"/>
                <a:cs typeface="Arial" panose="020B0604020202020204" pitchFamily="34" charset="0"/>
              </a:rPr>
              <a:t>. Accessed: 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June 2018.</a:t>
            </a:r>
          </a:p>
          <a:p>
            <a:r>
              <a:rPr lang="en-GB" dirty="0">
                <a:latin typeface="Arial" panose="020B0604020202020204" pitchFamily="34" charset="0"/>
                <a:cs typeface="Arial" panose="020B0604020202020204" pitchFamily="34" charset="0"/>
              </a:rPr>
              <a:t>Daly. HE. (1973) </a:t>
            </a:r>
            <a:r>
              <a:rPr lang="en-GB" i="1" dirty="0">
                <a:latin typeface="Arial" panose="020B0604020202020204" pitchFamily="34" charset="0"/>
                <a:cs typeface="Arial" panose="020B0604020202020204" pitchFamily="34" charset="0"/>
              </a:rPr>
              <a:t>Toward a Steady-State Economy. </a:t>
            </a:r>
            <a:r>
              <a:rPr lang="en-GB" dirty="0">
                <a:latin typeface="Arial" panose="020B0604020202020204" pitchFamily="34" charset="0"/>
                <a:cs typeface="Arial" panose="020B0604020202020204" pitchFamily="34" charset="0"/>
              </a:rPr>
              <a:t>San Francisco: WH Freeman &amp; Co. </a:t>
            </a:r>
          </a:p>
          <a:p>
            <a:r>
              <a:rPr lang="en-GB" dirty="0">
                <a:latin typeface="Arial" panose="020B0604020202020204" pitchFamily="34" charset="0"/>
                <a:cs typeface="Arial" panose="020B0604020202020204" pitchFamily="34" charset="0"/>
              </a:rPr>
              <a:t>Google Earth. (2018) Available at: </a:t>
            </a:r>
            <a:r>
              <a:rPr lang="en-GB" dirty="0">
                <a:latin typeface="Arial" panose="020B0604020202020204" pitchFamily="34" charset="0"/>
                <a:cs typeface="Arial" panose="020B0604020202020204" pitchFamily="34" charset="0"/>
                <a:hlinkClick r:id="rId3"/>
              </a:rPr>
              <a:t>https://earth.google.com/web</a:t>
            </a:r>
            <a:r>
              <a:rPr lang="en-GB" dirty="0">
                <a:latin typeface="Arial" panose="020B0604020202020204" pitchFamily="34" charset="0"/>
                <a:cs typeface="Arial" panose="020B0604020202020204" pitchFamily="34" charset="0"/>
              </a:rPr>
              <a:t>. (Accessed: 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June 2018).</a:t>
            </a:r>
          </a:p>
          <a:p>
            <a:r>
              <a:rPr lang="en-GB" dirty="0">
                <a:latin typeface="Arial" panose="020B0604020202020204" pitchFamily="34" charset="0"/>
                <a:cs typeface="Arial" panose="020B0604020202020204" pitchFamily="34" charset="0"/>
              </a:rPr>
              <a:t>Keep Wales Tidy. (2018) Eco Schools. Available at: </a:t>
            </a:r>
            <a:r>
              <a:rPr lang="en-GB" dirty="0">
                <a:latin typeface="Arial" panose="020B0604020202020204" pitchFamily="34" charset="0"/>
                <a:cs typeface="Arial" panose="020B0604020202020204" pitchFamily="34" charset="0"/>
                <a:hlinkClick r:id="rId4"/>
              </a:rPr>
              <a:t>https://www.keepwalestidy.cymru/Pages/Category/eco-schools</a:t>
            </a:r>
            <a:r>
              <a:rPr lang="en-GB" dirty="0">
                <a:latin typeface="Arial" panose="020B0604020202020204" pitchFamily="34" charset="0"/>
                <a:cs typeface="Arial" panose="020B0604020202020204" pitchFamily="34" charset="0"/>
              </a:rPr>
              <a:t>. (Accessed: 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June 2018).</a:t>
            </a:r>
          </a:p>
          <a:p>
            <a:r>
              <a:rPr lang="en-GB" dirty="0">
                <a:latin typeface="Arial" panose="020B0604020202020204" pitchFamily="34" charset="0"/>
                <a:cs typeface="Arial" panose="020B0604020202020204" pitchFamily="34" charset="0"/>
              </a:rPr>
              <a:t>NHS. (2018) </a:t>
            </a:r>
            <a:r>
              <a:rPr lang="en-GB" i="1" dirty="0">
                <a:latin typeface="Arial" panose="020B0604020202020204" pitchFamily="34" charset="0"/>
                <a:cs typeface="Arial" panose="020B0604020202020204" pitchFamily="34" charset="0"/>
              </a:rPr>
              <a:t>Welsh Network of Healthy School Schemes. </a:t>
            </a:r>
            <a:r>
              <a:rPr lang="en-GB" dirty="0">
                <a:latin typeface="Arial" panose="020B0604020202020204" pitchFamily="34" charset="0"/>
                <a:cs typeface="Arial" panose="020B0604020202020204" pitchFamily="34" charset="0"/>
              </a:rPr>
              <a:t>Available: </a:t>
            </a:r>
            <a:r>
              <a:rPr lang="en-GB" dirty="0">
                <a:latin typeface="Arial" panose="020B0604020202020204" pitchFamily="34" charset="0"/>
                <a:cs typeface="Arial" panose="020B0604020202020204" pitchFamily="34" charset="0"/>
                <a:hlinkClick r:id="rId5"/>
              </a:rPr>
              <a:t>http://www.wales.nhs.uk/sitesplus/888/page/82249</a:t>
            </a:r>
            <a:r>
              <a:rPr lang="en-GB" dirty="0">
                <a:latin typeface="Arial" panose="020B0604020202020204" pitchFamily="34" charset="0"/>
                <a:cs typeface="Arial" panose="020B0604020202020204" pitchFamily="34" charset="0"/>
              </a:rPr>
              <a:t>. (Accessed: 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June 2018.) </a:t>
            </a:r>
          </a:p>
          <a:p>
            <a:r>
              <a:rPr lang="en-GB" dirty="0">
                <a:latin typeface="Arial" panose="020B0604020202020204" pitchFamily="34" charset="0"/>
                <a:cs typeface="Arial" panose="020B0604020202020204" pitchFamily="34" charset="0"/>
              </a:rPr>
              <a:t>Reid. A, </a:t>
            </a:r>
            <a:r>
              <a:rPr lang="en-GB" dirty="0" err="1">
                <a:latin typeface="Arial" panose="020B0604020202020204" pitchFamily="34" charset="0"/>
                <a:cs typeface="Arial" panose="020B0604020202020204" pitchFamily="34" charset="0"/>
              </a:rPr>
              <a:t>Nikel</a:t>
            </a:r>
            <a:r>
              <a:rPr lang="en-GB" dirty="0">
                <a:latin typeface="Arial" panose="020B0604020202020204" pitchFamily="34" charset="0"/>
                <a:cs typeface="Arial" panose="020B0604020202020204" pitchFamily="34" charset="0"/>
              </a:rPr>
              <a:t>. J &amp; Scott. WAH. (2006) </a:t>
            </a:r>
            <a:r>
              <a:rPr lang="en-GB" i="1" dirty="0">
                <a:latin typeface="Arial" panose="020B0604020202020204" pitchFamily="34" charset="0"/>
                <a:cs typeface="Arial" panose="020B0604020202020204" pitchFamily="34" charset="0"/>
              </a:rPr>
              <a:t>Indicators for Education for Sustainable Development: a report on perspectives, challenges and progress</a:t>
            </a:r>
            <a:r>
              <a:rPr lang="en-GB" dirty="0">
                <a:latin typeface="Arial" panose="020B0604020202020204" pitchFamily="34" charset="0"/>
                <a:cs typeface="Arial" panose="020B0604020202020204" pitchFamily="34" charset="0"/>
              </a:rPr>
              <a:t>. London: Anglo-German Foundation.</a:t>
            </a:r>
          </a:p>
          <a:p>
            <a:r>
              <a:rPr lang="en-GB" dirty="0">
                <a:latin typeface="Arial" panose="020B0604020202020204" pitchFamily="34" charset="0"/>
                <a:cs typeface="Arial" panose="020B0604020202020204" pitchFamily="34" charset="0"/>
                <a:hlinkClick r:id="rId6"/>
              </a:rPr>
              <a:t>WCED, 1987</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Our Common Future. World Commission on Environment and Development. </a:t>
            </a:r>
            <a:r>
              <a:rPr lang="en-GB" dirty="0">
                <a:latin typeface="Arial" panose="020B0604020202020204" pitchFamily="34" charset="0"/>
                <a:cs typeface="Arial" panose="020B0604020202020204" pitchFamily="34" charset="0"/>
              </a:rPr>
              <a:t>Oxford University Press. Oxford.</a:t>
            </a:r>
          </a:p>
          <a:p>
            <a:r>
              <a:rPr lang="en-GB" dirty="0">
                <a:latin typeface="Arial" panose="020B0604020202020204" pitchFamily="34" charset="0"/>
                <a:cs typeface="Arial" panose="020B0604020202020204" pitchFamily="34" charset="0"/>
              </a:rPr>
              <a:t>Welsh Assembly Government. (2015) </a:t>
            </a:r>
            <a:r>
              <a:rPr lang="en-GB" i="1" dirty="0">
                <a:latin typeface="Arial" panose="020B0604020202020204" pitchFamily="34" charset="0"/>
                <a:cs typeface="Arial" panose="020B0604020202020204" pitchFamily="34" charset="0"/>
              </a:rPr>
              <a:t>Well-being of Future Generations (Wales) Act 2015: The Essentials.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7"/>
              </a:rPr>
              <a:t>https://futuregenerations.wales/wp-content/uploads/2017/01/150623-guide-to-the-fg-act-en.pdf</a:t>
            </a:r>
            <a:r>
              <a:rPr lang="en-GB" dirty="0">
                <a:latin typeface="Arial" panose="020B0604020202020204" pitchFamily="34" charset="0"/>
                <a:cs typeface="Arial" panose="020B0604020202020204" pitchFamily="34" charset="0"/>
              </a:rPr>
              <a:t>. (Accessed: 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June 2018).</a:t>
            </a:r>
          </a:p>
          <a:p>
            <a:r>
              <a:rPr lang="en-GB" dirty="0">
                <a:latin typeface="Arial" panose="020B0604020202020204" pitchFamily="34" charset="0"/>
                <a:cs typeface="Arial" panose="020B0604020202020204" pitchFamily="34" charset="0"/>
              </a:rPr>
              <a:t>Welsh Assembly Government. (2008) </a:t>
            </a:r>
            <a:r>
              <a:rPr lang="en-GB" i="1" dirty="0">
                <a:latin typeface="Arial" panose="020B0604020202020204" pitchFamily="34" charset="0"/>
                <a:cs typeface="Arial" panose="020B0604020202020204" pitchFamily="34" charset="0"/>
              </a:rPr>
              <a:t>Education for Sustainable Development and Global Citizenship.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8"/>
              </a:rPr>
              <a:t>http://learning.gov.wales/docs/learningwales/publications/081204commonunderstschoolsen.pdf</a:t>
            </a:r>
            <a:r>
              <a:rPr lang="en-GB" dirty="0">
                <a:latin typeface="Arial" panose="020B0604020202020204" pitchFamily="34" charset="0"/>
                <a:cs typeface="Arial" panose="020B0604020202020204" pitchFamily="34" charset="0"/>
              </a:rPr>
              <a:t>. (Accessed: 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June 2018).</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6847295"/>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{FED48F14-3E7F-614A-B61E-8A6EC1FCA6D2}tf16401369</Template>
  <TotalTime>1060</TotalTime>
  <Words>1045</Words>
  <Application>Microsoft Macintosh PowerPoint</Application>
  <PresentationFormat>Widescreen</PresentationFormat>
  <Paragraphs>123</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 Light</vt:lpstr>
      <vt:lpstr>Rockwell</vt:lpstr>
      <vt:lpstr>Wingdings</vt:lpstr>
      <vt:lpstr>Atlas</vt:lpstr>
      <vt:lpstr>SJEQ 7004 Assessment 2</vt:lpstr>
      <vt:lpstr>What is the Wellbeing of Future Generations (Wales) Act? </vt:lpstr>
      <vt:lpstr>PowerPoint Presentation</vt:lpstr>
      <vt:lpstr>Why do we need the Act?  </vt:lpstr>
      <vt:lpstr>Sustainable Development Principle</vt:lpstr>
      <vt:lpstr>  What is Sustainable Development? </vt:lpstr>
      <vt:lpstr>  Sustainable Development Theory</vt:lpstr>
      <vt:lpstr>  Sustainable Development Theory</vt:lpstr>
      <vt:lpstr>  Carmarthenshire County Council </vt:lpstr>
      <vt:lpstr>A Healthier Wales</vt:lpstr>
      <vt:lpstr>PowerPoint Presentation</vt:lpstr>
      <vt:lpstr>Healthy Schools</vt:lpstr>
      <vt:lpstr>Where did ESDGC come from? </vt:lpstr>
      <vt:lpstr>Where did ESDGC come from? </vt:lpstr>
      <vt:lpstr>Where did ESDGC come from? </vt:lpstr>
      <vt:lpstr>ESDGC in my work setting</vt:lpstr>
      <vt:lpstr>PowerPoint Presentation</vt:lpstr>
      <vt:lpstr>PowerPoint Presentation</vt:lpstr>
      <vt:lpstr>PowerPoint Presentation</vt:lpstr>
      <vt:lpstr>“Education is the most powerful weapon you can use to change the world”     Nelson Mandela  </vt:lpstr>
      <vt:lpstr>References</vt:lpstr>
    </vt:vector>
  </TitlesOfParts>
  <Company/>
  <LinksUpToDate>false</LinksUpToDate>
  <SharedDoc>false</SharedDoc>
  <HyperlinksChanged>false</HyperlinksChanged>
  <AppVersion>16.0012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SJEQ 7004 Assessment 2</dc:title>
  <dc:creator>Lianne Bowen (1302218)</dc:creator>
  <cp:lastModifiedBy>Lianne Bowen (1302218)</cp:lastModifiedBy>
  <cp:revision>36</cp:revision>
  <dcterms:created xsi:type="dcterms:W3CDTF">2018-06-08T14:44:23Z</dcterms:created>
  <dcterms:modified xsi:type="dcterms:W3CDTF">2018-06-09T08:24:57Z</dcterms:modified>
</cp:coreProperties>
</file>