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7" r:id="rId10"/>
    <p:sldId id="264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9668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955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979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115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784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257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411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660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70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63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1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40782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100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9497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4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88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75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6D2A474-8788-45F6-A14C-000CA2005165}" type="datetimeFigureOut">
              <a:rPr lang="en-GB" smtClean="0"/>
              <a:t>02/06/2020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079D642-32D4-465A-842F-A3F6C080D8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529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SJIE4003 – Overcoming Barriers to Specific Learning Difficulties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23063"/>
            <a:ext cx="9144000" cy="1655762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By Jade </a:t>
            </a:r>
            <a:r>
              <a:rPr lang="en-GB" b="1" dirty="0" err="1" smtClean="0">
                <a:solidFill>
                  <a:schemeClr val="bg1"/>
                </a:solidFill>
              </a:rPr>
              <a:t>Chatwin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53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0857" y="687977"/>
            <a:ext cx="10398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Dyslexia was first identified by Oswald </a:t>
            </a:r>
            <a:r>
              <a:rPr lang="en-GB" dirty="0" err="1" smtClean="0">
                <a:solidFill>
                  <a:schemeClr val="bg1"/>
                </a:solidFill>
              </a:rPr>
              <a:t>Berkhan</a:t>
            </a:r>
            <a:r>
              <a:rPr lang="en-GB" dirty="0" smtClean="0">
                <a:solidFill>
                  <a:schemeClr val="bg1"/>
                </a:solidFill>
              </a:rPr>
              <a:t> in 1881, the term ‘dyslexia’ was coined in 1887 by Rudolph Berlin whist practicing in Stuttgart, Germany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24846" y="1334308"/>
            <a:ext cx="33092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(Dyslexia research, 2020)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005" y="1864684"/>
            <a:ext cx="3169920" cy="33967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965" y="1807784"/>
            <a:ext cx="3169920" cy="33967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609806" y="5261413"/>
            <a:ext cx="2525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(A Brief History of Dyslexia, 2020)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63634" y="5262011"/>
            <a:ext cx="3239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(Oswald </a:t>
            </a:r>
            <a:r>
              <a:rPr lang="en-GB" sz="1200" dirty="0" err="1">
                <a:solidFill>
                  <a:schemeClr val="bg1"/>
                </a:solidFill>
              </a:rPr>
              <a:t>Berkhan</a:t>
            </a:r>
            <a:r>
              <a:rPr lang="en-GB" sz="1200" dirty="0">
                <a:solidFill>
                  <a:schemeClr val="bg1"/>
                </a:solidFill>
              </a:rPr>
              <a:t>: German physician (born: 1834 - died: 1917), 2020)</a:t>
            </a:r>
          </a:p>
        </p:txBody>
      </p:sp>
      <p:pic>
        <p:nvPicPr>
          <p:cNvPr id="9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370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72046" y="1071154"/>
            <a:ext cx="985810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Phonological Theory</a:t>
            </a:r>
          </a:p>
          <a:p>
            <a:endParaRPr lang="en-GB" sz="24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Rapid Auditory Processing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Visual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The Cerebellar Theory</a:t>
            </a:r>
          </a:p>
          <a:p>
            <a:endParaRPr lang="en-GB" sz="24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Magnocellular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307772" y="6436519"/>
            <a:ext cx="31960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</a:rPr>
              <a:t>(Ramus et al.2003)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047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029" y="422501"/>
            <a:ext cx="10075817" cy="583882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77738" y="6322423"/>
            <a:ext cx="6644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(UNCRC Article 29 - The Children and Young People's Commissioner Scotland, 2020)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83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18903" y="365760"/>
            <a:ext cx="1001485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Why is inclusion important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endParaRPr lang="en-GB" sz="2000" dirty="0" smtClean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Friendships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Increased Social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Increased Behaviour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Greater Access to General Curriculum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Increased Achievement of IEP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Increased </a:t>
            </a: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Inclusion </a:t>
            </a: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in Future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+mj-lt"/>
                <a:cs typeface="Calibri" panose="020F0502020204030204" pitchFamily="34" charset="0"/>
              </a:rPr>
              <a:t>Higher Expectations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18903" y="5974080"/>
            <a:ext cx="41626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(Benefits of Inclusive Education, 2010)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0731" y="1619796"/>
            <a:ext cx="4615543" cy="32134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40731" y="4872318"/>
            <a:ext cx="4754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(Inclusion and Full Mainstreaming: Pros and Cons - Michael's Mum, 2017)</a:t>
            </a: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28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2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1700212"/>
            <a:ext cx="5334000" cy="34575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32662" y="5242560"/>
            <a:ext cx="3683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(MULTI SENSORY APPROACH, 2016)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64227" y="383178"/>
            <a:ext cx="7829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Multi-sensory resource to support and evaluate a child with dyslexia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99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30955" y="6357256"/>
            <a:ext cx="43978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(Gillard, 2012)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057" y="792888"/>
            <a:ext cx="3326463" cy="478930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24399" y="1324111"/>
            <a:ext cx="666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 1978 The Warnock Report – Special Educational Needs was produced  by Mary Warnock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50377" y="2545207"/>
            <a:ext cx="6035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smtClean="0">
                <a:solidFill>
                  <a:schemeClr val="bg1"/>
                </a:solidFill>
              </a:rPr>
              <a:t>1981 Education Act </a:t>
            </a:r>
            <a:r>
              <a:rPr lang="en-GB" dirty="0" smtClean="0">
                <a:solidFill>
                  <a:schemeClr val="bg1"/>
                </a:solidFill>
              </a:rPr>
              <a:t>was Formed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Parents had new rights in relation to special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Inclusion of children with special needs began in mainstream educational settings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Entitlement to special educational support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85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60914" y="6278880"/>
            <a:ext cx="5503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(Social and Emotional Impacts of Dyslexia | Child Mind Institute, 2020)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39886" y="452845"/>
            <a:ext cx="835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Social and Emotional impact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0" y="1334537"/>
            <a:ext cx="88827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Unable to retrieve words fast enough in a conversation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Struggles with interaction during social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May not feel good about themselves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May feel stupid or abnormal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Low self-esteem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Social exclusion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Depression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Self Harm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1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52063" y="422366"/>
            <a:ext cx="38056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Barriers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96297" y="6346872"/>
            <a:ext cx="79857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(What barriers to equality do people with dyslexia </a:t>
            </a:r>
            <a:r>
              <a:rPr lang="en-GB" sz="1200" dirty="0" smtClean="0">
                <a:solidFill>
                  <a:schemeClr val="bg1"/>
                </a:solidFill>
              </a:rPr>
              <a:t>face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1200" dirty="0" smtClean="0">
                <a:solidFill>
                  <a:schemeClr val="bg1"/>
                </a:solidFill>
              </a:rPr>
              <a:t>, </a:t>
            </a:r>
            <a:r>
              <a:rPr lang="en-GB" sz="1200" dirty="0">
                <a:solidFill>
                  <a:schemeClr val="bg1"/>
                </a:solidFill>
              </a:rPr>
              <a:t>2017)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34" y="945586"/>
            <a:ext cx="4552542" cy="513918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19927" y="6208372"/>
            <a:ext cx="42149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</a:rPr>
              <a:t>(Dyslexia: breaking down the barriers, 2016)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970494" y="2447365"/>
            <a:ext cx="40968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Lack of awareness in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Lack of awareness in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Financial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Family circumstances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99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8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11455" y="6168231"/>
            <a:ext cx="5817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1200" dirty="0">
                <a:solidFill>
                  <a:schemeClr val="bg1"/>
                </a:solidFill>
              </a:rPr>
              <a:t>Alexander-</a:t>
            </a:r>
            <a:r>
              <a:rPr lang="en-GB" sz="1200" dirty="0" err="1">
                <a:solidFill>
                  <a:schemeClr val="bg1"/>
                </a:solidFill>
              </a:rPr>
              <a:t>Passe</a:t>
            </a:r>
            <a:r>
              <a:rPr lang="en-GB" sz="1200" dirty="0">
                <a:solidFill>
                  <a:schemeClr val="bg1"/>
                </a:solidFill>
              </a:rPr>
              <a:t>, 2015)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81375" y="331695"/>
            <a:ext cx="5015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Conclusion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59859" y="1568824"/>
            <a:ext cx="85523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Teachers must have the relevant training to recognise children with dyslexia in their classes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20% of school aged children will have a learning difficulty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Dyslexia is the most common learning difficulty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Councillors need to be provided for children with learning difficulties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Teachers need to recognise </a:t>
            </a:r>
            <a:r>
              <a:rPr lang="en-GB" smtClean="0">
                <a:solidFill>
                  <a:schemeClr val="bg1"/>
                </a:solidFill>
              </a:rPr>
              <a:t>avoidance strategies. </a:t>
            </a:r>
            <a:endParaRPr lang="en-GB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Parents need to focus on strengths and positive achievements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6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96363" y="685159"/>
            <a:ext cx="6966857" cy="6008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2911" y="416218"/>
            <a:ext cx="1111777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chemeClr val="bg1"/>
                </a:solidFill>
              </a:rPr>
              <a:t>References / Bibliography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b="1" dirty="0">
                <a:solidFill>
                  <a:schemeClr val="bg1"/>
                </a:solidFill>
              </a:rPr>
              <a:t> 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Alexander-</a:t>
            </a:r>
            <a:r>
              <a:rPr lang="en-GB" sz="1400" dirty="0" err="1">
                <a:solidFill>
                  <a:schemeClr val="bg1"/>
                </a:solidFill>
              </a:rPr>
              <a:t>Passe</a:t>
            </a:r>
            <a:r>
              <a:rPr lang="en-GB" sz="1400" dirty="0">
                <a:solidFill>
                  <a:schemeClr val="bg1"/>
                </a:solidFill>
              </a:rPr>
              <a:t>, N., 2015. </a:t>
            </a:r>
            <a:r>
              <a:rPr lang="en-GB" sz="1400" i="1" dirty="0">
                <a:solidFill>
                  <a:schemeClr val="bg1"/>
                </a:solidFill>
              </a:rPr>
              <a:t>The Lifelong Social And Emotional Effects Of Dyslexia - JKP Blog</a:t>
            </a:r>
            <a:r>
              <a:rPr lang="en-GB" sz="1400" dirty="0">
                <a:solidFill>
                  <a:schemeClr val="bg1"/>
                </a:solidFill>
              </a:rPr>
              <a:t>. [online] JKP Blog. Available at: &lt;http://www.jkp.com/jkpblog/2015/08/the-lifelong-social-and-emotional-effects-of-dyslexia/&gt; [Accessed 2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Child Mind Institute. 2020. </a:t>
            </a:r>
            <a:r>
              <a:rPr lang="en-GB" sz="1400" i="1" dirty="0">
                <a:solidFill>
                  <a:schemeClr val="bg1"/>
                </a:solidFill>
              </a:rPr>
              <a:t>Social And Emotional Impacts Of Dyslexia | Child Mind Institute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&lt;https://childmind.org/guide/parents-guide-to-dyslexia/social-emotional-impacts-dyslexia/&gt; [Accessed 2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Children’s Commissioner for Wales. 2020. </a:t>
            </a:r>
            <a:r>
              <a:rPr lang="en-GB" sz="1400" i="1" dirty="0">
                <a:solidFill>
                  <a:schemeClr val="bg1"/>
                </a:solidFill>
              </a:rPr>
              <a:t>United Nations Convention On The Rights Of The Child: Full Text - Children’s Commissioner For Wales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&lt;https://www.childcomwales.org.uk/united-nations-convention-on-the-rights-of-the-child-full-text/&gt; [Accessed 30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Dyslexiahistory.web.ox.ac.uk. 2020. </a:t>
            </a:r>
            <a:r>
              <a:rPr lang="en-GB" sz="1400" i="1" dirty="0">
                <a:solidFill>
                  <a:schemeClr val="bg1"/>
                </a:solidFill>
              </a:rPr>
              <a:t>A Brief History Of Dyslexia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&lt;https://dyslexiahistory.web.ox.ac.uk/brief-history-dyslexia&gt; [Accessed 29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Dyslexic Library. 2017. </a:t>
            </a:r>
            <a:r>
              <a:rPr lang="en-GB" sz="1400" i="1" dirty="0">
                <a:solidFill>
                  <a:schemeClr val="bg1"/>
                </a:solidFill>
              </a:rPr>
              <a:t>What Barriers To Equality Do People With Dyslexia Face?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&lt;https://dyslexiclibrary.com/2017/12/03/international-day-of-persons-with-disabilities-can-you-see-me/&gt; [Accessed 2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Edufocus.blogspot.com. 2016. </a:t>
            </a:r>
            <a:r>
              <a:rPr lang="en-GB" sz="1400" i="1" dirty="0">
                <a:solidFill>
                  <a:schemeClr val="bg1"/>
                </a:solidFill>
              </a:rPr>
              <a:t>MULTI SENSORY APPROACH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&lt;https://edufocus.blogspot.com/2015/03/multi-sensory-approach.html&gt; [Accessed 1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En.wikipedia.org. 2020. </a:t>
            </a:r>
            <a:r>
              <a:rPr lang="en-GB" sz="1400" i="1" dirty="0">
                <a:solidFill>
                  <a:schemeClr val="bg1"/>
                </a:solidFill>
              </a:rPr>
              <a:t>Dyslexia Research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&lt;https://en.wikipedia.org/wiki/Dyslexia_research&gt; [Accessed 29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Gillard, D., 2012. </a:t>
            </a:r>
            <a:r>
              <a:rPr lang="en-GB" sz="1400" i="1" dirty="0">
                <a:solidFill>
                  <a:schemeClr val="bg1"/>
                </a:solidFill>
              </a:rPr>
              <a:t>Warnock Report (1978) - Notes On The Text</a:t>
            </a:r>
            <a:r>
              <a:rPr lang="en-GB" sz="1400" dirty="0">
                <a:solidFill>
                  <a:schemeClr val="bg1"/>
                </a:solidFill>
              </a:rPr>
              <a:t>. [online] Educationengland.org.uk. Available at: &lt;http://www.educationengland.org.uk/documents/warnock/&gt; [Accessed 1 June 2020].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920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8235" y="358588"/>
            <a:ext cx="1108037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En.wikipedia.org. 2020. </a:t>
            </a:r>
            <a:r>
              <a:rPr lang="en-GB" sz="1400" i="1" dirty="0">
                <a:solidFill>
                  <a:schemeClr val="bg1"/>
                </a:solidFill>
              </a:rPr>
              <a:t>Dyslexia Research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&lt;https://en.wikipedia.org/wiki/Dyslexia_research&gt; [Accessed 29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Gillard, D., 2012. </a:t>
            </a:r>
            <a:r>
              <a:rPr lang="en-GB" sz="1400" i="1" dirty="0">
                <a:solidFill>
                  <a:schemeClr val="bg1"/>
                </a:solidFill>
              </a:rPr>
              <a:t>Warnock Report (1978) - Notes On The Text</a:t>
            </a:r>
            <a:r>
              <a:rPr lang="en-GB" sz="1400" dirty="0">
                <a:solidFill>
                  <a:schemeClr val="bg1"/>
                </a:solidFill>
              </a:rPr>
              <a:t>. [online] Educationengland.org.uk. Available at: &lt;http://www.educationengland.org.uk/documents/warnock/&gt; [Accessed 1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Gov.wales</a:t>
            </a:r>
            <a:r>
              <a:rPr lang="en-GB" sz="1400" dirty="0">
                <a:solidFill>
                  <a:schemeClr val="bg1"/>
                </a:solidFill>
              </a:rPr>
              <a:t>. 2009. [online] Available at: &lt;https://gov.wales/sites/default/files/publications/2018-03/13-children-with-additional-learning-needs.pdf&gt; [Accessed 30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Kidstogether.org. 2010. </a:t>
            </a:r>
            <a:r>
              <a:rPr lang="en-GB" sz="1400" i="1" dirty="0">
                <a:solidFill>
                  <a:schemeClr val="bg1"/>
                </a:solidFill>
              </a:rPr>
              <a:t>Benefits Of Inclusive Education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&lt;https://www.kidstogether.org/inclusion/benefitsofinclusion.htm&gt; [Accessed 31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Michael's Mum. 2017. </a:t>
            </a:r>
            <a:r>
              <a:rPr lang="en-GB" sz="1400" i="1" dirty="0">
                <a:solidFill>
                  <a:schemeClr val="bg1"/>
                </a:solidFill>
              </a:rPr>
              <a:t>Inclusion And Full Mainstreaming: Pros And Cons - Michael's Mum</a:t>
            </a:r>
            <a:r>
              <a:rPr lang="en-GB" sz="1400" dirty="0">
                <a:solidFill>
                  <a:schemeClr val="bg1"/>
                </a:solidFill>
              </a:rPr>
              <a:t>. [online] Available at: &lt;http://www.michaelsmum.com/inclusion-full-mainstreaming-pros-cons/&gt; [Accessed 31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PeoplePill</a:t>
            </a:r>
            <a:r>
              <a:rPr lang="en-GB" sz="1400" dirty="0">
                <a:solidFill>
                  <a:schemeClr val="bg1"/>
                </a:solidFill>
              </a:rPr>
              <a:t>. 2020. </a:t>
            </a:r>
            <a:r>
              <a:rPr lang="en-GB" sz="1400" i="1" dirty="0">
                <a:solidFill>
                  <a:schemeClr val="bg1"/>
                </a:solidFill>
              </a:rPr>
              <a:t>Oswald </a:t>
            </a:r>
            <a:r>
              <a:rPr lang="en-GB" sz="1400" i="1" dirty="0" err="1">
                <a:solidFill>
                  <a:schemeClr val="bg1"/>
                </a:solidFill>
              </a:rPr>
              <a:t>Berkhan</a:t>
            </a:r>
            <a:r>
              <a:rPr lang="en-GB" sz="1400" i="1" dirty="0">
                <a:solidFill>
                  <a:schemeClr val="bg1"/>
                </a:solidFill>
              </a:rPr>
              <a:t>: German Physician (Born: 1834 - Died: 1917)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&lt;https://peoplepill.com/people/oswald-berkhan/&gt; [Accessed 29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Ramus, F., Rosen, S., Dakin, S., Day, B., </a:t>
            </a:r>
            <a:r>
              <a:rPr lang="en-GB" sz="1400" dirty="0" err="1">
                <a:solidFill>
                  <a:schemeClr val="bg1"/>
                </a:solidFill>
              </a:rPr>
              <a:t>Castellote</a:t>
            </a:r>
            <a:r>
              <a:rPr lang="en-GB" sz="1400" dirty="0">
                <a:solidFill>
                  <a:schemeClr val="bg1"/>
                </a:solidFill>
              </a:rPr>
              <a:t>, J., White, S. and Frith, U., 2003. Theories of developmental dyslexia: insights from a multiple case study of dyslexic adults. </a:t>
            </a:r>
            <a:r>
              <a:rPr lang="en-GB" sz="1400" i="1" dirty="0">
                <a:solidFill>
                  <a:schemeClr val="bg1"/>
                </a:solidFill>
              </a:rPr>
              <a:t>Brain</a:t>
            </a:r>
            <a:r>
              <a:rPr lang="en-GB" sz="1400" dirty="0">
                <a:solidFill>
                  <a:schemeClr val="bg1"/>
                </a:solidFill>
              </a:rPr>
              <a:t>, [online] 126(4), pp.841-865. Available at: &lt;https://academic.oup.com/brain/article/126/4/841/331904&gt; [Accessed 29 May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 Chartered Society of Physiotherapy. 2016. </a:t>
            </a:r>
            <a:r>
              <a:rPr lang="en-GB" sz="1400" i="1" dirty="0">
                <a:solidFill>
                  <a:schemeClr val="bg1"/>
                </a:solidFill>
              </a:rPr>
              <a:t>Dyslexia: Breaking Down The Barriers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&lt;https://www.csp.org.uk/frontline/article/dyslexia-breaking-down-barriers&gt; [Accessed 2 June 2020</a:t>
            </a:r>
            <a:r>
              <a:rPr lang="en-GB" sz="1400" dirty="0" smtClean="0">
                <a:solidFill>
                  <a:schemeClr val="bg1"/>
                </a:solidFill>
              </a:rPr>
              <a:t>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 Children and Young People's Commissioner Scotland. 2020. </a:t>
            </a:r>
            <a:r>
              <a:rPr lang="en-GB" sz="1400" i="1" dirty="0">
                <a:solidFill>
                  <a:schemeClr val="bg1"/>
                </a:solidFill>
              </a:rPr>
              <a:t>UNCRC Article 29 - The Children And Young People's Commissioner Scotland</a:t>
            </a:r>
            <a:r>
              <a:rPr lang="en-GB" sz="1400" dirty="0">
                <a:solidFill>
                  <a:schemeClr val="bg1"/>
                </a:solidFill>
              </a:rPr>
              <a:t>. [online] Available at: &lt;https://cypcs.org.uk/rights/uncrc/articles/article-29/&gt; [Accessed 30 May 2020].</a:t>
            </a:r>
          </a:p>
        </p:txBody>
      </p:sp>
    </p:spTree>
    <p:extLst>
      <p:ext uri="{BB962C8B-B14F-4D97-AF65-F5344CB8AC3E}">
        <p14:creationId xmlns:p14="http://schemas.microsoft.com/office/powerpoint/2010/main" val="266053613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5613</TotalTime>
  <Words>695</Words>
  <Application>Microsoft Office PowerPoint</Application>
  <PresentationFormat>Widescreen</PresentationFormat>
  <Paragraphs>120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Slice</vt:lpstr>
      <vt:lpstr>SJIE4003 – Overcoming Barriers to Specific Learning Difficulties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SJIE4003 – Overcoming Barriers to Specific Learning Difficulties</dc:title>
  <dc:creator>Jade</dc:creator>
  <cp:lastModifiedBy>Jade</cp:lastModifiedBy>
  <cp:revision>33</cp:revision>
  <dcterms:created xsi:type="dcterms:W3CDTF">2020-05-29T14:13:02Z</dcterms:created>
  <dcterms:modified xsi:type="dcterms:W3CDTF">2020-06-03T21:10:42Z</dcterms:modified>
</cp:coreProperties>
</file>