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2"/>
  </p:notesMasterIdLst>
  <p:sldIdLst>
    <p:sldId id="312" r:id="rId5"/>
    <p:sldId id="313" r:id="rId6"/>
    <p:sldId id="311" r:id="rId7"/>
    <p:sldId id="315" r:id="rId8"/>
    <p:sldId id="316" r:id="rId9"/>
    <p:sldId id="317" r:id="rId10"/>
    <p:sldId id="258" r:id="rId11"/>
    <p:sldId id="259" r:id="rId12"/>
    <p:sldId id="268" r:id="rId13"/>
    <p:sldId id="323" r:id="rId14"/>
    <p:sldId id="274" r:id="rId15"/>
    <p:sldId id="322" r:id="rId16"/>
    <p:sldId id="257" r:id="rId17"/>
    <p:sldId id="319" r:id="rId18"/>
    <p:sldId id="321" r:id="rId19"/>
    <p:sldId id="314" r:id="rId20"/>
    <p:sldId id="26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BA8D1E-76CC-4DE2-86EC-7E3D834EAB22}" v="19" dt="2020-04-21T08:36:53.8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0" d="100"/>
          <a:sy n="40" d="100"/>
        </p:scale>
        <p:origin x="44" y="6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cott Clarke (1904729)" userId="ab61b871-a305-4da8-97b7-161a112a8578" providerId="ADAL" clId="{52BA8D1E-76CC-4DE2-86EC-7E3D834EAB22}"/>
    <pc:docChg chg="addSld modSld sldOrd">
      <pc:chgData name="Scott Clarke (1904729)" userId="ab61b871-a305-4da8-97b7-161a112a8578" providerId="ADAL" clId="{52BA8D1E-76CC-4DE2-86EC-7E3D834EAB22}" dt="2020-04-21T08:36:53.828" v="33"/>
      <pc:docMkLst>
        <pc:docMk/>
      </pc:docMkLst>
      <pc:sldChg chg="ord">
        <pc:chgData name="Scott Clarke (1904729)" userId="ab61b871-a305-4da8-97b7-161a112a8578" providerId="ADAL" clId="{52BA8D1E-76CC-4DE2-86EC-7E3D834EAB22}" dt="2020-04-21T08:36:53.828" v="33"/>
        <pc:sldMkLst>
          <pc:docMk/>
          <pc:sldMk cId="132019537" sldId="257"/>
        </pc:sldMkLst>
      </pc:sldChg>
      <pc:sldChg chg="modSp ord">
        <pc:chgData name="Scott Clarke (1904729)" userId="ab61b871-a305-4da8-97b7-161a112a8578" providerId="ADAL" clId="{52BA8D1E-76CC-4DE2-86EC-7E3D834EAB22}" dt="2020-04-21T08:36:53.828" v="33"/>
        <pc:sldMkLst>
          <pc:docMk/>
          <pc:sldMk cId="3428535117" sldId="262"/>
        </pc:sldMkLst>
        <pc:picChg chg="mod">
          <ac:chgData name="Scott Clarke (1904729)" userId="ab61b871-a305-4da8-97b7-161a112a8578" providerId="ADAL" clId="{52BA8D1E-76CC-4DE2-86EC-7E3D834EAB22}" dt="2020-04-21T08:26:09.089" v="0" actId="1076"/>
          <ac:picMkLst>
            <pc:docMk/>
            <pc:sldMk cId="3428535117" sldId="262"/>
            <ac:picMk id="5" creationId="{EA7EDA3F-CDE6-474B-864B-8293F7C8856D}"/>
          </ac:picMkLst>
        </pc:picChg>
      </pc:sldChg>
      <pc:sldChg chg="addSp modSp ord">
        <pc:chgData name="Scott Clarke (1904729)" userId="ab61b871-a305-4da8-97b7-161a112a8578" providerId="ADAL" clId="{52BA8D1E-76CC-4DE2-86EC-7E3D834EAB22}" dt="2020-04-21T08:36:18.417" v="22" actId="1076"/>
        <pc:sldMkLst>
          <pc:docMk/>
          <pc:sldMk cId="0" sldId="268"/>
        </pc:sldMkLst>
        <pc:spChg chg="mod">
          <ac:chgData name="Scott Clarke (1904729)" userId="ab61b871-a305-4da8-97b7-161a112a8578" providerId="ADAL" clId="{52BA8D1E-76CC-4DE2-86EC-7E3D834EAB22}" dt="2020-04-21T08:36:11.535" v="20" actId="1076"/>
          <ac:spMkLst>
            <pc:docMk/>
            <pc:sldMk cId="0" sldId="268"/>
            <ac:spMk id="15363" creationId="{8FE024C5-1452-4347-B0F1-C6AAB803E77E}"/>
          </ac:spMkLst>
        </pc:spChg>
        <pc:grpChg chg="add mod">
          <ac:chgData name="Scott Clarke (1904729)" userId="ab61b871-a305-4da8-97b7-161a112a8578" providerId="ADAL" clId="{52BA8D1E-76CC-4DE2-86EC-7E3D834EAB22}" dt="2020-04-21T08:36:18.417" v="22" actId="1076"/>
          <ac:grpSpMkLst>
            <pc:docMk/>
            <pc:sldMk cId="0" sldId="268"/>
            <ac:grpSpMk id="5" creationId="{5E1CB4D9-ED59-49DA-89AC-D79D074E107A}"/>
          </ac:grpSpMkLst>
        </pc:grpChg>
      </pc:sldChg>
      <pc:sldChg chg="modSp ord">
        <pc:chgData name="Scott Clarke (1904729)" userId="ab61b871-a305-4da8-97b7-161a112a8578" providerId="ADAL" clId="{52BA8D1E-76CC-4DE2-86EC-7E3D834EAB22}" dt="2020-04-21T08:36:53.828" v="33"/>
        <pc:sldMkLst>
          <pc:docMk/>
          <pc:sldMk cId="2647157051" sldId="314"/>
        </pc:sldMkLst>
        <pc:grpChg chg="mod">
          <ac:chgData name="Scott Clarke (1904729)" userId="ab61b871-a305-4da8-97b7-161a112a8578" providerId="ADAL" clId="{52BA8D1E-76CC-4DE2-86EC-7E3D834EAB22}" dt="2020-04-21T08:31:44.098" v="1" actId="1076"/>
          <ac:grpSpMkLst>
            <pc:docMk/>
            <pc:sldMk cId="2647157051" sldId="314"/>
            <ac:grpSpMk id="8" creationId="{D38C4124-78A1-4625-9520-F5B2E9830DCF}"/>
          </ac:grpSpMkLst>
        </pc:grpChg>
        <pc:picChg chg="mod">
          <ac:chgData name="Scott Clarke (1904729)" userId="ab61b871-a305-4da8-97b7-161a112a8578" providerId="ADAL" clId="{52BA8D1E-76CC-4DE2-86EC-7E3D834EAB22}" dt="2020-04-21T08:31:46.919" v="3" actId="1076"/>
          <ac:picMkLst>
            <pc:docMk/>
            <pc:sldMk cId="2647157051" sldId="314"/>
            <ac:picMk id="5" creationId="{7021A7EC-EC1C-42B2-B5EF-804452D89DA9}"/>
          </ac:picMkLst>
        </pc:picChg>
      </pc:sldChg>
      <pc:sldChg chg="ord">
        <pc:chgData name="Scott Clarke (1904729)" userId="ab61b871-a305-4da8-97b7-161a112a8578" providerId="ADAL" clId="{52BA8D1E-76CC-4DE2-86EC-7E3D834EAB22}" dt="2020-04-21T08:36:53.828" v="33"/>
        <pc:sldMkLst>
          <pc:docMk/>
          <pc:sldMk cId="2126033893" sldId="319"/>
        </pc:sldMkLst>
      </pc:sldChg>
      <pc:sldChg chg="ord">
        <pc:chgData name="Scott Clarke (1904729)" userId="ab61b871-a305-4da8-97b7-161a112a8578" providerId="ADAL" clId="{52BA8D1E-76CC-4DE2-86EC-7E3D834EAB22}" dt="2020-04-21T08:36:53.828" v="33"/>
        <pc:sldMkLst>
          <pc:docMk/>
          <pc:sldMk cId="0" sldId="321"/>
        </pc:sldMkLst>
      </pc:sldChg>
      <pc:sldChg chg="addSp delSp modSp add ord">
        <pc:chgData name="Scott Clarke (1904729)" userId="ab61b871-a305-4da8-97b7-161a112a8578" providerId="ADAL" clId="{52BA8D1E-76CC-4DE2-86EC-7E3D834EAB22}" dt="2020-04-21T08:36:31.951" v="32" actId="1076"/>
        <pc:sldMkLst>
          <pc:docMk/>
          <pc:sldMk cId="2059657282" sldId="323"/>
        </pc:sldMkLst>
        <pc:spChg chg="add del mod">
          <ac:chgData name="Scott Clarke (1904729)" userId="ab61b871-a305-4da8-97b7-161a112a8578" providerId="ADAL" clId="{52BA8D1E-76CC-4DE2-86EC-7E3D834EAB22}" dt="2020-04-21T08:35:59.998" v="17"/>
          <ac:spMkLst>
            <pc:docMk/>
            <pc:sldMk cId="2059657282" sldId="323"/>
            <ac:spMk id="2" creationId="{BE047C92-E386-4DD8-B9ED-D7C7F5FCF3DD}"/>
          </ac:spMkLst>
        </pc:spChg>
        <pc:spChg chg="add del">
          <ac:chgData name="Scott Clarke (1904729)" userId="ab61b871-a305-4da8-97b7-161a112a8578" providerId="ADAL" clId="{52BA8D1E-76CC-4DE2-86EC-7E3D834EAB22}" dt="2020-04-21T08:33:32.555" v="7"/>
          <ac:spMkLst>
            <pc:docMk/>
            <pc:sldMk cId="2059657282" sldId="323"/>
            <ac:spMk id="3" creationId="{5898B1BF-C1E9-4225-919A-45738B236685}"/>
          </ac:spMkLst>
        </pc:spChg>
        <pc:spChg chg="add mod">
          <ac:chgData name="Scott Clarke (1904729)" userId="ab61b871-a305-4da8-97b7-161a112a8578" providerId="ADAL" clId="{52BA8D1E-76CC-4DE2-86EC-7E3D834EAB22}" dt="2020-04-21T08:35:59.998" v="17"/>
          <ac:spMkLst>
            <pc:docMk/>
            <pc:sldMk cId="2059657282" sldId="323"/>
            <ac:spMk id="4" creationId="{EECA2C3D-A71B-4A61-974D-1BB026CF6D03}"/>
          </ac:spMkLst>
        </pc:spChg>
        <pc:spChg chg="mod">
          <ac:chgData name="Scott Clarke (1904729)" userId="ab61b871-a305-4da8-97b7-161a112a8578" providerId="ADAL" clId="{52BA8D1E-76CC-4DE2-86EC-7E3D834EAB22}" dt="2020-04-21T08:36:29.105" v="31" actId="403"/>
          <ac:spMkLst>
            <pc:docMk/>
            <pc:sldMk cId="2059657282" sldId="323"/>
            <ac:spMk id="7" creationId="{DB0D111B-3058-4AB0-834E-405AEBA2D9F6}"/>
          </ac:spMkLst>
        </pc:spChg>
        <pc:spChg chg="mod">
          <ac:chgData name="Scott Clarke (1904729)" userId="ab61b871-a305-4da8-97b7-161a112a8578" providerId="ADAL" clId="{52BA8D1E-76CC-4DE2-86EC-7E3D834EAB22}" dt="2020-04-21T08:36:29.105" v="31" actId="403"/>
          <ac:spMkLst>
            <pc:docMk/>
            <pc:sldMk cId="2059657282" sldId="323"/>
            <ac:spMk id="8" creationId="{08CAE5F1-64D3-4232-8BA9-F402B4B1F085}"/>
          </ac:spMkLst>
        </pc:spChg>
        <pc:grpChg chg="add del mod">
          <ac:chgData name="Scott Clarke (1904729)" userId="ab61b871-a305-4da8-97b7-161a112a8578" providerId="ADAL" clId="{52BA8D1E-76CC-4DE2-86EC-7E3D834EAB22}" dt="2020-04-21T08:36:02.068" v="18"/>
          <ac:grpSpMkLst>
            <pc:docMk/>
            <pc:sldMk cId="2059657282" sldId="323"/>
            <ac:grpSpMk id="5" creationId="{8D23EBB0-38C3-4390-AB11-A0260A06E42A}"/>
          </ac:grpSpMkLst>
        </pc:grpChg>
        <pc:grpChg chg="add mod">
          <ac:chgData name="Scott Clarke (1904729)" userId="ab61b871-a305-4da8-97b7-161a112a8578" providerId="ADAL" clId="{52BA8D1E-76CC-4DE2-86EC-7E3D834EAB22}" dt="2020-04-21T08:36:31.951" v="32" actId="1076"/>
          <ac:grpSpMkLst>
            <pc:docMk/>
            <pc:sldMk cId="2059657282" sldId="323"/>
            <ac:grpSpMk id="6" creationId="{E5CAD1A7-8720-4A7B-AD3A-8557CEDD8266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2BAF31-FD91-4FEB-9B7E-665326F2AFC1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9FDD97-B217-48D2-928C-3A9C302B8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587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12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12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12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12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12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CFAB9C0-8C99-4E9D-BADE-20D8ECE0DCEF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19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0" tIns="45697" rIns="91390" bIns="45697" anchor="b"/>
          <a:lstStyle>
            <a:lvl1pPr defTabSz="9112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12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12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12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122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12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4D18E5B-2E22-4C54-8857-E36EA1D43D4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1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0" tIns="45697" rIns="91390" bIns="45697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421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0667A-064C-4E1B-B8D3-F513AD0118EC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D678F-EB77-4D51-9554-94139B06CE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85758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E21AF-8C96-4D8B-A08A-A73DAAA5615E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41F1B-840D-4A43-BB71-9D81ABCA1C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18636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1EFDD-F9F3-40EE-8A06-23F5B292EB2C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EA3AE-4E6D-4EF0-83F9-C786D954F22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4852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53382-B3EA-454B-B694-A1F43B0C7258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8D98F-3CEE-4D29-8724-69A3F7C3F5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9568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9647D-CF1F-48D7-B22A-798B8C137B23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09C0A-587A-4394-9A01-28400F3B71F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2856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D003E-B974-43F1-ACFA-83DF4EAF6F0D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2397B-EC9C-4302-BFFC-A8E2EDA8A9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6346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8D09B-3CA6-4B3A-806E-4212D50688CA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6EB46-5164-4748-B5AC-514C5662B10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577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48A0F-AFCF-4442-8FDC-8FEFD4DD1917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E1757-CF8B-4D5A-ABBF-0B80F37612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80073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EA86F-6FEF-405F-8C26-C79FBEB0016F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740A8-0F88-4DE0-9D98-F7271AEC67B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06962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6CB76-5278-4BD6-AD30-DCE8CAF844AF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1DB63-E9CE-4897-86A4-529C86D64E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00721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B11F1-896A-42EF-BC84-56C4580CB1C7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BF6D5-C8AB-4B5C-8C4B-BD469E8D08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427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0B46D0-978F-427E-A82D-2D0D290DA367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D754321-9DBE-4724-8E41-D811AE2A44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1621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C9A1F1F-4997-4A7B-A5E5-CC521A0B97AC}"/>
              </a:ext>
            </a:extLst>
          </p:cNvPr>
          <p:cNvSpPr txBox="1"/>
          <p:nvPr/>
        </p:nvSpPr>
        <p:spPr>
          <a:xfrm>
            <a:off x="4968077" y="5650854"/>
            <a:ext cx="3199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Protein</a:t>
            </a:r>
          </a:p>
        </p:txBody>
      </p:sp>
      <p:grpSp>
        <p:nvGrpSpPr>
          <p:cNvPr id="6" name="Rectangle 3">
            <a:extLst>
              <a:ext uri="{FF2B5EF4-FFF2-40B4-BE49-F238E27FC236}">
                <a16:creationId xmlns:a16="http://schemas.microsoft.com/office/drawing/2014/main" id="{3430E2A1-95C0-41AE-8FDA-834BF3131B95}"/>
              </a:ext>
            </a:extLst>
          </p:cNvPr>
          <p:cNvGrpSpPr>
            <a:grpSpLocks/>
          </p:cNvGrpSpPr>
          <p:nvPr/>
        </p:nvGrpSpPr>
        <p:grpSpPr bwMode="auto">
          <a:xfrm>
            <a:off x="1807029" y="2131278"/>
            <a:ext cx="8574406" cy="4635964"/>
            <a:chOff x="192" y="1208"/>
            <a:chExt cx="5328" cy="3032"/>
          </a:xfrm>
        </p:grpSpPr>
        <p:pic>
          <p:nvPicPr>
            <p:cNvPr id="7" name="Rectangle 3">
              <a:extLst>
                <a:ext uri="{FF2B5EF4-FFF2-40B4-BE49-F238E27FC236}">
                  <a16:creationId xmlns:a16="http://schemas.microsoft.com/office/drawing/2014/main" id="{1B8061F0-DD43-43C0-832B-05D96F0A371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1208"/>
              <a:ext cx="5328" cy="3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8">
              <a:extLst>
                <a:ext uri="{FF2B5EF4-FFF2-40B4-BE49-F238E27FC236}">
                  <a16:creationId xmlns:a16="http://schemas.microsoft.com/office/drawing/2014/main" id="{9AB15D8C-3841-494E-8733-B70C3D1CB5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3" y="1264"/>
              <a:ext cx="5184" cy="2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MS PGothic" panose="020B0600070205080204" pitchFamily="34" charset="-128"/>
                  <a:cs typeface="+mn-cs"/>
                </a:rPr>
                <a:t>Starter: Thinking ideas – USE FULL SENTENCES </a:t>
              </a:r>
              <a:endParaRPr kumimoji="0" lang="en-US" alt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MS PGothic" panose="020B0600070205080204" pitchFamily="34" charset="-128"/>
                <a:cs typeface="+mn-cs"/>
              </a:endParaRPr>
            </a:p>
          </p:txBody>
        </p:sp>
      </p:grpSp>
      <p:sp>
        <p:nvSpPr>
          <p:cNvPr id="9" name="Rounded Rectangle 1">
            <a:extLst>
              <a:ext uri="{FF2B5EF4-FFF2-40B4-BE49-F238E27FC236}">
                <a16:creationId xmlns:a16="http://schemas.microsoft.com/office/drawing/2014/main" id="{AEDB6570-B80F-4ADC-9A17-99F782CE4AD3}"/>
              </a:ext>
            </a:extLst>
          </p:cNvPr>
          <p:cNvSpPr/>
          <p:nvPr/>
        </p:nvSpPr>
        <p:spPr>
          <a:xfrm>
            <a:off x="2530812" y="2641268"/>
            <a:ext cx="7466204" cy="1092271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75000"/>
                  <a:tint val="66000"/>
                  <a:satMod val="160000"/>
                </a:schemeClr>
              </a:gs>
              <a:gs pos="50000">
                <a:schemeClr val="accent4">
                  <a:lumMod val="75000"/>
                  <a:tint val="44500"/>
                  <a:satMod val="160000"/>
                </a:schemeClr>
              </a:gs>
              <a:gs pos="100000">
                <a:schemeClr val="accent4">
                  <a:lumMod val="75000"/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GB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How old do you have to be to buy a</a:t>
            </a:r>
          </a:p>
          <a:p>
            <a:pPr lvl="0" algn="ctr">
              <a:defRPr/>
            </a:pPr>
            <a:r>
              <a:rPr lang="en-GB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 pack of cigarettes?</a:t>
            </a:r>
          </a:p>
        </p:txBody>
      </p:sp>
      <p:sp>
        <p:nvSpPr>
          <p:cNvPr id="10" name="Rounded Rectangle 16">
            <a:extLst>
              <a:ext uri="{FF2B5EF4-FFF2-40B4-BE49-F238E27FC236}">
                <a16:creationId xmlns:a16="http://schemas.microsoft.com/office/drawing/2014/main" id="{D2901A42-1560-4ADC-89C9-C6F543956A58}"/>
              </a:ext>
            </a:extLst>
          </p:cNvPr>
          <p:cNvSpPr/>
          <p:nvPr/>
        </p:nvSpPr>
        <p:spPr>
          <a:xfrm>
            <a:off x="2530812" y="3790132"/>
            <a:ext cx="7466204" cy="110387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65000"/>
                  <a:tint val="66000"/>
                  <a:satMod val="160000"/>
                </a:schemeClr>
              </a:gs>
              <a:gs pos="50000">
                <a:schemeClr val="bg1">
                  <a:lumMod val="65000"/>
                  <a:tint val="44500"/>
                  <a:satMod val="160000"/>
                </a:schemeClr>
              </a:gs>
              <a:gs pos="100000">
                <a:schemeClr val="bg1">
                  <a:lumMod val="65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GB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What are 3 things you can find in cigarettes?</a:t>
            </a:r>
          </a:p>
        </p:txBody>
      </p:sp>
      <p:sp>
        <p:nvSpPr>
          <p:cNvPr id="11" name="Rounded Rectangle 17">
            <a:extLst>
              <a:ext uri="{FF2B5EF4-FFF2-40B4-BE49-F238E27FC236}">
                <a16:creationId xmlns:a16="http://schemas.microsoft.com/office/drawing/2014/main" id="{0F1C081E-35C7-460E-921A-C354B7BEFD17}"/>
              </a:ext>
            </a:extLst>
          </p:cNvPr>
          <p:cNvSpPr/>
          <p:nvPr/>
        </p:nvSpPr>
        <p:spPr>
          <a:xfrm>
            <a:off x="2529225" y="4992368"/>
            <a:ext cx="7467702" cy="1047810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GB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Write down as many words to describe this picture</a:t>
            </a: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9B168CEB-20AB-4108-B49A-0FBE8B19B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2" t="20151" r="67107" b="12825"/>
          <a:stretch>
            <a:fillRect/>
          </a:stretch>
        </p:blipFill>
        <p:spPr bwMode="auto">
          <a:xfrm>
            <a:off x="2521742" y="5023324"/>
            <a:ext cx="602458" cy="1052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>
            <a:extLst>
              <a:ext uri="{FF2B5EF4-FFF2-40B4-BE49-F238E27FC236}">
                <a16:creationId xmlns:a16="http://schemas.microsoft.com/office/drawing/2014/main" id="{DB40EC3D-DDB6-480D-A572-EF8FE5BEE9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54" t="19933" r="37396" b="13623"/>
          <a:stretch>
            <a:fillRect/>
          </a:stretch>
        </p:blipFill>
        <p:spPr bwMode="auto">
          <a:xfrm>
            <a:off x="2451805" y="3811269"/>
            <a:ext cx="626332" cy="1043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>
            <a:extLst>
              <a:ext uri="{FF2B5EF4-FFF2-40B4-BE49-F238E27FC236}">
                <a16:creationId xmlns:a16="http://schemas.microsoft.com/office/drawing/2014/main" id="{E32BA3B5-6B53-4891-97A2-381C560E05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52" t="19662" r="4372" b="12968"/>
          <a:stretch>
            <a:fillRect/>
          </a:stretch>
        </p:blipFill>
        <p:spPr bwMode="auto">
          <a:xfrm>
            <a:off x="2451805" y="2618901"/>
            <a:ext cx="626270" cy="1079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3">
            <a:extLst>
              <a:ext uri="{FF2B5EF4-FFF2-40B4-BE49-F238E27FC236}">
                <a16:creationId xmlns:a16="http://schemas.microsoft.com/office/drawing/2014/main" id="{924639F9-F145-43A7-B8D1-55780E59A33F}"/>
              </a:ext>
            </a:extLst>
          </p:cNvPr>
          <p:cNvSpPr txBox="1">
            <a:spLocks/>
          </p:cNvSpPr>
          <p:nvPr/>
        </p:nvSpPr>
        <p:spPr>
          <a:xfrm>
            <a:off x="1989138" y="260351"/>
            <a:ext cx="8229600" cy="7207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Gwaith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</a:t>
            </a:r>
            <a:r>
              <a:rPr kumimoji="0" lang="en-GB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Dosbarth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7558FD64-26B8-4B95-9A5A-CC658BC15737}"/>
              </a:ext>
            </a:extLst>
          </p:cNvPr>
          <p:cNvSpPr txBox="1">
            <a:spLocks/>
          </p:cNvSpPr>
          <p:nvPr/>
        </p:nvSpPr>
        <p:spPr>
          <a:xfrm>
            <a:off x="1989138" y="1124880"/>
            <a:ext cx="8229600" cy="86259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LO: </a:t>
            </a:r>
            <a:r>
              <a:rPr lang="en-GB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To describe the effects of smoking on health.</a:t>
            </a:r>
          </a:p>
          <a:p>
            <a:pPr marL="0" lvl="0" indent="0" algn="ctr">
              <a:buNone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uLnTx/>
              <a:uFillTx/>
              <a:latin typeface="Comic Sans MS"/>
              <a:cs typeface="Comic Sans MS"/>
            </a:endParaRPr>
          </a:p>
        </p:txBody>
      </p:sp>
      <p:pic>
        <p:nvPicPr>
          <p:cNvPr id="17" name="Picture 3">
            <a:extLst>
              <a:ext uri="{FF2B5EF4-FFF2-40B4-BE49-F238E27FC236}">
                <a16:creationId xmlns:a16="http://schemas.microsoft.com/office/drawing/2014/main" id="{4CA50CBE-921D-4670-927F-4C38D47B87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5" t="18501" r="56497" b="66902"/>
          <a:stretch>
            <a:fillRect/>
          </a:stretch>
        </p:blipFill>
        <p:spPr bwMode="auto">
          <a:xfrm>
            <a:off x="115290" y="1111392"/>
            <a:ext cx="1497443" cy="980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http://thespiritscience.net/wp-content/uploads/2015/09/smoking-woman-wallpaper-photography-wallpapers-girl-smoking-wallpaper-without-any-clothes-dress-hd-download-hot-pakistani-cute-punjabi-desi.jpg">
            <a:extLst>
              <a:ext uri="{FF2B5EF4-FFF2-40B4-BE49-F238E27FC236}">
                <a16:creationId xmlns:a16="http://schemas.microsoft.com/office/drawing/2014/main" id="{2EB44169-1F3B-4404-94E4-53D044FB1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4379" y="4950595"/>
            <a:ext cx="2604408" cy="162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8117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C9A1F1F-4997-4A7B-A5E5-CC521A0B97AC}"/>
              </a:ext>
            </a:extLst>
          </p:cNvPr>
          <p:cNvSpPr txBox="1"/>
          <p:nvPr/>
        </p:nvSpPr>
        <p:spPr>
          <a:xfrm>
            <a:off x="4968077" y="5650854"/>
            <a:ext cx="3199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Protein</a:t>
            </a:r>
          </a:p>
        </p:txBody>
      </p:sp>
      <p:grpSp>
        <p:nvGrpSpPr>
          <p:cNvPr id="6" name="Rectangle 3">
            <a:extLst>
              <a:ext uri="{FF2B5EF4-FFF2-40B4-BE49-F238E27FC236}">
                <a16:creationId xmlns:a16="http://schemas.microsoft.com/office/drawing/2014/main" id="{3430E2A1-95C0-41AE-8FDA-834BF3131B95}"/>
              </a:ext>
            </a:extLst>
          </p:cNvPr>
          <p:cNvGrpSpPr>
            <a:grpSpLocks/>
          </p:cNvGrpSpPr>
          <p:nvPr/>
        </p:nvGrpSpPr>
        <p:grpSpPr bwMode="auto">
          <a:xfrm>
            <a:off x="1807029" y="2131278"/>
            <a:ext cx="8574406" cy="4635964"/>
            <a:chOff x="192" y="1208"/>
            <a:chExt cx="5328" cy="3032"/>
          </a:xfrm>
        </p:grpSpPr>
        <p:pic>
          <p:nvPicPr>
            <p:cNvPr id="7" name="Rectangle 3">
              <a:extLst>
                <a:ext uri="{FF2B5EF4-FFF2-40B4-BE49-F238E27FC236}">
                  <a16:creationId xmlns:a16="http://schemas.microsoft.com/office/drawing/2014/main" id="{1B8061F0-DD43-43C0-832B-05D96F0A371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1208"/>
              <a:ext cx="5328" cy="3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8">
              <a:extLst>
                <a:ext uri="{FF2B5EF4-FFF2-40B4-BE49-F238E27FC236}">
                  <a16:creationId xmlns:a16="http://schemas.microsoft.com/office/drawing/2014/main" id="{9AB15D8C-3841-494E-8733-B70C3D1CB5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3" y="1264"/>
              <a:ext cx="5184" cy="2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MS PGothic" panose="020B0600070205080204" pitchFamily="34" charset="-128"/>
                  <a:cs typeface="+mn-cs"/>
                </a:rPr>
                <a:t>Starter: Thinking ideas – USE FULL SENTENCES </a:t>
              </a:r>
              <a:endParaRPr kumimoji="0" lang="en-US" alt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MS PGothic" panose="020B0600070205080204" pitchFamily="34" charset="-128"/>
                <a:cs typeface="+mn-cs"/>
              </a:endParaRPr>
            </a:p>
          </p:txBody>
        </p:sp>
      </p:grpSp>
      <p:sp>
        <p:nvSpPr>
          <p:cNvPr id="9" name="Rounded Rectangle 1">
            <a:extLst>
              <a:ext uri="{FF2B5EF4-FFF2-40B4-BE49-F238E27FC236}">
                <a16:creationId xmlns:a16="http://schemas.microsoft.com/office/drawing/2014/main" id="{AEDB6570-B80F-4ADC-9A17-99F782CE4AD3}"/>
              </a:ext>
            </a:extLst>
          </p:cNvPr>
          <p:cNvSpPr/>
          <p:nvPr/>
        </p:nvSpPr>
        <p:spPr>
          <a:xfrm>
            <a:off x="2530812" y="2641268"/>
            <a:ext cx="7466204" cy="1092271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75000"/>
                  <a:tint val="66000"/>
                  <a:satMod val="160000"/>
                </a:schemeClr>
              </a:gs>
              <a:gs pos="50000">
                <a:schemeClr val="accent4">
                  <a:lumMod val="75000"/>
                  <a:tint val="44500"/>
                  <a:satMod val="160000"/>
                </a:schemeClr>
              </a:gs>
              <a:gs pos="100000">
                <a:schemeClr val="accent4">
                  <a:lumMod val="75000"/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GB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0" name="Rounded Rectangle 16">
            <a:extLst>
              <a:ext uri="{FF2B5EF4-FFF2-40B4-BE49-F238E27FC236}">
                <a16:creationId xmlns:a16="http://schemas.microsoft.com/office/drawing/2014/main" id="{D2901A42-1560-4ADC-89C9-C6F543956A58}"/>
              </a:ext>
            </a:extLst>
          </p:cNvPr>
          <p:cNvSpPr/>
          <p:nvPr/>
        </p:nvSpPr>
        <p:spPr>
          <a:xfrm>
            <a:off x="2530812" y="3790132"/>
            <a:ext cx="7466204" cy="110387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65000"/>
                  <a:tint val="66000"/>
                  <a:satMod val="160000"/>
                </a:schemeClr>
              </a:gs>
              <a:gs pos="50000">
                <a:schemeClr val="bg1">
                  <a:lumMod val="65000"/>
                  <a:tint val="44500"/>
                  <a:satMod val="160000"/>
                </a:schemeClr>
              </a:gs>
              <a:gs pos="100000">
                <a:schemeClr val="bg1">
                  <a:lumMod val="65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GB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Tobacco, Tar, Nicotine, Arsenic, </a:t>
            </a:r>
          </a:p>
          <a:p>
            <a:pPr lvl="0" algn="ctr">
              <a:defRPr/>
            </a:pPr>
            <a:r>
              <a:rPr lang="en-GB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Rat poison, Toilet cleaner, Nail varnish remover</a:t>
            </a:r>
          </a:p>
        </p:txBody>
      </p:sp>
      <p:sp>
        <p:nvSpPr>
          <p:cNvPr id="11" name="Rounded Rectangle 17">
            <a:extLst>
              <a:ext uri="{FF2B5EF4-FFF2-40B4-BE49-F238E27FC236}">
                <a16:creationId xmlns:a16="http://schemas.microsoft.com/office/drawing/2014/main" id="{0F1C081E-35C7-460E-921A-C354B7BEFD17}"/>
              </a:ext>
            </a:extLst>
          </p:cNvPr>
          <p:cNvSpPr/>
          <p:nvPr/>
        </p:nvSpPr>
        <p:spPr>
          <a:xfrm>
            <a:off x="2529225" y="4992368"/>
            <a:ext cx="7467702" cy="1047810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GB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Smoke, smell, expensive, death, cancer,……..</a:t>
            </a: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9B168CEB-20AB-4108-B49A-0FBE8B19B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2" t="20151" r="67107" b="12825"/>
          <a:stretch>
            <a:fillRect/>
          </a:stretch>
        </p:blipFill>
        <p:spPr bwMode="auto">
          <a:xfrm>
            <a:off x="2521742" y="5023324"/>
            <a:ext cx="602458" cy="1052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>
            <a:extLst>
              <a:ext uri="{FF2B5EF4-FFF2-40B4-BE49-F238E27FC236}">
                <a16:creationId xmlns:a16="http://schemas.microsoft.com/office/drawing/2014/main" id="{DB40EC3D-DDB6-480D-A572-EF8FE5BEE9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54" t="19933" r="37396" b="13623"/>
          <a:stretch>
            <a:fillRect/>
          </a:stretch>
        </p:blipFill>
        <p:spPr bwMode="auto">
          <a:xfrm>
            <a:off x="2451805" y="3811269"/>
            <a:ext cx="626332" cy="1043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>
            <a:extLst>
              <a:ext uri="{FF2B5EF4-FFF2-40B4-BE49-F238E27FC236}">
                <a16:creationId xmlns:a16="http://schemas.microsoft.com/office/drawing/2014/main" id="{E32BA3B5-6B53-4891-97A2-381C560E05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52" t="19662" r="4372" b="12968"/>
          <a:stretch>
            <a:fillRect/>
          </a:stretch>
        </p:blipFill>
        <p:spPr bwMode="auto">
          <a:xfrm>
            <a:off x="2451805" y="2618901"/>
            <a:ext cx="626270" cy="1079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3">
            <a:extLst>
              <a:ext uri="{FF2B5EF4-FFF2-40B4-BE49-F238E27FC236}">
                <a16:creationId xmlns:a16="http://schemas.microsoft.com/office/drawing/2014/main" id="{924639F9-F145-43A7-B8D1-55780E59A33F}"/>
              </a:ext>
            </a:extLst>
          </p:cNvPr>
          <p:cNvSpPr txBox="1">
            <a:spLocks/>
          </p:cNvSpPr>
          <p:nvPr/>
        </p:nvSpPr>
        <p:spPr>
          <a:xfrm>
            <a:off x="1989138" y="260351"/>
            <a:ext cx="8229600" cy="7207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Gwaith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</a:t>
            </a:r>
            <a:r>
              <a:rPr kumimoji="0" lang="en-GB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Dosbarth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7558FD64-26B8-4B95-9A5A-CC658BC15737}"/>
              </a:ext>
            </a:extLst>
          </p:cNvPr>
          <p:cNvSpPr txBox="1">
            <a:spLocks/>
          </p:cNvSpPr>
          <p:nvPr/>
        </p:nvSpPr>
        <p:spPr>
          <a:xfrm>
            <a:off x="1989138" y="1124880"/>
            <a:ext cx="8229600" cy="86259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LO: </a:t>
            </a:r>
            <a:r>
              <a:rPr lang="en-GB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To describe the effects of smoking on health.</a:t>
            </a:r>
          </a:p>
          <a:p>
            <a:pPr marL="0" lvl="0" indent="0" algn="ctr">
              <a:buNone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uLnTx/>
              <a:uFillTx/>
              <a:latin typeface="Comic Sans MS"/>
              <a:cs typeface="Comic Sans MS"/>
            </a:endParaRPr>
          </a:p>
        </p:txBody>
      </p:sp>
      <p:pic>
        <p:nvPicPr>
          <p:cNvPr id="17" name="Picture 3">
            <a:extLst>
              <a:ext uri="{FF2B5EF4-FFF2-40B4-BE49-F238E27FC236}">
                <a16:creationId xmlns:a16="http://schemas.microsoft.com/office/drawing/2014/main" id="{4CA50CBE-921D-4670-927F-4C38D47B87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5" t="18501" r="56497" b="66902"/>
          <a:stretch>
            <a:fillRect/>
          </a:stretch>
        </p:blipFill>
        <p:spPr bwMode="auto">
          <a:xfrm>
            <a:off x="115290" y="1111392"/>
            <a:ext cx="1497443" cy="980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http://thespiritscience.net/wp-content/uploads/2015/09/smoking-woman-wallpaper-photography-wallpapers-girl-smoking-wallpaper-without-any-clothes-dress-hd-download-hot-pakistani-cute-punjabi-desi.jpg">
            <a:extLst>
              <a:ext uri="{FF2B5EF4-FFF2-40B4-BE49-F238E27FC236}">
                <a16:creationId xmlns:a16="http://schemas.microsoft.com/office/drawing/2014/main" id="{2EB44169-1F3B-4404-94E4-53D044FB1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4379" y="4950595"/>
            <a:ext cx="2604408" cy="162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37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Down Arrow 19"/>
          <p:cNvSpPr/>
          <p:nvPr/>
        </p:nvSpPr>
        <p:spPr>
          <a:xfrm>
            <a:off x="9264650" y="3027364"/>
            <a:ext cx="1011238" cy="1366837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1039495" y="468086"/>
            <a:ext cx="2324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 b="1" u="sng" dirty="0">
                <a:solidFill>
                  <a:prstClr val="black"/>
                </a:solidFill>
                <a:cs typeface="Arial" panose="020B0604020202020204" pitchFamily="34" charset="0"/>
              </a:rPr>
              <a:t>Gwaith </a:t>
            </a:r>
            <a:r>
              <a:rPr lang="en-GB" altLang="en-US" sz="2400" b="1" u="sng" dirty="0" err="1">
                <a:solidFill>
                  <a:prstClr val="black"/>
                </a:solidFill>
                <a:cs typeface="Arial" panose="020B0604020202020204" pitchFamily="34" charset="0"/>
              </a:rPr>
              <a:t>dosbarth</a:t>
            </a:r>
            <a:endParaRPr lang="en-GB" altLang="en-US" sz="2400" b="1" u="sng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1524000" y="790576"/>
            <a:ext cx="9093200" cy="2970213"/>
          </a:xfrm>
          <a:prstGeom prst="rightArrow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To describe the effects of smoking on health.</a:t>
            </a:r>
          </a:p>
        </p:txBody>
      </p:sp>
      <p:sp>
        <p:nvSpPr>
          <p:cNvPr id="13" name="Date Placeholder 8"/>
          <p:cNvSpPr>
            <a:spLocks noGrp="1"/>
          </p:cNvSpPr>
          <p:nvPr>
            <p:ph type="dt" sz="quarter" idx="10"/>
          </p:nvPr>
        </p:nvSpPr>
        <p:spPr>
          <a:xfrm>
            <a:off x="8716169" y="261939"/>
            <a:ext cx="3119438" cy="457200"/>
          </a:xfrm>
        </p:spPr>
        <p:txBody>
          <a:bodyPr/>
          <a:lstStyle/>
          <a:p>
            <a:pPr>
              <a:defRPr/>
            </a:pPr>
            <a:fld id="{EF55BD8A-431C-461F-9839-5EFC9A9A394A}" type="datetime3">
              <a:rPr lang="en-GB" sz="2400" b="1" u="sng">
                <a:solidFill>
                  <a:prstClr val="black"/>
                </a:solidFill>
                <a:latin typeface="Calibri"/>
              </a:rPr>
              <a:pPr>
                <a:defRPr/>
              </a:pPr>
              <a:t>21 April, 2020</a:t>
            </a:fld>
            <a:endParaRPr lang="en-GB" sz="2400" b="1" u="sng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2351089" y="3041650"/>
            <a:ext cx="1012825" cy="1366838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Down Arrow 18"/>
          <p:cNvSpPr/>
          <p:nvPr/>
        </p:nvSpPr>
        <p:spPr>
          <a:xfrm>
            <a:off x="5473700" y="3041650"/>
            <a:ext cx="1011238" cy="1366838"/>
          </a:xfrm>
          <a:prstGeom prst="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36700" y="4408489"/>
            <a:ext cx="2960688" cy="193833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Bronze: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recognise how attitudes to smoking has changed over time.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97389" y="4408489"/>
            <a:ext cx="2986087" cy="1938337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Silver: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 able to explain why attitudes to smoking have changed.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83476" y="4408489"/>
            <a:ext cx="3133725" cy="193833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Gold: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evaluate how successful anti-smoking campaigns have been.</a:t>
            </a: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683ED5D0-513A-42EE-83BE-32D5B34B0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8222" y="647701"/>
            <a:ext cx="18293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3600" b="1" u="sng" dirty="0">
                <a:solidFill>
                  <a:prstClr val="black"/>
                </a:solidFill>
                <a:cs typeface="Arial" panose="020B0604020202020204" pitchFamily="34" charset="0"/>
              </a:rPr>
              <a:t>Smoking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6821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38491B-CDA9-498A-8C89-5A52316C3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341" y="215380"/>
            <a:ext cx="7797318" cy="5396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308491-7D1F-4A6E-8B04-8732D69984E5}"/>
              </a:ext>
            </a:extLst>
          </p:cNvPr>
          <p:cNvSpPr txBox="1"/>
          <p:nvPr/>
        </p:nvSpPr>
        <p:spPr>
          <a:xfrm>
            <a:off x="1919536" y="5934734"/>
            <a:ext cx="835292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In two different colours, shade in the information about smoking in one colour. Colour in the problems of smoking in another colour.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DC2CF6-739C-459E-A7AB-1C5E980BD71A}"/>
              </a:ext>
            </a:extLst>
          </p:cNvPr>
          <p:cNvSpPr/>
          <p:nvPr/>
        </p:nvSpPr>
        <p:spPr>
          <a:xfrm>
            <a:off x="2197341" y="4444588"/>
            <a:ext cx="1040765" cy="885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624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38491B-CDA9-498A-8C89-5A52316C3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341" y="215380"/>
            <a:ext cx="7797318" cy="5396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308491-7D1F-4A6E-8B04-8732D69984E5}"/>
              </a:ext>
            </a:extLst>
          </p:cNvPr>
          <p:cNvSpPr txBox="1"/>
          <p:nvPr/>
        </p:nvSpPr>
        <p:spPr>
          <a:xfrm>
            <a:off x="1919536" y="5934734"/>
            <a:ext cx="835292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In two different colours, shade in the information about smoking in one colour. Colour in the problems of smoking in another colour.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DC2CF6-739C-459E-A7AB-1C5E980BD71A}"/>
              </a:ext>
            </a:extLst>
          </p:cNvPr>
          <p:cNvSpPr/>
          <p:nvPr/>
        </p:nvSpPr>
        <p:spPr>
          <a:xfrm>
            <a:off x="2197341" y="4444588"/>
            <a:ext cx="1040765" cy="885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CF3E1F-B39D-4FD7-8FA8-C1E57C1863CC}"/>
              </a:ext>
            </a:extLst>
          </p:cNvPr>
          <p:cNvSpPr/>
          <p:nvPr/>
        </p:nvSpPr>
        <p:spPr>
          <a:xfrm>
            <a:off x="2525486" y="609600"/>
            <a:ext cx="2525485" cy="1012371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B3EE38-1508-452B-96E4-A4B8283FD48D}"/>
              </a:ext>
            </a:extLst>
          </p:cNvPr>
          <p:cNvSpPr/>
          <p:nvPr/>
        </p:nvSpPr>
        <p:spPr>
          <a:xfrm>
            <a:off x="7641772" y="2166258"/>
            <a:ext cx="2242457" cy="1142999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893CE2-6657-47D4-BCC5-28064167C9CC}"/>
              </a:ext>
            </a:extLst>
          </p:cNvPr>
          <p:cNvSpPr/>
          <p:nvPr/>
        </p:nvSpPr>
        <p:spPr>
          <a:xfrm>
            <a:off x="5116288" y="609599"/>
            <a:ext cx="2405742" cy="77288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486FE33-49EE-48AB-8170-E30A7A3CBC7F}"/>
              </a:ext>
            </a:extLst>
          </p:cNvPr>
          <p:cNvSpPr/>
          <p:nvPr/>
        </p:nvSpPr>
        <p:spPr>
          <a:xfrm>
            <a:off x="5105401" y="1600200"/>
            <a:ext cx="2405743" cy="77288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D087A13-04EA-43E5-914B-BB48F2D8E1C2}"/>
              </a:ext>
            </a:extLst>
          </p:cNvPr>
          <p:cNvSpPr/>
          <p:nvPr/>
        </p:nvSpPr>
        <p:spPr>
          <a:xfrm>
            <a:off x="2621886" y="2166258"/>
            <a:ext cx="2297670" cy="685799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CE180A-1590-49AE-9E8F-D8581E0A04EE}"/>
              </a:ext>
            </a:extLst>
          </p:cNvPr>
          <p:cNvSpPr/>
          <p:nvPr/>
        </p:nvSpPr>
        <p:spPr>
          <a:xfrm>
            <a:off x="7522030" y="4114800"/>
            <a:ext cx="380999" cy="97971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ECB3E3-CB45-45DE-81AD-11B7CF106CC4}"/>
              </a:ext>
            </a:extLst>
          </p:cNvPr>
          <p:cNvSpPr/>
          <p:nvPr/>
        </p:nvSpPr>
        <p:spPr>
          <a:xfrm>
            <a:off x="7511144" y="4411601"/>
            <a:ext cx="380999" cy="97971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399BCB-65E7-4C32-8969-2257C2A572B0}"/>
              </a:ext>
            </a:extLst>
          </p:cNvPr>
          <p:cNvSpPr/>
          <p:nvPr/>
        </p:nvSpPr>
        <p:spPr>
          <a:xfrm>
            <a:off x="7892143" y="609600"/>
            <a:ext cx="2102516" cy="636484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DCB79B8-930B-4AA5-BD2C-CA69C7C43828}"/>
              </a:ext>
            </a:extLst>
          </p:cNvPr>
          <p:cNvSpPr/>
          <p:nvPr/>
        </p:nvSpPr>
        <p:spPr>
          <a:xfrm>
            <a:off x="4513865" y="4005944"/>
            <a:ext cx="2297669" cy="636484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3E688DB-EFE2-4100-9254-45A903929DCA}"/>
              </a:ext>
            </a:extLst>
          </p:cNvPr>
          <p:cNvSpPr/>
          <p:nvPr/>
        </p:nvSpPr>
        <p:spPr>
          <a:xfrm>
            <a:off x="2307771" y="3244622"/>
            <a:ext cx="2102516" cy="636484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492AFC1-9FEA-4D55-9D52-46454F331C77}"/>
              </a:ext>
            </a:extLst>
          </p:cNvPr>
          <p:cNvSpPr/>
          <p:nvPr/>
        </p:nvSpPr>
        <p:spPr>
          <a:xfrm>
            <a:off x="5050971" y="2974134"/>
            <a:ext cx="1850572" cy="636484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145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moking campaign poster">
            <a:extLst>
              <a:ext uri="{FF2B5EF4-FFF2-40B4-BE49-F238E27FC236}">
                <a16:creationId xmlns:a16="http://schemas.microsoft.com/office/drawing/2014/main" id="{18C6555C-C589-464E-8290-355AD756D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71" y="350837"/>
            <a:ext cx="4618038" cy="615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842435F5-4732-4825-BA1B-26A9FA6A98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2857" y="1469572"/>
            <a:ext cx="6204857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>
                <a:latin typeface="Comic Sans MS" panose="030F0702030302020204" pitchFamily="66" charset="0"/>
              </a:rPr>
              <a:t>What do you notice first about this poster?</a:t>
            </a:r>
          </a:p>
          <a:p>
            <a:pPr>
              <a:spcBef>
                <a:spcPct val="50000"/>
              </a:spcBef>
            </a:pPr>
            <a:endParaRPr lang="en-US" altLang="en-US" sz="2000" dirty="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r>
              <a:rPr lang="en-US" altLang="en-US" sz="2000" dirty="0">
                <a:latin typeface="Comic Sans MS" panose="030F0702030302020204" pitchFamily="66" charset="0"/>
              </a:rPr>
              <a:t>Is there a slogan?</a:t>
            </a:r>
          </a:p>
          <a:p>
            <a:pPr>
              <a:spcBef>
                <a:spcPct val="50000"/>
              </a:spcBef>
            </a:pPr>
            <a:endParaRPr lang="en-US" altLang="en-US" sz="2000" dirty="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r>
              <a:rPr lang="en-US" altLang="en-US" sz="2000" dirty="0">
                <a:latin typeface="Comic Sans MS" panose="030F0702030302020204" pitchFamily="66" charset="0"/>
              </a:rPr>
              <a:t>Are the </a:t>
            </a:r>
            <a:r>
              <a:rPr lang="en-US" altLang="en-US" sz="2000" dirty="0" err="1">
                <a:latin typeface="Comic Sans MS" panose="030F0702030302020204" pitchFamily="66" charset="0"/>
              </a:rPr>
              <a:t>colours</a:t>
            </a:r>
            <a:r>
              <a:rPr lang="en-US" altLang="en-US" sz="2000" dirty="0">
                <a:latin typeface="Comic Sans MS" panose="030F0702030302020204" pitchFamily="66" charset="0"/>
              </a:rPr>
              <a:t> effective?</a:t>
            </a:r>
          </a:p>
          <a:p>
            <a:pPr>
              <a:spcBef>
                <a:spcPct val="50000"/>
              </a:spcBef>
            </a:pPr>
            <a:endParaRPr lang="en-US" altLang="en-US" sz="2000" dirty="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r>
              <a:rPr lang="en-US" altLang="en-US" sz="2000" dirty="0">
                <a:latin typeface="Comic Sans MS" panose="030F0702030302020204" pitchFamily="66" charset="0"/>
              </a:rPr>
              <a:t>What will you remember most about this poster?</a:t>
            </a:r>
          </a:p>
          <a:p>
            <a:pPr>
              <a:spcBef>
                <a:spcPct val="50000"/>
              </a:spcBef>
            </a:pPr>
            <a:endParaRPr lang="en-US" altLang="en-US" sz="2000" dirty="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endParaRPr lang="en-US" altLang="en-US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818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16E3926C-76FB-403F-BF94-9E777620B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Copyright 2007 www.englishteaching.co.uk </a:t>
            </a:r>
          </a:p>
        </p:txBody>
      </p:sp>
      <p:pic>
        <p:nvPicPr>
          <p:cNvPr id="4098" name="Picture 2" descr="smoking campaign poster">
            <a:extLst>
              <a:ext uri="{FF2B5EF4-FFF2-40B4-BE49-F238E27FC236}">
                <a16:creationId xmlns:a16="http://schemas.microsoft.com/office/drawing/2014/main" id="{CC57F404-DA11-4932-BBC7-95ACFD38A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533400"/>
            <a:ext cx="4281488" cy="570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Text Box 3">
            <a:extLst>
              <a:ext uri="{FF2B5EF4-FFF2-40B4-BE49-F238E27FC236}">
                <a16:creationId xmlns:a16="http://schemas.microsoft.com/office/drawing/2014/main" id="{5C700234-A046-43F3-9A68-5713BCAB7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371601"/>
            <a:ext cx="1752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101" name="Line 5">
            <a:extLst>
              <a:ext uri="{FF2B5EF4-FFF2-40B4-BE49-F238E27FC236}">
                <a16:creationId xmlns:a16="http://schemas.microsoft.com/office/drawing/2014/main" id="{94C1E3D7-9B35-467B-B783-15116B6A25A6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2286000"/>
            <a:ext cx="990600" cy="4572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4105" name="Text Box 9">
            <a:extLst>
              <a:ext uri="{FF2B5EF4-FFF2-40B4-BE49-F238E27FC236}">
                <a16:creationId xmlns:a16="http://schemas.microsoft.com/office/drawing/2014/main" id="{B1F54FE1-AA34-4A81-B951-81F692F8A5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685801"/>
            <a:ext cx="19050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>
                <a:latin typeface="Comic Sans MS" panose="030F0702030302020204" pitchFamily="66" charset="0"/>
              </a:rPr>
              <a:t>There is a big eye catching poster to get the reader’s attention</a:t>
            </a:r>
          </a:p>
        </p:txBody>
      </p:sp>
      <p:sp>
        <p:nvSpPr>
          <p:cNvPr id="4106" name="Text Box 10">
            <a:extLst>
              <a:ext uri="{FF2B5EF4-FFF2-40B4-BE49-F238E27FC236}">
                <a16:creationId xmlns:a16="http://schemas.microsoft.com/office/drawing/2014/main" id="{299BAA08-28C8-4521-9CAB-D97E963EED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572001"/>
            <a:ext cx="23622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>
                <a:latin typeface="Comic Sans MS" panose="030F0702030302020204" pitchFamily="66" charset="0"/>
              </a:rPr>
              <a:t>The poster is set</a:t>
            </a:r>
          </a:p>
          <a:p>
            <a:r>
              <a:rPr lang="en-US" altLang="en-US">
                <a:latin typeface="Comic Sans MS" panose="030F0702030302020204" pitchFamily="66" charset="0"/>
              </a:rPr>
              <a:t> out in bright colours to attract attention</a:t>
            </a:r>
          </a:p>
        </p:txBody>
      </p:sp>
      <p:sp>
        <p:nvSpPr>
          <p:cNvPr id="4107" name="Line 11">
            <a:extLst>
              <a:ext uri="{FF2B5EF4-FFF2-40B4-BE49-F238E27FC236}">
                <a16:creationId xmlns:a16="http://schemas.microsoft.com/office/drawing/2014/main" id="{B5AD3CF0-8610-4550-BC0B-2062027A49F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620000" y="4648200"/>
            <a:ext cx="685800" cy="4572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9" name="Line 13">
            <a:extLst>
              <a:ext uri="{FF2B5EF4-FFF2-40B4-BE49-F238E27FC236}">
                <a16:creationId xmlns:a16="http://schemas.microsoft.com/office/drawing/2014/main" id="{D5902394-C1ED-401E-925D-4875D90CFFD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239000" y="2971800"/>
            <a:ext cx="1219200" cy="7620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10" name="Text Box 14">
            <a:extLst>
              <a:ext uri="{FF2B5EF4-FFF2-40B4-BE49-F238E27FC236}">
                <a16:creationId xmlns:a16="http://schemas.microsoft.com/office/drawing/2014/main" id="{B142614B-D2BF-4778-9988-7FA5FBA3AF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1676400"/>
            <a:ext cx="1905000" cy="132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>
                <a:latin typeface="Comic Sans MS" panose="030F0702030302020204" pitchFamily="66" charset="0"/>
              </a:rPr>
              <a:t>It uses a slogan</a:t>
            </a:r>
          </a:p>
          <a:p>
            <a:pPr>
              <a:spcBef>
                <a:spcPct val="50000"/>
              </a:spcBef>
            </a:pPr>
            <a:r>
              <a:rPr lang="en-US" altLang="en-US" dirty="0">
                <a:latin typeface="Comic Sans MS" panose="030F0702030302020204" pitchFamily="66" charset="0"/>
              </a:rPr>
              <a:t>that is catchy and easy to remember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2">
            <a:extLst>
              <a:ext uri="{FF2B5EF4-FFF2-40B4-BE49-F238E27FC236}">
                <a16:creationId xmlns:a16="http://schemas.microsoft.com/office/drawing/2014/main" id="{D76F55A9-BB8B-4C9E-B167-B970CCEE2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Copyright 2007 www.englishteaching.co.uk </a:t>
            </a:r>
          </a:p>
        </p:txBody>
      </p:sp>
      <p:sp>
        <p:nvSpPr>
          <p:cNvPr id="5122" name="Text Box 2">
            <a:extLst>
              <a:ext uri="{FF2B5EF4-FFF2-40B4-BE49-F238E27FC236}">
                <a16:creationId xmlns:a16="http://schemas.microsoft.com/office/drawing/2014/main" id="{179F41C3-14A6-4671-97F6-0C36D7E311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199" y="718457"/>
            <a:ext cx="5279571" cy="4385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u="sng" dirty="0">
                <a:latin typeface="Comic Sans MS" panose="030F0702030302020204" pitchFamily="66" charset="0"/>
              </a:rPr>
              <a:t>When looking at your anti-smoking poster: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anose="030F0702030302020204" pitchFamily="66" charset="0"/>
              </a:rPr>
              <a:t>What do you notice first about it?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US" altLang="en-US" dirty="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anose="030F0702030302020204" pitchFamily="66" charset="0"/>
              </a:rPr>
              <a:t>What is the </a:t>
            </a:r>
            <a:r>
              <a:rPr lang="en-US" altLang="en-US" b="1" dirty="0">
                <a:latin typeface="Comic Sans MS" panose="030F0702030302020204" pitchFamily="66" charset="0"/>
              </a:rPr>
              <a:t>picture</a:t>
            </a:r>
            <a:r>
              <a:rPr lang="en-US" altLang="en-US" dirty="0">
                <a:latin typeface="Comic Sans MS" panose="030F0702030302020204" pitchFamily="66" charset="0"/>
              </a:rPr>
              <a:t>? Is it effective?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US" altLang="en-US" dirty="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anose="030F0702030302020204" pitchFamily="66" charset="0"/>
              </a:rPr>
              <a:t>Are there any other </a:t>
            </a:r>
            <a:r>
              <a:rPr lang="en-US" altLang="en-US" b="1" dirty="0">
                <a:latin typeface="Comic Sans MS" panose="030F0702030302020204" pitchFamily="66" charset="0"/>
              </a:rPr>
              <a:t>messages</a:t>
            </a:r>
            <a:r>
              <a:rPr lang="en-US" altLang="en-US" dirty="0">
                <a:latin typeface="Comic Sans MS" panose="030F0702030302020204" pitchFamily="66" charset="0"/>
              </a:rPr>
              <a:t> on the poster?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US" altLang="en-US" dirty="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anose="030F0702030302020204" pitchFamily="66" charset="0"/>
              </a:rPr>
              <a:t>Are there any </a:t>
            </a:r>
            <a:r>
              <a:rPr lang="en-US" altLang="en-US" b="1" dirty="0" err="1">
                <a:latin typeface="Comic Sans MS" panose="030F0702030302020204" pitchFamily="66" charset="0"/>
              </a:rPr>
              <a:t>colours</a:t>
            </a:r>
            <a:r>
              <a:rPr lang="en-US" altLang="en-US" dirty="0">
                <a:latin typeface="Comic Sans MS" panose="030F0702030302020204" pitchFamily="66" charset="0"/>
              </a:rPr>
              <a:t> used? 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US" altLang="en-US" dirty="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dirty="0">
                <a:latin typeface="Comic Sans MS" panose="030F0702030302020204" pitchFamily="66" charset="0"/>
              </a:rPr>
              <a:t>Do you think it could be made better in any way?</a:t>
            </a:r>
          </a:p>
        </p:txBody>
      </p:sp>
      <p:pic>
        <p:nvPicPr>
          <p:cNvPr id="5123" name="Picture 3" descr="manmadekiller">
            <a:extLst>
              <a:ext uri="{FF2B5EF4-FFF2-40B4-BE49-F238E27FC236}">
                <a16:creationId xmlns:a16="http://schemas.microsoft.com/office/drawing/2014/main" id="{659CEF63-0DED-44BA-A511-A4807682B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45" y="1295400"/>
            <a:ext cx="2696709" cy="404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butthead">
            <a:extLst>
              <a:ext uri="{FF2B5EF4-FFF2-40B4-BE49-F238E27FC236}">
                <a16:creationId xmlns:a16="http://schemas.microsoft.com/office/drawing/2014/main" id="{2CF1C670-F61B-4416-BEAB-079C1EABC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8914" y="145783"/>
            <a:ext cx="13843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anti_smokinghi">
            <a:extLst>
              <a:ext uri="{FF2B5EF4-FFF2-40B4-BE49-F238E27FC236}">
                <a16:creationId xmlns:a16="http://schemas.microsoft.com/office/drawing/2014/main" id="{517D4977-4F95-4A01-A9F9-F4BD5D690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952" y="2326401"/>
            <a:ext cx="3015248" cy="438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A444D603-AF31-4904-BDC5-DBB84BDA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Main task</a:t>
            </a:r>
            <a:endParaRPr lang="en-US" altLang="en-US" dirty="0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8FE024C5-1452-4347-B0F1-C6AAB803E7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963444"/>
            <a:ext cx="10972800" cy="4525963"/>
          </a:xfrm>
          <a:noFill/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en-GB" dirty="0"/>
              <a:t>    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GB" dirty="0"/>
              <a:t>Imagine you have been asked to create a 30 second television advert to discourage people of your age from starting to smoke.</a:t>
            </a:r>
          </a:p>
          <a:p>
            <a:pPr eaLnBrk="1" hangingPunct="1">
              <a:buFont typeface="Arial" charset="0"/>
              <a:buNone/>
              <a:defRPr/>
            </a:pPr>
            <a:endParaRPr lang="en-GB" dirty="0"/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GB" dirty="0"/>
              <a:t>In pairs write a quick plan of what it would show and why.</a:t>
            </a:r>
          </a:p>
          <a:p>
            <a:pPr eaLnBrk="1" hangingPunct="1">
              <a:buFont typeface="Arial" charset="0"/>
              <a:buNone/>
              <a:defRPr/>
            </a:pPr>
            <a:endParaRPr lang="en-GB" dirty="0"/>
          </a:p>
        </p:txBody>
      </p:sp>
      <p:pic>
        <p:nvPicPr>
          <p:cNvPr id="15364" name="Picture 2">
            <a:extLst>
              <a:ext uri="{FF2B5EF4-FFF2-40B4-BE49-F238E27FC236}">
                <a16:creationId xmlns:a16="http://schemas.microsoft.com/office/drawing/2014/main" id="{3F5B7BAB-2148-4677-8EED-70F6CE9D0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926" y="260350"/>
            <a:ext cx="1819275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E1CB4D9-ED59-49DA-89AC-D79D074E107A}"/>
              </a:ext>
            </a:extLst>
          </p:cNvPr>
          <p:cNvGrpSpPr/>
          <p:nvPr/>
        </p:nvGrpSpPr>
        <p:grpSpPr>
          <a:xfrm>
            <a:off x="3721769" y="4269120"/>
            <a:ext cx="7427495" cy="2024668"/>
            <a:chOff x="3048000" y="1859340"/>
            <a:chExt cx="8662737" cy="286232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2D53B16-32D8-423B-B9EA-55D5F46D5149}"/>
                </a:ext>
              </a:extLst>
            </p:cNvPr>
            <p:cNvSpPr/>
            <p:nvPr/>
          </p:nvSpPr>
          <p:spPr>
            <a:xfrm>
              <a:off x="3048000" y="1859340"/>
              <a:ext cx="6096000" cy="28623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dirty="0"/>
                <a:t>Smoking </a:t>
              </a:r>
            </a:p>
            <a:p>
              <a:r>
                <a:rPr lang="en-GB" dirty="0"/>
                <a:t>Cigarettes</a:t>
              </a:r>
            </a:p>
            <a:p>
              <a:r>
                <a:rPr lang="en-GB" dirty="0"/>
                <a:t>Health</a:t>
              </a:r>
            </a:p>
            <a:p>
              <a:r>
                <a:rPr lang="en-GB" dirty="0"/>
                <a:t>Lighter</a:t>
              </a:r>
            </a:p>
            <a:p>
              <a:r>
                <a:rPr lang="en-GB" dirty="0"/>
                <a:t>Nicotine</a:t>
              </a:r>
            </a:p>
            <a:p>
              <a:r>
                <a:rPr lang="en-GB" dirty="0"/>
                <a:t>Tobacco</a:t>
              </a:r>
            </a:p>
            <a:p>
              <a:r>
                <a:rPr lang="en-GB" dirty="0"/>
                <a:t>Lungs</a:t>
              </a:r>
            </a:p>
            <a:p>
              <a:r>
                <a:rPr lang="en-GB" dirty="0"/>
                <a:t>Damage</a:t>
              </a:r>
            </a:p>
            <a:p>
              <a:r>
                <a:rPr lang="en-GB" dirty="0"/>
                <a:t>Inhale</a:t>
              </a:r>
            </a:p>
            <a:p>
              <a:endParaRPr lang="en-GB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194DB84-125A-415B-8B6C-464B62B19A52}"/>
                </a:ext>
              </a:extLst>
            </p:cNvPr>
            <p:cNvSpPr/>
            <p:nvPr/>
          </p:nvSpPr>
          <p:spPr>
            <a:xfrm>
              <a:off x="5614737" y="1859340"/>
              <a:ext cx="6096000" cy="258532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dirty="0" err="1"/>
                <a:t>Ysmygu</a:t>
              </a:r>
              <a:endParaRPr lang="en-GB" dirty="0"/>
            </a:p>
            <a:p>
              <a:r>
                <a:rPr lang="en-GB" dirty="0" err="1"/>
                <a:t>Sigaréts</a:t>
              </a:r>
              <a:endParaRPr lang="en-GB" dirty="0"/>
            </a:p>
            <a:p>
              <a:r>
                <a:rPr lang="en-GB" dirty="0"/>
                <a:t>Iechyd</a:t>
              </a:r>
            </a:p>
            <a:p>
              <a:r>
                <a:rPr lang="en-GB" dirty="0" err="1"/>
                <a:t>Ysgafnach</a:t>
              </a:r>
              <a:endParaRPr lang="en-GB" dirty="0"/>
            </a:p>
            <a:p>
              <a:r>
                <a:rPr lang="en-GB" dirty="0" err="1"/>
                <a:t>Nicotin</a:t>
              </a:r>
              <a:endParaRPr lang="en-GB" dirty="0"/>
            </a:p>
            <a:p>
              <a:r>
                <a:rPr lang="en-GB" dirty="0" err="1"/>
                <a:t>Tybaco</a:t>
              </a:r>
              <a:endParaRPr lang="en-GB" dirty="0"/>
            </a:p>
            <a:p>
              <a:r>
                <a:rPr lang="en-GB" dirty="0" err="1"/>
                <a:t>Ysgyfaint</a:t>
              </a:r>
              <a:endParaRPr lang="en-GB" dirty="0"/>
            </a:p>
            <a:p>
              <a:r>
                <a:rPr lang="en-GB" dirty="0" err="1"/>
                <a:t>Niwed</a:t>
              </a:r>
              <a:endParaRPr lang="en-GB" dirty="0"/>
            </a:p>
            <a:p>
              <a:r>
                <a:rPr lang="en-GB" dirty="0" err="1"/>
                <a:t>Anadlu</a:t>
              </a:r>
              <a:endParaRPr lang="en-GB" dirty="0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5CAD1A7-8720-4A7B-AD3A-8557CEDD8266}"/>
              </a:ext>
            </a:extLst>
          </p:cNvPr>
          <p:cNvGrpSpPr/>
          <p:nvPr/>
        </p:nvGrpSpPr>
        <p:grpSpPr>
          <a:xfrm>
            <a:off x="3449053" y="352926"/>
            <a:ext cx="10347159" cy="6863417"/>
            <a:chOff x="3048000" y="1859340"/>
            <a:chExt cx="8662737" cy="3289049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B0D111B-3058-4AB0-834E-405AEBA2D9F6}"/>
                </a:ext>
              </a:extLst>
            </p:cNvPr>
            <p:cNvSpPr/>
            <p:nvPr/>
          </p:nvSpPr>
          <p:spPr>
            <a:xfrm>
              <a:off x="3048000" y="1859340"/>
              <a:ext cx="6096000" cy="328904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sz="4400" dirty="0"/>
                <a:t>Smoking </a:t>
              </a:r>
            </a:p>
            <a:p>
              <a:r>
                <a:rPr lang="en-GB" sz="4400" dirty="0"/>
                <a:t>Cigarettes</a:t>
              </a:r>
            </a:p>
            <a:p>
              <a:r>
                <a:rPr lang="en-GB" sz="4400" dirty="0"/>
                <a:t>Health</a:t>
              </a:r>
            </a:p>
            <a:p>
              <a:r>
                <a:rPr lang="en-GB" sz="4400" dirty="0"/>
                <a:t>Lighter</a:t>
              </a:r>
            </a:p>
            <a:p>
              <a:r>
                <a:rPr lang="en-GB" sz="4400" dirty="0"/>
                <a:t>Nicotine</a:t>
              </a:r>
            </a:p>
            <a:p>
              <a:r>
                <a:rPr lang="en-GB" sz="4400" dirty="0"/>
                <a:t>Tobacco</a:t>
              </a:r>
            </a:p>
            <a:p>
              <a:r>
                <a:rPr lang="en-GB" sz="4400" dirty="0"/>
                <a:t>Lungs</a:t>
              </a:r>
            </a:p>
            <a:p>
              <a:r>
                <a:rPr lang="en-GB" sz="4400" dirty="0"/>
                <a:t>Damage</a:t>
              </a:r>
            </a:p>
            <a:p>
              <a:r>
                <a:rPr lang="en-GB" sz="4400" dirty="0"/>
                <a:t>Inhale</a:t>
              </a:r>
            </a:p>
            <a:p>
              <a:endParaRPr lang="en-GB" sz="4400" dirty="0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8CAE5F1-64D3-4232-8BA9-F402B4B1F085}"/>
                </a:ext>
              </a:extLst>
            </p:cNvPr>
            <p:cNvSpPr/>
            <p:nvPr/>
          </p:nvSpPr>
          <p:spPr>
            <a:xfrm>
              <a:off x="5614737" y="1859340"/>
              <a:ext cx="6096000" cy="296456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sz="4400" dirty="0" err="1"/>
                <a:t>Ysmygu</a:t>
              </a:r>
              <a:endParaRPr lang="en-GB" sz="4400" dirty="0"/>
            </a:p>
            <a:p>
              <a:r>
                <a:rPr lang="en-GB" sz="4400" dirty="0" err="1"/>
                <a:t>Sigaréts</a:t>
              </a:r>
              <a:endParaRPr lang="en-GB" sz="4400" dirty="0"/>
            </a:p>
            <a:p>
              <a:r>
                <a:rPr lang="en-GB" sz="4400" dirty="0"/>
                <a:t>Iechyd</a:t>
              </a:r>
            </a:p>
            <a:p>
              <a:r>
                <a:rPr lang="en-GB" sz="4400" dirty="0" err="1"/>
                <a:t>Ysgafnach</a:t>
              </a:r>
              <a:endParaRPr lang="en-GB" sz="4400" dirty="0"/>
            </a:p>
            <a:p>
              <a:r>
                <a:rPr lang="en-GB" sz="4400" dirty="0" err="1"/>
                <a:t>Nicotin</a:t>
              </a:r>
              <a:endParaRPr lang="en-GB" sz="4400" dirty="0"/>
            </a:p>
            <a:p>
              <a:r>
                <a:rPr lang="en-GB" sz="4400" dirty="0" err="1"/>
                <a:t>Tybaco</a:t>
              </a:r>
              <a:endParaRPr lang="en-GB" sz="4400" dirty="0"/>
            </a:p>
            <a:p>
              <a:r>
                <a:rPr lang="en-GB" sz="4400" dirty="0" err="1"/>
                <a:t>Ysgyfaint</a:t>
              </a:r>
              <a:endParaRPr lang="en-GB" sz="4400" dirty="0"/>
            </a:p>
            <a:p>
              <a:r>
                <a:rPr lang="en-GB" sz="4400" dirty="0" err="1"/>
                <a:t>Niwed</a:t>
              </a:r>
              <a:endParaRPr lang="en-GB" sz="4400" dirty="0"/>
            </a:p>
            <a:p>
              <a:r>
                <a:rPr lang="en-GB" sz="4400" dirty="0" err="1"/>
                <a:t>Anadlu</a:t>
              </a:r>
              <a:endParaRPr lang="en-GB" sz="4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59657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>
            <a:extLst>
              <a:ext uri="{FF2B5EF4-FFF2-40B4-BE49-F238E27FC236}">
                <a16:creationId xmlns:a16="http://schemas.microsoft.com/office/drawing/2014/main" id="{C242D96E-2006-4EFF-A05F-546465B78812}"/>
              </a:ext>
            </a:extLst>
          </p:cNvPr>
          <p:cNvGrpSpPr>
            <a:grpSpLocks/>
          </p:cNvGrpSpPr>
          <p:nvPr/>
        </p:nvGrpSpPr>
        <p:grpSpPr bwMode="auto">
          <a:xfrm>
            <a:off x="818046" y="2222808"/>
            <a:ext cx="6161902" cy="4038713"/>
            <a:chOff x="-816" y="288"/>
            <a:chExt cx="6336" cy="3888"/>
          </a:xfrm>
        </p:grpSpPr>
        <p:sp>
          <p:nvSpPr>
            <p:cNvPr id="15364" name="Line 3">
              <a:extLst>
                <a:ext uri="{FF2B5EF4-FFF2-40B4-BE49-F238E27FC236}">
                  <a16:creationId xmlns:a16="http://schemas.microsoft.com/office/drawing/2014/main" id="{67D2F5A8-997C-4C22-8419-AB7949F3106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2" y="288"/>
              <a:ext cx="2640" cy="192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65" name="Line 4">
              <a:extLst>
                <a:ext uri="{FF2B5EF4-FFF2-40B4-BE49-F238E27FC236}">
                  <a16:creationId xmlns:a16="http://schemas.microsoft.com/office/drawing/2014/main" id="{087E73A2-D661-429E-9EC7-FD13145773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" y="2208"/>
              <a:ext cx="2832" cy="19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66" name="Line 5">
              <a:extLst>
                <a:ext uri="{FF2B5EF4-FFF2-40B4-BE49-F238E27FC236}">
                  <a16:creationId xmlns:a16="http://schemas.microsoft.com/office/drawing/2014/main" id="{9CE30648-D09E-47E1-8BE2-B5DFDF4FF3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32" y="288"/>
              <a:ext cx="2688" cy="19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367" name="Line 6">
              <a:extLst>
                <a:ext uri="{FF2B5EF4-FFF2-40B4-BE49-F238E27FC236}">
                  <a16:creationId xmlns:a16="http://schemas.microsoft.com/office/drawing/2014/main" id="{C6E4CC3E-1840-4D60-93C0-6150B4516EC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24" y="2256"/>
              <a:ext cx="2496" cy="192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68" name="Line 7">
              <a:extLst>
                <a:ext uri="{FF2B5EF4-FFF2-40B4-BE49-F238E27FC236}">
                  <a16:creationId xmlns:a16="http://schemas.microsoft.com/office/drawing/2014/main" id="{5CF56497-FC02-4EBA-9663-8411CD716A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" y="2208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69" name="Line 8">
              <a:extLst>
                <a:ext uri="{FF2B5EF4-FFF2-40B4-BE49-F238E27FC236}">
                  <a16:creationId xmlns:a16="http://schemas.microsoft.com/office/drawing/2014/main" id="{4CA10D7C-3E3F-4749-8F99-317E4A67D3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48" y="2208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0" name="Line 9">
              <a:extLst>
                <a:ext uri="{FF2B5EF4-FFF2-40B4-BE49-F238E27FC236}">
                  <a16:creationId xmlns:a16="http://schemas.microsoft.com/office/drawing/2014/main" id="{5F6A55FB-E303-427A-9578-5CB58D6DC0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6" y="2208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1" name="Line 10">
              <a:extLst>
                <a:ext uri="{FF2B5EF4-FFF2-40B4-BE49-F238E27FC236}">
                  <a16:creationId xmlns:a16="http://schemas.microsoft.com/office/drawing/2014/main" id="{800356A8-611C-45D4-B0EB-179CA3DF25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6" y="1536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2" name="Line 11">
              <a:extLst>
                <a:ext uri="{FF2B5EF4-FFF2-40B4-BE49-F238E27FC236}">
                  <a16:creationId xmlns:a16="http://schemas.microsoft.com/office/drawing/2014/main" id="{4A57AB3E-C197-4F29-BB97-3F0B666844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36" y="1536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3" name="Line 12">
              <a:extLst>
                <a:ext uri="{FF2B5EF4-FFF2-40B4-BE49-F238E27FC236}">
                  <a16:creationId xmlns:a16="http://schemas.microsoft.com/office/drawing/2014/main" id="{2B77A770-24E3-462B-9C29-51B295DDC20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52" y="912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4" name="Line 13">
              <a:extLst>
                <a:ext uri="{FF2B5EF4-FFF2-40B4-BE49-F238E27FC236}">
                  <a16:creationId xmlns:a16="http://schemas.microsoft.com/office/drawing/2014/main" id="{0359FD96-21BA-4765-AC46-16EF648190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4" y="3744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5" name="Line 14">
              <a:extLst>
                <a:ext uri="{FF2B5EF4-FFF2-40B4-BE49-F238E27FC236}">
                  <a16:creationId xmlns:a16="http://schemas.microsoft.com/office/drawing/2014/main" id="{55C33214-F91F-481B-BD5F-3D9C2EEEBF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4" y="2976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6" name="Line 15">
              <a:extLst>
                <a:ext uri="{FF2B5EF4-FFF2-40B4-BE49-F238E27FC236}">
                  <a16:creationId xmlns:a16="http://schemas.microsoft.com/office/drawing/2014/main" id="{58E80428-E532-4598-B839-40A4C3B897F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6" y="2976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7" name="Text Box 16">
              <a:extLst>
                <a:ext uri="{FF2B5EF4-FFF2-40B4-BE49-F238E27FC236}">
                  <a16:creationId xmlns:a16="http://schemas.microsoft.com/office/drawing/2014/main" id="{23024802-B9F0-435E-A341-CE986429B2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816" y="468"/>
              <a:ext cx="2640" cy="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 dirty="0"/>
                <a:t>Most important</a:t>
              </a:r>
            </a:p>
          </p:txBody>
        </p:sp>
        <p:sp>
          <p:nvSpPr>
            <p:cNvPr id="15378" name="Text Box 17">
              <a:extLst>
                <a:ext uri="{FF2B5EF4-FFF2-40B4-BE49-F238E27FC236}">
                  <a16:creationId xmlns:a16="http://schemas.microsoft.com/office/drawing/2014/main" id="{E24C439C-8B58-4D27-9AFE-C8CBF22226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745" y="3248"/>
              <a:ext cx="2379" cy="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 dirty="0"/>
                <a:t>Least important</a:t>
              </a:r>
            </a:p>
          </p:txBody>
        </p:sp>
      </p:grpSp>
      <p:sp>
        <p:nvSpPr>
          <p:cNvPr id="15363" name="Text Box 18">
            <a:extLst>
              <a:ext uri="{FF2B5EF4-FFF2-40B4-BE49-F238E27FC236}">
                <a16:creationId xmlns:a16="http://schemas.microsoft.com/office/drawing/2014/main" id="{AB9E442C-CBE9-4248-ABAA-F275E18BC3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3232" y="797510"/>
            <a:ext cx="3048000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Bad Smell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Yellow Fingers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Liver Damage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Lung Disease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Lung Cancer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Expensive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Heart Disease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Shortened Life Expectancy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Passive Smoking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125F-06D5-4E05-BA1B-4E32EBB2C348}"/>
              </a:ext>
            </a:extLst>
          </p:cNvPr>
          <p:cNvSpPr txBox="1"/>
          <p:nvPr/>
        </p:nvSpPr>
        <p:spPr>
          <a:xfrm>
            <a:off x="580767" y="337457"/>
            <a:ext cx="66364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u="sng" dirty="0"/>
              <a:t>Bookwork</a:t>
            </a:r>
          </a:p>
          <a:p>
            <a:r>
              <a:rPr lang="en-GB" sz="2800" b="1" i="1" u="sng" dirty="0"/>
              <a:t>In pairs, organise the list into the diamond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125FD-97B6-4AAA-A023-C8A9F1B19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Plenary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110E6-12CA-402E-B40B-58422DA8E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Show me your adverts and convince me to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 stop smoking or</a:t>
            </a:r>
          </a:p>
          <a:p>
            <a:r>
              <a:rPr lang="en-GB" dirty="0"/>
              <a:t> to not start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77E610-DDF9-48A9-852E-0497C761C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433888"/>
            <a:ext cx="2120900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15BFEFE-B3DF-488C-9A98-FFADC4CF2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149725"/>
            <a:ext cx="2335213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3799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380D07CA-9A5D-4FF7-BF0A-5CAB2E6EE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Starter quiz</a:t>
            </a:r>
            <a:endParaRPr lang="en-US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1E7A7B-0F28-48BD-9D04-3883E2EDE1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GB" dirty="0"/>
              <a:t>1) How many chemicals do cigarettes contain: 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lphaLcPeriod"/>
              <a:defRPr/>
            </a:pPr>
            <a:r>
              <a:rPr lang="en-GB" dirty="0"/>
              <a:t>100           b. 1,000          c. 4,000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lphaLcPeriod"/>
              <a:defRPr/>
            </a:pPr>
            <a:endParaRPr lang="en-GB" dirty="0"/>
          </a:p>
          <a:p>
            <a:pPr marL="514350" indent="-514350" eaLnBrk="1" fontAlgn="auto" hangingPunct="1">
              <a:spcAft>
                <a:spcPts val="0"/>
              </a:spcAft>
              <a:buNone/>
              <a:defRPr/>
            </a:pPr>
            <a:r>
              <a:rPr lang="en-GB" dirty="0"/>
              <a:t>2) Roughly how many children start smoking every day: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lphaLcPeriod"/>
              <a:defRPr/>
            </a:pPr>
            <a:r>
              <a:rPr lang="en-GB" dirty="0"/>
              <a:t>100                b. 450            c. 600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lphaLcPeriod"/>
              <a:defRPr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None/>
              <a:defRPr/>
            </a:pPr>
            <a:r>
              <a:rPr lang="en-GB" dirty="0"/>
              <a:t>3) How many people die from smoking each year:</a:t>
            </a:r>
          </a:p>
          <a:p>
            <a:pPr marL="514350" indent="-514350" eaLnBrk="1" fontAlgn="auto" hangingPunct="1">
              <a:spcAft>
                <a:spcPts val="0"/>
              </a:spcAft>
              <a:buNone/>
              <a:defRPr/>
            </a:pPr>
            <a:r>
              <a:rPr lang="en-GB" dirty="0"/>
              <a:t>a. 120,000              b. 140,000       c. 160,000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019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E1CDD47-8D58-4D22-A3B3-D39D02455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20161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FF14CDE-AED7-4560-8BEA-DED5CB7417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799" y="836613"/>
            <a:ext cx="13062857" cy="52895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GB" dirty="0"/>
              <a:t>4) How much will a 20 a day smoker spend each year:</a:t>
            </a:r>
          </a:p>
          <a:p>
            <a:pPr marL="514350" indent="-514350" eaLnBrk="1" fontAlgn="auto" hangingPunct="1">
              <a:spcAft>
                <a:spcPts val="0"/>
              </a:spcAft>
              <a:buAutoNum type="alphaLcPeriod"/>
              <a:defRPr/>
            </a:pPr>
            <a:r>
              <a:rPr lang="en-GB" dirty="0"/>
              <a:t>£1,800        </a:t>
            </a:r>
          </a:p>
          <a:p>
            <a:pPr marL="514350" indent="-514350" eaLnBrk="1" fontAlgn="auto" hangingPunct="1">
              <a:spcAft>
                <a:spcPts val="0"/>
              </a:spcAft>
              <a:buAutoNum type="alphaLcPeriod"/>
              <a:defRPr/>
            </a:pPr>
            <a:r>
              <a:rPr lang="en-GB" dirty="0"/>
              <a:t>£2,000       </a:t>
            </a:r>
          </a:p>
          <a:p>
            <a:pPr marL="514350" indent="-514350" eaLnBrk="1" fontAlgn="auto" hangingPunct="1">
              <a:spcAft>
                <a:spcPts val="0"/>
              </a:spcAft>
              <a:buAutoNum type="alphaLcPeriod"/>
              <a:defRPr/>
            </a:pPr>
            <a:r>
              <a:rPr lang="en-GB" dirty="0"/>
              <a:t>£2,400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endParaRPr lang="en-GB" dirty="0"/>
          </a:p>
          <a:p>
            <a:pPr marL="514350" indent="-514350" eaLnBrk="1" fontAlgn="auto" hangingPunct="1">
              <a:spcAft>
                <a:spcPts val="0"/>
              </a:spcAft>
              <a:buNone/>
              <a:defRPr/>
            </a:pPr>
            <a:r>
              <a:rPr lang="en-GB" dirty="0"/>
              <a:t>5) What is the name of the addictive drug in tobacco:</a:t>
            </a:r>
          </a:p>
          <a:p>
            <a:pPr marL="514350" indent="-514350" eaLnBrk="1" fontAlgn="auto" hangingPunct="1">
              <a:spcAft>
                <a:spcPts val="0"/>
              </a:spcAft>
              <a:buAutoNum type="alphaLcPeriod"/>
              <a:defRPr/>
            </a:pPr>
            <a:r>
              <a:rPr lang="en-GB" dirty="0"/>
              <a:t>Tar        </a:t>
            </a:r>
          </a:p>
          <a:p>
            <a:pPr marL="514350" indent="-514350" eaLnBrk="1" fontAlgn="auto" hangingPunct="1">
              <a:spcAft>
                <a:spcPts val="0"/>
              </a:spcAft>
              <a:buAutoNum type="alphaLcPeriod"/>
              <a:defRPr/>
            </a:pPr>
            <a:r>
              <a:rPr lang="en-GB" dirty="0"/>
              <a:t>Nicotine         </a:t>
            </a:r>
          </a:p>
          <a:p>
            <a:pPr marL="514350" indent="-514350" eaLnBrk="1" fontAlgn="auto" hangingPunct="1">
              <a:spcAft>
                <a:spcPts val="0"/>
              </a:spcAft>
              <a:buAutoNum type="alphaLcPeriod"/>
              <a:defRPr/>
            </a:pPr>
            <a:r>
              <a:rPr lang="en-GB" dirty="0"/>
              <a:t>Carbon monoxide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0338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66300C17-CF69-40C7-AE9D-488DAC24D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How well did you do?</a:t>
            </a:r>
            <a:endParaRPr lang="en-US" altLang="en-US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230D1770-B6DB-446A-ABD6-EF33DCBDEA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1) = 4,000 (c)</a:t>
            </a:r>
          </a:p>
          <a:p>
            <a:pPr eaLnBrk="1" hangingPunct="1"/>
            <a:r>
              <a:rPr lang="en-GB" altLang="en-US"/>
              <a:t>2) = 450 (b)</a:t>
            </a:r>
          </a:p>
          <a:p>
            <a:pPr eaLnBrk="1" hangingPunct="1"/>
            <a:r>
              <a:rPr lang="en-GB" altLang="en-US"/>
              <a:t>3) = 120,000 (a)</a:t>
            </a:r>
          </a:p>
          <a:p>
            <a:pPr eaLnBrk="1" hangingPunct="1"/>
            <a:r>
              <a:rPr lang="en-GB" altLang="en-US"/>
              <a:t>4) = £1,800 (a)</a:t>
            </a:r>
          </a:p>
          <a:p>
            <a:pPr eaLnBrk="1" hangingPunct="1"/>
            <a:r>
              <a:rPr lang="en-GB" altLang="en-US"/>
              <a:t>5) =  17,000 (c)</a:t>
            </a:r>
          </a:p>
          <a:p>
            <a:pPr eaLnBrk="1" hangingPunct="1"/>
            <a:r>
              <a:rPr lang="en-GB" altLang="en-US"/>
              <a:t>6) = nicotine (b)</a:t>
            </a:r>
            <a:endParaRPr lang="en-US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BDA77D3-B681-4277-BB07-2CB3567AC1B6}"/>
              </a:ext>
            </a:extLst>
          </p:cNvPr>
          <p:cNvSpPr/>
          <p:nvPr/>
        </p:nvSpPr>
        <p:spPr>
          <a:xfrm>
            <a:off x="179511" y="1484784"/>
            <a:ext cx="11359345" cy="31085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dirty="0"/>
              <a:t>On 1 October 2015 it became illegal: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for retailers to sell electronic cigarettes (e-cigarettes) or e-liquids to someone under 18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for adults to buy (or try to buy) tobacco products or e-cigarettes for someone under 18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to smoke in private vehicles that are carrying someone under 18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3293B22-B6EF-459A-A23B-58E45CE173D1}"/>
              </a:ext>
            </a:extLst>
          </p:cNvPr>
          <p:cNvSpPr/>
          <p:nvPr/>
        </p:nvSpPr>
        <p:spPr>
          <a:xfrm>
            <a:off x="701179" y="5214257"/>
            <a:ext cx="10316007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Over 80% of cigarette smoke is invisible and opening windows does NOT remove its harmful effect.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456CBC1F-6ACB-4362-8177-FE642162AA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1448" y="343322"/>
            <a:ext cx="23743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800" b="1" u="sng" dirty="0">
                <a:solidFill>
                  <a:prstClr val="black"/>
                </a:solidFill>
                <a:cs typeface="Arial" panose="020B0604020202020204" pitchFamily="34" charset="0"/>
              </a:rPr>
              <a:t>Smoking</a:t>
            </a:r>
          </a:p>
        </p:txBody>
      </p:sp>
      <p:pic>
        <p:nvPicPr>
          <p:cNvPr id="5" name="Picture 3" descr="Smoker">
            <a:extLst>
              <a:ext uri="{FF2B5EF4-FFF2-40B4-BE49-F238E27FC236}">
                <a16:creationId xmlns:a16="http://schemas.microsoft.com/office/drawing/2014/main" id="{7021A7EC-EC1C-42B2-B5EF-804452D89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905" y="-5896398"/>
            <a:ext cx="558165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D38C4124-78A1-4625-9520-F5B2E9830DCF}"/>
              </a:ext>
            </a:extLst>
          </p:cNvPr>
          <p:cNvGrpSpPr/>
          <p:nvPr/>
        </p:nvGrpSpPr>
        <p:grpSpPr>
          <a:xfrm>
            <a:off x="1682129" y="5849511"/>
            <a:ext cx="7881257" cy="4728754"/>
            <a:chOff x="1698171" y="942703"/>
            <a:chExt cx="7881257" cy="4728754"/>
          </a:xfrm>
        </p:grpSpPr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DBC4C364-1541-431C-B1D0-8643FEC39F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8171" y="942703"/>
              <a:ext cx="7881257" cy="47287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9A61503-673E-4316-B5E8-CFEBB546ED80}"/>
                </a:ext>
              </a:extLst>
            </p:cNvPr>
            <p:cNvSpPr/>
            <p:nvPr/>
          </p:nvSpPr>
          <p:spPr>
            <a:xfrm>
              <a:off x="6096000" y="4753221"/>
              <a:ext cx="2841171" cy="38218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647157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67E6BB7A-CA4B-40A2-BAE7-228F480A56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The Three Main Baddies…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05246FCC-6863-4E29-8987-A050094018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850572"/>
            <a:ext cx="10972800" cy="4525963"/>
          </a:xfrm>
        </p:spPr>
        <p:txBody>
          <a:bodyPr/>
          <a:lstStyle/>
          <a:p>
            <a:pPr eaLnBrk="1" hangingPunct="1"/>
            <a:r>
              <a:rPr lang="en-GB" altLang="en-US" dirty="0"/>
              <a:t>Nicotine – the highly addictive chemical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Tar – Causes cancer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Carbon Monoxide – combines with haemoglobin in the blood to reduce the amount of oxygen that can be carried</a:t>
            </a: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26288918-6FB1-4B2D-ACB0-835C90EFC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5626" y="6583364"/>
            <a:ext cx="37623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http://www.tobaccofree.org/clips/VideoAddictiveness.htm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A7EDA3F-CDE6-474B-864B-8293F7C88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800" y="5269857"/>
            <a:ext cx="8280400" cy="528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8535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1_Office Theme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3B00B9D084464B970E6F5A4ABBB667" ma:contentTypeVersion="9" ma:contentTypeDescription="Create a new document." ma:contentTypeScope="" ma:versionID="13c6466e4ea02b1033d1be884fa3779a">
  <xsd:schema xmlns:xsd="http://www.w3.org/2001/XMLSchema" xmlns:xs="http://www.w3.org/2001/XMLSchema" xmlns:p="http://schemas.microsoft.com/office/2006/metadata/properties" xmlns:ns3="921765a0-fcf6-47d1-8ac4-5d670786d758" xmlns:ns4="46b8f10f-f56e-4e87-af4a-2384ac144562" targetNamespace="http://schemas.microsoft.com/office/2006/metadata/properties" ma:root="true" ma:fieldsID="28e58e028b21bed1630f0cb3382cbb46" ns3:_="" ns4:_="">
    <xsd:import namespace="921765a0-fcf6-47d1-8ac4-5d670786d758"/>
    <xsd:import namespace="46b8f10f-f56e-4e87-af4a-2384ac14456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1765a0-fcf6-47d1-8ac4-5d670786d75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b8f10f-f56e-4e87-af4a-2384ac1445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91CEF10-F968-4591-A1EB-537D866C326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BE8441-0DE4-416F-9077-7EF3D86CCF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1765a0-fcf6-47d1-8ac4-5d670786d758"/>
    <ds:schemaRef ds:uri="46b8f10f-f56e-4e87-af4a-2384ac14456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F598915-3AF4-4E10-94EC-5F4DC6115AFF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726</Words>
  <Application>Microsoft Office PowerPoint</Application>
  <PresentationFormat>Widescreen</PresentationFormat>
  <Paragraphs>153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Comic Sans MS</vt:lpstr>
      <vt:lpstr>Times New Roman</vt:lpstr>
      <vt:lpstr>Wingdings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Main task</vt:lpstr>
      <vt:lpstr>PowerPoint Presentation</vt:lpstr>
      <vt:lpstr>PowerPoint Presentation</vt:lpstr>
      <vt:lpstr>Plenary</vt:lpstr>
      <vt:lpstr>Starter quiz</vt:lpstr>
      <vt:lpstr>PowerPoint Presentation</vt:lpstr>
      <vt:lpstr>How well did you do?</vt:lpstr>
      <vt:lpstr>PowerPoint Presentation</vt:lpstr>
      <vt:lpstr>The Three Main Baddies…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Scott Clarke</dc:creator>
  <cp:lastModifiedBy>Scott Clarke</cp:lastModifiedBy>
  <cp:revision>4</cp:revision>
  <dcterms:created xsi:type="dcterms:W3CDTF">2020-01-02T16:43:25Z</dcterms:created>
  <dcterms:modified xsi:type="dcterms:W3CDTF">2020-04-21T08:37:02Z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0x010100AD3B00B9D084464B970E6F5A4ABBB667</vt:lpwstr>
  </property>
</Properties>
</file>