
<file path=[Content_Types].xml><?xml version="1.0" encoding="utf-8"?>
<Types xmlns="http://schemas.openxmlformats.org/package/2006/content-types">
  <Default Extension="bin" ContentType="image/unknown"/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58" r:id="rId7"/>
    <p:sldId id="278" r:id="rId8"/>
    <p:sldId id="274" r:id="rId9"/>
    <p:sldId id="275" r:id="rId10"/>
    <p:sldId id="272" r:id="rId11"/>
    <p:sldId id="259" r:id="rId12"/>
    <p:sldId id="276" r:id="rId13"/>
    <p:sldId id="268" r:id="rId14"/>
    <p:sldId id="269" r:id="rId15"/>
  </p:sldIdLst>
  <p:sldSz cx="12192000" cy="6858000"/>
  <p:notesSz cx="6858000" cy="12192000"/>
  <p:embeddedFontLst>
    <p:embeddedFont>
      <p:font typeface="Abadi" panose="020B0604020104020204" pitchFamily="34" charset="0"/>
      <p:regular r:id="rId17"/>
      <p:bold r:id="rId18"/>
      <p:italic r:id="rId19"/>
      <p:boldItalic r:id="rId20"/>
    </p:embeddedFont>
    <p:embeddedFont>
      <p:font typeface="Aharoni" panose="02010803020104030203" pitchFamily="2" charset="-79"/>
      <p:bold r:id="rId21"/>
    </p:embeddedFont>
    <p:embeddedFont>
      <p:font typeface="Arial Rounded MT Bold" panose="020F0704030504030204" pitchFamily="34" charset="0"/>
      <p:regular r:id="rId22"/>
    </p:embeddedFont>
    <p:embeddedFont>
      <p:font typeface="Oranienbaum" panose="02000506080000020003" pitchFamily="2" charset="0"/>
      <p:regular r:id="rId23"/>
    </p:embeddedFont>
    <p:embeddedFont>
      <p:font typeface="Quattrocento Sans" panose="020B0502050000020003" pitchFamily="34" charset="0"/>
      <p:regular r:id="rId24"/>
      <p:bold r:id="rId25"/>
      <p:italic r:id="rId26"/>
      <p:boldItalic r:id="rId27"/>
    </p:embeddedFont>
    <p:embeddedFont>
      <p:font typeface="Sorts Mill Goudy" panose="020B0604020202020204" charset="0"/>
      <p:regular r:id="rId28"/>
    </p:embeddedFont>
    <p:embeddedFont>
      <p:font typeface="Unna" panose="020B0604020202020204" charset="0"/>
      <p:regular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5E7947-C7CB-CEC2-FD72-7084F7CC9D90}" v="7" dt="2026-03-15T19:52:03.246"/>
    <p1510:client id="{9E907E3E-81E6-7F63-D318-D4853D94BC9F}" v="417" dt="2026-03-15T20:12:22.4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43" autoAdjust="0"/>
    <p:restoredTop sz="94610"/>
  </p:normalViewPr>
  <p:slideViewPr>
    <p:cSldViewPr snapToGrid="0" snapToObjects="1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customXml" Target="../customXml/item3.xml"/><Relationship Id="rId21" Type="http://schemas.openxmlformats.org/officeDocument/2006/relationships/font" Target="fonts/font5.fntdata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8.fntdata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6.xml"/><Relationship Id="rId19" Type="http://schemas.openxmlformats.org/officeDocument/2006/relationships/font" Target="fonts/font3.fntdata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6254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B5E0A-BE5B-1408-B5BC-10BA261DC7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D907C1-6DDF-FD41-52C6-1F32EE6A45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9FB9BF-DCB2-FAB7-AE04-94984761B8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51DC6D-D3EB-26DE-1C10-DC76B881365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53630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475DF9-F6B4-195C-E74E-020648284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546290-257A-F49F-F26D-ABE2B1B59A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E1360F-641B-4906-7D65-DD7BA7EA0B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BD5B31-9DFE-E212-8AB7-F99E5B00CA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508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5E5AD-3C20-D87C-7CFA-4C0A7CD42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28A3D6-F507-71CC-0F94-103F1BF57E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9BFA33-078D-BD55-6463-E048DA61E9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1EADA7-5F0B-6561-E457-6F7435EE498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0459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64930-6DDD-9B4A-5994-AA05C250E8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CF7D77-28A6-4695-1331-D503E7EEC6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54B0B1-F929-7524-3024-8FF165C01F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545923-1F27-4F88-2F3F-177A9144B8F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3572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53E0FC-60B8-24E1-1A3F-4707E37CBC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882215-3A7A-307E-6B16-2A3DE78AF0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FE325C-0E47-BE14-FA55-6A6DB47B6F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6FD06A-50A2-2F3A-6C50-9FB145FAE40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31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bin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bin"/><Relationship Id="rId3" Type="http://schemas.openxmlformats.org/officeDocument/2006/relationships/image" Target="../media/image3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11" Type="http://schemas.openxmlformats.org/officeDocument/2006/relationships/image" Target="../media/image17.pn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emf"/><Relationship Id="rId4" Type="http://schemas.openxmlformats.org/officeDocument/2006/relationships/package" Target="../embeddings/Microsoft_Excel_Worksheet.xlsx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pn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10" Type="http://schemas.openxmlformats.org/officeDocument/2006/relationships/image" Target="../media/image27.jpeg"/><Relationship Id="rId4" Type="http://schemas.openxmlformats.org/officeDocument/2006/relationships/image" Target="../media/image21.png"/><Relationship Id="rId9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8.jp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jpe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Relationship Id="rId9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iktok.com/@thegoldencity32/video/7617639134567370006?is_from_webapp=1&amp;sender_device=pc&amp;web_id=7617640326446024214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tiktok.com/@thegoldencity32/video/7617639134567370006?is_from_webapp=1&amp;sender_device=pc" TargetMode="External"/><Relationship Id="rId4" Type="http://schemas.openxmlformats.org/officeDocument/2006/relationships/hyperlink" Target="https://www.tiktok.com/@thegoldencity32?refer=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jp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fareasttravelogue.wordpress.com/4ba7c37ebab1ae37285ca46a0d377c38e33ef874.jpg"/>
          <p:cNvPicPr>
            <a:picLocks noChangeAspect="1"/>
          </p:cNvPicPr>
          <p:nvPr/>
        </p:nvPicPr>
        <p:blipFill>
          <a:blip r:embed="rId3"/>
          <a:srcRect t="7582" b="7582"/>
          <a:stretch/>
        </p:blipFill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3A4F41">
                  <a:alpha val="90000"/>
                </a:srgbClr>
              </a:gs>
              <a:gs pos="50000">
                <a:srgbClr val="AE4A4A">
                  <a:alpha val="80000"/>
                </a:srgbClr>
              </a:gs>
              <a:gs pos="100000">
                <a:srgbClr val="D4B483">
                  <a:alpha val="70000"/>
                </a:srgbClr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4526856" y="381000"/>
            <a:ext cx="3133725" cy="495300"/>
          </a:xfrm>
          <a:custGeom>
            <a:avLst/>
            <a:gdLst/>
            <a:ahLst/>
            <a:cxnLst/>
            <a:rect l="l" t="t" r="r" b="b"/>
            <a:pathLst>
              <a:path w="3133725" h="495300">
                <a:moveTo>
                  <a:pt x="247650" y="0"/>
                </a:moveTo>
                <a:lnTo>
                  <a:pt x="2886075" y="0"/>
                </a:lnTo>
                <a:cubicBezTo>
                  <a:pt x="3022757" y="0"/>
                  <a:pt x="3133725" y="110968"/>
                  <a:pt x="3133725" y="247650"/>
                </a:cubicBezTo>
                <a:lnTo>
                  <a:pt x="3133725" y="247650"/>
                </a:lnTo>
                <a:cubicBezTo>
                  <a:pt x="3133725" y="384332"/>
                  <a:pt x="3022757" y="495300"/>
                  <a:pt x="2886075" y="495300"/>
                </a:cubicBezTo>
                <a:lnTo>
                  <a:pt x="247650" y="495300"/>
                </a:lnTo>
                <a:cubicBezTo>
                  <a:pt x="110968" y="495300"/>
                  <a:pt x="0" y="384332"/>
                  <a:pt x="0" y="247650"/>
                </a:cubicBezTo>
                <a:lnTo>
                  <a:pt x="0" y="247650"/>
                </a:lnTo>
                <a:cubicBezTo>
                  <a:pt x="0" y="110968"/>
                  <a:pt x="110968" y="0"/>
                  <a:pt x="2476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4788793" y="495300"/>
            <a:ext cx="26098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kern="0" spc="135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Authentic Czech Cuisine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3041849" y="1409700"/>
            <a:ext cx="6105525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lang="en-US" sz="7200" b="1" dirty="0">
                <a:solidFill>
                  <a:srgbClr val="F8F5F0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The Golden City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5334000" y="2781300"/>
            <a:ext cx="1524000" cy="38100"/>
          </a:xfrm>
          <a:custGeom>
            <a:avLst/>
            <a:gdLst/>
            <a:ahLst/>
            <a:cxnLst/>
            <a:rect l="l" t="t" r="r" b="b"/>
            <a:pathLst>
              <a:path w="1524000" h="38100">
                <a:moveTo>
                  <a:pt x="0" y="0"/>
                </a:moveTo>
                <a:lnTo>
                  <a:pt x="1524000" y="0"/>
                </a:lnTo>
                <a:lnTo>
                  <a:pt x="15240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677841" y="3124200"/>
            <a:ext cx="48387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90000"/>
              </a:lnSpc>
            </a:pPr>
            <a:r>
              <a:rPr lang="en-US" sz="2700" dirty="0">
                <a:solidFill>
                  <a:srgbClr val="F8F5F0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Where Tradition Meets Your Plate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5064919" y="3657600"/>
            <a:ext cx="2057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80000"/>
              </a:lnSpc>
            </a:pPr>
            <a:r>
              <a:rPr lang="en-US" sz="3600" b="1" dirty="0">
                <a:solidFill>
                  <a:srgbClr val="D4B48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Na Zdravi!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4635897" y="5867400"/>
            <a:ext cx="29241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8F5F0"/>
                </a:solidFill>
                <a:latin typeface="Quattrocento Sans"/>
              </a:rPr>
              <a:t>Portfolio</a:t>
            </a:r>
            <a:endParaRPr lang="en-US" sz="1500" dirty="0">
              <a:solidFill>
                <a:srgbClr val="F8F5F0"/>
              </a:solidFill>
              <a:latin typeface="Quattrocento Sans"/>
            </a:endParaRPr>
          </a:p>
        </p:txBody>
      </p:sp>
      <p:sp>
        <p:nvSpPr>
          <p:cNvPr id="11" name="Text 8"/>
          <p:cNvSpPr/>
          <p:nvPr/>
        </p:nvSpPr>
        <p:spPr>
          <a:xfrm>
            <a:off x="4640659" y="6210300"/>
            <a:ext cx="29146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D4B48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Cowbridge Road, CF11 • Cardiff, Wales</a:t>
            </a:r>
            <a:endParaRPr lang="en-US" sz="16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F640483-D152-C5A0-ED5E-B368EC64B3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245" y="191796"/>
            <a:ext cx="1702790" cy="170279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55A9757-435E-9507-2E9E-0B10AF9BAFA5}"/>
              </a:ext>
            </a:extLst>
          </p:cNvPr>
          <p:cNvSpPr txBox="1"/>
          <p:nvPr/>
        </p:nvSpPr>
        <p:spPr>
          <a:xfrm>
            <a:off x="3576320" y="4114800"/>
            <a:ext cx="49402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Name: Erika Kazdova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Student Number: 2326505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Module: Digital Skills for Personal and Professional Growth (BMSW4008)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Date:16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March 2026</a:t>
            </a: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>
            <a:extLst>
              <a:ext uri="{FF2B5EF4-FFF2-40B4-BE49-F238E27FC236}">
                <a16:creationId xmlns:a16="http://schemas.microsoft.com/office/drawing/2014/main" id="{1CC6E402-A551-0425-7C4D-4389C73E59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8062" y="2543037"/>
            <a:ext cx="3485156" cy="963251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52C4D17A-3629-4164-E024-B65CA9C2EE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6592" y="1484804"/>
            <a:ext cx="3476625" cy="963251"/>
          </a:xfrm>
          <a:prstGeom prst="rect">
            <a:avLst/>
          </a:prstGeom>
        </p:spPr>
      </p:pic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Navigation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603250"/>
            <a:ext cx="11795125" cy="476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750" b="1" dirty="0">
                <a:solidFill>
                  <a:srgbClr val="3D352E"/>
                </a:solidFill>
                <a:latin typeface="Oranienbaum" pitchFamily="34" charset="0"/>
              </a:rPr>
              <a:t>Content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17500" y="1206500"/>
            <a:ext cx="762000" cy="31750"/>
          </a:xfrm>
          <a:custGeom>
            <a:avLst/>
            <a:gdLst/>
            <a:ahLst/>
            <a:cxnLst/>
            <a:rect l="l" t="t" r="r" b="b"/>
            <a:pathLst>
              <a:path w="762000" h="31750">
                <a:moveTo>
                  <a:pt x="0" y="0"/>
                </a:moveTo>
                <a:lnTo>
                  <a:pt x="762000" y="0"/>
                </a:lnTo>
                <a:lnTo>
                  <a:pt x="762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33376" y="1492250"/>
            <a:ext cx="3264590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33375" y="1492250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08000" y="1651000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60375" y="1651000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01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063625" y="1681715"/>
            <a:ext cx="3929063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/>
              </a:rPr>
              <a:t>Market resea</a:t>
            </a:r>
            <a:r>
              <a:rPr lang="en-US" sz="1500" b="1">
                <a:solidFill>
                  <a:srgbClr val="3D352E"/>
                </a:solidFill>
                <a:latin typeface="Unna"/>
              </a:rPr>
              <a:t>rch Questionnaire</a:t>
            </a:r>
            <a:endParaRPr lang="en-US" sz="1500" b="1" dirty="0">
              <a:solidFill>
                <a:srgbClr val="3D352E"/>
              </a:solidFill>
              <a:latin typeface="Unna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4135437" y="1492250"/>
            <a:ext cx="3738562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103687" y="1525518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341675" y="1651000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294050" y="1651000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chemeClr val="bg1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02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5" name="Text 13"/>
          <p:cNvSpPr/>
          <p:nvPr/>
        </p:nvSpPr>
        <p:spPr>
          <a:xfrm>
            <a:off x="4942095" y="1681715"/>
            <a:ext cx="36195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3D352E"/>
                </a:solidFill>
                <a:latin typeface="Unna"/>
              </a:rPr>
              <a:t>Data Analysis </a:t>
            </a:r>
            <a:endParaRPr lang="en-US" sz="1500" b="1" dirty="0">
              <a:solidFill>
                <a:srgbClr val="3D352E"/>
              </a:solidFill>
              <a:latin typeface="Unna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333375" y="2540000"/>
            <a:ext cx="3232841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525529" y="1650483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466345" y="1643699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03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9137750" y="1744594"/>
            <a:ext cx="344487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3D352E"/>
                </a:solidFill>
                <a:latin typeface="Unna"/>
              </a:rPr>
              <a:t>Marketing materials</a:t>
            </a:r>
            <a:endParaRPr lang="en-US" sz="1500" b="1" dirty="0">
              <a:solidFill>
                <a:srgbClr val="3D352E"/>
              </a:solidFill>
              <a:latin typeface="Unna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4134054" y="2537930"/>
            <a:ext cx="3738562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12807" y="3583610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508000" y="2714073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60375" y="2714073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04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1047751" y="2857983"/>
            <a:ext cx="347662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3D352E"/>
                </a:solidFill>
                <a:latin typeface="Unna"/>
              </a:rPr>
              <a:t>Video Advert</a:t>
            </a:r>
            <a:endParaRPr lang="en-US" sz="1500" b="1" dirty="0">
              <a:solidFill>
                <a:srgbClr val="3D352E"/>
              </a:solidFill>
              <a:latin typeface="Unna"/>
            </a:endParaRPr>
          </a:p>
        </p:txBody>
      </p:sp>
      <p:sp>
        <p:nvSpPr>
          <p:cNvPr id="29" name="Shape 27"/>
          <p:cNvSpPr/>
          <p:nvPr/>
        </p:nvSpPr>
        <p:spPr>
          <a:xfrm>
            <a:off x="333375" y="3587750"/>
            <a:ext cx="3232841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4111689" y="2533238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4324554" y="2714073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2" name="Text 30"/>
          <p:cNvSpPr/>
          <p:nvPr/>
        </p:nvSpPr>
        <p:spPr>
          <a:xfrm>
            <a:off x="4286250" y="2723115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chemeClr val="bg1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05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33" name="Text 31"/>
          <p:cNvSpPr/>
          <p:nvPr/>
        </p:nvSpPr>
        <p:spPr>
          <a:xfrm>
            <a:off x="4942095" y="2805735"/>
            <a:ext cx="3278188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3D352E"/>
                </a:solidFill>
                <a:latin typeface="Unna"/>
              </a:rPr>
              <a:t>Reflection</a:t>
            </a:r>
            <a:endParaRPr lang="en-US" sz="1500" b="1" dirty="0">
              <a:solidFill>
                <a:srgbClr val="3D352E"/>
              </a:solidFill>
              <a:latin typeface="Unna"/>
            </a:endParaRPr>
          </a:p>
        </p:txBody>
      </p:sp>
      <p:sp>
        <p:nvSpPr>
          <p:cNvPr id="37" name="Shape 35"/>
          <p:cNvSpPr/>
          <p:nvPr/>
        </p:nvSpPr>
        <p:spPr>
          <a:xfrm>
            <a:off x="8507206" y="2751897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8459581" y="2764667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06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9137750" y="2809323"/>
            <a:ext cx="293687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3D352E"/>
                </a:solidFill>
                <a:latin typeface="Unna"/>
              </a:rPr>
              <a:t>Reference list</a:t>
            </a:r>
            <a:endParaRPr lang="en-US" sz="1500" b="1" dirty="0">
              <a:solidFill>
                <a:srgbClr val="3D352E"/>
              </a:solidFill>
              <a:latin typeface="Unna"/>
            </a:endParaRPr>
          </a:p>
        </p:txBody>
      </p:sp>
      <p:sp>
        <p:nvSpPr>
          <p:cNvPr id="43" name="Shape 41"/>
          <p:cNvSpPr/>
          <p:nvPr/>
        </p:nvSpPr>
        <p:spPr>
          <a:xfrm>
            <a:off x="508000" y="3789985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460375" y="3789985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07</a:t>
            </a:r>
            <a:endParaRPr lang="en-US" sz="1600" dirty="0"/>
          </a:p>
        </p:txBody>
      </p:sp>
      <p:sp>
        <p:nvSpPr>
          <p:cNvPr id="45" name="Text 43"/>
          <p:cNvSpPr/>
          <p:nvPr/>
        </p:nvSpPr>
        <p:spPr>
          <a:xfrm>
            <a:off x="1082806" y="3851415"/>
            <a:ext cx="3881438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3D352E"/>
                </a:solidFill>
                <a:latin typeface="Unna"/>
              </a:rPr>
              <a:t>AI Statement</a:t>
            </a:r>
            <a:endParaRPr lang="en-US" sz="1500" b="1" dirty="0">
              <a:solidFill>
                <a:srgbClr val="3D352E"/>
              </a:solidFill>
              <a:latin typeface="Unna"/>
            </a:endParaRPr>
          </a:p>
        </p:txBody>
      </p:sp>
      <p:sp>
        <p:nvSpPr>
          <p:cNvPr id="54" name="Shape 52"/>
          <p:cNvSpPr/>
          <p:nvPr/>
        </p:nvSpPr>
        <p:spPr>
          <a:xfrm>
            <a:off x="8310607" y="2588454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7F0BBF02-2648-4052-A7AC-E27BB2E213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9792" y="241948"/>
            <a:ext cx="996302" cy="996302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49BB2701-8C53-D568-09B0-4F3FC632D0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06592" y="1514521"/>
            <a:ext cx="30483" cy="859611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4704C3EE-4EB2-2E26-B583-64CAB6430F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885" y="2532057"/>
            <a:ext cx="30483" cy="859611"/>
          </a:xfrm>
          <a:prstGeom prst="rect">
            <a:avLst/>
          </a:prstGeom>
        </p:spPr>
      </p:pic>
      <p:sp>
        <p:nvSpPr>
          <p:cNvPr id="76" name="Text 61">
            <a:extLst>
              <a:ext uri="{FF2B5EF4-FFF2-40B4-BE49-F238E27FC236}">
                <a16:creationId xmlns:a16="http://schemas.microsoft.com/office/drawing/2014/main" id="{A3B2EDD2-D6BC-B51A-9B68-E10DF0FE9E18}"/>
              </a:ext>
            </a:extLst>
          </p:cNvPr>
          <p:cNvSpPr/>
          <p:nvPr/>
        </p:nvSpPr>
        <p:spPr>
          <a:xfrm>
            <a:off x="4992688" y="4901786"/>
            <a:ext cx="34290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endParaRPr lang="en-US" sz="1600" dirty="0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0F71794D-3D7D-03E1-CCB4-37D6617B8A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77222" y="3792858"/>
            <a:ext cx="5099496" cy="29126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6" name="Image 1" descr="https://kimi-web-img.moonshot.cn/img/www.rjontour.com/3d385a8c94871b4ef626c001157e1711380d7042.webp">
            <a:extLst>
              <a:ext uri="{FF2B5EF4-FFF2-40B4-BE49-F238E27FC236}">
                <a16:creationId xmlns:a16="http://schemas.microsoft.com/office/drawing/2014/main" id="{C9355A87-8497-BBC7-4935-FCCFC7E7DB5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33146" b="33146"/>
          <a:stretch/>
        </p:blipFill>
        <p:spPr>
          <a:xfrm>
            <a:off x="460375" y="5433219"/>
            <a:ext cx="5651500" cy="1428750"/>
          </a:xfrm>
          <a:prstGeom prst="roundRect">
            <a:avLst>
              <a:gd name="adj" fmla="val 8889"/>
            </a:avLst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C6C9AF5-9CF3-32A8-9B16-8326089D1EE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48897" y="3547885"/>
            <a:ext cx="2731453" cy="1768881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382298" y="57202"/>
            <a:ext cx="6391035" cy="9973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514350" indent="-514350">
              <a:buAutoNum type="arabicPeriod"/>
            </a:pPr>
            <a:r>
              <a:rPr lang="en-US" sz="3100" b="1" dirty="0">
                <a:solidFill>
                  <a:srgbClr val="3D352E"/>
                </a:solidFill>
                <a:latin typeface="Oranienbaum"/>
              </a:rPr>
              <a:t>Market Research Questionnaire</a:t>
            </a:r>
          </a:p>
        </p:txBody>
      </p:sp>
      <p:sp>
        <p:nvSpPr>
          <p:cNvPr id="4" name="Shape 2"/>
          <p:cNvSpPr/>
          <p:nvPr/>
        </p:nvSpPr>
        <p:spPr>
          <a:xfrm>
            <a:off x="365676" y="961945"/>
            <a:ext cx="797840" cy="33243"/>
          </a:xfrm>
          <a:custGeom>
            <a:avLst/>
            <a:gdLst/>
            <a:ahLst/>
            <a:cxnLst/>
            <a:rect l="l" t="t" r="r" b="b"/>
            <a:pathLst>
              <a:path w="797840" h="33243">
                <a:moveTo>
                  <a:pt x="0" y="0"/>
                </a:moveTo>
                <a:lnTo>
                  <a:pt x="797840" y="0"/>
                </a:lnTo>
                <a:lnTo>
                  <a:pt x="797840" y="33243"/>
                </a:lnTo>
                <a:lnTo>
                  <a:pt x="0" y="33243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9291" y="1371740"/>
            <a:ext cx="45719" cy="4592157"/>
          </a:xfrm>
          <a:custGeom>
            <a:avLst/>
            <a:gdLst/>
            <a:ahLst/>
            <a:cxnLst/>
            <a:rect l="l" t="t" r="r" b="b"/>
            <a:pathLst>
              <a:path w="33243" h="1429464">
                <a:moveTo>
                  <a:pt x="33243" y="0"/>
                </a:moveTo>
                <a:lnTo>
                  <a:pt x="33243" y="0"/>
                </a:lnTo>
                <a:lnTo>
                  <a:pt x="33243" y="1429464"/>
                </a:lnTo>
                <a:lnTo>
                  <a:pt x="33243" y="1429464"/>
                </a:lnTo>
                <a:cubicBezTo>
                  <a:pt x="14884" y="1429464"/>
                  <a:pt x="0" y="1414581"/>
                  <a:pt x="0" y="1396221"/>
                </a:cubicBezTo>
                <a:lnTo>
                  <a:pt x="0" y="33243"/>
                </a:lnTo>
                <a:cubicBezTo>
                  <a:pt x="0" y="14896"/>
                  <a:pt x="14896" y="0"/>
                  <a:pt x="33243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3" name="Picture 32" descr="A screenshot of a graph&#10;&#10;AI-generated content may be incorrect.">
            <a:extLst>
              <a:ext uri="{FF2B5EF4-FFF2-40B4-BE49-F238E27FC236}">
                <a16:creationId xmlns:a16="http://schemas.microsoft.com/office/drawing/2014/main" id="{7FC0E924-34BC-0B2D-10C7-4FF4BE6FF6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8339" y="423084"/>
            <a:ext cx="1812750" cy="1626474"/>
          </a:xfrm>
          <a:prstGeom prst="rect">
            <a:avLst/>
          </a:prstGeom>
        </p:spPr>
      </p:pic>
      <p:pic>
        <p:nvPicPr>
          <p:cNvPr id="34" name="Picture 33" descr="A screenshot of a graph&#10;&#10;AI-generated content may be incorrect.">
            <a:extLst>
              <a:ext uri="{FF2B5EF4-FFF2-40B4-BE49-F238E27FC236}">
                <a16:creationId xmlns:a16="http://schemas.microsoft.com/office/drawing/2014/main" id="{7E6BFDA3-33BC-55DD-F39B-F781C518AA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5507" y="2135472"/>
            <a:ext cx="2071748" cy="2238376"/>
          </a:xfrm>
          <a:prstGeom prst="rect">
            <a:avLst/>
          </a:prstGeom>
        </p:spPr>
      </p:pic>
      <p:pic>
        <p:nvPicPr>
          <p:cNvPr id="35" name="Picture 34" descr="A screenshot of a phone&#10;&#10;AI-generated content may be incorrect.">
            <a:extLst>
              <a:ext uri="{FF2B5EF4-FFF2-40B4-BE49-F238E27FC236}">
                <a16:creationId xmlns:a16="http://schemas.microsoft.com/office/drawing/2014/main" id="{E3E0601F-123E-F8E9-8029-AB1244227E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47565" y="4348382"/>
            <a:ext cx="1910787" cy="2238376"/>
          </a:xfrm>
          <a:prstGeom prst="rect">
            <a:avLst/>
          </a:prstGeom>
        </p:spPr>
      </p:pic>
      <p:pic>
        <p:nvPicPr>
          <p:cNvPr id="36" name="Picture 35" descr="A screenshot of a phone&#10;&#10;AI-generated content may be incorrect.">
            <a:extLst>
              <a:ext uri="{FF2B5EF4-FFF2-40B4-BE49-F238E27FC236}">
                <a16:creationId xmlns:a16="http://schemas.microsoft.com/office/drawing/2014/main" id="{845A3058-F874-436F-DC12-99EB53B4F4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44636" y="416865"/>
            <a:ext cx="1682024" cy="2388330"/>
          </a:xfrm>
          <a:prstGeom prst="rect">
            <a:avLst/>
          </a:prstGeom>
        </p:spPr>
      </p:pic>
      <p:pic>
        <p:nvPicPr>
          <p:cNvPr id="37" name="Picture 36" descr="A screenshot of a black and white website&#10;&#10;AI-generated content may be incorrect.">
            <a:extLst>
              <a:ext uri="{FF2B5EF4-FFF2-40B4-BE49-F238E27FC236}">
                <a16:creationId xmlns:a16="http://schemas.microsoft.com/office/drawing/2014/main" id="{6B926EBA-AE5D-F30D-F0E8-8D8E16BCC0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73555" y="2779927"/>
            <a:ext cx="1680264" cy="1568455"/>
          </a:xfrm>
          <a:prstGeom prst="rect">
            <a:avLst/>
          </a:prstGeom>
        </p:spPr>
      </p:pic>
      <p:pic>
        <p:nvPicPr>
          <p:cNvPr id="38" name="Picture 37" descr="A screenshot of a phone&#10;&#10;AI-generated content may be incorrect.">
            <a:extLst>
              <a:ext uri="{FF2B5EF4-FFF2-40B4-BE49-F238E27FC236}">
                <a16:creationId xmlns:a16="http://schemas.microsoft.com/office/drawing/2014/main" id="{40216615-7E18-5D21-FFEA-53FE5FCA27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8942" y="1994601"/>
            <a:ext cx="1789241" cy="1790173"/>
          </a:xfrm>
          <a:prstGeom prst="rect">
            <a:avLst/>
          </a:prstGeom>
        </p:spPr>
      </p:pic>
      <p:pic>
        <p:nvPicPr>
          <p:cNvPr id="40" name="Picture 39" descr="A screenshot of a phone&#10;&#10;AI-generated content may be incorrect.">
            <a:extLst>
              <a:ext uri="{FF2B5EF4-FFF2-40B4-BE49-F238E27FC236}">
                <a16:creationId xmlns:a16="http://schemas.microsoft.com/office/drawing/2014/main" id="{D121CAE8-06F0-20BD-46E5-79B3A3570CB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28943" y="3761946"/>
            <a:ext cx="2151458" cy="2476145"/>
          </a:xfrm>
          <a:prstGeom prst="rect">
            <a:avLst/>
          </a:prstGeom>
        </p:spPr>
      </p:pic>
      <p:pic>
        <p:nvPicPr>
          <p:cNvPr id="41" name="Picture 40" descr="A screenshot of a graph&#10;&#10;AI-generated content may be incorrect.">
            <a:extLst>
              <a:ext uri="{FF2B5EF4-FFF2-40B4-BE49-F238E27FC236}">
                <a16:creationId xmlns:a16="http://schemas.microsoft.com/office/drawing/2014/main" id="{450A62C4-2D4B-35D1-6010-CDAB22F0DEF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18183" y="423084"/>
            <a:ext cx="1861984" cy="17123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98BACC-64D2-8460-D211-D625888EC6CE}"/>
              </a:ext>
            </a:extLst>
          </p:cNvPr>
          <p:cNvSpPr txBox="1"/>
          <p:nvPr/>
        </p:nvSpPr>
        <p:spPr>
          <a:xfrm>
            <a:off x="732514" y="1371740"/>
            <a:ext cx="50875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PRIMARY RESEARCH METHODS</a:t>
            </a:r>
          </a:p>
          <a:p>
            <a:endParaRPr lang="en-GB" dirty="0"/>
          </a:p>
          <a:p>
            <a:r>
              <a:rPr lang="en-GB" dirty="0">
                <a:latin typeface="Arial Rounded MT Bold" panose="020F0704030504030204" pitchFamily="34" charset="0"/>
                <a:cs typeface="Aldhabi" panose="020F0502020204030204" pitchFamily="2" charset="-78"/>
              </a:rPr>
              <a:t>Survey Design:</a:t>
            </a:r>
          </a:p>
          <a:p>
            <a:r>
              <a:rPr lang="en-GB" dirty="0"/>
              <a:t>• 10 respondents from target demographic</a:t>
            </a:r>
          </a:p>
          <a:p>
            <a:r>
              <a:rPr lang="en-GB" dirty="0"/>
              <a:t>• Mix of closed and open-ended questions</a:t>
            </a:r>
          </a:p>
          <a:p>
            <a:r>
              <a:rPr lang="en-GB" dirty="0"/>
              <a:t>• Focus on awareness, interest, and behaviour</a:t>
            </a:r>
          </a:p>
          <a:p>
            <a:endParaRPr lang="en-GB" dirty="0"/>
          </a:p>
          <a:p>
            <a:r>
              <a:rPr lang="en-GB" dirty="0">
                <a:latin typeface="Arial Rounded MT Bold" panose="020F0704030504030204" pitchFamily="34" charset="0"/>
              </a:rPr>
              <a:t>Key Questions Analysed:</a:t>
            </a:r>
          </a:p>
          <a:p>
            <a:r>
              <a:rPr lang="en-GB" dirty="0"/>
              <a:t>Q4: Preferred cuisines (competitive landscape)</a:t>
            </a:r>
          </a:p>
          <a:p>
            <a:r>
              <a:rPr lang="en-GB" dirty="0"/>
              <a:t>Q9: Previous Czech cuisine experience (market gap)</a:t>
            </a:r>
          </a:p>
          <a:p>
            <a:r>
              <a:rPr lang="en-GB" dirty="0"/>
              <a:t>Q10: Interest in events/promotions (engagement)</a:t>
            </a:r>
          </a:p>
          <a:p>
            <a:endParaRPr lang="en-GB" dirty="0">
              <a:latin typeface="Arial Rounded MT Bold" panose="020F0704030504030204" pitchFamily="34" charset="0"/>
            </a:endParaRPr>
          </a:p>
          <a:p>
            <a:r>
              <a:rPr lang="en-GB" dirty="0">
                <a:latin typeface="Arial Rounded MT Bold" panose="020F0704030504030204" pitchFamily="34" charset="0"/>
              </a:rPr>
              <a:t>Sample Characteristics:</a:t>
            </a:r>
          </a:p>
          <a:p>
            <a:r>
              <a:rPr lang="en-GB" dirty="0"/>
              <a:t>• Cardiff residents and students</a:t>
            </a:r>
          </a:p>
          <a:p>
            <a:r>
              <a:rPr lang="en-GB" dirty="0"/>
              <a:t>• Mix of ages 18-45</a:t>
            </a:r>
          </a:p>
          <a:p>
            <a:r>
              <a:rPr lang="en-GB" dirty="0"/>
              <a:t>• Diverse culinary preferences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352936-4922-0CA3-9559-ED0884778E0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226830" y="4746818"/>
            <a:ext cx="1850144" cy="1110087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5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41CE74-7910-C9E0-8FFE-85B8DD89E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EAE6A2BC-4AA6-95FE-3704-4272FDF43F7C}"/>
              </a:ext>
            </a:extLst>
          </p:cNvPr>
          <p:cNvSpPr/>
          <p:nvPr/>
        </p:nvSpPr>
        <p:spPr>
          <a:xfrm>
            <a:off x="371707" y="371707"/>
            <a:ext cx="11522927" cy="223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71" b="1" i="0" u="none" strike="noStrike" kern="0" cap="none" spc="117" normalizeH="0" baseline="0" noProof="0" dirty="0">
                <a:ln>
                  <a:noFill/>
                </a:ln>
                <a:solidFill>
                  <a:srgbClr val="AE4A4A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Industry Analysis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86AC78B3-06F6-752A-A948-8E3C027F36B8}"/>
              </a:ext>
            </a:extLst>
          </p:cNvPr>
          <p:cNvSpPr/>
          <p:nvPr/>
        </p:nvSpPr>
        <p:spPr>
          <a:xfrm>
            <a:off x="371707" y="706244"/>
            <a:ext cx="11671610" cy="4460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512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1</a:t>
            </a:r>
            <a:r>
              <a:rPr kumimoji="0" lang="en-US" sz="3512" b="1" i="0" u="none" strike="noStrike" kern="1200" cap="none" spc="0" normalizeH="0" baseline="0" noProof="0" dirty="0">
                <a:ln>
                  <a:noFill/>
                </a:ln>
                <a:solidFill>
                  <a:srgbClr val="3D352E"/>
                </a:solidFill>
                <a:effectLst/>
                <a:uLnTx/>
                <a:uFillTx/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. Market Research Questionnaire 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FE020B79-E50E-D99D-9DEA-7EBFF9C57A03}"/>
              </a:ext>
            </a:extLst>
          </p:cNvPr>
          <p:cNvSpPr/>
          <p:nvPr/>
        </p:nvSpPr>
        <p:spPr>
          <a:xfrm>
            <a:off x="371707" y="1300976"/>
            <a:ext cx="892098" cy="37171"/>
          </a:xfrm>
          <a:custGeom>
            <a:avLst/>
            <a:gdLst/>
            <a:ahLst/>
            <a:cxnLst/>
            <a:rect l="l" t="t" r="r" b="b"/>
            <a:pathLst>
              <a:path w="892098" h="37171">
                <a:moveTo>
                  <a:pt x="0" y="0"/>
                </a:moveTo>
                <a:lnTo>
                  <a:pt x="892098" y="0"/>
                </a:lnTo>
                <a:lnTo>
                  <a:pt x="892098" y="37171"/>
                </a:lnTo>
                <a:lnTo>
                  <a:pt x="0" y="37171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32C7D06D-1154-35EC-DA9A-2CDE7E47D45E}"/>
              </a:ext>
            </a:extLst>
          </p:cNvPr>
          <p:cNvSpPr/>
          <p:nvPr/>
        </p:nvSpPr>
        <p:spPr>
          <a:xfrm>
            <a:off x="371707" y="1683093"/>
            <a:ext cx="55757" cy="3483640"/>
          </a:xfrm>
          <a:custGeom>
            <a:avLst/>
            <a:gdLst/>
            <a:ahLst/>
            <a:cxnLst/>
            <a:rect l="l" t="t" r="r" b="b"/>
            <a:pathLst>
              <a:path w="37171" h="1672683">
                <a:moveTo>
                  <a:pt x="37171" y="0"/>
                </a:moveTo>
                <a:lnTo>
                  <a:pt x="37171" y="0"/>
                </a:lnTo>
                <a:lnTo>
                  <a:pt x="37171" y="1672683"/>
                </a:lnTo>
                <a:lnTo>
                  <a:pt x="37171" y="1672683"/>
                </a:lnTo>
                <a:cubicBezTo>
                  <a:pt x="16642" y="1672683"/>
                  <a:pt x="0" y="1656041"/>
                  <a:pt x="0" y="1635512"/>
                </a:cubicBez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Shape 15">
            <a:extLst>
              <a:ext uri="{FF2B5EF4-FFF2-40B4-BE49-F238E27FC236}">
                <a16:creationId xmlns:a16="http://schemas.microsoft.com/office/drawing/2014/main" id="{3709A58A-4C1C-57FC-5E69-3825FD6BAEF3}"/>
              </a:ext>
            </a:extLst>
          </p:cNvPr>
          <p:cNvSpPr/>
          <p:nvPr/>
        </p:nvSpPr>
        <p:spPr>
          <a:xfrm>
            <a:off x="390293" y="5352585"/>
            <a:ext cx="37171" cy="1300976"/>
          </a:xfrm>
          <a:custGeom>
            <a:avLst/>
            <a:gdLst/>
            <a:ahLst/>
            <a:cxnLst/>
            <a:rect l="l" t="t" r="r" b="b"/>
            <a:pathLst>
              <a:path w="37171" h="1300976">
                <a:moveTo>
                  <a:pt x="37171" y="0"/>
                </a:moveTo>
                <a:lnTo>
                  <a:pt x="37171" y="0"/>
                </a:lnTo>
                <a:lnTo>
                  <a:pt x="37171" y="1300976"/>
                </a:lnTo>
                <a:lnTo>
                  <a:pt x="37171" y="1300976"/>
                </a:lnTo>
                <a:cubicBezTo>
                  <a:pt x="16642" y="1300976"/>
                  <a:pt x="0" y="1284334"/>
                  <a:pt x="0" y="1263805"/>
                </a:cubicBez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Shape 20">
            <a:extLst>
              <a:ext uri="{FF2B5EF4-FFF2-40B4-BE49-F238E27FC236}">
                <a16:creationId xmlns:a16="http://schemas.microsoft.com/office/drawing/2014/main" id="{D234CA03-6497-BAED-FD83-4D3F5949B316}"/>
              </a:ext>
            </a:extLst>
          </p:cNvPr>
          <p:cNvSpPr/>
          <p:nvPr/>
        </p:nvSpPr>
        <p:spPr>
          <a:xfrm>
            <a:off x="6319024" y="443075"/>
            <a:ext cx="5575610" cy="37171"/>
          </a:xfrm>
          <a:custGeom>
            <a:avLst/>
            <a:gdLst/>
            <a:ahLst/>
            <a:cxnLst/>
            <a:rect l="l" t="t" r="r" b="b"/>
            <a:pathLst>
              <a:path w="5575610" h="37171">
                <a:moveTo>
                  <a:pt x="37171" y="0"/>
                </a:moveTo>
                <a:lnTo>
                  <a:pt x="5538439" y="0"/>
                </a:lnTo>
                <a:cubicBezTo>
                  <a:pt x="5558968" y="0"/>
                  <a:pt x="5575610" y="16642"/>
                  <a:pt x="5575610" y="37171"/>
                </a:cubicBezTo>
                <a:lnTo>
                  <a:pt x="5575610" y="37171"/>
                </a:lnTo>
                <a:lnTo>
                  <a:pt x="0" y="37171"/>
                </a:ln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916D76-E767-9EE4-BDDE-4B1B44BD69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4441" y="480246"/>
            <a:ext cx="1395852" cy="1395852"/>
          </a:xfrm>
          <a:prstGeom prst="rect">
            <a:avLst/>
          </a:prstGeom>
        </p:spPr>
      </p:pic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190B2EAD-993A-6F2A-8036-A38E4C4BBE1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6171567"/>
              </p:ext>
            </p:extLst>
          </p:nvPr>
        </p:nvGraphicFramePr>
        <p:xfrm>
          <a:off x="371707" y="1987611"/>
          <a:ext cx="11342773" cy="4328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4" imgW="13265212" imgH="4609924" progId="Excel.Sheet.12">
                  <p:embed/>
                </p:oleObj>
              </mc:Choice>
              <mc:Fallback>
                <p:oleObj name="Worksheet" r:id="rId4" imgW="13265212" imgH="460992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71707" y="1987611"/>
                        <a:ext cx="11342773" cy="43281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79B6A51-99D6-E978-E934-1AC4640E36B6}"/>
              </a:ext>
            </a:extLst>
          </p:cNvPr>
          <p:cNvSpPr txBox="1"/>
          <p:nvPr/>
        </p:nvSpPr>
        <p:spPr>
          <a:xfrm>
            <a:off x="548640" y="1493520"/>
            <a:ext cx="4551680" cy="3825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12-month cashflow Excel Spreadsheet: </a:t>
            </a:r>
          </a:p>
        </p:txBody>
      </p:sp>
    </p:spTree>
    <p:extLst>
      <p:ext uri="{BB962C8B-B14F-4D97-AF65-F5344CB8AC3E}">
        <p14:creationId xmlns:p14="http://schemas.microsoft.com/office/powerpoint/2010/main" val="2670530228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5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66BA0A-5441-E872-5443-C917B8364E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04403E1E-A683-1E15-42C1-6F9FF67C9F55}"/>
              </a:ext>
            </a:extLst>
          </p:cNvPr>
          <p:cNvSpPr/>
          <p:nvPr/>
        </p:nvSpPr>
        <p:spPr>
          <a:xfrm>
            <a:off x="382298" y="57202"/>
            <a:ext cx="6391035" cy="9973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100" b="1" dirty="0">
                <a:solidFill>
                  <a:srgbClr val="3D352E"/>
                </a:solidFill>
                <a:latin typeface="Oranienbaum"/>
              </a:rPr>
              <a:t>2.   Data Analysis</a:t>
            </a: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8C5E0E43-CC00-5E32-E790-B43248CFC05F}"/>
              </a:ext>
            </a:extLst>
          </p:cNvPr>
          <p:cNvSpPr/>
          <p:nvPr/>
        </p:nvSpPr>
        <p:spPr>
          <a:xfrm>
            <a:off x="365676" y="961945"/>
            <a:ext cx="797840" cy="33243"/>
          </a:xfrm>
          <a:custGeom>
            <a:avLst/>
            <a:gdLst/>
            <a:ahLst/>
            <a:cxnLst/>
            <a:rect l="l" t="t" r="r" b="b"/>
            <a:pathLst>
              <a:path w="797840" h="33243">
                <a:moveTo>
                  <a:pt x="0" y="0"/>
                </a:moveTo>
                <a:lnTo>
                  <a:pt x="797840" y="0"/>
                </a:lnTo>
                <a:lnTo>
                  <a:pt x="797840" y="33243"/>
                </a:lnTo>
                <a:lnTo>
                  <a:pt x="0" y="33243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F71594-60F8-53A3-1ED2-935375708BAB}"/>
              </a:ext>
            </a:extLst>
          </p:cNvPr>
          <p:cNvSpPr txBox="1"/>
          <p:nvPr/>
        </p:nvSpPr>
        <p:spPr>
          <a:xfrm>
            <a:off x="629920" y="1442720"/>
            <a:ext cx="89712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THE OPPORTUNITY</a:t>
            </a:r>
          </a:p>
          <a:p>
            <a:r>
              <a:rPr lang="en-GB" dirty="0"/>
              <a:t>• 90% of respondents expressed interest in trying Czech cuisine, (Kotler et al, 2021) </a:t>
            </a:r>
          </a:p>
          <a:p>
            <a:r>
              <a:rPr lang="en-GB" dirty="0"/>
              <a:t>• 70% of Cardiff market remains untapped (never tried Czech food), (</a:t>
            </a:r>
            <a:r>
              <a:rPr lang="en-GB" dirty="0" err="1"/>
              <a:t>WorldMetrics</a:t>
            </a:r>
            <a:r>
              <a:rPr lang="en-GB" dirty="0"/>
              <a:t>, 2026)</a:t>
            </a:r>
          </a:p>
          <a:p>
            <a:r>
              <a:rPr lang="en-GB" dirty="0"/>
              <a:t>• Zero direct competition in Wales—first-mover advantage</a:t>
            </a:r>
          </a:p>
          <a:p>
            <a:endParaRPr lang="en-GB" dirty="0"/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THE CONCEPT</a:t>
            </a:r>
          </a:p>
          <a:p>
            <a:r>
              <a:rPr lang="en-GB" dirty="0"/>
              <a:t>• Authentic Czech cuisine: </a:t>
            </a:r>
            <a:r>
              <a:rPr lang="en-GB" dirty="0" err="1"/>
              <a:t>svíčková</a:t>
            </a:r>
            <a:r>
              <a:rPr lang="en-GB" dirty="0"/>
              <a:t>, goulash, </a:t>
            </a:r>
            <a:r>
              <a:rPr lang="en-GB" dirty="0" err="1"/>
              <a:t>knedlíky</a:t>
            </a:r>
            <a:r>
              <a:rPr lang="en-GB" dirty="0"/>
              <a:t>, </a:t>
            </a:r>
            <a:r>
              <a:rPr lang="en-GB" dirty="0" err="1"/>
              <a:t>trdelník</a:t>
            </a:r>
            <a:endParaRPr lang="en-GB" dirty="0"/>
          </a:p>
          <a:p>
            <a:r>
              <a:rPr lang="en-GB" dirty="0"/>
              <a:t>• Vintage Prague atmosphere with distinctive yellow/orange/brown branding</a:t>
            </a:r>
          </a:p>
          <a:p>
            <a:r>
              <a:rPr lang="en-GB" dirty="0"/>
              <a:t>• Digital-first marketing strategy targeting social media (50% discovery rate), (Johnson et al, 2023)</a:t>
            </a:r>
          </a:p>
          <a:p>
            <a:endParaRPr lang="en-GB" dirty="0"/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THE OUTCOME</a:t>
            </a:r>
          </a:p>
          <a:p>
            <a:r>
              <a:rPr lang="en-GB" dirty="0"/>
              <a:t>• Viable business with exclusive market positioning</a:t>
            </a:r>
          </a:p>
          <a:p>
            <a:r>
              <a:rPr lang="en-GB" dirty="0"/>
              <a:t>• High consumer demand meets zero competition</a:t>
            </a:r>
          </a:p>
          <a:p>
            <a:r>
              <a:rPr lang="en-GB" dirty="0"/>
              <a:t>• Clear path to brand equity ownership in Welsh market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0C3FB5-3D67-DB04-54B1-728E95FEE8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0324" y="5100320"/>
            <a:ext cx="1974623" cy="17576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A14EBFF-53F9-CE41-FE7D-CE0FE37B74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0185" y="0"/>
            <a:ext cx="1955915" cy="17576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B8836B6-2EE1-5CE5-7D47-61F2B89FED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5298" y="1442720"/>
            <a:ext cx="42676" cy="459068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3DDB3D2-2F92-983B-4095-C905EF6864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86100" y="10332"/>
            <a:ext cx="2106160" cy="131144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64762EB-70C2-89D0-5DDD-11DDDDB2DD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86100" y="1321781"/>
            <a:ext cx="2105900" cy="14909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2221F61-5B7B-81CA-75BD-3B7AFDB43F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85840" y="2812756"/>
            <a:ext cx="2105901" cy="139905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924202-8CAB-6DA9-4096-A8E41D92369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086100" y="4202877"/>
            <a:ext cx="2188210" cy="137515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CFBFAAC-048D-6C5B-3835-E85E8314EA3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63795" y="5459183"/>
            <a:ext cx="2127946" cy="1388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31092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5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39C3B0-C54D-2CDE-9E9F-74E84E326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AE1CE139-43A2-1A3D-8305-515ED70C1DC2}"/>
              </a:ext>
            </a:extLst>
          </p:cNvPr>
          <p:cNvSpPr/>
          <p:nvPr/>
        </p:nvSpPr>
        <p:spPr>
          <a:xfrm>
            <a:off x="382298" y="57202"/>
            <a:ext cx="6391035" cy="9973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100" b="1" dirty="0">
                <a:solidFill>
                  <a:srgbClr val="3D352E"/>
                </a:solidFill>
                <a:latin typeface="Oranienbaum"/>
              </a:rPr>
              <a:t>2.   Data Analysis</a:t>
            </a: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98245047-2E5C-2A9D-B897-78195AD2B01D}"/>
              </a:ext>
            </a:extLst>
          </p:cNvPr>
          <p:cNvSpPr/>
          <p:nvPr/>
        </p:nvSpPr>
        <p:spPr>
          <a:xfrm>
            <a:off x="365676" y="961945"/>
            <a:ext cx="797840" cy="33243"/>
          </a:xfrm>
          <a:custGeom>
            <a:avLst/>
            <a:gdLst/>
            <a:ahLst/>
            <a:cxnLst/>
            <a:rect l="l" t="t" r="r" b="b"/>
            <a:pathLst>
              <a:path w="797840" h="33243">
                <a:moveTo>
                  <a:pt x="0" y="0"/>
                </a:moveTo>
                <a:lnTo>
                  <a:pt x="797840" y="0"/>
                </a:lnTo>
                <a:lnTo>
                  <a:pt x="797840" y="33243"/>
                </a:lnTo>
                <a:lnTo>
                  <a:pt x="0" y="33243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FA0593-D0F8-8734-CA11-9A5E6C9D5380}"/>
              </a:ext>
            </a:extLst>
          </p:cNvPr>
          <p:cNvSpPr txBox="1"/>
          <p:nvPr/>
        </p:nvSpPr>
        <p:spPr>
          <a:xfrm>
            <a:off x="642114" y="1054503"/>
            <a:ext cx="1111504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Oranienbaum" panose="02000506080000020003" pitchFamily="2" charset="0"/>
                <a:cs typeface="Aharoni" panose="02010803020104030203" pitchFamily="2" charset="-79"/>
              </a:rPr>
              <a:t>CARDIFF'S CULINARY LANDSCAPE</a:t>
            </a:r>
          </a:p>
          <a:p>
            <a:endParaRPr lang="en-GB" dirty="0"/>
          </a:p>
          <a:p>
            <a:r>
              <a:rPr lang="en-GB" dirty="0">
                <a:latin typeface="Abadi" panose="020B0604020104020204" pitchFamily="34" charset="0"/>
              </a:rPr>
              <a:t>Preferred Cuisines (Q4 Results):</a:t>
            </a:r>
          </a:p>
          <a:p>
            <a:r>
              <a:rPr lang="en-GB" dirty="0"/>
              <a:t>1. Caribbean/Jamaican: 4 mentions</a:t>
            </a:r>
          </a:p>
          <a:p>
            <a:r>
              <a:rPr lang="en-GB" dirty="0"/>
              <a:t>2. Mediterranean/Greek: 3 mentions  </a:t>
            </a:r>
          </a:p>
          <a:p>
            <a:r>
              <a:rPr lang="en-GB" dirty="0"/>
              <a:t>3. Chinese: 2 mentions</a:t>
            </a:r>
          </a:p>
          <a:p>
            <a:r>
              <a:rPr lang="en-GB" dirty="0"/>
              <a:t>4. Czech: 0 current offerings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Strategic Insight: Gap in the market, (Hooley et al, 2020)</a:t>
            </a:r>
          </a:p>
          <a:p>
            <a:r>
              <a:rPr lang="en-GB" dirty="0"/>
              <a:t>Czech cuisine shares characteristics with </a:t>
            </a:r>
          </a:p>
          <a:p>
            <a:r>
              <a:rPr lang="en-GB" dirty="0"/>
              <a:t>Cardiff's favourites:</a:t>
            </a:r>
          </a:p>
          <a:p>
            <a:r>
              <a:rPr lang="en-GB" dirty="0"/>
              <a:t>• Bold, hearty flavours</a:t>
            </a:r>
          </a:p>
          <a:p>
            <a:r>
              <a:rPr lang="en-GB" dirty="0"/>
              <a:t>• Meat-centric dishes  </a:t>
            </a:r>
          </a:p>
          <a:p>
            <a:r>
              <a:rPr lang="en-GB" dirty="0"/>
              <a:t>• Comfort food appeal</a:t>
            </a:r>
          </a:p>
          <a:p>
            <a:r>
              <a:rPr lang="en-GB" dirty="0"/>
              <a:t>• Robust, satisfying profiles</a:t>
            </a:r>
          </a:p>
          <a:p>
            <a:endParaRPr lang="en-GB" dirty="0"/>
          </a:p>
          <a:p>
            <a:r>
              <a:rPr lang="en-GB" dirty="0">
                <a:latin typeface="Abadi" panose="020B0604020104020204" pitchFamily="34" charset="0"/>
              </a:rPr>
              <a:t>Differentiation Opportunity:</a:t>
            </a:r>
          </a:p>
          <a:p>
            <a:r>
              <a:rPr lang="en-GB" dirty="0"/>
              <a:t>Unlike existing options, we offer authentic </a:t>
            </a:r>
          </a:p>
          <a:p>
            <a:r>
              <a:rPr lang="en-GB" dirty="0"/>
              <a:t>European comfort food with unique </a:t>
            </a:r>
          </a:p>
          <a:p>
            <a:r>
              <a:rPr lang="en-GB" dirty="0"/>
              <a:t>differentiators: </a:t>
            </a:r>
            <a:r>
              <a:rPr lang="en-GB" dirty="0" err="1"/>
              <a:t>knedlíky</a:t>
            </a:r>
            <a:r>
              <a:rPr lang="en-GB" dirty="0"/>
              <a:t> dumplings, </a:t>
            </a:r>
          </a:p>
          <a:p>
            <a:r>
              <a:rPr lang="en-GB" dirty="0"/>
              <a:t>slow-braised meats, world-renowned beer culture.</a:t>
            </a:r>
          </a:p>
        </p:txBody>
      </p:sp>
      <p:pic>
        <p:nvPicPr>
          <p:cNvPr id="9" name="Picture 8" descr="Sushi picked up with chopsticks">
            <a:extLst>
              <a:ext uri="{FF2B5EF4-FFF2-40B4-BE49-F238E27FC236}">
                <a16:creationId xmlns:a16="http://schemas.microsoft.com/office/drawing/2014/main" id="{804E9ABA-1073-F898-0A0D-2EB5D20860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4080" y="369071"/>
            <a:ext cx="3224213" cy="21489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91FBEAB-82B9-69C6-B35A-D2C5EAF009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5186" y="376729"/>
            <a:ext cx="2760203" cy="276020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8A705C-70ED-FF0D-D8A1-3BA27588B4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102" y="3596640"/>
            <a:ext cx="3093063" cy="207513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2275D7E-6923-FF95-DCAB-A0E24FBBC5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4373" y="4483290"/>
            <a:ext cx="3643009" cy="207513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5B76F95-6278-FC3A-C7DF-0F56BEBF64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3333" y="1473203"/>
            <a:ext cx="3082621" cy="439413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8D0B3C3-9935-38FD-58D7-5A4CA70C31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0549" y="1126147"/>
            <a:ext cx="51773" cy="5569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410426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5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F76674-9817-F6A3-D027-9C09DF5C4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9377864-2666-F388-25FB-EBA47169FC0B}"/>
              </a:ext>
            </a:extLst>
          </p:cNvPr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E4A4A"/>
                </a:solidFill>
                <a:latin typeface="Quattrocento Sans" pitchFamily="34" charset="0"/>
              </a:rPr>
              <a:t>Marketing</a:t>
            </a:r>
            <a:endParaRPr lang="en-US" sz="16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192161E4-4524-CBE4-F15B-74B0CEE8856C}"/>
              </a:ext>
            </a:extLst>
          </p:cNvPr>
          <p:cNvSpPr/>
          <p:nvPr/>
        </p:nvSpPr>
        <p:spPr>
          <a:xfrm>
            <a:off x="317500" y="603250"/>
            <a:ext cx="11747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00" b="1" dirty="0">
                <a:solidFill>
                  <a:srgbClr val="3D352E"/>
                </a:solidFill>
                <a:latin typeface="Oranienbaum" pitchFamily="34" charset="0"/>
              </a:rPr>
              <a:t>3. Marketing Samples</a:t>
            </a:r>
            <a:endParaRPr lang="en-US" sz="1600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801EA6AE-F25B-AC25-B649-9DF38DE50A68}"/>
              </a:ext>
            </a:extLst>
          </p:cNvPr>
          <p:cNvSpPr/>
          <p:nvPr/>
        </p:nvSpPr>
        <p:spPr>
          <a:xfrm>
            <a:off x="317500" y="1111250"/>
            <a:ext cx="762000" cy="31750"/>
          </a:xfrm>
          <a:custGeom>
            <a:avLst/>
            <a:gdLst/>
            <a:ahLst/>
            <a:cxnLst/>
            <a:rect l="l" t="t" r="r" b="b"/>
            <a:pathLst>
              <a:path w="762000" h="31750">
                <a:moveTo>
                  <a:pt x="0" y="0"/>
                </a:moveTo>
                <a:lnTo>
                  <a:pt x="762000" y="0"/>
                </a:lnTo>
                <a:lnTo>
                  <a:pt x="762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>
            <a:extLst>
              <a:ext uri="{FF2B5EF4-FFF2-40B4-BE49-F238E27FC236}">
                <a16:creationId xmlns:a16="http://schemas.microsoft.com/office/drawing/2014/main" id="{EC8761EF-A20F-9D54-B519-4B899998D6B9}"/>
              </a:ext>
            </a:extLst>
          </p:cNvPr>
          <p:cNvSpPr/>
          <p:nvPr/>
        </p:nvSpPr>
        <p:spPr>
          <a:xfrm flipH="1">
            <a:off x="119068" y="1586353"/>
            <a:ext cx="45836" cy="5079114"/>
          </a:xfrm>
          <a:custGeom>
            <a:avLst/>
            <a:gdLst/>
            <a:ahLst/>
            <a:cxnLst/>
            <a:rect l="l" t="t" r="r" b="b"/>
            <a:pathLst>
              <a:path w="31750" h="3429000">
                <a:moveTo>
                  <a:pt x="31750" y="0"/>
                </a:moveTo>
                <a:lnTo>
                  <a:pt x="31750" y="0"/>
                </a:lnTo>
                <a:lnTo>
                  <a:pt x="31750" y="3429000"/>
                </a:lnTo>
                <a:lnTo>
                  <a:pt x="31750" y="3429000"/>
                </a:lnTo>
                <a:cubicBezTo>
                  <a:pt x="14227" y="3429000"/>
                  <a:pt x="0" y="3414773"/>
                  <a:pt x="0" y="3397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>
            <a:extLst>
              <a:ext uri="{FF2B5EF4-FFF2-40B4-BE49-F238E27FC236}">
                <a16:creationId xmlns:a16="http://schemas.microsoft.com/office/drawing/2014/main" id="{EE489DC3-5CE6-8443-A727-8268555F7EA7}"/>
              </a:ext>
            </a:extLst>
          </p:cNvPr>
          <p:cNvSpPr/>
          <p:nvPr/>
        </p:nvSpPr>
        <p:spPr>
          <a:xfrm>
            <a:off x="317500" y="1354531"/>
            <a:ext cx="12620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52E"/>
                </a:solidFill>
                <a:latin typeface="Unna" pitchFamily="34" charset="0"/>
              </a:rPr>
              <a:t>Website:</a:t>
            </a:r>
            <a:endParaRPr lang="en-US" sz="1600" dirty="0"/>
          </a:p>
        </p:txBody>
      </p:sp>
      <p:sp>
        <p:nvSpPr>
          <p:cNvPr id="41" name="Text 39">
            <a:extLst>
              <a:ext uri="{FF2B5EF4-FFF2-40B4-BE49-F238E27FC236}">
                <a16:creationId xmlns:a16="http://schemas.microsoft.com/office/drawing/2014/main" id="{EBD8CF0D-E0AF-7D39-B05D-A1E0DA65A652}"/>
              </a:ext>
            </a:extLst>
          </p:cNvPr>
          <p:cNvSpPr/>
          <p:nvPr/>
        </p:nvSpPr>
        <p:spPr>
          <a:xfrm>
            <a:off x="6953250" y="2106613"/>
            <a:ext cx="130175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Year 2: Profitability</a:t>
            </a:r>
            <a:endParaRPr lang="en-US" sz="1600" dirty="0"/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610479A2-2EED-5917-0245-761382D6CF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705" y="1625674"/>
            <a:ext cx="4382389" cy="2481090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BEC5AF30-2FD7-762A-EE12-C357B482DC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1150" y="140734"/>
            <a:ext cx="2567436" cy="2133503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6CEEAD05-19E9-8F24-E1B0-A72907BE9C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0050" y="1702543"/>
            <a:ext cx="3861950" cy="2204856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4C41AB99-1E32-2A5B-2694-310650A131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14553" y="2601238"/>
            <a:ext cx="2940630" cy="4103549"/>
          </a:xfrm>
          <a:prstGeom prst="rect">
            <a:avLst/>
          </a:prstGeom>
        </p:spPr>
      </p:pic>
      <p:pic>
        <p:nvPicPr>
          <p:cNvPr id="86" name="Picture 85">
            <a:extLst>
              <a:ext uri="{FF2B5EF4-FFF2-40B4-BE49-F238E27FC236}">
                <a16:creationId xmlns:a16="http://schemas.microsoft.com/office/drawing/2014/main" id="{B5B44DCF-5FE2-A5AB-0625-32F046BCCB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660" y="4204550"/>
            <a:ext cx="4382389" cy="2500237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452A61BC-DE01-4699-0E87-7CCA065B7F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32805" y="4204550"/>
            <a:ext cx="3861949" cy="2204857"/>
          </a:xfrm>
          <a:prstGeom prst="rect">
            <a:avLst/>
          </a:prstGeom>
        </p:spPr>
      </p:pic>
      <p:sp>
        <p:nvSpPr>
          <p:cNvPr id="88" name="Text 34">
            <a:extLst>
              <a:ext uri="{FF2B5EF4-FFF2-40B4-BE49-F238E27FC236}">
                <a16:creationId xmlns:a16="http://schemas.microsoft.com/office/drawing/2014/main" id="{443FDF01-2639-D179-1530-7012E3BE6C87}"/>
              </a:ext>
            </a:extLst>
          </p:cNvPr>
          <p:cNvSpPr/>
          <p:nvPr/>
        </p:nvSpPr>
        <p:spPr>
          <a:xfrm>
            <a:off x="4790200" y="1354531"/>
            <a:ext cx="12620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52E"/>
                </a:solidFill>
                <a:latin typeface="Unna" pitchFamily="34" charset="0"/>
              </a:rPr>
              <a:t>Business Card:</a:t>
            </a:r>
            <a:endParaRPr lang="en-US" sz="1600" dirty="0"/>
          </a:p>
        </p:txBody>
      </p:sp>
      <p:sp>
        <p:nvSpPr>
          <p:cNvPr id="90" name="Text 34">
            <a:extLst>
              <a:ext uri="{FF2B5EF4-FFF2-40B4-BE49-F238E27FC236}">
                <a16:creationId xmlns:a16="http://schemas.microsoft.com/office/drawing/2014/main" id="{D6A1EF4C-25DE-28E7-70F1-89DF6697390D}"/>
              </a:ext>
            </a:extLst>
          </p:cNvPr>
          <p:cNvSpPr/>
          <p:nvPr/>
        </p:nvSpPr>
        <p:spPr>
          <a:xfrm>
            <a:off x="8914553" y="2388606"/>
            <a:ext cx="12620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52E"/>
                </a:solidFill>
                <a:latin typeface="Unna" pitchFamily="34" charset="0"/>
              </a:rPr>
              <a:t>Poster:</a:t>
            </a:r>
            <a:endParaRPr lang="en-US" sz="1600" dirty="0"/>
          </a:p>
        </p:txBody>
      </p:sp>
      <p:sp>
        <p:nvSpPr>
          <p:cNvPr id="91" name="Text 34">
            <a:extLst>
              <a:ext uri="{FF2B5EF4-FFF2-40B4-BE49-F238E27FC236}">
                <a16:creationId xmlns:a16="http://schemas.microsoft.com/office/drawing/2014/main" id="{19D281C9-FC1B-D81D-2E0E-E192F9444812}"/>
              </a:ext>
            </a:extLst>
          </p:cNvPr>
          <p:cNvSpPr/>
          <p:nvPr/>
        </p:nvSpPr>
        <p:spPr>
          <a:xfrm>
            <a:off x="7839087" y="1043421"/>
            <a:ext cx="12620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52E"/>
                </a:solidFill>
                <a:latin typeface="Unna" pitchFamily="34" charset="0"/>
              </a:rPr>
              <a:t>Social Media Post:</a:t>
            </a:r>
            <a:endParaRPr lang="en-US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9CC401-26A4-1BFA-F688-41748A70135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38788" y="170014"/>
            <a:ext cx="1821103" cy="1138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809846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71707" y="371707"/>
            <a:ext cx="11522927" cy="223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71" b="1" kern="0" spc="117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Industry Analysis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71707" y="706244"/>
            <a:ext cx="11671610" cy="4460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512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4. Video Advert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71707" y="1300976"/>
            <a:ext cx="892098" cy="37171"/>
          </a:xfrm>
          <a:custGeom>
            <a:avLst/>
            <a:gdLst/>
            <a:ahLst/>
            <a:cxnLst/>
            <a:rect l="l" t="t" r="r" b="b"/>
            <a:pathLst>
              <a:path w="892098" h="37171">
                <a:moveTo>
                  <a:pt x="0" y="0"/>
                </a:moveTo>
                <a:lnTo>
                  <a:pt x="892098" y="0"/>
                </a:lnTo>
                <a:lnTo>
                  <a:pt x="892098" y="37171"/>
                </a:lnTo>
                <a:lnTo>
                  <a:pt x="0" y="37171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71707" y="1683093"/>
            <a:ext cx="55757" cy="3483640"/>
          </a:xfrm>
          <a:custGeom>
            <a:avLst/>
            <a:gdLst/>
            <a:ahLst/>
            <a:cxnLst/>
            <a:rect l="l" t="t" r="r" b="b"/>
            <a:pathLst>
              <a:path w="37171" h="1672683">
                <a:moveTo>
                  <a:pt x="37171" y="0"/>
                </a:moveTo>
                <a:lnTo>
                  <a:pt x="37171" y="0"/>
                </a:lnTo>
                <a:lnTo>
                  <a:pt x="37171" y="1672683"/>
                </a:lnTo>
                <a:lnTo>
                  <a:pt x="37171" y="1672683"/>
                </a:lnTo>
                <a:cubicBezTo>
                  <a:pt x="16642" y="1672683"/>
                  <a:pt x="0" y="1656041"/>
                  <a:pt x="0" y="1635512"/>
                </a:cubicBez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90293" y="5352585"/>
            <a:ext cx="37171" cy="1300976"/>
          </a:xfrm>
          <a:custGeom>
            <a:avLst/>
            <a:gdLst/>
            <a:ahLst/>
            <a:cxnLst/>
            <a:rect l="l" t="t" r="r" b="b"/>
            <a:pathLst>
              <a:path w="37171" h="1300976">
                <a:moveTo>
                  <a:pt x="37171" y="0"/>
                </a:moveTo>
                <a:lnTo>
                  <a:pt x="37171" y="0"/>
                </a:lnTo>
                <a:lnTo>
                  <a:pt x="37171" y="1300976"/>
                </a:lnTo>
                <a:lnTo>
                  <a:pt x="37171" y="1300976"/>
                </a:lnTo>
                <a:cubicBezTo>
                  <a:pt x="16642" y="1300976"/>
                  <a:pt x="0" y="1284334"/>
                  <a:pt x="0" y="1263805"/>
                </a:cubicBez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319024" y="1282388"/>
            <a:ext cx="5575610" cy="37171"/>
          </a:xfrm>
          <a:custGeom>
            <a:avLst/>
            <a:gdLst/>
            <a:ahLst/>
            <a:cxnLst/>
            <a:rect l="l" t="t" r="r" b="b"/>
            <a:pathLst>
              <a:path w="5575610" h="37171">
                <a:moveTo>
                  <a:pt x="37171" y="0"/>
                </a:moveTo>
                <a:lnTo>
                  <a:pt x="5538439" y="0"/>
                </a:lnTo>
                <a:cubicBezTo>
                  <a:pt x="5558968" y="0"/>
                  <a:pt x="5575610" y="16642"/>
                  <a:pt x="5575610" y="37171"/>
                </a:cubicBezTo>
                <a:lnTo>
                  <a:pt x="5575610" y="37171"/>
                </a:lnTo>
                <a:lnTo>
                  <a:pt x="0" y="37171"/>
                </a:ln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467707" y="2267415"/>
            <a:ext cx="5129561" cy="780585"/>
          </a:xfrm>
          <a:custGeom>
            <a:avLst/>
            <a:gdLst/>
            <a:ahLst/>
            <a:cxnLst/>
            <a:rect l="l" t="t" r="r" b="b"/>
            <a:pathLst>
              <a:path w="5129561" h="780585">
                <a:moveTo>
                  <a:pt x="74343" y="0"/>
                </a:moveTo>
                <a:lnTo>
                  <a:pt x="5055218" y="0"/>
                </a:lnTo>
                <a:cubicBezTo>
                  <a:pt x="5096277" y="0"/>
                  <a:pt x="5129561" y="33284"/>
                  <a:pt x="5129561" y="74343"/>
                </a:cubicBezTo>
                <a:lnTo>
                  <a:pt x="5129561" y="706242"/>
                </a:lnTo>
                <a:cubicBezTo>
                  <a:pt x="5129561" y="747301"/>
                  <a:pt x="5096277" y="780585"/>
                  <a:pt x="5055218" y="780585"/>
                </a:cubicBezTo>
                <a:lnTo>
                  <a:pt x="74343" y="780585"/>
                </a:lnTo>
                <a:cubicBezTo>
                  <a:pt x="33284" y="780585"/>
                  <a:pt x="0" y="747301"/>
                  <a:pt x="0" y="706242"/>
                </a:cubicBezTo>
                <a:lnTo>
                  <a:pt x="0" y="74343"/>
                </a:lnTo>
                <a:cubicBezTo>
                  <a:pt x="0" y="33312"/>
                  <a:pt x="33312" y="0"/>
                  <a:pt x="74343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213117A-98F7-8B98-3DDC-BFCF2889C2AB}"/>
              </a:ext>
            </a:extLst>
          </p:cNvPr>
          <p:cNvSpPr txBox="1"/>
          <p:nvPr/>
        </p:nvSpPr>
        <p:spPr>
          <a:xfrm>
            <a:off x="1087120" y="1767840"/>
            <a:ext cx="93980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https://www.tiktok.com/@thegoldencity32/video/7617639134567370006?is_from_webapp=1&amp;sender_device=pc&amp;web_id=7617640326446024214</a:t>
            </a:r>
            <a:endParaRPr lang="en-GB" dirty="0"/>
          </a:p>
          <a:p>
            <a:endParaRPr lang="en-GB" dirty="0"/>
          </a:p>
          <a:p>
            <a:r>
              <a:rPr lang="en-GB" dirty="0"/>
              <a:t>&lt;blockquote class="</a:t>
            </a:r>
            <a:r>
              <a:rPr lang="en-GB" dirty="0" err="1"/>
              <a:t>tiktok</a:t>
            </a:r>
            <a:r>
              <a:rPr lang="en-GB" dirty="0"/>
              <a:t>-embed" cite="https://www.tiktok.com/@thegoldencity32/video/7617639134567370006" data-video-id="7617639134567370006" style="max-width: 605px;min-width: 325px;" &gt; &lt;section&gt; &lt;a target="_blank" title="@thegoldencity32" </a:t>
            </a:r>
            <a:r>
              <a:rPr lang="en-GB" dirty="0" err="1"/>
              <a:t>href</a:t>
            </a:r>
            <a:r>
              <a:rPr lang="en-GB" dirty="0"/>
              <a:t>=</a:t>
            </a:r>
            <a:r>
              <a:rPr lang="en-GB" dirty="0">
                <a:hlinkClick r:id="rId4"/>
              </a:rPr>
              <a:t>https://www.tiktok.com/@thegoldencity32?refer=embed</a:t>
            </a:r>
            <a:endParaRPr lang="en-GB" dirty="0"/>
          </a:p>
          <a:p>
            <a:r>
              <a:rPr lang="en-GB" dirty="0"/>
              <a:t>&gt;@thegoldencity32&lt;/a&gt; &lt;p&gt;&lt;/p&gt; &lt;a target="_blank" title="♬ Original Sound - Unknown“</a:t>
            </a:r>
          </a:p>
          <a:p>
            <a:r>
              <a:rPr lang="en-GB" dirty="0"/>
              <a:t> </a:t>
            </a:r>
            <a:r>
              <a:rPr lang="en-GB" dirty="0" err="1"/>
              <a:t>href</a:t>
            </a:r>
            <a:r>
              <a:rPr lang="en-GB" dirty="0"/>
              <a:t>="https://www.tiktok.com/music/Original-Sound-7617639218575215362?refer=embed"&gt;♬ Original Sound - Unknown&lt;/a&gt; &lt;/section&gt; &lt;/blockquote&gt; &lt;script async </a:t>
            </a:r>
            <a:r>
              <a:rPr lang="en-GB" dirty="0" err="1"/>
              <a:t>src</a:t>
            </a:r>
            <a:r>
              <a:rPr lang="en-GB" dirty="0"/>
              <a:t>="https://www.tiktok.com/embed.js"&gt;&lt;/script&gt;</a:t>
            </a:r>
          </a:p>
          <a:p>
            <a:endParaRPr lang="en-GB" dirty="0"/>
          </a:p>
          <a:p>
            <a:r>
              <a:rPr lang="en-GB" dirty="0">
                <a:hlinkClick r:id="rId5"/>
              </a:rPr>
              <a:t>https://www.tiktok.com/@thegoldencity32/video/7617639134567370006?is_from_webapp=1&amp;sender_device=pc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5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F73FFB-43FF-AAF5-3E1B-58DB277C08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855B480-6308-1CD1-ADAA-6EC9370F44B8}"/>
              </a:ext>
            </a:extLst>
          </p:cNvPr>
          <p:cNvSpPr/>
          <p:nvPr/>
        </p:nvSpPr>
        <p:spPr>
          <a:xfrm>
            <a:off x="371707" y="371707"/>
            <a:ext cx="11522927" cy="223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71" b="1" kern="0" spc="117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Industry Analysis</a:t>
            </a:r>
            <a:endParaRPr lang="en-US" sz="16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369A8B6C-BFCA-EA9B-13E4-9CC81A7F56F3}"/>
              </a:ext>
            </a:extLst>
          </p:cNvPr>
          <p:cNvSpPr/>
          <p:nvPr/>
        </p:nvSpPr>
        <p:spPr>
          <a:xfrm>
            <a:off x="371707" y="706244"/>
            <a:ext cx="11671610" cy="4460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512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5. Reflection</a:t>
            </a:r>
            <a:endParaRPr lang="en-US" sz="1600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E1996BAB-64DE-A04D-DBAE-407D6B5D0EE1}"/>
              </a:ext>
            </a:extLst>
          </p:cNvPr>
          <p:cNvSpPr/>
          <p:nvPr/>
        </p:nvSpPr>
        <p:spPr>
          <a:xfrm>
            <a:off x="371707" y="1300976"/>
            <a:ext cx="892098" cy="37171"/>
          </a:xfrm>
          <a:custGeom>
            <a:avLst/>
            <a:gdLst/>
            <a:ahLst/>
            <a:cxnLst/>
            <a:rect l="l" t="t" r="r" b="b"/>
            <a:pathLst>
              <a:path w="892098" h="37171">
                <a:moveTo>
                  <a:pt x="0" y="0"/>
                </a:moveTo>
                <a:lnTo>
                  <a:pt x="892098" y="0"/>
                </a:lnTo>
                <a:lnTo>
                  <a:pt x="892098" y="37171"/>
                </a:lnTo>
                <a:lnTo>
                  <a:pt x="0" y="37171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8DBCC85C-B850-FF00-3766-7E204442B71A}"/>
              </a:ext>
            </a:extLst>
          </p:cNvPr>
          <p:cNvSpPr/>
          <p:nvPr/>
        </p:nvSpPr>
        <p:spPr>
          <a:xfrm>
            <a:off x="371707" y="1683093"/>
            <a:ext cx="55757" cy="3483640"/>
          </a:xfrm>
          <a:custGeom>
            <a:avLst/>
            <a:gdLst/>
            <a:ahLst/>
            <a:cxnLst/>
            <a:rect l="l" t="t" r="r" b="b"/>
            <a:pathLst>
              <a:path w="37171" h="1672683">
                <a:moveTo>
                  <a:pt x="37171" y="0"/>
                </a:moveTo>
                <a:lnTo>
                  <a:pt x="37171" y="0"/>
                </a:lnTo>
                <a:lnTo>
                  <a:pt x="37171" y="1672683"/>
                </a:lnTo>
                <a:lnTo>
                  <a:pt x="37171" y="1672683"/>
                </a:lnTo>
                <a:cubicBezTo>
                  <a:pt x="16642" y="1672683"/>
                  <a:pt x="0" y="1656041"/>
                  <a:pt x="0" y="1635512"/>
                </a:cubicBez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>
            <a:extLst>
              <a:ext uri="{FF2B5EF4-FFF2-40B4-BE49-F238E27FC236}">
                <a16:creationId xmlns:a16="http://schemas.microsoft.com/office/drawing/2014/main" id="{A583AE3E-30EF-D13F-A063-CE7F02F6CCB8}"/>
              </a:ext>
            </a:extLst>
          </p:cNvPr>
          <p:cNvSpPr/>
          <p:nvPr/>
        </p:nvSpPr>
        <p:spPr>
          <a:xfrm>
            <a:off x="390293" y="5352585"/>
            <a:ext cx="37171" cy="1300976"/>
          </a:xfrm>
          <a:custGeom>
            <a:avLst/>
            <a:gdLst/>
            <a:ahLst/>
            <a:cxnLst/>
            <a:rect l="l" t="t" r="r" b="b"/>
            <a:pathLst>
              <a:path w="37171" h="1300976">
                <a:moveTo>
                  <a:pt x="37171" y="0"/>
                </a:moveTo>
                <a:lnTo>
                  <a:pt x="37171" y="0"/>
                </a:lnTo>
                <a:lnTo>
                  <a:pt x="37171" y="1300976"/>
                </a:lnTo>
                <a:lnTo>
                  <a:pt x="37171" y="1300976"/>
                </a:lnTo>
                <a:cubicBezTo>
                  <a:pt x="16642" y="1300976"/>
                  <a:pt x="0" y="1284334"/>
                  <a:pt x="0" y="1263805"/>
                </a:cubicBez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>
            <a:extLst>
              <a:ext uri="{FF2B5EF4-FFF2-40B4-BE49-F238E27FC236}">
                <a16:creationId xmlns:a16="http://schemas.microsoft.com/office/drawing/2014/main" id="{75D8AE26-205C-D1F6-B29C-C1A5DBCE528D}"/>
              </a:ext>
            </a:extLst>
          </p:cNvPr>
          <p:cNvSpPr/>
          <p:nvPr/>
        </p:nvSpPr>
        <p:spPr>
          <a:xfrm>
            <a:off x="6319024" y="443075"/>
            <a:ext cx="5575610" cy="37171"/>
          </a:xfrm>
          <a:custGeom>
            <a:avLst/>
            <a:gdLst/>
            <a:ahLst/>
            <a:cxnLst/>
            <a:rect l="l" t="t" r="r" b="b"/>
            <a:pathLst>
              <a:path w="5575610" h="37171">
                <a:moveTo>
                  <a:pt x="37171" y="0"/>
                </a:moveTo>
                <a:lnTo>
                  <a:pt x="5538439" y="0"/>
                </a:lnTo>
                <a:cubicBezTo>
                  <a:pt x="5558968" y="0"/>
                  <a:pt x="5575610" y="16642"/>
                  <a:pt x="5575610" y="37171"/>
                </a:cubicBezTo>
                <a:lnTo>
                  <a:pt x="5575610" y="37171"/>
                </a:lnTo>
                <a:lnTo>
                  <a:pt x="0" y="37171"/>
                </a:ln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7EAEFC-06ED-D9B5-5F5F-90D7C8F928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7269" y="2472531"/>
            <a:ext cx="1904757" cy="190475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FD19FD2-6419-D71E-4D99-9CD73EEDB7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4988" y="2472532"/>
            <a:ext cx="1904757" cy="190475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6494E27-F2A8-3344-954E-AFAC8644F031}"/>
              </a:ext>
            </a:extLst>
          </p:cNvPr>
          <p:cNvSpPr txBox="1"/>
          <p:nvPr/>
        </p:nvSpPr>
        <p:spPr>
          <a:xfrm>
            <a:off x="3426460" y="1822553"/>
            <a:ext cx="4586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badi" panose="020B0604020104020204" pitchFamily="34" charset="0"/>
                <a:cs typeface="Aharoni" panose="02010803020104030203" pitchFamily="2" charset="-79"/>
              </a:rPr>
              <a:t>What I learnt/developed in this module?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13C8D2C-0E1D-1AA9-3C9B-5D52379737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9381" y="4666116"/>
            <a:ext cx="1660532" cy="166053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6E0C57B-1F86-B581-C299-2ACB77D790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69729" y="2472534"/>
            <a:ext cx="3429123" cy="1928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20157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E54C01D-F8B1-1C78-E570-B775A03BF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2A57921-97FB-A7FC-8FEF-8CBE8E0C4A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877" y="1"/>
            <a:ext cx="12192000" cy="6857999"/>
          </a:xfrm>
          <a:prstGeom prst="rect">
            <a:avLst/>
          </a:prstGeom>
        </p:spPr>
      </p:pic>
      <p:sp>
        <p:nvSpPr>
          <p:cNvPr id="4" name="Text 3">
            <a:extLst>
              <a:ext uri="{FF2B5EF4-FFF2-40B4-BE49-F238E27FC236}">
                <a16:creationId xmlns:a16="http://schemas.microsoft.com/office/drawing/2014/main" id="{FCC98B0A-0467-A1AA-1B71-DC090D4BFF6A}"/>
              </a:ext>
            </a:extLst>
          </p:cNvPr>
          <p:cNvSpPr/>
          <p:nvPr/>
        </p:nvSpPr>
        <p:spPr>
          <a:xfrm>
            <a:off x="3904429" y="720887"/>
            <a:ext cx="4379388" cy="13516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156F9C-3DFF-EEDF-C2BC-780DC0E5D8C4}"/>
              </a:ext>
            </a:extLst>
          </p:cNvPr>
          <p:cNvSpPr txBox="1"/>
          <p:nvPr/>
        </p:nvSpPr>
        <p:spPr>
          <a:xfrm>
            <a:off x="3180080" y="366944"/>
            <a:ext cx="5506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Oranienbaum" panose="02000506080000020003" pitchFamily="2" charset="0"/>
              </a:rPr>
              <a:t>6. References: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72D33D-E298-C136-A477-2DFE798CBC8C}"/>
              </a:ext>
            </a:extLst>
          </p:cNvPr>
          <p:cNvSpPr txBox="1"/>
          <p:nvPr/>
        </p:nvSpPr>
        <p:spPr>
          <a:xfrm>
            <a:off x="450243" y="1390612"/>
            <a:ext cx="112877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Kotler, Philip, Armstrong, Gary; </a:t>
            </a:r>
            <a:r>
              <a:rPr lang="en-GB" sz="1600" dirty="0" err="1">
                <a:solidFill>
                  <a:schemeClr val="bg1"/>
                </a:solidFill>
                <a:latin typeface="Sorts Mill Goudy" panose="020B0604020202020204" charset="0"/>
              </a:rPr>
              <a:t>Opresnik</a:t>
            </a: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, Mark Oliver, Eighteenth edition, Global edition., Harlow, Essex; New York, NY; Harlow, Essex; New York, NY, Pearson Education Limited, (2021).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Hooley, Graham J., </a:t>
            </a:r>
            <a:r>
              <a:rPr lang="en-GB" sz="1600" dirty="0" err="1">
                <a:solidFill>
                  <a:schemeClr val="bg1"/>
                </a:solidFill>
                <a:latin typeface="Sorts Mill Goudy" panose="020B0604020202020204" charset="0"/>
              </a:rPr>
              <a:t>Nicoulaud</a:t>
            </a: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, Brigitte, Rudd, John M; Lee, Nick, (2020). Marketing Strategy and Competitive Positioning. Seventh edition., Harlow, England; New York; Harlow, England, New York, Pearson.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 err="1">
                <a:solidFill>
                  <a:schemeClr val="bg1"/>
                </a:solidFill>
                <a:latin typeface="Sorts Mill Goudy" panose="020B0604020202020204" charset="0"/>
              </a:rPr>
              <a:t>WorldMetrics</a:t>
            </a: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, (2026), Czech Food Industry Statistics. Available at: https://worldmetrics.org/czech-food-industry-statistics/. Accessed: 26 February 2026).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Johnson, G., Whittington, R., Scholes, K., Angwin, D. and </a:t>
            </a:r>
            <a:r>
              <a:rPr lang="en-GB" sz="1600" dirty="0" err="1">
                <a:solidFill>
                  <a:schemeClr val="bg1"/>
                </a:solidFill>
                <a:latin typeface="Sorts Mill Goudy" panose="020B0604020202020204" charset="0"/>
              </a:rPr>
              <a:t>Regnér</a:t>
            </a: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, P. (2023) Exploring Strategy, Text &amp; Cases. 12th </a:t>
            </a:r>
            <a:r>
              <a:rPr lang="en-GB" sz="1600" dirty="0" err="1">
                <a:solidFill>
                  <a:schemeClr val="bg1"/>
                </a:solidFill>
                <a:latin typeface="Sorts Mill Goudy" panose="020B0604020202020204" charset="0"/>
              </a:rPr>
              <a:t>edn</a:t>
            </a: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2112901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B406D5-D115-80B6-F753-F469FD8A33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E6F1E37-E49E-3EC1-6271-90B573ACFA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F15658-D80B-6DBA-7AF9-16BA07BF5F94}"/>
              </a:ext>
            </a:extLst>
          </p:cNvPr>
          <p:cNvSpPr txBox="1"/>
          <p:nvPr/>
        </p:nvSpPr>
        <p:spPr>
          <a:xfrm>
            <a:off x="1960880" y="894080"/>
            <a:ext cx="7172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Oranienbaum" panose="02000506080000020003" pitchFamily="2" charset="0"/>
              </a:rPr>
              <a:t>7. AI Statement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67D73D-B307-1957-46C2-293209C7C2F0}"/>
              </a:ext>
            </a:extLst>
          </p:cNvPr>
          <p:cNvSpPr txBox="1"/>
          <p:nvPr/>
        </p:nvSpPr>
        <p:spPr>
          <a:xfrm>
            <a:off x="1747520" y="1985109"/>
            <a:ext cx="8920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orts Mill Goudy" panose="020B0604020202020204" charset="0"/>
              </a:rPr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227535166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4" ma:contentTypeDescription="Create a new document." ma:contentTypeScope="" ma:versionID="733b448d7fd5e471376889df39b89144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1dd29fe082baad83ba9bfef923c4d9bd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4DC2953-35FE-4149-836C-AD299196A98C}">
  <ds:schemaRefs>
    <ds:schemaRef ds:uri="http://purl.org/dc/terms/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a7bdb143-267e-438d-bcbf-e88b565c1722"/>
    <ds:schemaRef ds:uri="8425509b-c587-4994-9466-01f6efb644d9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B87B60BA-F9EB-4CDE-A872-DA33632E9D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8591A08-B91B-4152-A4B3-75DDC1CC09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861</Words>
  <Application>Microsoft Office PowerPoint</Application>
  <PresentationFormat>Widescreen</PresentationFormat>
  <Paragraphs>118</Paragraphs>
  <Slides>11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3" baseType="lpstr">
      <vt:lpstr>Abadi</vt:lpstr>
      <vt:lpstr>Aharoni</vt:lpstr>
      <vt:lpstr>Sorts Mill Goudy</vt:lpstr>
      <vt:lpstr>Unna</vt:lpstr>
      <vt:lpstr>Quattrocento Sans</vt:lpstr>
      <vt:lpstr>Oranienbaum</vt:lpstr>
      <vt:lpstr>Aptos</vt:lpstr>
      <vt:lpstr>Arial Rounded MT Bold</vt:lpstr>
      <vt:lpstr>Calibri</vt:lpstr>
      <vt:lpstr>Arial</vt:lpstr>
      <vt:lpstr>Custom Theme</vt:lpstr>
      <vt:lpstr>Microsoft Excel Worksheet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Golden City - Business Plan Presentation</dc:title>
  <dc:subject>The Golden City - Business Plan Presentation</dc:subject>
  <dc:creator>Kimi</dc:creator>
  <cp:lastModifiedBy>Erika Kazdova (2326505)</cp:lastModifiedBy>
  <cp:revision>356</cp:revision>
  <dcterms:created xsi:type="dcterms:W3CDTF">2026-03-08T16:30:57Z</dcterms:created>
  <dcterms:modified xsi:type="dcterms:W3CDTF">2026-03-16T00:54:20Z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{"Label":"The Golden City - Business Plan Presentation","ContentProducer":"001191110108MACG2KBH8F10000","ProduceID":"19cce468-b4f2-829d-8000-0000fadde343","ReservedCode1":"","ContentPropagator":"001191110108MACG2KBH8F20000","PropagateID":"19cce468-b4f2-829d-8000-0000fadde343","ReservedCode2":""}</vt:lpwstr>
  </property>
  <property fmtid="{D5CDD505-2E9C-101B-9397-08002B2CF9AE}" pid="3" name="ContentTypeId">
    <vt:lpwstr>0x010100B77BF7F1F3F93E4997B21D6B9868348F</vt:lpwstr>
  </property>
</Properties>
</file>