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1.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notesSlides/notesSlide2.xml" ContentType="application/vnd.openxmlformats-officedocument.presentationml.notesSlide+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notesSlides/notesSlide3.xml" ContentType="application/vnd.openxmlformats-officedocument.presentationml.notesSlide+xml"/>
  <Override PartName="/ppt/tags/tag32.xml" ContentType="application/vnd.openxmlformats-officedocument.presentationml.tags+xml"/>
  <Override PartName="/ppt/notesSlides/notesSlide4.xml" ContentType="application/vnd.openxmlformats-officedocument.presentationml.notesSlide+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notesSlides/notesSlide5.xml" ContentType="application/vnd.openxmlformats-officedocument.presentationml.notesSlide+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4.xml" ContentType="application/vnd.openxmlformats-officedocument.presentationml.tags+xml"/>
  <Override PartName="/ppt/notesSlides/notesSlide7.xml" ContentType="application/vnd.openxmlformats-officedocument.presentationml.notesSlide+xml"/>
  <Override PartName="/ppt/tags/tag45.xml" ContentType="application/vnd.openxmlformats-officedocument.presentationml.tags+xml"/>
  <Override PartName="/ppt/notesSlides/notesSlide8.xml" ContentType="application/vnd.openxmlformats-officedocument.presentationml.notesSlide+xml"/>
  <Override PartName="/ppt/tags/tag46.xml" ContentType="application/vnd.openxmlformats-officedocument.presentationml.tags+xml"/>
  <Override PartName="/ppt/tags/tag47.xml" ContentType="application/vnd.openxmlformats-officedocument.presentationml.tags+xml"/>
  <Override PartName="/ppt/notesSlides/notesSlide9.xml" ContentType="application/vnd.openxmlformats-officedocument.presentationml.notesSlide+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notesSlides/notesSlide10.xml" ContentType="application/vnd.openxmlformats-officedocument.presentationml.notesSlide+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notesSlides/notesSlide11.xml" ContentType="application/vnd.openxmlformats-officedocument.presentationml.notesSlide+xml"/>
  <Override PartName="/ppt/tags/tag62.xml" ContentType="application/vnd.openxmlformats-officedocument.presentationml.tags+xml"/>
  <Override PartName="/ppt/tags/tag63.xml" ContentType="application/vnd.openxmlformats-officedocument.presentationml.tags+xml"/>
  <Override PartName="/ppt/notesSlides/notesSlide12.xml" ContentType="application/vnd.openxmlformats-officedocument.presentationml.notesSlide+xml"/>
  <Override PartName="/ppt/tags/tag64.xml" ContentType="application/vnd.openxmlformats-officedocument.presentationml.tags+xml"/>
  <Override PartName="/ppt/tags/tag65.xml" ContentType="application/vnd.openxmlformats-officedocument.presentationml.tags+xml"/>
  <Override PartName="/ppt/notesSlides/notesSlide13.xml" ContentType="application/vnd.openxmlformats-officedocument.presentationml.notesSlide+xml"/>
  <Override PartName="/ppt/tags/tag66.xml" ContentType="application/vnd.openxmlformats-officedocument.presentationml.tags+xml"/>
  <Override PartName="/ppt/tags/tag67.xml" ContentType="application/vnd.openxmlformats-officedocument.presentationml.tags+xml"/>
  <Override PartName="/ppt/notesSlides/notesSlide14.xml" ContentType="application/vnd.openxmlformats-officedocument.presentationml.notesSlide+xml"/>
  <Override PartName="/ppt/tags/tag68.xml" ContentType="application/vnd.openxmlformats-officedocument.presentationml.tags+xml"/>
  <Override PartName="/ppt/notesSlides/notesSlide15.xml" ContentType="application/vnd.openxmlformats-officedocument.presentationml.notesSlide+xml"/>
  <Override PartName="/ppt/tags/tag69.xml" ContentType="application/vnd.openxmlformats-officedocument.presentationml.tags+xml"/>
  <Override PartName="/ppt/notesSlides/notesSlide16.xml" ContentType="application/vnd.openxmlformats-officedocument.presentationml.notesSlide+xml"/>
  <Override PartName="/ppt/tags/tag70.xml" ContentType="application/vnd.openxmlformats-officedocument.presentationml.tags+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77" r:id="rId2"/>
    <p:sldId id="258" r:id="rId3"/>
    <p:sldId id="259" r:id="rId4"/>
    <p:sldId id="260" r:id="rId5"/>
    <p:sldId id="261" r:id="rId6"/>
    <p:sldId id="262" r:id="rId7"/>
    <p:sldId id="263" r:id="rId8"/>
    <p:sldId id="273" r:id="rId9"/>
    <p:sldId id="264" r:id="rId10"/>
    <p:sldId id="265" r:id="rId11"/>
    <p:sldId id="272" r:id="rId12"/>
    <p:sldId id="267" r:id="rId13"/>
    <p:sldId id="266" r:id="rId14"/>
    <p:sldId id="274" r:id="rId15"/>
    <p:sldId id="275" r:id="rId16"/>
    <p:sldId id="269" r:id="rId17"/>
    <p:sldId id="271" r:id="rId18"/>
    <p:sldId id="276" r:id="rId19"/>
  </p:sldIdLst>
  <p:sldSz cx="9144000" cy="6858000" type="screen4x3"/>
  <p:notesSz cx="6799263" cy="9929813"/>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8">
          <p15:clr>
            <a:srgbClr val="A4A3A4"/>
          </p15:clr>
        </p15:guide>
        <p15:guide id="2" pos="2142">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333" autoAdjust="0"/>
    <p:restoredTop sz="67731" autoAdjust="0"/>
  </p:normalViewPr>
  <p:slideViewPr>
    <p:cSldViewPr>
      <p:cViewPr varScale="1">
        <p:scale>
          <a:sx n="50" d="100"/>
          <a:sy n="50" d="100"/>
        </p:scale>
        <p:origin x="992" y="36"/>
      </p:cViewPr>
      <p:guideLst>
        <p:guide orient="horz" pos="2160"/>
        <p:guide pos="2880"/>
      </p:guideLst>
    </p:cSldViewPr>
  </p:slideViewPr>
  <p:notesTextViewPr>
    <p:cViewPr>
      <p:scale>
        <a:sx n="1" d="1"/>
        <a:sy n="1" d="1"/>
      </p:scale>
      <p:origin x="0" y="0"/>
    </p:cViewPr>
  </p:notesTextViewPr>
  <p:notesViewPr>
    <p:cSldViewPr>
      <p:cViewPr varScale="1">
        <p:scale>
          <a:sx n="80" d="100"/>
          <a:sy n="80" d="100"/>
        </p:scale>
        <p:origin x="-2076" y="-84"/>
      </p:cViewPr>
      <p:guideLst>
        <p:guide orient="horz" pos="3128"/>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ags" Target="tags/tag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099438-EFC9-4D84-8207-36F618322DDB}"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1D1679D2-0867-4894-866B-B6BD21B6BEFB}">
      <dgm:prSet phldrT="[Text]" custT="1"/>
      <dgm:spPr>
        <a:solidFill>
          <a:srgbClr val="FF0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000" dirty="0" smtClean="0">
              <a:solidFill>
                <a:schemeClr val="tx1"/>
              </a:solidFill>
            </a:rPr>
            <a:t>Define the problem</a:t>
          </a:r>
          <a:endParaRPr lang="en-GB" sz="2000" dirty="0">
            <a:solidFill>
              <a:schemeClr val="tx1"/>
            </a:solidFill>
          </a:endParaRPr>
        </a:p>
      </dgm:t>
    </dgm:pt>
    <dgm:pt modelId="{60B961EE-2ABE-42CB-8DA5-FB6DEE02F71C}" type="parTrans" cxnId="{229DC050-6CE4-4898-99B2-7C6B58F0C1EF}">
      <dgm:prSet/>
      <dgm:spPr/>
      <dgm:t>
        <a:bodyPr/>
        <a:lstStyle/>
        <a:p>
          <a:endParaRPr lang="en-GB"/>
        </a:p>
      </dgm:t>
    </dgm:pt>
    <dgm:pt modelId="{C6F70D6E-017B-4DB9-8877-24B10BD74B73}" type="sibTrans" cxnId="{229DC050-6CE4-4898-99B2-7C6B58F0C1EF}">
      <dgm:prSet/>
      <dgm:spPr/>
      <dgm:t>
        <a:bodyPr/>
        <a:lstStyle/>
        <a:p>
          <a:endParaRPr lang="en-GB"/>
        </a:p>
      </dgm:t>
    </dgm:pt>
    <dgm:pt modelId="{913DD641-B51B-4DC1-9A38-7A17E5A79842}">
      <dgm:prSet phldrT="[Text]" custT="1"/>
      <dgm:spPr>
        <a:solidFill>
          <a:srgbClr val="FF66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000" dirty="0" smtClean="0">
              <a:solidFill>
                <a:schemeClr val="tx1"/>
              </a:solidFill>
            </a:rPr>
            <a:t>Understand the problem</a:t>
          </a:r>
          <a:endParaRPr lang="en-GB" sz="2000" dirty="0">
            <a:solidFill>
              <a:schemeClr val="tx1"/>
            </a:solidFill>
          </a:endParaRPr>
        </a:p>
      </dgm:t>
    </dgm:pt>
    <dgm:pt modelId="{932BB881-0C2A-4CEF-AE77-750026A6C728}" type="parTrans" cxnId="{411A7606-7969-4D37-B0B3-058ACE3835FF}">
      <dgm:prSet/>
      <dgm:spPr/>
      <dgm:t>
        <a:bodyPr/>
        <a:lstStyle/>
        <a:p>
          <a:endParaRPr lang="en-GB"/>
        </a:p>
      </dgm:t>
    </dgm:pt>
    <dgm:pt modelId="{B90AB0DA-32CD-4773-A1E6-DCFB9DE4C920}" type="sibTrans" cxnId="{411A7606-7969-4D37-B0B3-058ACE3835FF}">
      <dgm:prSet/>
      <dgm:spPr/>
      <dgm:t>
        <a:bodyPr/>
        <a:lstStyle/>
        <a:p>
          <a:endParaRPr lang="en-GB"/>
        </a:p>
      </dgm:t>
    </dgm:pt>
    <dgm:pt modelId="{A0712967-E7EC-495C-B01E-0D7D1228E5D5}">
      <dgm:prSet phldrT="[Text]" custT="1"/>
      <dgm:spPr>
        <a:solidFill>
          <a:srgbClr val="FFC0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000" dirty="0" smtClean="0">
              <a:solidFill>
                <a:schemeClr val="tx1"/>
              </a:solidFill>
            </a:rPr>
            <a:t>Identify options</a:t>
          </a:r>
          <a:endParaRPr lang="en-GB" sz="2000" dirty="0">
            <a:solidFill>
              <a:schemeClr val="tx1"/>
            </a:solidFill>
          </a:endParaRPr>
        </a:p>
      </dgm:t>
    </dgm:pt>
    <dgm:pt modelId="{F60D4CEF-3796-4214-9DFD-A7FBC6C0E745}" type="parTrans" cxnId="{38D75626-C1DE-419E-B400-932D57EE4774}">
      <dgm:prSet/>
      <dgm:spPr/>
      <dgm:t>
        <a:bodyPr/>
        <a:lstStyle/>
        <a:p>
          <a:endParaRPr lang="en-GB"/>
        </a:p>
      </dgm:t>
    </dgm:pt>
    <dgm:pt modelId="{7D29CB56-7477-4BBB-B417-AB95CCAD0D6C}" type="sibTrans" cxnId="{38D75626-C1DE-419E-B400-932D57EE4774}">
      <dgm:prSet/>
      <dgm:spPr/>
      <dgm:t>
        <a:bodyPr/>
        <a:lstStyle/>
        <a:p>
          <a:endParaRPr lang="en-GB"/>
        </a:p>
      </dgm:t>
    </dgm:pt>
    <dgm:pt modelId="{9ED6AAC5-B457-49BC-8FAB-D7C316155F37}">
      <dgm:prSet phldrT="[Text]" custT="1"/>
      <dgm:spPr>
        <a:solidFill>
          <a:srgbClr val="FFFF0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000" dirty="0" smtClean="0">
              <a:solidFill>
                <a:schemeClr val="tx1"/>
              </a:solidFill>
            </a:rPr>
            <a:t>Consider consequences</a:t>
          </a:r>
          <a:endParaRPr lang="en-GB" sz="2000" dirty="0">
            <a:solidFill>
              <a:schemeClr val="tx1"/>
            </a:solidFill>
          </a:endParaRPr>
        </a:p>
      </dgm:t>
    </dgm:pt>
    <dgm:pt modelId="{961E79A3-1F00-4985-9B53-5CFFF8317448}" type="parTrans" cxnId="{A74E7676-C4A3-4F3F-B384-AD8AE4ED927B}">
      <dgm:prSet/>
      <dgm:spPr/>
      <dgm:t>
        <a:bodyPr/>
        <a:lstStyle/>
        <a:p>
          <a:endParaRPr lang="en-GB"/>
        </a:p>
      </dgm:t>
    </dgm:pt>
    <dgm:pt modelId="{A627F571-6A09-4CC4-8966-083042592B72}" type="sibTrans" cxnId="{A74E7676-C4A3-4F3F-B384-AD8AE4ED927B}">
      <dgm:prSet/>
      <dgm:spPr/>
      <dgm:t>
        <a:bodyPr/>
        <a:lstStyle/>
        <a:p>
          <a:endParaRPr lang="en-GB"/>
        </a:p>
      </dgm:t>
    </dgm:pt>
    <dgm:pt modelId="{29B9AC40-A600-4EDD-8C47-F4D3BD9AE7EE}">
      <dgm:prSet phldrT="[Text]" custT="1"/>
      <dgm:spPr>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000" dirty="0" smtClean="0">
              <a:solidFill>
                <a:schemeClr val="tx1"/>
              </a:solidFill>
            </a:rPr>
            <a:t>Select solution</a:t>
          </a:r>
          <a:endParaRPr lang="en-GB" sz="2000" dirty="0">
            <a:solidFill>
              <a:schemeClr val="tx1"/>
            </a:solidFill>
          </a:endParaRPr>
        </a:p>
      </dgm:t>
    </dgm:pt>
    <dgm:pt modelId="{52B0A9AF-21E0-4885-8ACE-FE5206231FC7}" type="parTrans" cxnId="{D3091E05-CE0E-45A0-B3EA-63F01D951A2B}">
      <dgm:prSet/>
      <dgm:spPr/>
      <dgm:t>
        <a:bodyPr/>
        <a:lstStyle/>
        <a:p>
          <a:endParaRPr lang="en-GB"/>
        </a:p>
      </dgm:t>
    </dgm:pt>
    <dgm:pt modelId="{EB7B1508-60E6-4B67-AF43-FB6DF7E13452}" type="sibTrans" cxnId="{D3091E05-CE0E-45A0-B3EA-63F01D951A2B}">
      <dgm:prSet/>
      <dgm:spPr/>
      <dgm:t>
        <a:bodyPr/>
        <a:lstStyle/>
        <a:p>
          <a:endParaRPr lang="en-GB"/>
        </a:p>
      </dgm:t>
    </dgm:pt>
    <dgm:pt modelId="{C0FF6FE3-533D-48B9-90E7-87C4F77BECBD}">
      <dgm:prSet phldrT="[Text]" custT="1"/>
      <dgm:spPr>
        <a:solidFill>
          <a:srgbClr val="CC66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000" dirty="0" smtClean="0">
              <a:solidFill>
                <a:schemeClr val="tx1"/>
              </a:solidFill>
            </a:rPr>
            <a:t>Evaluate effectiveness</a:t>
          </a:r>
          <a:endParaRPr lang="en-GB" sz="2000" dirty="0">
            <a:solidFill>
              <a:schemeClr val="tx1"/>
            </a:solidFill>
          </a:endParaRPr>
        </a:p>
      </dgm:t>
    </dgm:pt>
    <dgm:pt modelId="{EC0EE7E0-1C61-4D75-AB7F-15D31AC1AA24}" type="parTrans" cxnId="{065B0C24-5079-4773-B583-E7BF28A66C47}">
      <dgm:prSet/>
      <dgm:spPr/>
      <dgm:t>
        <a:bodyPr/>
        <a:lstStyle/>
        <a:p>
          <a:endParaRPr lang="en-GB"/>
        </a:p>
      </dgm:t>
    </dgm:pt>
    <dgm:pt modelId="{0D94B109-2714-46F6-A426-51DA90F107F3}" type="sibTrans" cxnId="{065B0C24-5079-4773-B583-E7BF28A66C47}">
      <dgm:prSet/>
      <dgm:spPr/>
      <dgm:t>
        <a:bodyPr/>
        <a:lstStyle/>
        <a:p>
          <a:endParaRPr lang="en-GB"/>
        </a:p>
      </dgm:t>
    </dgm:pt>
    <dgm:pt modelId="{799E82C3-5B7F-4378-B52A-E921443244F9}">
      <dgm:prSet phldrT="[Text]" custT="1"/>
      <dgm:spPr>
        <a:solidFill>
          <a:srgbClr val="99CCFF"/>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000" dirty="0" smtClean="0">
              <a:solidFill>
                <a:schemeClr val="tx1"/>
              </a:solidFill>
            </a:rPr>
            <a:t>Implement solution</a:t>
          </a:r>
          <a:endParaRPr lang="en-GB" sz="2000" dirty="0">
            <a:solidFill>
              <a:schemeClr val="tx1"/>
            </a:solidFill>
          </a:endParaRPr>
        </a:p>
      </dgm:t>
    </dgm:pt>
    <dgm:pt modelId="{21C7EFD4-A4F0-4959-B5DC-881016F25B2E}" type="parTrans" cxnId="{A81B8CCB-55E8-4D94-9AB7-4392BB044EEF}">
      <dgm:prSet/>
      <dgm:spPr/>
      <dgm:t>
        <a:bodyPr/>
        <a:lstStyle/>
        <a:p>
          <a:endParaRPr lang="en-GB"/>
        </a:p>
      </dgm:t>
    </dgm:pt>
    <dgm:pt modelId="{335DA553-4163-4396-A033-244C34D82334}" type="sibTrans" cxnId="{A81B8CCB-55E8-4D94-9AB7-4392BB044EEF}">
      <dgm:prSet/>
      <dgm:spPr/>
      <dgm:t>
        <a:bodyPr/>
        <a:lstStyle/>
        <a:p>
          <a:endParaRPr lang="en-GB"/>
        </a:p>
      </dgm:t>
    </dgm:pt>
    <dgm:pt modelId="{6E8B41FA-9CEF-4D6C-AC79-3465E1A36588}">
      <dgm:prSet phldrT="[Text]" custT="1"/>
      <dgm:spPr>
        <a:solidFill>
          <a:srgbClr val="00B0F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dgm:spPr>
      <dgm:t>
        <a:bodyPr/>
        <a:lstStyle/>
        <a:p>
          <a:r>
            <a:rPr lang="en-GB" sz="2000" dirty="0" smtClean="0">
              <a:solidFill>
                <a:schemeClr val="tx1"/>
              </a:solidFill>
            </a:rPr>
            <a:t>Monitor effectiveness</a:t>
          </a:r>
          <a:endParaRPr lang="en-GB" sz="2000" dirty="0">
            <a:solidFill>
              <a:schemeClr val="tx1"/>
            </a:solidFill>
          </a:endParaRPr>
        </a:p>
      </dgm:t>
    </dgm:pt>
    <dgm:pt modelId="{6A0BDDE3-DC1A-4733-9535-1B9C14F65C95}" type="parTrans" cxnId="{5F5A35DE-4C97-4837-8E28-3FCFE05A91CC}">
      <dgm:prSet/>
      <dgm:spPr/>
      <dgm:t>
        <a:bodyPr/>
        <a:lstStyle/>
        <a:p>
          <a:endParaRPr lang="en-GB"/>
        </a:p>
      </dgm:t>
    </dgm:pt>
    <dgm:pt modelId="{5B9DFAF4-E799-4CBD-BB78-5DB9D2683839}" type="sibTrans" cxnId="{5F5A35DE-4C97-4837-8E28-3FCFE05A91CC}">
      <dgm:prSet/>
      <dgm:spPr/>
      <dgm:t>
        <a:bodyPr/>
        <a:lstStyle/>
        <a:p>
          <a:endParaRPr lang="en-GB"/>
        </a:p>
      </dgm:t>
    </dgm:pt>
    <dgm:pt modelId="{37F96D7C-540E-462F-88B4-49867DB9C0B9}" type="pres">
      <dgm:prSet presAssocID="{B8099438-EFC9-4D84-8207-36F618322DDB}" presName="cycle" presStyleCnt="0">
        <dgm:presLayoutVars>
          <dgm:dir/>
          <dgm:resizeHandles val="exact"/>
        </dgm:presLayoutVars>
      </dgm:prSet>
      <dgm:spPr/>
      <dgm:t>
        <a:bodyPr/>
        <a:lstStyle/>
        <a:p>
          <a:endParaRPr lang="en-GB"/>
        </a:p>
      </dgm:t>
    </dgm:pt>
    <dgm:pt modelId="{77CA9009-B20D-4C93-BF57-06244C172C19}" type="pres">
      <dgm:prSet presAssocID="{1D1679D2-0867-4894-866B-B6BD21B6BEFB}" presName="node" presStyleLbl="node1" presStyleIdx="0" presStyleCnt="8" custScaleX="142093" custScaleY="77152">
        <dgm:presLayoutVars>
          <dgm:bulletEnabled val="1"/>
        </dgm:presLayoutVars>
      </dgm:prSet>
      <dgm:spPr/>
      <dgm:t>
        <a:bodyPr/>
        <a:lstStyle/>
        <a:p>
          <a:endParaRPr lang="en-GB"/>
        </a:p>
      </dgm:t>
    </dgm:pt>
    <dgm:pt modelId="{42B09847-49CA-4334-B77A-986B59B46BA5}" type="pres">
      <dgm:prSet presAssocID="{1D1679D2-0867-4894-866B-B6BD21B6BEFB}" presName="spNode" presStyleCnt="0"/>
      <dgm:spPr/>
    </dgm:pt>
    <dgm:pt modelId="{39864E02-C879-4678-9CBD-583DA3FA2B48}" type="pres">
      <dgm:prSet presAssocID="{C6F70D6E-017B-4DB9-8877-24B10BD74B73}" presName="sibTrans" presStyleLbl="sibTrans1D1" presStyleIdx="0" presStyleCnt="8"/>
      <dgm:spPr/>
      <dgm:t>
        <a:bodyPr/>
        <a:lstStyle/>
        <a:p>
          <a:endParaRPr lang="en-GB"/>
        </a:p>
      </dgm:t>
    </dgm:pt>
    <dgm:pt modelId="{B0E6C68E-7B49-454A-A8D3-42B2665EB73C}" type="pres">
      <dgm:prSet presAssocID="{913DD641-B51B-4DC1-9A38-7A17E5A79842}" presName="node" presStyleLbl="node1" presStyleIdx="1" presStyleCnt="8" custScaleX="155668" custScaleY="91607" custRadScaleRad="106001" custRadScaleInc="44512">
        <dgm:presLayoutVars>
          <dgm:bulletEnabled val="1"/>
        </dgm:presLayoutVars>
      </dgm:prSet>
      <dgm:spPr/>
      <dgm:t>
        <a:bodyPr/>
        <a:lstStyle/>
        <a:p>
          <a:endParaRPr lang="en-GB"/>
        </a:p>
      </dgm:t>
    </dgm:pt>
    <dgm:pt modelId="{CD189724-A342-4503-BEB9-78C1D3EA814E}" type="pres">
      <dgm:prSet presAssocID="{913DD641-B51B-4DC1-9A38-7A17E5A79842}" presName="spNode" presStyleCnt="0"/>
      <dgm:spPr/>
    </dgm:pt>
    <dgm:pt modelId="{130F05A6-5EF2-41E7-BC54-FFC9F689E8EF}" type="pres">
      <dgm:prSet presAssocID="{B90AB0DA-32CD-4773-A1E6-DCFB9DE4C920}" presName="sibTrans" presStyleLbl="sibTrans1D1" presStyleIdx="1" presStyleCnt="8"/>
      <dgm:spPr/>
      <dgm:t>
        <a:bodyPr/>
        <a:lstStyle/>
        <a:p>
          <a:endParaRPr lang="en-GB"/>
        </a:p>
      </dgm:t>
    </dgm:pt>
    <dgm:pt modelId="{E3A34EDA-56C9-4819-A070-C0350A6CD907}" type="pres">
      <dgm:prSet presAssocID="{A0712967-E7EC-495C-B01E-0D7D1228E5D5}" presName="node" presStyleLbl="node1" presStyleIdx="2" presStyleCnt="8" custScaleX="154810" custScaleY="91827" custRadScaleRad="117041" custRadScaleInc="-87">
        <dgm:presLayoutVars>
          <dgm:bulletEnabled val="1"/>
        </dgm:presLayoutVars>
      </dgm:prSet>
      <dgm:spPr/>
      <dgm:t>
        <a:bodyPr/>
        <a:lstStyle/>
        <a:p>
          <a:endParaRPr lang="en-GB"/>
        </a:p>
      </dgm:t>
    </dgm:pt>
    <dgm:pt modelId="{F62BDE45-AD34-43F9-92E0-9D961C8AC96B}" type="pres">
      <dgm:prSet presAssocID="{A0712967-E7EC-495C-B01E-0D7D1228E5D5}" presName="spNode" presStyleCnt="0"/>
      <dgm:spPr/>
    </dgm:pt>
    <dgm:pt modelId="{4ECEA4F4-436F-4889-94CF-4A14E6CC08DB}" type="pres">
      <dgm:prSet presAssocID="{7D29CB56-7477-4BBB-B417-AB95CCAD0D6C}" presName="sibTrans" presStyleLbl="sibTrans1D1" presStyleIdx="2" presStyleCnt="8"/>
      <dgm:spPr/>
      <dgm:t>
        <a:bodyPr/>
        <a:lstStyle/>
        <a:p>
          <a:endParaRPr lang="en-GB"/>
        </a:p>
      </dgm:t>
    </dgm:pt>
    <dgm:pt modelId="{163EE4E0-72FD-4E21-B50F-93266B2F6E1D}" type="pres">
      <dgm:prSet presAssocID="{9ED6AAC5-B457-49BC-8FAB-D7C316155F37}" presName="node" presStyleLbl="node1" presStyleIdx="3" presStyleCnt="8" custScaleX="182558" custScaleY="107965" custRadScaleRad="120494" custRadScaleInc="-63777">
        <dgm:presLayoutVars>
          <dgm:bulletEnabled val="1"/>
        </dgm:presLayoutVars>
      </dgm:prSet>
      <dgm:spPr/>
      <dgm:t>
        <a:bodyPr/>
        <a:lstStyle/>
        <a:p>
          <a:endParaRPr lang="en-GB"/>
        </a:p>
      </dgm:t>
    </dgm:pt>
    <dgm:pt modelId="{3C153EC5-063B-46CF-A97B-AD734581BCD5}" type="pres">
      <dgm:prSet presAssocID="{9ED6AAC5-B457-49BC-8FAB-D7C316155F37}" presName="spNode" presStyleCnt="0"/>
      <dgm:spPr/>
    </dgm:pt>
    <dgm:pt modelId="{0312E0E1-4092-4BF6-9F3E-BB0FC1865604}" type="pres">
      <dgm:prSet presAssocID="{A627F571-6A09-4CC4-8966-083042592B72}" presName="sibTrans" presStyleLbl="sibTrans1D1" presStyleIdx="3" presStyleCnt="8"/>
      <dgm:spPr/>
      <dgm:t>
        <a:bodyPr/>
        <a:lstStyle/>
        <a:p>
          <a:endParaRPr lang="en-GB"/>
        </a:p>
      </dgm:t>
    </dgm:pt>
    <dgm:pt modelId="{682588D7-AF59-4785-8AC1-680824B1654B}" type="pres">
      <dgm:prSet presAssocID="{29B9AC40-A600-4EDD-8C47-F4D3BD9AE7EE}" presName="node" presStyleLbl="node1" presStyleIdx="4" presStyleCnt="8" custScaleX="153329" custScaleY="77773" custRadScaleRad="98420" custRadScaleInc="-8446">
        <dgm:presLayoutVars>
          <dgm:bulletEnabled val="1"/>
        </dgm:presLayoutVars>
      </dgm:prSet>
      <dgm:spPr/>
      <dgm:t>
        <a:bodyPr/>
        <a:lstStyle/>
        <a:p>
          <a:endParaRPr lang="en-GB"/>
        </a:p>
      </dgm:t>
    </dgm:pt>
    <dgm:pt modelId="{646A21EA-8D3E-4C07-93FA-F8A8DE055CF5}" type="pres">
      <dgm:prSet presAssocID="{29B9AC40-A600-4EDD-8C47-F4D3BD9AE7EE}" presName="spNode" presStyleCnt="0"/>
      <dgm:spPr/>
    </dgm:pt>
    <dgm:pt modelId="{A2E5C216-904D-41B7-A4F4-BD34EE5F0184}" type="pres">
      <dgm:prSet presAssocID="{EB7B1508-60E6-4B67-AF43-FB6DF7E13452}" presName="sibTrans" presStyleLbl="sibTrans1D1" presStyleIdx="4" presStyleCnt="8"/>
      <dgm:spPr/>
      <dgm:t>
        <a:bodyPr/>
        <a:lstStyle/>
        <a:p>
          <a:endParaRPr lang="en-GB"/>
        </a:p>
      </dgm:t>
    </dgm:pt>
    <dgm:pt modelId="{367A21D7-DF22-458F-AAF0-79CB59048BA7}" type="pres">
      <dgm:prSet presAssocID="{799E82C3-5B7F-4378-B52A-E921443244F9}" presName="node" presStyleLbl="node1" presStyleIdx="5" presStyleCnt="8" custScaleX="152577" custScaleY="105385" custRadScaleRad="116608" custRadScaleInc="51139">
        <dgm:presLayoutVars>
          <dgm:bulletEnabled val="1"/>
        </dgm:presLayoutVars>
      </dgm:prSet>
      <dgm:spPr/>
      <dgm:t>
        <a:bodyPr/>
        <a:lstStyle/>
        <a:p>
          <a:endParaRPr lang="en-GB"/>
        </a:p>
      </dgm:t>
    </dgm:pt>
    <dgm:pt modelId="{2C6E5D4E-4B2F-4DC2-9277-83FB217BF527}" type="pres">
      <dgm:prSet presAssocID="{799E82C3-5B7F-4378-B52A-E921443244F9}" presName="spNode" presStyleCnt="0"/>
      <dgm:spPr/>
    </dgm:pt>
    <dgm:pt modelId="{E7A65F8C-8ED0-4550-8F59-8225A565A190}" type="pres">
      <dgm:prSet presAssocID="{335DA553-4163-4396-A033-244C34D82334}" presName="sibTrans" presStyleLbl="sibTrans1D1" presStyleIdx="5" presStyleCnt="8"/>
      <dgm:spPr/>
      <dgm:t>
        <a:bodyPr/>
        <a:lstStyle/>
        <a:p>
          <a:endParaRPr lang="en-GB"/>
        </a:p>
      </dgm:t>
    </dgm:pt>
    <dgm:pt modelId="{F9B36B8C-8D6C-4472-8044-2A4CA20DD2AD}" type="pres">
      <dgm:prSet presAssocID="{6E8B41FA-9CEF-4D6C-AC79-3465E1A36588}" presName="node" presStyleLbl="node1" presStyleIdx="6" presStyleCnt="8" custScaleX="155403" custScaleY="108929" custRadScaleRad="114510" custRadScaleInc="3293">
        <dgm:presLayoutVars>
          <dgm:bulletEnabled val="1"/>
        </dgm:presLayoutVars>
      </dgm:prSet>
      <dgm:spPr/>
      <dgm:t>
        <a:bodyPr/>
        <a:lstStyle/>
        <a:p>
          <a:endParaRPr lang="en-GB"/>
        </a:p>
      </dgm:t>
    </dgm:pt>
    <dgm:pt modelId="{938A9F8F-F897-4013-93CB-7617B07DEC55}" type="pres">
      <dgm:prSet presAssocID="{6E8B41FA-9CEF-4D6C-AC79-3465E1A36588}" presName="spNode" presStyleCnt="0"/>
      <dgm:spPr/>
    </dgm:pt>
    <dgm:pt modelId="{5842CA56-B964-4D48-9017-40007B05DF96}" type="pres">
      <dgm:prSet presAssocID="{5B9DFAF4-E799-4CBD-BB78-5DB9D2683839}" presName="sibTrans" presStyleLbl="sibTrans1D1" presStyleIdx="6" presStyleCnt="8"/>
      <dgm:spPr/>
      <dgm:t>
        <a:bodyPr/>
        <a:lstStyle/>
        <a:p>
          <a:endParaRPr lang="en-GB"/>
        </a:p>
      </dgm:t>
    </dgm:pt>
    <dgm:pt modelId="{616CC0EE-3827-480F-87B9-C2EA2F79FF22}" type="pres">
      <dgm:prSet presAssocID="{C0FF6FE3-533D-48B9-90E7-87C4F77BECBD}" presName="node" presStyleLbl="node1" presStyleIdx="7" presStyleCnt="8" custScaleX="167508" custScaleY="99108" custRadScaleRad="115463" custRadScaleInc="-72665">
        <dgm:presLayoutVars>
          <dgm:bulletEnabled val="1"/>
        </dgm:presLayoutVars>
      </dgm:prSet>
      <dgm:spPr/>
      <dgm:t>
        <a:bodyPr/>
        <a:lstStyle/>
        <a:p>
          <a:endParaRPr lang="en-GB"/>
        </a:p>
      </dgm:t>
    </dgm:pt>
    <dgm:pt modelId="{585BD41D-A91E-4D46-B510-FB3E9F19354B}" type="pres">
      <dgm:prSet presAssocID="{C0FF6FE3-533D-48B9-90E7-87C4F77BECBD}" presName="spNode" presStyleCnt="0"/>
      <dgm:spPr/>
    </dgm:pt>
    <dgm:pt modelId="{0E7F0E2C-F04E-4A89-A75F-8397A3BA172C}" type="pres">
      <dgm:prSet presAssocID="{0D94B109-2714-46F6-A426-51DA90F107F3}" presName="sibTrans" presStyleLbl="sibTrans1D1" presStyleIdx="7" presStyleCnt="8"/>
      <dgm:spPr/>
      <dgm:t>
        <a:bodyPr/>
        <a:lstStyle/>
        <a:p>
          <a:endParaRPr lang="en-GB"/>
        </a:p>
      </dgm:t>
    </dgm:pt>
  </dgm:ptLst>
  <dgm:cxnLst>
    <dgm:cxn modelId="{A81B8CCB-55E8-4D94-9AB7-4392BB044EEF}" srcId="{B8099438-EFC9-4D84-8207-36F618322DDB}" destId="{799E82C3-5B7F-4378-B52A-E921443244F9}" srcOrd="5" destOrd="0" parTransId="{21C7EFD4-A4F0-4959-B5DC-881016F25B2E}" sibTransId="{335DA553-4163-4396-A033-244C34D82334}"/>
    <dgm:cxn modelId="{6584A2D0-B1AC-43BC-AF99-E9A5DF0BE404}" type="presOf" srcId="{0D94B109-2714-46F6-A426-51DA90F107F3}" destId="{0E7F0E2C-F04E-4A89-A75F-8397A3BA172C}" srcOrd="0" destOrd="0" presId="urn:microsoft.com/office/officeart/2005/8/layout/cycle5"/>
    <dgm:cxn modelId="{948FB391-8565-491A-81EE-5ACB2D6B4B70}" type="presOf" srcId="{EB7B1508-60E6-4B67-AF43-FB6DF7E13452}" destId="{A2E5C216-904D-41B7-A4F4-BD34EE5F0184}" srcOrd="0" destOrd="0" presId="urn:microsoft.com/office/officeart/2005/8/layout/cycle5"/>
    <dgm:cxn modelId="{20020C89-5832-4B93-BAD9-424CC0807051}" type="presOf" srcId="{913DD641-B51B-4DC1-9A38-7A17E5A79842}" destId="{B0E6C68E-7B49-454A-A8D3-42B2665EB73C}" srcOrd="0" destOrd="0" presId="urn:microsoft.com/office/officeart/2005/8/layout/cycle5"/>
    <dgm:cxn modelId="{5AC2D724-C17D-4A64-A988-3595D8CA73FE}" type="presOf" srcId="{7D29CB56-7477-4BBB-B417-AB95CCAD0D6C}" destId="{4ECEA4F4-436F-4889-94CF-4A14E6CC08DB}" srcOrd="0" destOrd="0" presId="urn:microsoft.com/office/officeart/2005/8/layout/cycle5"/>
    <dgm:cxn modelId="{38D75626-C1DE-419E-B400-932D57EE4774}" srcId="{B8099438-EFC9-4D84-8207-36F618322DDB}" destId="{A0712967-E7EC-495C-B01E-0D7D1228E5D5}" srcOrd="2" destOrd="0" parTransId="{F60D4CEF-3796-4214-9DFD-A7FBC6C0E745}" sibTransId="{7D29CB56-7477-4BBB-B417-AB95CCAD0D6C}"/>
    <dgm:cxn modelId="{040507C3-DA7D-447F-914F-8893DF91D07A}" type="presOf" srcId="{B90AB0DA-32CD-4773-A1E6-DCFB9DE4C920}" destId="{130F05A6-5EF2-41E7-BC54-FFC9F689E8EF}" srcOrd="0" destOrd="0" presId="urn:microsoft.com/office/officeart/2005/8/layout/cycle5"/>
    <dgm:cxn modelId="{B7BBB875-9C7B-49A8-B5BA-3C003DA06C56}" type="presOf" srcId="{C6F70D6E-017B-4DB9-8877-24B10BD74B73}" destId="{39864E02-C879-4678-9CBD-583DA3FA2B48}" srcOrd="0" destOrd="0" presId="urn:microsoft.com/office/officeart/2005/8/layout/cycle5"/>
    <dgm:cxn modelId="{F21E5F00-07C1-4A01-B477-971D439802E5}" type="presOf" srcId="{799E82C3-5B7F-4378-B52A-E921443244F9}" destId="{367A21D7-DF22-458F-AAF0-79CB59048BA7}" srcOrd="0" destOrd="0" presId="urn:microsoft.com/office/officeart/2005/8/layout/cycle5"/>
    <dgm:cxn modelId="{065B0C24-5079-4773-B583-E7BF28A66C47}" srcId="{B8099438-EFC9-4D84-8207-36F618322DDB}" destId="{C0FF6FE3-533D-48B9-90E7-87C4F77BECBD}" srcOrd="7" destOrd="0" parTransId="{EC0EE7E0-1C61-4D75-AB7F-15D31AC1AA24}" sibTransId="{0D94B109-2714-46F6-A426-51DA90F107F3}"/>
    <dgm:cxn modelId="{E09F3F7A-28CB-46CC-8202-20C4672687A1}" type="presOf" srcId="{6E8B41FA-9CEF-4D6C-AC79-3465E1A36588}" destId="{F9B36B8C-8D6C-4472-8044-2A4CA20DD2AD}" srcOrd="0" destOrd="0" presId="urn:microsoft.com/office/officeart/2005/8/layout/cycle5"/>
    <dgm:cxn modelId="{64E3CD53-759C-4C2E-8E38-932C7DF43519}" type="presOf" srcId="{335DA553-4163-4396-A033-244C34D82334}" destId="{E7A65F8C-8ED0-4550-8F59-8225A565A190}" srcOrd="0" destOrd="0" presId="urn:microsoft.com/office/officeart/2005/8/layout/cycle5"/>
    <dgm:cxn modelId="{56E288F5-FFE8-4CD9-AB40-FA7B5EEB7093}" type="presOf" srcId="{A627F571-6A09-4CC4-8966-083042592B72}" destId="{0312E0E1-4092-4BF6-9F3E-BB0FC1865604}" srcOrd="0" destOrd="0" presId="urn:microsoft.com/office/officeart/2005/8/layout/cycle5"/>
    <dgm:cxn modelId="{5F5A35DE-4C97-4837-8E28-3FCFE05A91CC}" srcId="{B8099438-EFC9-4D84-8207-36F618322DDB}" destId="{6E8B41FA-9CEF-4D6C-AC79-3465E1A36588}" srcOrd="6" destOrd="0" parTransId="{6A0BDDE3-DC1A-4733-9535-1B9C14F65C95}" sibTransId="{5B9DFAF4-E799-4CBD-BB78-5DB9D2683839}"/>
    <dgm:cxn modelId="{0CFA9D55-D98B-4662-B949-8475C684D5C8}" type="presOf" srcId="{5B9DFAF4-E799-4CBD-BB78-5DB9D2683839}" destId="{5842CA56-B964-4D48-9017-40007B05DF96}" srcOrd="0" destOrd="0" presId="urn:microsoft.com/office/officeart/2005/8/layout/cycle5"/>
    <dgm:cxn modelId="{411A7606-7969-4D37-B0B3-058ACE3835FF}" srcId="{B8099438-EFC9-4D84-8207-36F618322DDB}" destId="{913DD641-B51B-4DC1-9A38-7A17E5A79842}" srcOrd="1" destOrd="0" parTransId="{932BB881-0C2A-4CEF-AE77-750026A6C728}" sibTransId="{B90AB0DA-32CD-4773-A1E6-DCFB9DE4C920}"/>
    <dgm:cxn modelId="{6276602B-C350-492A-A5EE-BE06336FA802}" type="presOf" srcId="{1D1679D2-0867-4894-866B-B6BD21B6BEFB}" destId="{77CA9009-B20D-4C93-BF57-06244C172C19}" srcOrd="0" destOrd="0" presId="urn:microsoft.com/office/officeart/2005/8/layout/cycle5"/>
    <dgm:cxn modelId="{A953C426-8D10-4541-A804-AE39E24A3676}" type="presOf" srcId="{B8099438-EFC9-4D84-8207-36F618322DDB}" destId="{37F96D7C-540E-462F-88B4-49867DB9C0B9}" srcOrd="0" destOrd="0" presId="urn:microsoft.com/office/officeart/2005/8/layout/cycle5"/>
    <dgm:cxn modelId="{F7A30242-B2EB-4801-8D50-409278144854}" type="presOf" srcId="{29B9AC40-A600-4EDD-8C47-F4D3BD9AE7EE}" destId="{682588D7-AF59-4785-8AC1-680824B1654B}" srcOrd="0" destOrd="0" presId="urn:microsoft.com/office/officeart/2005/8/layout/cycle5"/>
    <dgm:cxn modelId="{229DC050-6CE4-4898-99B2-7C6B58F0C1EF}" srcId="{B8099438-EFC9-4D84-8207-36F618322DDB}" destId="{1D1679D2-0867-4894-866B-B6BD21B6BEFB}" srcOrd="0" destOrd="0" parTransId="{60B961EE-2ABE-42CB-8DA5-FB6DEE02F71C}" sibTransId="{C6F70D6E-017B-4DB9-8877-24B10BD74B73}"/>
    <dgm:cxn modelId="{DEE3529D-EB71-4E9B-9425-03831B6BB746}" type="presOf" srcId="{9ED6AAC5-B457-49BC-8FAB-D7C316155F37}" destId="{163EE4E0-72FD-4E21-B50F-93266B2F6E1D}" srcOrd="0" destOrd="0" presId="urn:microsoft.com/office/officeart/2005/8/layout/cycle5"/>
    <dgm:cxn modelId="{A74E7676-C4A3-4F3F-B384-AD8AE4ED927B}" srcId="{B8099438-EFC9-4D84-8207-36F618322DDB}" destId="{9ED6AAC5-B457-49BC-8FAB-D7C316155F37}" srcOrd="3" destOrd="0" parTransId="{961E79A3-1F00-4985-9B53-5CFFF8317448}" sibTransId="{A627F571-6A09-4CC4-8966-083042592B72}"/>
    <dgm:cxn modelId="{C5DC581D-6F04-4F90-8CC3-72E0ACAA950F}" type="presOf" srcId="{A0712967-E7EC-495C-B01E-0D7D1228E5D5}" destId="{E3A34EDA-56C9-4819-A070-C0350A6CD907}" srcOrd="0" destOrd="0" presId="urn:microsoft.com/office/officeart/2005/8/layout/cycle5"/>
    <dgm:cxn modelId="{EF7AD02B-632F-45ED-87CA-C265CA56A7B6}" type="presOf" srcId="{C0FF6FE3-533D-48B9-90E7-87C4F77BECBD}" destId="{616CC0EE-3827-480F-87B9-C2EA2F79FF22}" srcOrd="0" destOrd="0" presId="urn:microsoft.com/office/officeart/2005/8/layout/cycle5"/>
    <dgm:cxn modelId="{D3091E05-CE0E-45A0-B3EA-63F01D951A2B}" srcId="{B8099438-EFC9-4D84-8207-36F618322DDB}" destId="{29B9AC40-A600-4EDD-8C47-F4D3BD9AE7EE}" srcOrd="4" destOrd="0" parTransId="{52B0A9AF-21E0-4885-8ACE-FE5206231FC7}" sibTransId="{EB7B1508-60E6-4B67-AF43-FB6DF7E13452}"/>
    <dgm:cxn modelId="{395FE876-2A01-4BDB-9A84-EA54900364DC}" type="presParOf" srcId="{37F96D7C-540E-462F-88B4-49867DB9C0B9}" destId="{77CA9009-B20D-4C93-BF57-06244C172C19}" srcOrd="0" destOrd="0" presId="urn:microsoft.com/office/officeart/2005/8/layout/cycle5"/>
    <dgm:cxn modelId="{6A92CD53-81A9-4F95-8A5D-43081A162B2A}" type="presParOf" srcId="{37F96D7C-540E-462F-88B4-49867DB9C0B9}" destId="{42B09847-49CA-4334-B77A-986B59B46BA5}" srcOrd="1" destOrd="0" presId="urn:microsoft.com/office/officeart/2005/8/layout/cycle5"/>
    <dgm:cxn modelId="{99E689ED-AFBE-4D13-B33B-ED6FD79F6A7C}" type="presParOf" srcId="{37F96D7C-540E-462F-88B4-49867DB9C0B9}" destId="{39864E02-C879-4678-9CBD-583DA3FA2B48}" srcOrd="2" destOrd="0" presId="urn:microsoft.com/office/officeart/2005/8/layout/cycle5"/>
    <dgm:cxn modelId="{21530709-5B10-4B2F-A80E-A4C1E70C5BDE}" type="presParOf" srcId="{37F96D7C-540E-462F-88B4-49867DB9C0B9}" destId="{B0E6C68E-7B49-454A-A8D3-42B2665EB73C}" srcOrd="3" destOrd="0" presId="urn:microsoft.com/office/officeart/2005/8/layout/cycle5"/>
    <dgm:cxn modelId="{852FDAAD-1293-4FEA-AD29-E23A2BE30DB3}" type="presParOf" srcId="{37F96D7C-540E-462F-88B4-49867DB9C0B9}" destId="{CD189724-A342-4503-BEB9-78C1D3EA814E}" srcOrd="4" destOrd="0" presId="urn:microsoft.com/office/officeart/2005/8/layout/cycle5"/>
    <dgm:cxn modelId="{F894D75C-EE1E-4C81-8B71-0C5E7439C6FC}" type="presParOf" srcId="{37F96D7C-540E-462F-88B4-49867DB9C0B9}" destId="{130F05A6-5EF2-41E7-BC54-FFC9F689E8EF}" srcOrd="5" destOrd="0" presId="urn:microsoft.com/office/officeart/2005/8/layout/cycle5"/>
    <dgm:cxn modelId="{D9F8DCCD-63FC-4AAD-945D-59E8247AC630}" type="presParOf" srcId="{37F96D7C-540E-462F-88B4-49867DB9C0B9}" destId="{E3A34EDA-56C9-4819-A070-C0350A6CD907}" srcOrd="6" destOrd="0" presId="urn:microsoft.com/office/officeart/2005/8/layout/cycle5"/>
    <dgm:cxn modelId="{3C15BFF6-1B23-4B30-8B53-EA85F4484362}" type="presParOf" srcId="{37F96D7C-540E-462F-88B4-49867DB9C0B9}" destId="{F62BDE45-AD34-43F9-92E0-9D961C8AC96B}" srcOrd="7" destOrd="0" presId="urn:microsoft.com/office/officeart/2005/8/layout/cycle5"/>
    <dgm:cxn modelId="{ECDBF22C-67B3-422F-A066-20D31DEC64B2}" type="presParOf" srcId="{37F96D7C-540E-462F-88B4-49867DB9C0B9}" destId="{4ECEA4F4-436F-4889-94CF-4A14E6CC08DB}" srcOrd="8" destOrd="0" presId="urn:microsoft.com/office/officeart/2005/8/layout/cycle5"/>
    <dgm:cxn modelId="{82EED744-92CB-4E06-9F75-C53B051CE07A}" type="presParOf" srcId="{37F96D7C-540E-462F-88B4-49867DB9C0B9}" destId="{163EE4E0-72FD-4E21-B50F-93266B2F6E1D}" srcOrd="9" destOrd="0" presId="urn:microsoft.com/office/officeart/2005/8/layout/cycle5"/>
    <dgm:cxn modelId="{957B4D24-6B87-4393-932A-3A92B6AB8524}" type="presParOf" srcId="{37F96D7C-540E-462F-88B4-49867DB9C0B9}" destId="{3C153EC5-063B-46CF-A97B-AD734581BCD5}" srcOrd="10" destOrd="0" presId="urn:microsoft.com/office/officeart/2005/8/layout/cycle5"/>
    <dgm:cxn modelId="{D38395B5-989A-49D5-B189-3DB41C7C8E35}" type="presParOf" srcId="{37F96D7C-540E-462F-88B4-49867DB9C0B9}" destId="{0312E0E1-4092-4BF6-9F3E-BB0FC1865604}" srcOrd="11" destOrd="0" presId="urn:microsoft.com/office/officeart/2005/8/layout/cycle5"/>
    <dgm:cxn modelId="{610FFD41-1A2B-4A39-B211-6263A8BF19CF}" type="presParOf" srcId="{37F96D7C-540E-462F-88B4-49867DB9C0B9}" destId="{682588D7-AF59-4785-8AC1-680824B1654B}" srcOrd="12" destOrd="0" presId="urn:microsoft.com/office/officeart/2005/8/layout/cycle5"/>
    <dgm:cxn modelId="{37114984-68C4-4FA9-BE60-86563E8BB96C}" type="presParOf" srcId="{37F96D7C-540E-462F-88B4-49867DB9C0B9}" destId="{646A21EA-8D3E-4C07-93FA-F8A8DE055CF5}" srcOrd="13" destOrd="0" presId="urn:microsoft.com/office/officeart/2005/8/layout/cycle5"/>
    <dgm:cxn modelId="{F1229F29-43BF-4638-9633-DA80F40DF7E9}" type="presParOf" srcId="{37F96D7C-540E-462F-88B4-49867DB9C0B9}" destId="{A2E5C216-904D-41B7-A4F4-BD34EE5F0184}" srcOrd="14" destOrd="0" presId="urn:microsoft.com/office/officeart/2005/8/layout/cycle5"/>
    <dgm:cxn modelId="{9B6A6ACB-3B20-42A4-B595-6ED730EA6AAA}" type="presParOf" srcId="{37F96D7C-540E-462F-88B4-49867DB9C0B9}" destId="{367A21D7-DF22-458F-AAF0-79CB59048BA7}" srcOrd="15" destOrd="0" presId="urn:microsoft.com/office/officeart/2005/8/layout/cycle5"/>
    <dgm:cxn modelId="{D24F9BD8-B163-497D-9E05-4E2484C9C96C}" type="presParOf" srcId="{37F96D7C-540E-462F-88B4-49867DB9C0B9}" destId="{2C6E5D4E-4B2F-4DC2-9277-83FB217BF527}" srcOrd="16" destOrd="0" presId="urn:microsoft.com/office/officeart/2005/8/layout/cycle5"/>
    <dgm:cxn modelId="{221FE94D-6478-42DB-8BA9-3E200853B8F5}" type="presParOf" srcId="{37F96D7C-540E-462F-88B4-49867DB9C0B9}" destId="{E7A65F8C-8ED0-4550-8F59-8225A565A190}" srcOrd="17" destOrd="0" presId="urn:microsoft.com/office/officeart/2005/8/layout/cycle5"/>
    <dgm:cxn modelId="{F3DC11C4-71F6-49A2-966F-7E5A2CFC1B49}" type="presParOf" srcId="{37F96D7C-540E-462F-88B4-49867DB9C0B9}" destId="{F9B36B8C-8D6C-4472-8044-2A4CA20DD2AD}" srcOrd="18" destOrd="0" presId="urn:microsoft.com/office/officeart/2005/8/layout/cycle5"/>
    <dgm:cxn modelId="{6D918C3A-C09E-4290-9185-B27392ABBE9D}" type="presParOf" srcId="{37F96D7C-540E-462F-88B4-49867DB9C0B9}" destId="{938A9F8F-F897-4013-93CB-7617B07DEC55}" srcOrd="19" destOrd="0" presId="urn:microsoft.com/office/officeart/2005/8/layout/cycle5"/>
    <dgm:cxn modelId="{BA50BE6E-95FA-4F9F-8D8D-2A4FA2B8620D}" type="presParOf" srcId="{37F96D7C-540E-462F-88B4-49867DB9C0B9}" destId="{5842CA56-B964-4D48-9017-40007B05DF96}" srcOrd="20" destOrd="0" presId="urn:microsoft.com/office/officeart/2005/8/layout/cycle5"/>
    <dgm:cxn modelId="{70B830FA-635A-4132-B9EA-5029A19D4088}" type="presParOf" srcId="{37F96D7C-540E-462F-88B4-49867DB9C0B9}" destId="{616CC0EE-3827-480F-87B9-C2EA2F79FF22}" srcOrd="21" destOrd="0" presId="urn:microsoft.com/office/officeart/2005/8/layout/cycle5"/>
    <dgm:cxn modelId="{8EBD9C3D-48E4-4136-84A4-D7F342D24721}" type="presParOf" srcId="{37F96D7C-540E-462F-88B4-49867DB9C0B9}" destId="{585BD41D-A91E-4D46-B510-FB3E9F19354B}" srcOrd="22" destOrd="0" presId="urn:microsoft.com/office/officeart/2005/8/layout/cycle5"/>
    <dgm:cxn modelId="{75336620-CC35-42A1-9F18-3369A3FBDE10}" type="presParOf" srcId="{37F96D7C-540E-462F-88B4-49867DB9C0B9}" destId="{0E7F0E2C-F04E-4A89-A75F-8397A3BA172C}" srcOrd="23" destOrd="0" presId="urn:microsoft.com/office/officeart/2005/8/layout/cycle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A9009-B20D-4C93-BF57-06244C172C19}">
      <dsp:nvSpPr>
        <dsp:cNvPr id="0" name=""/>
        <dsp:cNvSpPr/>
      </dsp:nvSpPr>
      <dsp:spPr>
        <a:xfrm>
          <a:off x="3609482" y="97716"/>
          <a:ext cx="1821331" cy="642801"/>
        </a:xfrm>
        <a:prstGeom prst="roundRect">
          <a:avLst/>
        </a:prstGeom>
        <a:solidFill>
          <a:srgbClr val="FF0000"/>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rPr>
            <a:t>Define the problem</a:t>
          </a:r>
          <a:endParaRPr lang="en-GB" sz="2000" kern="1200" dirty="0">
            <a:solidFill>
              <a:schemeClr val="tx1"/>
            </a:solidFill>
          </a:endParaRPr>
        </a:p>
      </dsp:txBody>
      <dsp:txXfrm>
        <a:off x="3640861" y="129095"/>
        <a:ext cx="1758573" cy="580043"/>
      </dsp:txXfrm>
    </dsp:sp>
    <dsp:sp modelId="{39864E02-C879-4678-9CBD-583DA3FA2B48}">
      <dsp:nvSpPr>
        <dsp:cNvPr id="0" name=""/>
        <dsp:cNvSpPr/>
      </dsp:nvSpPr>
      <dsp:spPr>
        <a:xfrm>
          <a:off x="2041071" y="523078"/>
          <a:ext cx="5783915" cy="5783915"/>
        </a:xfrm>
        <a:custGeom>
          <a:avLst/>
          <a:gdLst/>
          <a:ahLst/>
          <a:cxnLst/>
          <a:rect l="0" t="0" r="0" b="0"/>
          <a:pathLst>
            <a:path>
              <a:moveTo>
                <a:pt x="3629232" y="95559"/>
              </a:moveTo>
              <a:arcTo wR="2891957" hR="2891957" stAng="17086201" swAng="885670"/>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0E6C68E-7B49-454A-A8D3-42B2665EB73C}">
      <dsp:nvSpPr>
        <dsp:cNvPr id="0" name=""/>
        <dsp:cNvSpPr/>
      </dsp:nvSpPr>
      <dsp:spPr>
        <a:xfrm>
          <a:off x="5927446" y="1028547"/>
          <a:ext cx="1995333" cy="763234"/>
        </a:xfrm>
        <a:prstGeom prst="roundRect">
          <a:avLst/>
        </a:prstGeom>
        <a:solidFill>
          <a:srgbClr val="FF6600"/>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rPr>
            <a:t>Understand the problem</a:t>
          </a:r>
          <a:endParaRPr lang="en-GB" sz="2000" kern="1200" dirty="0">
            <a:solidFill>
              <a:schemeClr val="tx1"/>
            </a:solidFill>
          </a:endParaRPr>
        </a:p>
      </dsp:txBody>
      <dsp:txXfrm>
        <a:off x="5964704" y="1065805"/>
        <a:ext cx="1920817" cy="688718"/>
      </dsp:txXfrm>
    </dsp:sp>
    <dsp:sp modelId="{130F05A6-5EF2-41E7-BC54-FFC9F689E8EF}">
      <dsp:nvSpPr>
        <dsp:cNvPr id="0" name=""/>
        <dsp:cNvSpPr/>
      </dsp:nvSpPr>
      <dsp:spPr>
        <a:xfrm>
          <a:off x="2245781" y="944731"/>
          <a:ext cx="5783915" cy="5783915"/>
        </a:xfrm>
        <a:custGeom>
          <a:avLst/>
          <a:gdLst/>
          <a:ahLst/>
          <a:cxnLst/>
          <a:rect l="0" t="0" r="0" b="0"/>
          <a:pathLst>
            <a:path>
              <a:moveTo>
                <a:pt x="5116663" y="1044227"/>
              </a:moveTo>
              <a:arcTo wR="2891957" hR="2891957" stAng="19217319" swAng="966303"/>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3A34EDA-56C9-4819-A070-C0350A6CD907}">
      <dsp:nvSpPr>
        <dsp:cNvPr id="0" name=""/>
        <dsp:cNvSpPr/>
      </dsp:nvSpPr>
      <dsp:spPr>
        <a:xfrm>
          <a:off x="6912756" y="2927769"/>
          <a:ext cx="1984336" cy="765067"/>
        </a:xfrm>
        <a:prstGeom prst="roundRect">
          <a:avLst/>
        </a:prstGeom>
        <a:solidFill>
          <a:srgbClr val="FFC000"/>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rPr>
            <a:t>Identify options</a:t>
          </a:r>
          <a:endParaRPr lang="en-GB" sz="2000" kern="1200" dirty="0">
            <a:solidFill>
              <a:schemeClr val="tx1"/>
            </a:solidFill>
          </a:endParaRPr>
        </a:p>
      </dsp:txBody>
      <dsp:txXfrm>
        <a:off x="6950103" y="2965116"/>
        <a:ext cx="1909642" cy="690373"/>
      </dsp:txXfrm>
    </dsp:sp>
    <dsp:sp modelId="{4ECEA4F4-436F-4889-94CF-4A14E6CC08DB}">
      <dsp:nvSpPr>
        <dsp:cNvPr id="0" name=""/>
        <dsp:cNvSpPr/>
      </dsp:nvSpPr>
      <dsp:spPr>
        <a:xfrm>
          <a:off x="2099419" y="807750"/>
          <a:ext cx="5783915" cy="5783915"/>
        </a:xfrm>
        <a:custGeom>
          <a:avLst/>
          <a:gdLst/>
          <a:ahLst/>
          <a:cxnLst/>
          <a:rect l="0" t="0" r="0" b="0"/>
          <a:pathLst>
            <a:path>
              <a:moveTo>
                <a:pt x="5774276" y="3127872"/>
              </a:moveTo>
              <a:arcTo wR="2891957" hR="2891957" stAng="21880750" swAng="877598"/>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63EE4E0-72FD-4E21-B50F-93266B2F6E1D}">
      <dsp:nvSpPr>
        <dsp:cNvPr id="0" name=""/>
        <dsp:cNvSpPr/>
      </dsp:nvSpPr>
      <dsp:spPr>
        <a:xfrm>
          <a:off x="6189389" y="4881554"/>
          <a:ext cx="2340006" cy="899523"/>
        </a:xfrm>
        <a:prstGeom prst="roundRect">
          <a:avLst/>
        </a:prstGeom>
        <a:solidFill>
          <a:srgbClr val="FFFF00"/>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rPr>
            <a:t>Consider consequences</a:t>
          </a:r>
          <a:endParaRPr lang="en-GB" sz="2000" kern="1200" dirty="0">
            <a:solidFill>
              <a:schemeClr val="tx1"/>
            </a:solidFill>
          </a:endParaRPr>
        </a:p>
      </dsp:txBody>
      <dsp:txXfrm>
        <a:off x="6233300" y="4925465"/>
        <a:ext cx="2252184" cy="811701"/>
      </dsp:txXfrm>
    </dsp:sp>
    <dsp:sp modelId="{0312E0E1-4092-4BF6-9F3E-BB0FC1865604}">
      <dsp:nvSpPr>
        <dsp:cNvPr id="0" name=""/>
        <dsp:cNvSpPr/>
      </dsp:nvSpPr>
      <dsp:spPr>
        <a:xfrm>
          <a:off x="3030973" y="196550"/>
          <a:ext cx="5783915" cy="5783915"/>
        </a:xfrm>
        <a:custGeom>
          <a:avLst/>
          <a:gdLst/>
          <a:ahLst/>
          <a:cxnLst/>
          <a:rect l="0" t="0" r="0" b="0"/>
          <a:pathLst>
            <a:path>
              <a:moveTo>
                <a:pt x="3677428" y="5675203"/>
              </a:moveTo>
              <a:arcTo wR="2891957" hR="2891957" stAng="4454411" swAng="1032836"/>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82588D7-AF59-4785-8AC1-680824B1654B}">
      <dsp:nvSpPr>
        <dsp:cNvPr id="0" name=""/>
        <dsp:cNvSpPr/>
      </dsp:nvSpPr>
      <dsp:spPr>
        <a:xfrm>
          <a:off x="3600402" y="5832655"/>
          <a:ext cx="1965352" cy="647975"/>
        </a:xfrm>
        <a:prstGeom prst="roundRect">
          <a:avLst/>
        </a:prstGeom>
        <a:solidFill>
          <a:srgbClr val="92D050"/>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rPr>
            <a:t>Select solution</a:t>
          </a:r>
          <a:endParaRPr lang="en-GB" sz="2000" kern="1200" dirty="0">
            <a:solidFill>
              <a:schemeClr val="tx1"/>
            </a:solidFill>
          </a:endParaRPr>
        </a:p>
      </dsp:txBody>
      <dsp:txXfrm>
        <a:off x="3632034" y="5864287"/>
        <a:ext cx="1902088" cy="584711"/>
      </dsp:txXfrm>
    </dsp:sp>
    <dsp:sp modelId="{A2E5C216-904D-41B7-A4F4-BD34EE5F0184}">
      <dsp:nvSpPr>
        <dsp:cNvPr id="0" name=""/>
        <dsp:cNvSpPr/>
      </dsp:nvSpPr>
      <dsp:spPr>
        <a:xfrm>
          <a:off x="455475" y="231808"/>
          <a:ext cx="5783915" cy="5783915"/>
        </a:xfrm>
        <a:custGeom>
          <a:avLst/>
          <a:gdLst/>
          <a:ahLst/>
          <a:cxnLst/>
          <a:rect l="0" t="0" r="0" b="0"/>
          <a:pathLst>
            <a:path>
              <a:moveTo>
                <a:pt x="2869822" y="5783830"/>
              </a:moveTo>
              <a:arcTo wR="2891957" hR="2891957" stAng="5426313" swAng="998101"/>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367A21D7-DF22-458F-AAF0-79CB59048BA7}">
      <dsp:nvSpPr>
        <dsp:cNvPr id="0" name=""/>
        <dsp:cNvSpPr/>
      </dsp:nvSpPr>
      <dsp:spPr>
        <a:xfrm>
          <a:off x="860792" y="4916971"/>
          <a:ext cx="1955713" cy="878028"/>
        </a:xfrm>
        <a:prstGeom prst="roundRect">
          <a:avLst/>
        </a:prstGeom>
        <a:solidFill>
          <a:srgbClr val="99CCFF"/>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rPr>
            <a:t>Implement solution</a:t>
          </a:r>
          <a:endParaRPr lang="en-GB" sz="2000" kern="1200" dirty="0">
            <a:solidFill>
              <a:schemeClr val="tx1"/>
            </a:solidFill>
          </a:endParaRPr>
        </a:p>
      </dsp:txBody>
      <dsp:txXfrm>
        <a:off x="903654" y="4959833"/>
        <a:ext cx="1869989" cy="792304"/>
      </dsp:txXfrm>
    </dsp:sp>
    <dsp:sp modelId="{E7A65F8C-8ED0-4550-8F59-8225A565A190}">
      <dsp:nvSpPr>
        <dsp:cNvPr id="0" name=""/>
        <dsp:cNvSpPr/>
      </dsp:nvSpPr>
      <dsp:spPr>
        <a:xfrm>
          <a:off x="1232265" y="697772"/>
          <a:ext cx="5783915" cy="5783915"/>
        </a:xfrm>
        <a:custGeom>
          <a:avLst/>
          <a:gdLst/>
          <a:ahLst/>
          <a:cxnLst/>
          <a:rect l="0" t="0" r="0" b="0"/>
          <a:pathLst>
            <a:path>
              <a:moveTo>
                <a:pt x="219615" y="3997402"/>
              </a:moveTo>
              <a:arcTo wR="2891957" hR="2891957" stAng="9451620" swAng="883316"/>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F9B36B8C-8D6C-4472-8044-2A4CA20DD2AD}">
      <dsp:nvSpPr>
        <dsp:cNvPr id="0" name=""/>
        <dsp:cNvSpPr/>
      </dsp:nvSpPr>
      <dsp:spPr>
        <a:xfrm>
          <a:off x="212721" y="2828747"/>
          <a:ext cx="1991937" cy="907555"/>
        </a:xfrm>
        <a:prstGeom prst="roundRect">
          <a:avLst/>
        </a:prstGeom>
        <a:solidFill>
          <a:srgbClr val="00B0F0"/>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rPr>
            <a:t>Monitor effectiveness</a:t>
          </a:r>
          <a:endParaRPr lang="en-GB" sz="2000" kern="1200" dirty="0">
            <a:solidFill>
              <a:schemeClr val="tx1"/>
            </a:solidFill>
          </a:endParaRPr>
        </a:p>
      </dsp:txBody>
      <dsp:txXfrm>
        <a:off x="257024" y="2873050"/>
        <a:ext cx="1903331" cy="818949"/>
      </dsp:txXfrm>
    </dsp:sp>
    <dsp:sp modelId="{5842CA56-B964-4D48-9017-40007B05DF96}">
      <dsp:nvSpPr>
        <dsp:cNvPr id="0" name=""/>
        <dsp:cNvSpPr/>
      </dsp:nvSpPr>
      <dsp:spPr>
        <a:xfrm>
          <a:off x="1230541" y="214237"/>
          <a:ext cx="5783915" cy="5783915"/>
        </a:xfrm>
        <a:custGeom>
          <a:avLst/>
          <a:gdLst/>
          <a:ahLst/>
          <a:cxnLst/>
          <a:rect l="0" t="0" r="0" b="0"/>
          <a:pathLst>
            <a:path>
              <a:moveTo>
                <a:pt x="39863" y="2413442"/>
              </a:moveTo>
              <a:arcTo wR="2891957" hR="2891957" stAng="11371452" swAng="729672"/>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16CC0EE-3827-480F-87B9-C2EA2F79FF22}">
      <dsp:nvSpPr>
        <dsp:cNvPr id="0" name=""/>
        <dsp:cNvSpPr/>
      </dsp:nvSpPr>
      <dsp:spPr>
        <a:xfrm>
          <a:off x="681597" y="1026144"/>
          <a:ext cx="2147097" cy="825730"/>
        </a:xfrm>
        <a:prstGeom prst="roundRect">
          <a:avLst/>
        </a:prstGeom>
        <a:solidFill>
          <a:srgbClr val="CC66FF"/>
        </a:solidFill>
        <a:ln w="12700" cap="flat" cmpd="sng" algn="ctr">
          <a:noFill/>
          <a:prstDash val="solid"/>
        </a:ln>
        <a:effectLst>
          <a:outerShdw blurRad="44450" dist="27940" dir="5400000" algn="ctr" rotWithShape="0">
            <a:srgbClr val="000000">
              <a:alpha val="32000"/>
            </a:srgbClr>
          </a:outerShdw>
        </a:effectLst>
        <a:scene3d>
          <a:camera prst="orthographicFront">
            <a:rot lat="0" lon="0" rev="0"/>
          </a:camera>
          <a:lightRig rig="balanced" dir="t">
            <a:rot lat="0" lon="0" rev="8700000"/>
          </a:lightRig>
        </a:scene3d>
        <a:sp3d>
          <a:bevelT w="190500" h="38100"/>
        </a:sp3d>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chemeClr val="tx1"/>
              </a:solidFill>
            </a:rPr>
            <a:t>Evaluate effectiveness</a:t>
          </a:r>
          <a:endParaRPr lang="en-GB" sz="2000" kern="1200" dirty="0">
            <a:solidFill>
              <a:schemeClr val="tx1"/>
            </a:solidFill>
          </a:endParaRPr>
        </a:p>
      </dsp:txBody>
      <dsp:txXfrm>
        <a:off x="721906" y="1066453"/>
        <a:ext cx="2066479" cy="745112"/>
      </dsp:txXfrm>
    </dsp:sp>
    <dsp:sp modelId="{0E7F0E2C-F04E-4A89-A75F-8397A3BA172C}">
      <dsp:nvSpPr>
        <dsp:cNvPr id="0" name=""/>
        <dsp:cNvSpPr/>
      </dsp:nvSpPr>
      <dsp:spPr>
        <a:xfrm>
          <a:off x="758473" y="565951"/>
          <a:ext cx="5783915" cy="5783915"/>
        </a:xfrm>
        <a:custGeom>
          <a:avLst/>
          <a:gdLst/>
          <a:ahLst/>
          <a:cxnLst/>
          <a:rect l="0" t="0" r="0" b="0"/>
          <a:pathLst>
            <a:path>
              <a:moveTo>
                <a:pt x="1603426" y="302921"/>
              </a:moveTo>
              <a:arcTo wR="2891957" hR="2891957" stAng="14612462" swAng="1160334"/>
            </a:path>
          </a:pathLst>
        </a:custGeom>
        <a:noFill/>
        <a:ln w="635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6491"/>
          </a:xfrm>
          <a:prstGeom prst="rect">
            <a:avLst/>
          </a:prstGeom>
        </p:spPr>
        <p:txBody>
          <a:bodyPr vert="horz" lIns="91440" tIns="45720" rIns="91440" bIns="45720" rtlCol="0"/>
          <a:lstStyle>
            <a:lvl1pPr algn="r">
              <a:defRPr sz="1200"/>
            </a:lvl1pPr>
          </a:lstStyle>
          <a:p>
            <a:fld id="{8FF4E4CF-E303-44E9-9FEC-03F8671D48DD}" type="datetimeFigureOut">
              <a:rPr lang="en-GB" smtClean="0"/>
              <a:pPr/>
              <a:t>07/08/2017</a:t>
            </a:fld>
            <a:endParaRPr lang="en-GB"/>
          </a:p>
        </p:txBody>
      </p:sp>
      <p:sp>
        <p:nvSpPr>
          <p:cNvPr id="4" name="Slide Image Placeholder 3"/>
          <p:cNvSpPr>
            <a:spLocks noGrp="1" noRot="1" noChangeAspect="1"/>
          </p:cNvSpPr>
          <p:nvPr>
            <p:ph type="sldImg" idx="2"/>
          </p:nvPr>
        </p:nvSpPr>
        <p:spPr>
          <a:xfrm>
            <a:off x="917575" y="744538"/>
            <a:ext cx="4964113"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16661"/>
            <a:ext cx="5439410" cy="4468416"/>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599"/>
            <a:ext cx="2946347" cy="496491"/>
          </a:xfrm>
          <a:prstGeom prst="rect">
            <a:avLst/>
          </a:prstGeom>
        </p:spPr>
        <p:txBody>
          <a:bodyPr vert="horz" lIns="91440" tIns="45720" rIns="91440" bIns="45720" rtlCol="0" anchor="b"/>
          <a:lstStyle>
            <a:lvl1pPr algn="r">
              <a:defRPr sz="1200"/>
            </a:lvl1pPr>
          </a:lstStyle>
          <a:p>
            <a:fld id="{00FCCBBC-FDD7-4D78-934D-DB660FFC2AD6}" type="slidenum">
              <a:rPr lang="en-GB" smtClean="0"/>
              <a:pPr/>
              <a:t>‹#›</a:t>
            </a:fld>
            <a:endParaRPr lang="en-GB"/>
          </a:p>
        </p:txBody>
      </p:sp>
    </p:spTree>
    <p:extLst>
      <p:ext uri="{BB962C8B-B14F-4D97-AF65-F5344CB8AC3E}">
        <p14:creationId xmlns:p14="http://schemas.microsoft.com/office/powerpoint/2010/main" val="4254710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C077AB82-51D6-4FE8-B1C6-E46B0DCCDE92}" type="slidenum">
              <a:rPr lang="en-GB" altLang="en-US" b="0"/>
              <a:pPr algn="r" eaLnBrk="1" hangingPunct="1">
                <a:spcBef>
                  <a:spcPct val="0"/>
                </a:spcBef>
              </a:pPr>
              <a:t>2</a:t>
            </a:fld>
            <a:endParaRPr lang="en-GB" altLang="en-US" b="0"/>
          </a:p>
        </p:txBody>
      </p:sp>
      <p:sp>
        <p:nvSpPr>
          <p:cNvPr id="44035" name="Rectangle 2"/>
          <p:cNvSpPr>
            <a:spLocks noGrp="1" noRot="1" noChangeAspect="1" noChangeArrowheads="1" noTextEdit="1"/>
          </p:cNvSpPr>
          <p:nvPr>
            <p:ph type="sldImg"/>
          </p:nvPr>
        </p:nvSpPr>
        <p:spPr>
          <a:xfrm>
            <a:off x="2779713" y="117475"/>
            <a:ext cx="1143000" cy="858838"/>
          </a:xfrm>
          <a:ln/>
        </p:spPr>
      </p:sp>
      <p:sp>
        <p:nvSpPr>
          <p:cNvPr id="44036" name="Rectangle 3"/>
          <p:cNvSpPr>
            <a:spLocks noGrp="1" noChangeArrowheads="1"/>
          </p:cNvSpPr>
          <p:nvPr>
            <p:ph type="body" idx="1"/>
          </p:nvPr>
        </p:nvSpPr>
        <p:spPr>
          <a:xfrm>
            <a:off x="758155" y="1055097"/>
            <a:ext cx="5437167" cy="766338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GB" altLang="en-US" sz="1400" b="1" dirty="0" smtClean="0">
                <a:latin typeface="Arial" charset="0"/>
                <a:ea typeface="ＭＳ Ｐゴシック" pitchFamily="34" charset="-128"/>
              </a:rPr>
              <a:t>State:</a:t>
            </a:r>
          </a:p>
          <a:p>
            <a:r>
              <a:rPr lang="en-GB" altLang="en-US" sz="1400" dirty="0" smtClean="0">
                <a:latin typeface="Arial" charset="0"/>
                <a:ea typeface="ＭＳ Ｐゴシック" pitchFamily="34" charset="-128"/>
              </a:rPr>
              <a:t>Signal crime is a concept in reassurance policing. It centres around the theory that certain crimes or incidents of anti-social behaviour may act as a "signal" to a community that they are at risk. Common examples commonly may be vandalism of phone boxes and bus shelters, and people dealing drugs, however, the ‘signal’ can be wide ranging.</a:t>
            </a:r>
          </a:p>
          <a:p>
            <a:endParaRPr lang="en-GB" altLang="en-US" sz="1400" dirty="0" smtClean="0">
              <a:latin typeface="Arial" charset="0"/>
              <a:ea typeface="ＭＳ Ｐゴシック" pitchFamily="34" charset="-128"/>
            </a:endParaRPr>
          </a:p>
          <a:p>
            <a:endParaRPr lang="en-GB" altLang="en-US" sz="1400" dirty="0" smtClean="0">
              <a:latin typeface="Arial" charset="0"/>
              <a:ea typeface="ＭＳ Ｐゴシック" pitchFamily="34" charset="-128"/>
            </a:endParaRPr>
          </a:p>
          <a:p>
            <a:r>
              <a:rPr lang="en-GB" altLang="en-US" sz="1400" b="1" u="sng" dirty="0" smtClean="0">
                <a:latin typeface="Arial" charset="0"/>
                <a:ea typeface="ＭＳ Ｐゴシック" pitchFamily="34" charset="-128"/>
              </a:rPr>
              <a:t>Expressions</a:t>
            </a:r>
          </a:p>
          <a:p>
            <a:r>
              <a:rPr lang="en-GB" altLang="en-US" sz="1400" dirty="0" smtClean="0">
                <a:latin typeface="Arial" charset="0"/>
                <a:ea typeface="ＭＳ Ｐゴシック" pitchFamily="34" charset="-128"/>
              </a:rPr>
              <a:t>These are the types of incidents that have an effect on communities and cause the individuals within them concern when they see them.</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These can be incidents of:</a:t>
            </a:r>
          </a:p>
          <a:p>
            <a:r>
              <a:rPr lang="en-GB" altLang="en-US" sz="1400" b="1" dirty="0" smtClean="0">
                <a:latin typeface="Arial" charset="0"/>
                <a:ea typeface="ＭＳ Ｐゴシック" pitchFamily="34" charset="-128"/>
              </a:rPr>
              <a:t>Crime</a:t>
            </a:r>
            <a:r>
              <a:rPr lang="en-GB" altLang="en-US" sz="1400" dirty="0" smtClean="0">
                <a:latin typeface="Arial" charset="0"/>
                <a:ea typeface="ＭＳ Ｐゴシック" pitchFamily="34" charset="-128"/>
              </a:rPr>
              <a:t>, e.g. damage to windows, bus shelters, telephone boxes, graffiti.</a:t>
            </a:r>
          </a:p>
          <a:p>
            <a:endParaRPr lang="en-GB" altLang="en-US" sz="1400" dirty="0" smtClean="0">
              <a:latin typeface="Arial" charset="0"/>
              <a:ea typeface="ＭＳ Ｐゴシック" pitchFamily="34" charset="-128"/>
            </a:endParaRPr>
          </a:p>
          <a:p>
            <a:r>
              <a:rPr lang="en-GB" altLang="en-US" sz="1400" b="1" dirty="0" smtClean="0">
                <a:latin typeface="Arial" charset="0"/>
                <a:ea typeface="ＭＳ Ｐゴシック" pitchFamily="34" charset="-128"/>
              </a:rPr>
              <a:t>Social disorder</a:t>
            </a:r>
            <a:r>
              <a:rPr lang="en-GB" altLang="en-US" sz="1400" dirty="0" smtClean="0">
                <a:latin typeface="Arial" charset="0"/>
                <a:ea typeface="ＭＳ Ｐゴシック" pitchFamily="34" charset="-128"/>
              </a:rPr>
              <a:t>, e.g. Friday/Sat night in town centres with drunken persons.</a:t>
            </a:r>
          </a:p>
          <a:p>
            <a:endParaRPr lang="en-GB" altLang="en-US" sz="1400" dirty="0" smtClean="0">
              <a:latin typeface="Arial" charset="0"/>
              <a:ea typeface="ＭＳ Ｐゴシック" pitchFamily="34" charset="-128"/>
            </a:endParaRPr>
          </a:p>
          <a:p>
            <a:r>
              <a:rPr lang="en-GB" altLang="en-US" sz="1400" b="1" dirty="0" smtClean="0">
                <a:latin typeface="Arial" charset="0"/>
                <a:ea typeface="ＭＳ Ｐゴシック" pitchFamily="34" charset="-128"/>
              </a:rPr>
              <a:t>Physical disorder </a:t>
            </a:r>
            <a:r>
              <a:rPr lang="en-GB" altLang="en-US" sz="1400" dirty="0" smtClean="0">
                <a:latin typeface="Arial" charset="0"/>
                <a:ea typeface="ＭＳ Ｐゴシック" pitchFamily="34" charset="-128"/>
              </a:rPr>
              <a:t>where individuals may witness fights or larger scale disorder such as that seen in cities in August 2011.</a:t>
            </a:r>
          </a:p>
          <a:p>
            <a:endParaRPr lang="en-GB" altLang="en-US" sz="1400" dirty="0" smtClean="0">
              <a:latin typeface="Arial" charset="0"/>
              <a:ea typeface="ＭＳ Ｐゴシック" pitchFamily="34" charset="-128"/>
            </a:endParaRPr>
          </a:p>
        </p:txBody>
      </p:sp>
    </p:spTree>
    <p:extLst>
      <p:ext uri="{BB962C8B-B14F-4D97-AF65-F5344CB8AC3E}">
        <p14:creationId xmlns:p14="http://schemas.microsoft.com/office/powerpoint/2010/main" val="3323417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851DAC6F-6D78-4401-AB99-B8A485E06881}" type="slidenum">
              <a:rPr lang="en-GB" altLang="en-US" b="0"/>
              <a:pPr algn="r" eaLnBrk="1" hangingPunct="1">
                <a:spcBef>
                  <a:spcPct val="0"/>
                </a:spcBef>
              </a:pPr>
              <a:t>3</a:t>
            </a:fld>
            <a:endParaRPr lang="en-GB" altLang="en-US" b="0"/>
          </a:p>
        </p:txBody>
      </p:sp>
      <p:sp>
        <p:nvSpPr>
          <p:cNvPr id="46083" name="Rectangle 2"/>
          <p:cNvSpPr>
            <a:spLocks noGrp="1" noRot="1" noChangeAspect="1" noChangeArrowheads="1" noTextEdit="1"/>
          </p:cNvSpPr>
          <p:nvPr>
            <p:ph type="sldImg"/>
          </p:nvPr>
        </p:nvSpPr>
        <p:spPr>
          <a:xfrm>
            <a:off x="2338388" y="273050"/>
            <a:ext cx="2128837" cy="1598613"/>
          </a:xfrm>
          <a:ln/>
        </p:spPr>
      </p:sp>
      <p:sp>
        <p:nvSpPr>
          <p:cNvPr id="46084" name="Rectangle 3"/>
          <p:cNvSpPr>
            <a:spLocks noGrp="1" noChangeArrowheads="1"/>
          </p:cNvSpPr>
          <p:nvPr>
            <p:ph type="body" idx="1"/>
          </p:nvPr>
        </p:nvSpPr>
        <p:spPr>
          <a:xfrm>
            <a:off x="759570" y="1993310"/>
            <a:ext cx="5437167" cy="766338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GB" altLang="en-US" sz="1400" b="1" u="sng" dirty="0" smtClean="0">
                <a:latin typeface="Arial" charset="0"/>
                <a:ea typeface="ＭＳ Ｐゴシック" pitchFamily="34" charset="-128"/>
              </a:rPr>
              <a:t>Contents</a:t>
            </a:r>
          </a:p>
          <a:p>
            <a:r>
              <a:rPr lang="en-GB" altLang="en-US" sz="1400" dirty="0" smtClean="0">
                <a:latin typeface="Arial" charset="0"/>
                <a:ea typeface="ＭＳ Ｐゴシック" pitchFamily="34" charset="-128"/>
              </a:rPr>
              <a:t>Having witnessed the ‘signal incident’ individuals will consider whether what is occurring presents a threat.  </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The list identifies the areas where risk is considered, e.g. does it pose a risk to the person?/ their significant other? .etc.</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This is something that is part of human nature.  Whenever we are in a situation that causes us concern then we will, almost subconsciously, risk assess the situation in the order of priority as shown on the above list.</a:t>
            </a:r>
          </a:p>
          <a:p>
            <a:endParaRPr lang="en-GB" altLang="en-US" sz="1400" dirty="0">
              <a:latin typeface="Arial" charset="0"/>
              <a:ea typeface="ＭＳ Ｐゴシック" pitchFamily="34" charset="-128"/>
            </a:endParaRPr>
          </a:p>
          <a:p>
            <a:r>
              <a:rPr lang="en-GB" altLang="en-US" sz="1400" b="1" dirty="0" smtClean="0">
                <a:latin typeface="Arial" charset="0"/>
                <a:ea typeface="ＭＳ Ｐゴシック" pitchFamily="34" charset="-128"/>
              </a:rPr>
              <a:t>Self</a:t>
            </a:r>
            <a:r>
              <a:rPr lang="en-GB" altLang="en-US" sz="1400" dirty="0" smtClean="0">
                <a:latin typeface="Arial" charset="0"/>
                <a:ea typeface="ＭＳ Ｐゴシック" pitchFamily="34" charset="-128"/>
              </a:rPr>
              <a:t> – the risk to you as an individual</a:t>
            </a:r>
          </a:p>
          <a:p>
            <a:r>
              <a:rPr lang="en-GB" altLang="en-US" sz="1400" b="1" dirty="0" smtClean="0">
                <a:latin typeface="Arial" charset="0"/>
                <a:ea typeface="ＭＳ Ｐゴシック" pitchFamily="34" charset="-128"/>
              </a:rPr>
              <a:t>Significant other </a:t>
            </a:r>
            <a:r>
              <a:rPr lang="en-GB" altLang="en-US" sz="1400" dirty="0" smtClean="0">
                <a:latin typeface="Arial" charset="0"/>
                <a:ea typeface="ＭＳ Ｐゴシック" pitchFamily="34" charset="-128"/>
              </a:rPr>
              <a:t>– Does the situation pose a risk to anyone with you?</a:t>
            </a:r>
          </a:p>
          <a:p>
            <a:r>
              <a:rPr lang="en-GB" altLang="en-US" sz="1400" b="1" dirty="0" smtClean="0">
                <a:latin typeface="Arial" charset="0"/>
                <a:ea typeface="ＭＳ Ｐゴシック" pitchFamily="34" charset="-128"/>
              </a:rPr>
              <a:t>Personal property </a:t>
            </a:r>
            <a:r>
              <a:rPr lang="en-GB" altLang="en-US" sz="1400" dirty="0" smtClean="0">
                <a:latin typeface="Arial" charset="0"/>
                <a:ea typeface="ＭＳ Ｐゴシック" pitchFamily="34" charset="-128"/>
              </a:rPr>
              <a:t>– is your property at risk</a:t>
            </a:r>
          </a:p>
          <a:p>
            <a:r>
              <a:rPr lang="en-GB" altLang="en-US" sz="1400" b="1" dirty="0" smtClean="0">
                <a:latin typeface="Arial" charset="0"/>
                <a:ea typeface="ＭＳ Ｐゴシック" pitchFamily="34" charset="-128"/>
              </a:rPr>
              <a:t>Significant other’s property </a:t>
            </a:r>
            <a:r>
              <a:rPr lang="en-GB" altLang="en-US" sz="1400" dirty="0" smtClean="0">
                <a:latin typeface="Arial" charset="0"/>
                <a:ea typeface="ＭＳ Ｐゴシック" pitchFamily="34" charset="-128"/>
              </a:rPr>
              <a:t>– if your property is safe, what about that of your ‘significant other’</a:t>
            </a:r>
          </a:p>
          <a:p>
            <a:r>
              <a:rPr lang="en-GB" altLang="en-US" sz="1400" b="1" dirty="0" smtClean="0">
                <a:latin typeface="Arial" charset="0"/>
                <a:ea typeface="ＭＳ Ｐゴシック" pitchFamily="34" charset="-128"/>
              </a:rPr>
              <a:t>Neighbourhood safety</a:t>
            </a:r>
            <a:r>
              <a:rPr lang="en-GB" altLang="en-US" sz="1400" dirty="0" smtClean="0">
                <a:latin typeface="Arial" charset="0"/>
                <a:ea typeface="ＭＳ Ｐゴシック" pitchFamily="34" charset="-128"/>
              </a:rPr>
              <a:t> – on a wider scale, does the incident occurring have an impact on the wider neighbourhood. For example, you see a damaged bus shelter in your community.  Whilst this may not pose a risk to you, your property or anyone significant to you, how does it make you feel about the neighbourhood? Does it impact on your feelings about how safe the neighbourhood.</a:t>
            </a:r>
          </a:p>
          <a:p>
            <a:r>
              <a:rPr lang="en-GB" altLang="en-US" sz="1400" b="1" dirty="0" smtClean="0">
                <a:latin typeface="Arial" charset="0"/>
                <a:ea typeface="ＭＳ Ｐゴシック" pitchFamily="34" charset="-128"/>
              </a:rPr>
              <a:t>Neighbourhood property – </a:t>
            </a:r>
            <a:r>
              <a:rPr lang="en-GB" altLang="en-US" sz="1400" dirty="0" smtClean="0">
                <a:latin typeface="Arial" charset="0"/>
                <a:ea typeface="ＭＳ Ｐゴシック" pitchFamily="34" charset="-128"/>
              </a:rPr>
              <a:t>does the incident pose a threat to neighbourhood property? Is more damage likely to occur as a result of this incident? </a:t>
            </a:r>
          </a:p>
          <a:p>
            <a:r>
              <a:rPr lang="en-GB" altLang="en-US" sz="1400" b="1" dirty="0" smtClean="0">
                <a:latin typeface="Arial" charset="0"/>
                <a:ea typeface="ＭＳ Ｐゴシック" pitchFamily="34" charset="-128"/>
              </a:rPr>
              <a:t>Social order – </a:t>
            </a:r>
            <a:r>
              <a:rPr lang="en-GB" altLang="en-US" sz="1400" dirty="0" smtClean="0">
                <a:latin typeface="Arial" charset="0"/>
                <a:ea typeface="ＭＳ Ｐゴシック" pitchFamily="34" charset="-128"/>
              </a:rPr>
              <a:t>On a much wider scale, does the ‘signal incident’ pose a greater risk to social order in general.  Is the perception that the incident witnessed will have an effect on the general social order within that or other communities. </a:t>
            </a:r>
            <a:endParaRPr lang="en-GB" altLang="en-US" sz="1400" b="1" dirty="0" smtClean="0">
              <a:latin typeface="Arial" charset="0"/>
              <a:ea typeface="ＭＳ Ｐゴシック" pitchFamily="34" charset="-128"/>
            </a:endParaRPr>
          </a:p>
          <a:p>
            <a:r>
              <a:rPr lang="en-GB" altLang="en-US" sz="1400" dirty="0" smtClean="0">
                <a:latin typeface="Arial" charset="0"/>
                <a:ea typeface="ＭＳ Ｐゴシック" pitchFamily="34" charset="-128"/>
              </a:rPr>
              <a:t> </a:t>
            </a:r>
          </a:p>
        </p:txBody>
      </p:sp>
    </p:spTree>
    <p:extLst>
      <p:ext uri="{BB962C8B-B14F-4D97-AF65-F5344CB8AC3E}">
        <p14:creationId xmlns:p14="http://schemas.microsoft.com/office/powerpoint/2010/main" val="3186703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11B775EE-C66F-4838-B864-303E816CC61B}" type="slidenum">
              <a:rPr lang="en-GB" altLang="en-US" b="0"/>
              <a:pPr algn="r" eaLnBrk="1" hangingPunct="1">
                <a:spcBef>
                  <a:spcPct val="0"/>
                </a:spcBef>
              </a:pPr>
              <a:t>4</a:t>
            </a:fld>
            <a:endParaRPr lang="en-GB" altLang="en-US" b="0"/>
          </a:p>
        </p:txBody>
      </p:sp>
      <p:sp>
        <p:nvSpPr>
          <p:cNvPr id="45059" name="Rectangle 2"/>
          <p:cNvSpPr>
            <a:spLocks noGrp="1" noRot="1" noChangeAspect="1" noChangeArrowheads="1" noTextEdit="1"/>
          </p:cNvSpPr>
          <p:nvPr>
            <p:ph type="sldImg"/>
          </p:nvPr>
        </p:nvSpPr>
        <p:spPr>
          <a:xfrm>
            <a:off x="2338388" y="273050"/>
            <a:ext cx="2128837" cy="1598613"/>
          </a:xfrm>
          <a:ln/>
        </p:spPr>
      </p:sp>
      <p:sp>
        <p:nvSpPr>
          <p:cNvPr id="45060" name="Rectangle 3"/>
          <p:cNvSpPr>
            <a:spLocks noGrp="1" noChangeArrowheads="1"/>
          </p:cNvSpPr>
          <p:nvPr>
            <p:ph type="body" idx="1"/>
          </p:nvPr>
        </p:nvSpPr>
        <p:spPr>
          <a:xfrm>
            <a:off x="759570" y="1993310"/>
            <a:ext cx="5437167" cy="766338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GB" altLang="en-US" b="1" dirty="0" smtClean="0">
                <a:latin typeface="Arial" charset="0"/>
                <a:ea typeface="ＭＳ Ｐゴシック" pitchFamily="34" charset="-128"/>
              </a:rPr>
              <a:t>State:</a:t>
            </a:r>
          </a:p>
          <a:p>
            <a:endParaRPr lang="en-GB" altLang="en-US" b="1" dirty="0" smtClean="0">
              <a:latin typeface="Arial" charset="0"/>
              <a:ea typeface="ＭＳ Ｐゴシック" pitchFamily="34" charset="-128"/>
            </a:endParaRPr>
          </a:p>
          <a:p>
            <a:r>
              <a:rPr lang="en-GB" altLang="en-US" sz="1400" b="1" u="sng" dirty="0" smtClean="0">
                <a:latin typeface="Arial" charset="0"/>
                <a:ea typeface="ＭＳ Ｐゴシック" pitchFamily="34" charset="-128"/>
              </a:rPr>
              <a:t>Effects</a:t>
            </a:r>
          </a:p>
          <a:p>
            <a:r>
              <a:rPr lang="en-GB" altLang="en-US" sz="1400" dirty="0" smtClean="0">
                <a:latin typeface="Arial" charset="0"/>
                <a:ea typeface="ＭＳ Ｐゴシック" pitchFamily="34" charset="-128"/>
              </a:rPr>
              <a:t>Having considered the risk, the ‘signal incident’ will have an effect on the individual in a number of areas:</a:t>
            </a:r>
          </a:p>
          <a:p>
            <a:endParaRPr lang="en-GB" altLang="en-US" sz="1400" dirty="0" smtClean="0">
              <a:latin typeface="Arial" charset="0"/>
              <a:ea typeface="ＭＳ Ｐゴシック" pitchFamily="34" charset="-128"/>
            </a:endParaRPr>
          </a:p>
          <a:p>
            <a:r>
              <a:rPr lang="en-GB" altLang="en-US" sz="1400" b="1" dirty="0" smtClean="0">
                <a:latin typeface="Arial" charset="0"/>
                <a:ea typeface="ＭＳ Ｐゴシック" pitchFamily="34" charset="-128"/>
              </a:rPr>
              <a:t>Emotions</a:t>
            </a:r>
            <a:r>
              <a:rPr lang="en-GB" altLang="en-US" sz="1400" dirty="0" smtClean="0">
                <a:latin typeface="Arial" charset="0"/>
                <a:ea typeface="ＭＳ Ｐゴシック" pitchFamily="34" charset="-128"/>
              </a:rPr>
              <a:t> – witnessing the ‘signal incident’ may cause the individual to feel fear, worry or anxiety, anger or even refuse to acknowledge what is happening around them </a:t>
            </a:r>
          </a:p>
          <a:p>
            <a:endParaRPr lang="en-GB" altLang="en-US" sz="1400" dirty="0" smtClean="0">
              <a:latin typeface="Arial" charset="0"/>
              <a:ea typeface="ＭＳ Ｐゴシック" pitchFamily="34" charset="-128"/>
            </a:endParaRPr>
          </a:p>
          <a:p>
            <a:r>
              <a:rPr lang="en-GB" altLang="en-US" sz="1400" b="1" dirty="0" smtClean="0">
                <a:latin typeface="Arial" charset="0"/>
                <a:ea typeface="ＭＳ Ｐゴシック" pitchFamily="34" charset="-128"/>
              </a:rPr>
              <a:t>Thought</a:t>
            </a:r>
            <a:r>
              <a:rPr lang="en-GB" altLang="en-US" sz="1400" dirty="0" smtClean="0">
                <a:latin typeface="Arial" charset="0"/>
                <a:ea typeface="ＭＳ Ｐゴシック" pitchFamily="34" charset="-128"/>
              </a:rPr>
              <a:t> – having felt the emotions, it may cause individuals to think certain things, e.g. area is degenerating.  </a:t>
            </a:r>
          </a:p>
          <a:p>
            <a:r>
              <a:rPr lang="en-GB" altLang="en-US" sz="1400" dirty="0">
                <a:latin typeface="Arial" charset="0"/>
                <a:ea typeface="ＭＳ Ｐゴシック" pitchFamily="34" charset="-128"/>
              </a:rPr>
              <a:t>They may ‘stereotype’ or label groups and become more aware of what is going on around them.</a:t>
            </a:r>
          </a:p>
          <a:p>
            <a:r>
              <a:rPr lang="en-GB" altLang="en-US" sz="1400" dirty="0" smtClean="0">
                <a:latin typeface="Arial" charset="0"/>
                <a:ea typeface="ＭＳ Ｐゴシック" pitchFamily="34" charset="-128"/>
              </a:rPr>
              <a:t>It may cause them to be more ‘aware’ of what is going on around them.</a:t>
            </a:r>
          </a:p>
          <a:p>
            <a:endParaRPr lang="en-GB" altLang="en-US" sz="1400" dirty="0">
              <a:latin typeface="Arial" charset="0"/>
              <a:ea typeface="ＭＳ Ｐゴシック" pitchFamily="34" charset="-128"/>
            </a:endParaRPr>
          </a:p>
          <a:p>
            <a:r>
              <a:rPr lang="en-GB" altLang="en-US" sz="1400" b="1" dirty="0" smtClean="0">
                <a:latin typeface="Arial" charset="0"/>
                <a:ea typeface="ＭＳ Ｐゴシック" pitchFamily="34" charset="-128"/>
              </a:rPr>
              <a:t>Behaviour </a:t>
            </a:r>
            <a:r>
              <a:rPr lang="en-GB" altLang="en-US" sz="1400" dirty="0" smtClean="0">
                <a:latin typeface="Arial" charset="0"/>
                <a:ea typeface="ＭＳ Ｐゴシック" pitchFamily="34" charset="-128"/>
              </a:rPr>
              <a:t>- They may consider their own behaviour in light of what they have seen.  This may result in a change in behaviour in some way, e.g. the individual may no longer go to certain locations </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They may decide to take ‘direct action’ and take the law into their own hands.  This can be particularly relevant if they feel that the police are not dealing with the matter.</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In more serious cases, they may take the decision to move out of the area as they perceive the incident to be that serious.</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Some individuals may take more ‘positive action’. This could be anything from trying to engage with and educate the persons in respect of what they are doing, to reporting the incident to the police or relevant authority.</a:t>
            </a:r>
          </a:p>
        </p:txBody>
      </p:sp>
    </p:spTree>
    <p:extLst>
      <p:ext uri="{BB962C8B-B14F-4D97-AF65-F5344CB8AC3E}">
        <p14:creationId xmlns:p14="http://schemas.microsoft.com/office/powerpoint/2010/main" val="161347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xfrm>
            <a:off x="3052763" y="68263"/>
            <a:ext cx="1343025" cy="1008062"/>
          </a:xfrm>
          <a:ln/>
        </p:spPr>
      </p:sp>
      <p:sp>
        <p:nvSpPr>
          <p:cNvPr id="47107" name="Rectangle 3"/>
          <p:cNvSpPr>
            <a:spLocks noGrp="1" noChangeArrowheads="1"/>
          </p:cNvSpPr>
          <p:nvPr>
            <p:ph type="body" idx="1"/>
          </p:nvPr>
        </p:nvSpPr>
        <p:spPr>
          <a:xfrm>
            <a:off x="735335" y="1220490"/>
            <a:ext cx="5439410" cy="446841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400" b="1" dirty="0" smtClean="0">
                <a:latin typeface="Arial" charset="0"/>
                <a:ea typeface="ＭＳ Ｐゴシック" pitchFamily="34" charset="-128"/>
              </a:rPr>
              <a:t>State:</a:t>
            </a:r>
          </a:p>
          <a:p>
            <a:r>
              <a:rPr lang="en-GB" altLang="en-US" sz="1400" dirty="0" smtClean="0">
                <a:latin typeface="Arial" charset="0"/>
                <a:ea typeface="ＭＳ Ｐゴシック" pitchFamily="34" charset="-128"/>
              </a:rPr>
              <a:t>The last government introduced neighbourhood policing along with the phrase ‘tough on crime, tough on the causes of crime.</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Historically, the police would attend at an incident and deal with it in isolation. For example, a report of youth annoyance in the local park.</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Officers would attend and more often than not move the youths on.</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What happened next? – Another call was received from a different location reporting the same youths doing the same thing.</a:t>
            </a:r>
          </a:p>
          <a:p>
            <a:r>
              <a:rPr lang="en-GB" altLang="en-US" sz="1400" dirty="0" smtClean="0">
                <a:latin typeface="Arial" charset="0"/>
                <a:ea typeface="ＭＳ Ｐゴシック" pitchFamily="34" charset="-128"/>
              </a:rPr>
              <a:t>What did the police do? – Attended and moved them on again</a:t>
            </a:r>
          </a:p>
          <a:p>
            <a:r>
              <a:rPr lang="en-GB" altLang="en-US" sz="1400" dirty="0" smtClean="0">
                <a:latin typeface="Arial" charset="0"/>
                <a:ea typeface="ＭＳ Ｐゴシック" pitchFamily="34" charset="-128"/>
              </a:rPr>
              <a:t>And so the cycle continued.</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 Neighbourhood policing involves trying to solve the causes of the crime. Providing a long term solution.</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To do this it was necessary to identify the problem.</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The focus was on specific recurring crime problems.</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The objective was to remove the causes of these problems</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The rationale behind POPS is that prevention is more effective than enforcement</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And the method would be to undertake focused action research.</a:t>
            </a:r>
          </a:p>
          <a:p>
            <a:pPr algn="just"/>
            <a:endParaRPr lang="en-US" altLang="en-US" dirty="0" smtClean="0">
              <a:latin typeface="Arial" charset="0"/>
              <a:ea typeface="ＭＳ Ｐゴシック" pitchFamily="34" charset="-128"/>
            </a:endParaRPr>
          </a:p>
          <a:p>
            <a:pPr algn="just"/>
            <a:r>
              <a:rPr lang="en-US" altLang="en-US" sz="1400" dirty="0" smtClean="0">
                <a:latin typeface="Arial" charset="0"/>
                <a:ea typeface="ＭＳ Ｐゴシック" pitchFamily="34" charset="-128"/>
              </a:rPr>
              <a:t>It is very  important to point out that this approach is not necessarily easier and takes more time, planning, resources, cooperation, &amp; community interactions--in fact, it may take much more time in the short term. </a:t>
            </a:r>
          </a:p>
          <a:p>
            <a:pPr algn="just"/>
            <a:endParaRPr lang="en-US" altLang="en-US" sz="1400" dirty="0" smtClean="0">
              <a:latin typeface="Arial" charset="0"/>
              <a:ea typeface="ＭＳ Ｐゴシック" pitchFamily="34" charset="-128"/>
            </a:endParaRPr>
          </a:p>
          <a:p>
            <a:pPr algn="just"/>
            <a:r>
              <a:rPr lang="en-US" altLang="en-US" sz="1400" dirty="0" smtClean="0">
                <a:latin typeface="Arial" charset="0"/>
                <a:ea typeface="ＭＳ Ｐゴシック" pitchFamily="34" charset="-128"/>
              </a:rPr>
              <a:t>The benefit is in long-term effectiveness. </a:t>
            </a:r>
          </a:p>
          <a:p>
            <a:pPr algn="just"/>
            <a:endParaRPr lang="en-US" altLang="en-US" sz="1400" dirty="0">
              <a:latin typeface="Arial" charset="0"/>
              <a:ea typeface="ＭＳ Ｐゴシック" pitchFamily="34" charset="-128"/>
            </a:endParaRPr>
          </a:p>
          <a:p>
            <a:pPr algn="just"/>
            <a:r>
              <a:rPr lang="en-US" altLang="en-US" sz="1400" dirty="0" smtClean="0">
                <a:latin typeface="Arial" charset="0"/>
                <a:ea typeface="ＭＳ Ｐゴシック" pitchFamily="34" charset="-128"/>
              </a:rPr>
              <a:t> If we can remove the problem associated with the calls for service so that repeat calls for the same incident are significantly reduced how more efficient and effective will we be?</a:t>
            </a:r>
          </a:p>
          <a:p>
            <a:endParaRPr lang="en-GB" altLang="en-US" sz="1400" dirty="0" smtClean="0">
              <a:latin typeface="Arial" charset="0"/>
              <a:ea typeface="ＭＳ Ｐゴシック" pitchFamily="34" charset="-128"/>
            </a:endParaRPr>
          </a:p>
          <a:p>
            <a:endParaRPr lang="en-GB" altLang="en-US" sz="1400" b="1" dirty="0" smtClean="0">
              <a:latin typeface="Arial" charset="0"/>
              <a:ea typeface="ＭＳ Ｐゴシック" pitchFamily="34" charset="-128"/>
            </a:endParaRPr>
          </a:p>
          <a:p>
            <a:endParaRPr lang="en-GB" altLang="en-US" dirty="0" smtClean="0">
              <a:latin typeface="Arial" charset="0"/>
              <a:ea typeface="ＭＳ Ｐゴシック" pitchFamily="34" charset="-128"/>
            </a:endParaRPr>
          </a:p>
        </p:txBody>
      </p:sp>
    </p:spTree>
    <p:extLst>
      <p:ext uri="{BB962C8B-B14F-4D97-AF65-F5344CB8AC3E}">
        <p14:creationId xmlns:p14="http://schemas.microsoft.com/office/powerpoint/2010/main" val="2963633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3AFDAA8B-92AC-43A0-88E1-9BDE554F14D6}" type="slidenum">
              <a:rPr lang="en-GB" altLang="en-US" b="0"/>
              <a:pPr algn="r" eaLnBrk="1" hangingPunct="1">
                <a:spcBef>
                  <a:spcPct val="0"/>
                </a:spcBef>
              </a:pPr>
              <a:t>6</a:t>
            </a:fld>
            <a:endParaRPr lang="en-GB" altLang="en-US" b="0"/>
          </a:p>
        </p:txBody>
      </p:sp>
      <p:sp>
        <p:nvSpPr>
          <p:cNvPr id="48131" name="Rectangle 2"/>
          <p:cNvSpPr>
            <a:spLocks noGrp="1" noRot="1" noChangeAspect="1" noChangeArrowheads="1" noTextEdit="1"/>
          </p:cNvSpPr>
          <p:nvPr>
            <p:ph type="sldImg"/>
          </p:nvPr>
        </p:nvSpPr>
        <p:spPr>
          <a:xfrm>
            <a:off x="2192338" y="358775"/>
            <a:ext cx="2446337" cy="1836738"/>
          </a:xfrm>
          <a:ln/>
        </p:spPr>
      </p:sp>
      <p:sp>
        <p:nvSpPr>
          <p:cNvPr id="48132" name="Rectangle 3"/>
          <p:cNvSpPr>
            <a:spLocks noGrp="1" noChangeArrowheads="1"/>
          </p:cNvSpPr>
          <p:nvPr>
            <p:ph type="body" idx="1"/>
          </p:nvPr>
        </p:nvSpPr>
        <p:spPr>
          <a:xfrm>
            <a:off x="828475" y="2574692"/>
            <a:ext cx="4986874" cy="654533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GB" altLang="en-US" sz="1400" b="1" dirty="0" smtClean="0">
                <a:latin typeface="Arial" charset="0"/>
                <a:ea typeface="ＭＳ Ｐゴシック" pitchFamily="34" charset="-128"/>
              </a:rPr>
              <a:t>State:</a:t>
            </a:r>
          </a:p>
          <a:p>
            <a:endParaRPr lang="en-GB" altLang="en-US" sz="1400" b="1" dirty="0">
              <a:latin typeface="Arial" charset="0"/>
              <a:ea typeface="ＭＳ Ｐゴシック" pitchFamily="34" charset="-128"/>
            </a:endParaRPr>
          </a:p>
          <a:p>
            <a:r>
              <a:rPr lang="en-GB" altLang="en-US" sz="1400" b="1" dirty="0" smtClean="0">
                <a:latin typeface="Arial" charset="0"/>
                <a:ea typeface="ＭＳ Ｐゴシック" pitchFamily="34" charset="-128"/>
              </a:rPr>
              <a:t>What is a problem?</a:t>
            </a:r>
          </a:p>
          <a:p>
            <a:endParaRPr lang="en-GB" altLang="en-US" sz="1400" b="1" dirty="0" smtClean="0">
              <a:latin typeface="Arial" charset="0"/>
              <a:ea typeface="ＭＳ Ｐゴシック" pitchFamily="34" charset="-128"/>
            </a:endParaRPr>
          </a:p>
          <a:p>
            <a:r>
              <a:rPr lang="en-GB" altLang="en-US" sz="1400" dirty="0" smtClean="0">
                <a:latin typeface="Arial" charset="0"/>
                <a:ea typeface="ＭＳ Ｐゴシック" pitchFamily="34" charset="-128"/>
              </a:rPr>
              <a:t>For the purpose of neighbourhood policing a problem is:</a:t>
            </a:r>
          </a:p>
          <a:p>
            <a:endParaRPr lang="en-GB" altLang="en-US" sz="1400" dirty="0" smtClean="0">
              <a:latin typeface="Arial" charset="0"/>
              <a:ea typeface="ＭＳ Ｐゴシック" pitchFamily="34" charset="-128"/>
            </a:endParaRPr>
          </a:p>
          <a:p>
            <a:r>
              <a:rPr lang="en-GB" altLang="en-US" sz="1400" dirty="0" smtClean="0">
                <a:solidFill>
                  <a:srgbClr val="0000FF"/>
                </a:solidFill>
                <a:latin typeface="Arial" charset="0"/>
                <a:ea typeface="ＭＳ Ｐゴシック" pitchFamily="34" charset="-128"/>
              </a:rPr>
              <a:t>A group of incidents occurring in a community that are similar or connected in one or more ways and that is of concern to the public and require a police response.</a:t>
            </a:r>
          </a:p>
          <a:p>
            <a:endParaRPr lang="en-GB" altLang="en-US" sz="1400" dirty="0" smtClean="0">
              <a:solidFill>
                <a:srgbClr val="0000FF"/>
              </a:solidFill>
              <a:latin typeface="Arial" charset="0"/>
              <a:ea typeface="ＭＳ Ｐゴシック" pitchFamily="34" charset="-128"/>
            </a:endParaRPr>
          </a:p>
          <a:p>
            <a:r>
              <a:rPr lang="en-GB" altLang="en-US" sz="1400" dirty="0" smtClean="0">
                <a:latin typeface="Arial" charset="0"/>
                <a:ea typeface="ＭＳ Ｐゴシック" pitchFamily="34" charset="-128"/>
              </a:rPr>
              <a:t>So, a problem for the police will not be a one-off incident.  It will be a series of incidents either of the same type or connected in some way.</a:t>
            </a:r>
          </a:p>
          <a:p>
            <a:endParaRPr lang="en-GB" altLang="en-US" sz="1400" dirty="0" smtClean="0">
              <a:latin typeface="Arial" charset="0"/>
              <a:ea typeface="ＭＳ Ｐゴシック" pitchFamily="34" charset="-128"/>
            </a:endParaRPr>
          </a:p>
        </p:txBody>
      </p:sp>
    </p:spTree>
    <p:extLst>
      <p:ext uri="{BB962C8B-B14F-4D97-AF65-F5344CB8AC3E}">
        <p14:creationId xmlns:p14="http://schemas.microsoft.com/office/powerpoint/2010/main" val="15566012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16150" y="619125"/>
            <a:ext cx="2533650" cy="1901825"/>
          </a:xfrm>
        </p:spPr>
      </p:sp>
      <p:sp>
        <p:nvSpPr>
          <p:cNvPr id="3" name="Notes Placeholder 2"/>
          <p:cNvSpPr>
            <a:spLocks noGrp="1"/>
          </p:cNvSpPr>
          <p:nvPr>
            <p:ph type="body" idx="1"/>
          </p:nvPr>
        </p:nvSpPr>
        <p:spPr>
          <a:xfrm>
            <a:off x="829546" y="2697217"/>
            <a:ext cx="5439410" cy="4468416"/>
          </a:xfrm>
        </p:spPr>
        <p:txBody>
          <a:bodyPr/>
          <a:lstStyle/>
          <a:p>
            <a:r>
              <a:rPr lang="en-GB" altLang="en-US" sz="1400" dirty="0" smtClean="0">
                <a:latin typeface="Arial" charset="0"/>
                <a:ea typeface="ＭＳ Ｐゴシック" pitchFamily="34" charset="-128"/>
              </a:rPr>
              <a:t>The title shows initially followed </a:t>
            </a:r>
            <a:r>
              <a:rPr lang="en-GB" altLang="en-US" sz="1400" b="1" dirty="0" smtClean="0">
                <a:latin typeface="Arial" charset="0"/>
                <a:ea typeface="ＭＳ Ｐゴシック" pitchFamily="34" charset="-128"/>
              </a:rPr>
              <a:t>(click) </a:t>
            </a:r>
            <a:r>
              <a:rPr lang="en-GB" altLang="en-US" sz="1400" dirty="0" smtClean="0">
                <a:latin typeface="Arial" charset="0"/>
                <a:ea typeface="ＭＳ Ｐゴシック" pitchFamily="34" charset="-128"/>
              </a:rPr>
              <a:t>by the model.</a:t>
            </a:r>
          </a:p>
          <a:p>
            <a:endParaRPr lang="en-GB" altLang="en-US" sz="1400" dirty="0" smtClean="0">
              <a:latin typeface="Arial" charset="0"/>
              <a:ea typeface="ＭＳ Ｐゴシック" pitchFamily="34" charset="-128"/>
            </a:endParaRPr>
          </a:p>
          <a:p>
            <a:r>
              <a:rPr lang="en-GB" altLang="en-US" sz="1400" b="1" dirty="0" smtClean="0">
                <a:latin typeface="Arial" charset="0"/>
                <a:ea typeface="ＭＳ Ｐゴシック" pitchFamily="34" charset="-128"/>
              </a:rPr>
              <a:t>State:</a:t>
            </a:r>
          </a:p>
          <a:p>
            <a:r>
              <a:rPr lang="en-GB" altLang="en-US" sz="1400" dirty="0" smtClean="0">
                <a:latin typeface="Arial" charset="0"/>
                <a:ea typeface="ＭＳ Ｐゴシック" pitchFamily="34" charset="-128"/>
              </a:rPr>
              <a:t>You will see that this model is very similar to the National Decision Model. </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 This model is used for Partnership Oriented Problem  Solving as the police are working with other agencies</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Trainer to show  slide and talk through stages </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When you get to evaluate</a:t>
            </a:r>
          </a:p>
          <a:p>
            <a:r>
              <a:rPr lang="en-GB" altLang="en-US" sz="1400" b="1" dirty="0" smtClean="0">
                <a:latin typeface="Arial" charset="0"/>
                <a:ea typeface="ＭＳ Ｐゴシック" pitchFamily="34" charset="-128"/>
              </a:rPr>
              <a:t>State:</a:t>
            </a:r>
          </a:p>
          <a:p>
            <a:r>
              <a:rPr lang="en-GB" altLang="en-US" sz="1400" dirty="0" smtClean="0">
                <a:latin typeface="Arial" charset="0"/>
                <a:ea typeface="ＭＳ Ｐゴシック" pitchFamily="34" charset="-128"/>
              </a:rPr>
              <a:t>The model is cyclical as you may not always find the solution first time</a:t>
            </a:r>
          </a:p>
          <a:p>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There is an acronym for this model. </a:t>
            </a:r>
            <a:r>
              <a:rPr lang="en-GB" altLang="en-US" sz="1400" b="1" dirty="0" smtClean="0">
                <a:solidFill>
                  <a:srgbClr val="FF0000"/>
                </a:solidFill>
                <a:latin typeface="Arial" charset="0"/>
                <a:ea typeface="ＭＳ Ｐゴシック" pitchFamily="34" charset="-128"/>
              </a:rPr>
              <a:t>SARA.</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Trainer to click through the 4 remaining parts to complete</a:t>
            </a:r>
          </a:p>
          <a:p>
            <a:endParaRPr lang="en-GB" altLang="en-US" sz="1400" dirty="0">
              <a:latin typeface="Arial" charset="0"/>
              <a:ea typeface="ＭＳ Ｐゴシック" pitchFamily="34" charset="-128"/>
            </a:endParaRPr>
          </a:p>
          <a:p>
            <a:endParaRPr lang="en-GB" altLang="en-US" sz="1400" dirty="0" smtClean="0">
              <a:latin typeface="Arial" charset="0"/>
              <a:ea typeface="ＭＳ Ｐゴシック" pitchFamily="34" charset="-128"/>
            </a:endParaRPr>
          </a:p>
          <a:p>
            <a:endParaRPr lang="en-GB" sz="1400" dirty="0"/>
          </a:p>
        </p:txBody>
      </p:sp>
      <p:sp>
        <p:nvSpPr>
          <p:cNvPr id="4" name="Slide Number Placeholder 3"/>
          <p:cNvSpPr>
            <a:spLocks noGrp="1"/>
          </p:cNvSpPr>
          <p:nvPr>
            <p:ph type="sldNum" sz="quarter" idx="10"/>
          </p:nvPr>
        </p:nvSpPr>
        <p:spPr/>
        <p:txBody>
          <a:bodyPr/>
          <a:lstStyle/>
          <a:p>
            <a:pPr>
              <a:defRPr/>
            </a:pPr>
            <a:fld id="{4A10784D-144B-4267-B58C-2CBEC8A7A65A}" type="slidenum">
              <a:rPr lang="en-GB" smtClean="0"/>
              <a:pPr>
                <a:defRPr/>
              </a:pPr>
              <a:t>7</a:t>
            </a:fld>
            <a:endParaRPr lang="en-GB" dirty="0"/>
          </a:p>
        </p:txBody>
      </p:sp>
    </p:spTree>
    <p:extLst>
      <p:ext uri="{BB962C8B-B14F-4D97-AF65-F5344CB8AC3E}">
        <p14:creationId xmlns:p14="http://schemas.microsoft.com/office/powerpoint/2010/main" val="25037499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466850" y="195263"/>
            <a:ext cx="3436938" cy="2579687"/>
          </a:xfrm>
        </p:spPr>
      </p:sp>
      <p:sp>
        <p:nvSpPr>
          <p:cNvPr id="3" name="Notes Placeholder 2"/>
          <p:cNvSpPr>
            <a:spLocks noGrp="1"/>
          </p:cNvSpPr>
          <p:nvPr>
            <p:ph type="body" idx="1"/>
          </p:nvPr>
        </p:nvSpPr>
        <p:spPr>
          <a:xfrm>
            <a:off x="686763" y="3088198"/>
            <a:ext cx="5439410" cy="4468416"/>
          </a:xfrm>
        </p:spPr>
        <p:txBody>
          <a:bodyPr/>
          <a:lstStyle/>
          <a:p>
            <a:r>
              <a:rPr lang="en-GB" altLang="en-US" sz="1400" dirty="0">
                <a:latin typeface="Arial" charset="0"/>
                <a:ea typeface="ＭＳ Ｐゴシック" pitchFamily="34" charset="-128"/>
              </a:rPr>
              <a:t>SARA is a simple but versatile process that helps to address crime and disorder problems. </a:t>
            </a:r>
          </a:p>
          <a:p>
            <a:endParaRPr lang="en-GB" altLang="en-US" sz="1400" dirty="0">
              <a:latin typeface="Arial" charset="0"/>
              <a:ea typeface="ＭＳ Ｐゴシック" pitchFamily="34" charset="-128"/>
            </a:endParaRPr>
          </a:p>
          <a:p>
            <a:r>
              <a:rPr lang="en-GB" altLang="en-US" sz="1400" dirty="0">
                <a:latin typeface="Arial" charset="0"/>
                <a:ea typeface="ＭＳ Ｐゴシック" pitchFamily="34" charset="-128"/>
              </a:rPr>
              <a:t> In many ways it replicates how good police officers operate routinely.  </a:t>
            </a:r>
          </a:p>
          <a:p>
            <a:endParaRPr lang="en-US" altLang="en-US" sz="1400" dirty="0">
              <a:latin typeface="Arial" panose="020B0604020202020204" pitchFamily="34" charset="0"/>
              <a:cs typeface="Arial" panose="020B0604020202020204" pitchFamily="34" charset="0"/>
            </a:endParaRPr>
          </a:p>
          <a:p>
            <a:r>
              <a:rPr lang="en-US" altLang="en-US" sz="1400" dirty="0" smtClean="0">
                <a:latin typeface="Arial" panose="020B0604020202020204" pitchFamily="34" charset="0"/>
                <a:cs typeface="Arial" panose="020B0604020202020204" pitchFamily="34" charset="0"/>
              </a:rPr>
              <a:t>This </a:t>
            </a:r>
            <a:r>
              <a:rPr lang="en-US" altLang="en-US" sz="1400" dirty="0">
                <a:latin typeface="Arial" panose="020B0604020202020204" pitchFamily="34" charset="0"/>
                <a:cs typeface="Arial" panose="020B0604020202020204" pitchFamily="34" charset="0"/>
              </a:rPr>
              <a:t>is the model often cited in community policing texts and provides an easy way to remember the basics of the process. </a:t>
            </a:r>
          </a:p>
          <a:p>
            <a:endParaRPr lang="en-US" altLang="en-US" sz="1400" dirty="0">
              <a:latin typeface="Arial" panose="020B0604020202020204" pitchFamily="34" charset="0"/>
              <a:cs typeface="Arial" panose="020B0604020202020204" pitchFamily="34" charset="0"/>
            </a:endParaRPr>
          </a:p>
          <a:p>
            <a:r>
              <a:rPr lang="en-GB" altLang="en-US" sz="1400" dirty="0">
                <a:latin typeface="Arial" panose="020B0604020202020204" pitchFamily="34" charset="0"/>
                <a:cs typeface="Arial" panose="020B0604020202020204" pitchFamily="34" charset="0"/>
              </a:rPr>
              <a:t>The SARA model has four phases</a:t>
            </a:r>
            <a:r>
              <a:rPr lang="en-GB" altLang="en-US" sz="1400" dirty="0" smtClean="0">
                <a:latin typeface="Arial" panose="020B0604020202020204" pitchFamily="34" charset="0"/>
                <a:cs typeface="Arial" panose="020B0604020202020204" pitchFamily="34" charset="0"/>
              </a:rPr>
              <a:t>:</a:t>
            </a:r>
          </a:p>
          <a:p>
            <a:endParaRPr lang="en-GB" altLang="en-US" sz="1400" dirty="0">
              <a:latin typeface="Arial" panose="020B0604020202020204" pitchFamily="34" charset="0"/>
              <a:cs typeface="Arial" panose="020B0604020202020204" pitchFamily="34" charset="0"/>
            </a:endParaRPr>
          </a:p>
          <a:p>
            <a:r>
              <a:rPr lang="en-GB" altLang="en-US" sz="1400" b="1" dirty="0">
                <a:solidFill>
                  <a:srgbClr val="0000FF"/>
                </a:solidFill>
                <a:latin typeface="Arial" panose="020B0604020202020204" pitchFamily="34" charset="0"/>
                <a:cs typeface="Arial" panose="020B0604020202020204" pitchFamily="34" charset="0"/>
              </a:rPr>
              <a:t>S</a:t>
            </a:r>
            <a:r>
              <a:rPr lang="en-GB" altLang="en-US" sz="1400" dirty="0">
                <a:latin typeface="Arial" panose="020B0604020202020204" pitchFamily="34" charset="0"/>
                <a:cs typeface="Arial" panose="020B0604020202020204" pitchFamily="34" charset="0"/>
              </a:rPr>
              <a:t>can – descriptive exploration of the </a:t>
            </a:r>
            <a:r>
              <a:rPr lang="en-GB" altLang="en-US" sz="1400" dirty="0" smtClean="0">
                <a:latin typeface="Arial" panose="020B0604020202020204" pitchFamily="34" charset="0"/>
                <a:cs typeface="Arial" panose="020B0604020202020204" pitchFamily="34" charset="0"/>
              </a:rPr>
              <a:t>problem</a:t>
            </a:r>
          </a:p>
          <a:p>
            <a:endParaRPr lang="en-GB" altLang="en-US" sz="1400" dirty="0">
              <a:latin typeface="Arial" panose="020B0604020202020204" pitchFamily="34" charset="0"/>
              <a:cs typeface="Arial" panose="020B0604020202020204" pitchFamily="34" charset="0"/>
            </a:endParaRPr>
          </a:p>
          <a:p>
            <a:r>
              <a:rPr lang="en-GB" altLang="en-US" sz="1400" b="1" dirty="0">
                <a:solidFill>
                  <a:srgbClr val="0000FF"/>
                </a:solidFill>
                <a:latin typeface="Arial" panose="020B0604020202020204" pitchFamily="34" charset="0"/>
                <a:cs typeface="Arial" panose="020B0604020202020204" pitchFamily="34" charset="0"/>
              </a:rPr>
              <a:t>A</a:t>
            </a:r>
            <a:r>
              <a:rPr lang="en-GB" altLang="en-US" sz="1400" dirty="0">
                <a:latin typeface="Arial" panose="020B0604020202020204" pitchFamily="34" charset="0"/>
                <a:cs typeface="Arial" panose="020B0604020202020204" pitchFamily="34" charset="0"/>
              </a:rPr>
              <a:t>nalysis – identifying the underlying causes of the </a:t>
            </a:r>
            <a:r>
              <a:rPr lang="en-GB" altLang="en-US" sz="1400" dirty="0" smtClean="0">
                <a:latin typeface="Arial" panose="020B0604020202020204" pitchFamily="34" charset="0"/>
                <a:cs typeface="Arial" panose="020B0604020202020204" pitchFamily="34" charset="0"/>
              </a:rPr>
              <a:t>problem</a:t>
            </a:r>
          </a:p>
          <a:p>
            <a:endParaRPr lang="en-GB" altLang="en-US" sz="1400" dirty="0">
              <a:latin typeface="Arial" panose="020B0604020202020204" pitchFamily="34" charset="0"/>
              <a:cs typeface="Arial" panose="020B0604020202020204" pitchFamily="34" charset="0"/>
            </a:endParaRPr>
          </a:p>
          <a:p>
            <a:r>
              <a:rPr lang="en-GB" altLang="en-US" sz="1400" b="1" dirty="0">
                <a:solidFill>
                  <a:srgbClr val="0000FF"/>
                </a:solidFill>
                <a:latin typeface="Arial" panose="020B0604020202020204" pitchFamily="34" charset="0"/>
                <a:cs typeface="Arial" panose="020B0604020202020204" pitchFamily="34" charset="0"/>
              </a:rPr>
              <a:t>R</a:t>
            </a:r>
            <a:r>
              <a:rPr lang="en-GB" altLang="en-US" sz="1400" dirty="0">
                <a:latin typeface="Arial" panose="020B0604020202020204" pitchFamily="34" charset="0"/>
                <a:cs typeface="Arial" panose="020B0604020202020204" pitchFamily="34" charset="0"/>
              </a:rPr>
              <a:t>esponse – addressing the problem by </a:t>
            </a:r>
            <a:r>
              <a:rPr lang="en-GB" altLang="en-US" sz="1400" dirty="0" smtClean="0">
                <a:latin typeface="Arial" panose="020B0604020202020204" pitchFamily="34" charset="0"/>
                <a:cs typeface="Arial" panose="020B0604020202020204" pitchFamily="34" charset="0"/>
              </a:rPr>
              <a:t>action</a:t>
            </a:r>
          </a:p>
          <a:p>
            <a:endParaRPr lang="en-GB" altLang="en-US" sz="1400" dirty="0">
              <a:latin typeface="Arial" panose="020B0604020202020204" pitchFamily="34" charset="0"/>
              <a:cs typeface="Arial" panose="020B0604020202020204" pitchFamily="34" charset="0"/>
            </a:endParaRPr>
          </a:p>
          <a:p>
            <a:r>
              <a:rPr lang="en-GB" altLang="en-US" sz="1400" b="1" dirty="0">
                <a:solidFill>
                  <a:srgbClr val="0000FF"/>
                </a:solidFill>
                <a:latin typeface="Arial" panose="020B0604020202020204" pitchFamily="34" charset="0"/>
                <a:cs typeface="Arial" panose="020B0604020202020204" pitchFamily="34" charset="0"/>
              </a:rPr>
              <a:t>A</a:t>
            </a:r>
            <a:r>
              <a:rPr lang="en-GB" altLang="en-US" sz="1400" dirty="0">
                <a:latin typeface="Arial" panose="020B0604020202020204" pitchFamily="34" charset="0"/>
                <a:cs typeface="Arial" panose="020B0604020202020204" pitchFamily="34" charset="0"/>
              </a:rPr>
              <a:t>ssessment – measuring the effectiveness of the response</a:t>
            </a:r>
          </a:p>
          <a:p>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0FCCBBC-FDD7-4D78-934D-DB660FFC2AD6}" type="slidenum">
              <a:rPr lang="en-GB" smtClean="0"/>
              <a:pPr/>
              <a:t>8</a:t>
            </a:fld>
            <a:endParaRPr lang="en-GB"/>
          </a:p>
        </p:txBody>
      </p:sp>
    </p:spTree>
    <p:extLst>
      <p:ext uri="{BB962C8B-B14F-4D97-AF65-F5344CB8AC3E}">
        <p14:creationId xmlns:p14="http://schemas.microsoft.com/office/powerpoint/2010/main" val="26821127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6DBE0D17-6B18-49AF-B662-3E6DE88C7ABF}" type="slidenum">
              <a:rPr lang="en-GB" altLang="en-US" b="0"/>
              <a:pPr algn="r" eaLnBrk="1" hangingPunct="1">
                <a:spcBef>
                  <a:spcPct val="0"/>
                </a:spcBef>
              </a:pPr>
              <a:t>9</a:t>
            </a:fld>
            <a:endParaRPr lang="en-GB" altLang="en-US" b="0" dirty="0"/>
          </a:p>
        </p:txBody>
      </p:sp>
      <p:sp>
        <p:nvSpPr>
          <p:cNvPr id="50179" name="Rectangle 2"/>
          <p:cNvSpPr>
            <a:spLocks noGrp="1" noRot="1" noChangeAspect="1" noChangeArrowheads="1" noTextEdit="1"/>
          </p:cNvSpPr>
          <p:nvPr>
            <p:ph type="sldImg"/>
          </p:nvPr>
        </p:nvSpPr>
        <p:spPr>
          <a:xfrm>
            <a:off x="2192338" y="358775"/>
            <a:ext cx="2446337" cy="1836738"/>
          </a:xfrm>
          <a:ln/>
        </p:spPr>
      </p:sp>
      <p:sp>
        <p:nvSpPr>
          <p:cNvPr id="50180" name="Rectangle 3"/>
          <p:cNvSpPr>
            <a:spLocks noGrp="1" noChangeArrowheads="1"/>
          </p:cNvSpPr>
          <p:nvPr>
            <p:ph type="body" idx="1"/>
          </p:nvPr>
        </p:nvSpPr>
        <p:spPr>
          <a:xfrm>
            <a:off x="828475" y="2448513"/>
            <a:ext cx="4986874" cy="685839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US" altLang="en-US" sz="1400" dirty="0" smtClean="0">
                <a:latin typeface="Arial" charset="0"/>
                <a:ea typeface="ＭＳ Ｐゴシック" pitchFamily="34" charset="-128"/>
              </a:rPr>
              <a:t>Often referred to as the </a:t>
            </a:r>
            <a:r>
              <a:rPr lang="en-US" altLang="en-US" sz="1400" b="1" dirty="0" smtClean="0">
                <a:latin typeface="Arial" charset="0"/>
                <a:ea typeface="ＭＳ Ｐゴシック" pitchFamily="34" charset="-128"/>
              </a:rPr>
              <a:t>‘What?’ </a:t>
            </a:r>
            <a:r>
              <a:rPr lang="en-US" altLang="en-US" sz="1400" dirty="0" smtClean="0">
                <a:latin typeface="Arial" charset="0"/>
                <a:ea typeface="ＭＳ Ｐゴシック" pitchFamily="34" charset="-128"/>
              </a:rPr>
              <a:t>stage.</a:t>
            </a:r>
          </a:p>
          <a:p>
            <a:endParaRPr lang="en-US" altLang="en-US" sz="1400" dirty="0">
              <a:latin typeface="Arial" charset="0"/>
              <a:ea typeface="ＭＳ Ｐゴシック" pitchFamily="34" charset="-128"/>
            </a:endParaRPr>
          </a:p>
          <a:p>
            <a:r>
              <a:rPr lang="en-US" altLang="en-US" sz="1400" dirty="0" smtClean="0">
                <a:latin typeface="Arial" charset="0"/>
                <a:ea typeface="ＭＳ Ｐゴシック" pitchFamily="34" charset="-128"/>
              </a:rPr>
              <a:t>This stage is about defining and understanding the problem</a:t>
            </a:r>
          </a:p>
          <a:p>
            <a:endParaRPr lang="en-US" altLang="en-US" sz="1400" dirty="0">
              <a:latin typeface="Arial" charset="0"/>
              <a:ea typeface="ＭＳ Ｐゴシック" pitchFamily="34" charset="-128"/>
            </a:endParaRPr>
          </a:p>
          <a:p>
            <a:r>
              <a:rPr lang="en-US" altLang="en-US" sz="1400" dirty="0" smtClean="0">
                <a:latin typeface="Arial" charset="0"/>
                <a:ea typeface="ＭＳ Ｐゴシック" pitchFamily="34" charset="-128"/>
              </a:rPr>
              <a:t>The more information that can be gathered at this stage then the more informed a decision that can be made.</a:t>
            </a:r>
          </a:p>
          <a:p>
            <a:endParaRPr lang="en-US" altLang="en-US" sz="1400" dirty="0">
              <a:latin typeface="Arial" charset="0"/>
              <a:ea typeface="ＭＳ Ｐゴシック" pitchFamily="34" charset="-128"/>
            </a:endParaRPr>
          </a:p>
          <a:p>
            <a:r>
              <a:rPr lang="en-US" altLang="en-US" sz="1400" dirty="0" smtClean="0">
                <a:latin typeface="Arial" charset="0"/>
                <a:ea typeface="ＭＳ Ｐゴシック" pitchFamily="34" charset="-128"/>
              </a:rPr>
              <a:t>Questions that should be considered at this stage of the Problem Solving process include:</a:t>
            </a:r>
          </a:p>
          <a:p>
            <a:endParaRPr lang="en-US" altLang="en-US" sz="1400" dirty="0">
              <a:latin typeface="Arial" charset="0"/>
              <a:ea typeface="ＭＳ Ｐゴシック" pitchFamily="34" charset="-128"/>
            </a:endParaRPr>
          </a:p>
          <a:p>
            <a:r>
              <a:rPr lang="en-US" altLang="en-US" sz="1400" dirty="0" smtClean="0">
                <a:latin typeface="Arial" charset="0"/>
                <a:ea typeface="ＭＳ Ｐゴシック" pitchFamily="34" charset="-128"/>
              </a:rPr>
              <a:t>What are the problems?</a:t>
            </a:r>
          </a:p>
          <a:p>
            <a:endParaRPr lang="en-US" altLang="en-US" sz="1400" dirty="0">
              <a:latin typeface="Arial" charset="0"/>
              <a:ea typeface="ＭＳ Ｐゴシック" pitchFamily="34" charset="-128"/>
            </a:endParaRPr>
          </a:p>
          <a:p>
            <a:pPr marL="285750" indent="-285750">
              <a:buFont typeface="Arial" panose="020B0604020202020204" pitchFamily="34" charset="0"/>
              <a:buChar char="•"/>
            </a:pPr>
            <a:r>
              <a:rPr lang="en-US" altLang="en-US" sz="1400" dirty="0" smtClean="0">
                <a:latin typeface="Arial" charset="0"/>
                <a:ea typeface="ＭＳ Ｐゴシック" pitchFamily="34" charset="-128"/>
              </a:rPr>
              <a:t>What problems are starting/likely to occur?</a:t>
            </a:r>
          </a:p>
          <a:p>
            <a:endParaRPr lang="en-US" altLang="en-US" sz="1400" dirty="0">
              <a:latin typeface="Arial" charset="0"/>
              <a:ea typeface="ＭＳ Ｐゴシック" pitchFamily="34" charset="-128"/>
            </a:endParaRPr>
          </a:p>
          <a:p>
            <a:pPr marL="285750" indent="-285750">
              <a:buFont typeface="Arial" panose="020B0604020202020204" pitchFamily="34" charset="0"/>
              <a:buChar char="•"/>
            </a:pPr>
            <a:r>
              <a:rPr lang="en-US" altLang="en-US" sz="1400" dirty="0" smtClean="0">
                <a:latin typeface="Arial" charset="0"/>
                <a:ea typeface="ＭＳ Ｐゴシック" pitchFamily="34" charset="-128"/>
              </a:rPr>
              <a:t>What future threats and consequences are there?</a:t>
            </a:r>
          </a:p>
          <a:p>
            <a:endParaRPr lang="en-US" altLang="en-US" sz="1400" dirty="0">
              <a:latin typeface="Arial" charset="0"/>
              <a:ea typeface="ＭＳ Ｐゴシック" pitchFamily="34" charset="-128"/>
            </a:endParaRPr>
          </a:p>
          <a:p>
            <a:pPr marL="285750" indent="-285750">
              <a:buFont typeface="Arial" panose="020B0604020202020204" pitchFamily="34" charset="0"/>
              <a:buChar char="•"/>
            </a:pPr>
            <a:r>
              <a:rPr lang="en-US" altLang="en-US" sz="1400" dirty="0" smtClean="0">
                <a:latin typeface="Arial" charset="0"/>
                <a:ea typeface="ＭＳ Ｐゴシック" pitchFamily="34" charset="-128"/>
              </a:rPr>
              <a:t>What information can be gathered?</a:t>
            </a:r>
          </a:p>
          <a:p>
            <a:endParaRPr lang="en-US" altLang="en-US" sz="1400" dirty="0">
              <a:latin typeface="Arial" charset="0"/>
              <a:ea typeface="ＭＳ Ｐゴシック" pitchFamily="34" charset="-128"/>
            </a:endParaRPr>
          </a:p>
          <a:p>
            <a:endParaRPr lang="en-US" altLang="en-US" sz="1400" dirty="0" smtClean="0">
              <a:latin typeface="Arial" charset="0"/>
              <a:ea typeface="ＭＳ Ｐゴシック" pitchFamily="34" charset="-128"/>
            </a:endParaRPr>
          </a:p>
          <a:p>
            <a:r>
              <a:rPr lang="en-US" altLang="en-US" sz="1400" dirty="0" smtClean="0">
                <a:latin typeface="Arial" charset="0"/>
                <a:ea typeface="ＭＳ Ｐゴシック" pitchFamily="34" charset="-128"/>
              </a:rPr>
              <a:t>Trainer to ask students to consider:</a:t>
            </a:r>
          </a:p>
          <a:p>
            <a:endParaRPr lang="en-US" altLang="en-US" sz="1400" dirty="0">
              <a:latin typeface="Arial" charset="0"/>
              <a:ea typeface="ＭＳ Ｐゴシック" pitchFamily="34" charset="-128"/>
            </a:endParaRPr>
          </a:p>
          <a:p>
            <a:r>
              <a:rPr lang="en-US" altLang="en-US" sz="1400" dirty="0" smtClean="0">
                <a:latin typeface="Arial" charset="0"/>
                <a:ea typeface="ＭＳ Ｐゴシック" pitchFamily="34" charset="-128"/>
              </a:rPr>
              <a:t>Where can we get this information from?</a:t>
            </a:r>
          </a:p>
          <a:p>
            <a:endParaRPr lang="en-US" altLang="en-US" sz="1400" dirty="0">
              <a:latin typeface="Arial" charset="0"/>
              <a:ea typeface="ＭＳ Ｐゴシック" pitchFamily="34" charset="-128"/>
            </a:endParaRPr>
          </a:p>
          <a:p>
            <a:r>
              <a:rPr lang="en-US" altLang="en-US" sz="1400" dirty="0" smtClean="0">
                <a:latin typeface="Arial" charset="0"/>
                <a:ea typeface="ＭＳ Ｐゴシック" pitchFamily="34" charset="-128"/>
              </a:rPr>
              <a:t>Crime Statistics – Analyst</a:t>
            </a:r>
          </a:p>
          <a:p>
            <a:endParaRPr lang="en-US" altLang="en-US" sz="1400" dirty="0">
              <a:latin typeface="Arial" charset="0"/>
              <a:ea typeface="ＭＳ Ｐゴシック" pitchFamily="34" charset="-128"/>
            </a:endParaRPr>
          </a:p>
          <a:p>
            <a:r>
              <a:rPr lang="en-US" altLang="en-US" sz="1400" dirty="0" smtClean="0">
                <a:latin typeface="Arial" charset="0"/>
                <a:ea typeface="ＭＳ Ｐゴシック" pitchFamily="34" charset="-128"/>
              </a:rPr>
              <a:t>Letters from the public or elected officials (local councillors)</a:t>
            </a:r>
          </a:p>
          <a:p>
            <a:endParaRPr lang="en-US" altLang="en-US" sz="1400" dirty="0">
              <a:latin typeface="Arial" charset="0"/>
              <a:ea typeface="ＭＳ Ｐゴシック" pitchFamily="34" charset="-128"/>
            </a:endParaRPr>
          </a:p>
          <a:p>
            <a:r>
              <a:rPr lang="en-US" altLang="en-US" sz="1400" dirty="0" smtClean="0">
                <a:latin typeface="Arial" charset="0"/>
                <a:ea typeface="ＭＳ Ｐゴシック" pitchFamily="34" charset="-128"/>
              </a:rPr>
              <a:t>PACT/Community meetings</a:t>
            </a:r>
          </a:p>
          <a:p>
            <a:endParaRPr lang="en-US" altLang="en-US" sz="1400" dirty="0">
              <a:latin typeface="Arial" charset="0"/>
              <a:ea typeface="ＭＳ Ｐゴシック" pitchFamily="34" charset="-128"/>
            </a:endParaRPr>
          </a:p>
          <a:p>
            <a:r>
              <a:rPr lang="en-US" altLang="en-US" sz="1400" dirty="0" smtClean="0">
                <a:latin typeface="Arial" charset="0"/>
                <a:ea typeface="ＭＳ Ｐゴシック" pitchFamily="34" charset="-128"/>
              </a:rPr>
              <a:t>Intelligence bulletins/Local Intelligence Officers</a:t>
            </a:r>
          </a:p>
          <a:p>
            <a:endParaRPr lang="en-US" altLang="en-US" sz="1400" dirty="0" smtClean="0">
              <a:latin typeface="Arial" charset="0"/>
              <a:ea typeface="ＭＳ Ｐゴシック" pitchFamily="34" charset="-128"/>
            </a:endParaRPr>
          </a:p>
        </p:txBody>
      </p:sp>
    </p:spTree>
    <p:extLst>
      <p:ext uri="{BB962C8B-B14F-4D97-AF65-F5344CB8AC3E}">
        <p14:creationId xmlns:p14="http://schemas.microsoft.com/office/powerpoint/2010/main" val="25338987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6DBE0D17-6B18-49AF-B662-3E6DE88C7ABF}" type="slidenum">
              <a:rPr lang="en-GB" altLang="en-US" b="0"/>
              <a:pPr algn="r" eaLnBrk="1" hangingPunct="1">
                <a:spcBef>
                  <a:spcPct val="0"/>
                </a:spcBef>
              </a:pPr>
              <a:t>10</a:t>
            </a:fld>
            <a:endParaRPr lang="en-GB" altLang="en-US" b="0" dirty="0"/>
          </a:p>
        </p:txBody>
      </p:sp>
      <p:sp>
        <p:nvSpPr>
          <p:cNvPr id="50179" name="Rectangle 2"/>
          <p:cNvSpPr>
            <a:spLocks noGrp="1" noRot="1" noChangeAspect="1" noChangeArrowheads="1" noTextEdit="1"/>
          </p:cNvSpPr>
          <p:nvPr>
            <p:ph type="sldImg"/>
          </p:nvPr>
        </p:nvSpPr>
        <p:spPr>
          <a:xfrm>
            <a:off x="2192338" y="358775"/>
            <a:ext cx="2446337" cy="1836738"/>
          </a:xfrm>
          <a:ln/>
        </p:spPr>
      </p:sp>
      <p:sp>
        <p:nvSpPr>
          <p:cNvPr id="50180" name="Rectangle 3"/>
          <p:cNvSpPr>
            <a:spLocks noGrp="1" noChangeArrowheads="1"/>
          </p:cNvSpPr>
          <p:nvPr>
            <p:ph type="body" idx="1"/>
          </p:nvPr>
        </p:nvSpPr>
        <p:spPr>
          <a:xfrm>
            <a:off x="828475" y="2448513"/>
            <a:ext cx="4986874" cy="685839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US" altLang="en-US" dirty="0" smtClean="0">
                <a:latin typeface="Arial" charset="0"/>
                <a:ea typeface="ＭＳ Ｐゴシック" pitchFamily="34" charset="-128"/>
              </a:rPr>
              <a:t>Having gathered the information it will then be necessary to conduct an in depth analysis in order to try and understand the causes of the problem and identify potential solutions.</a:t>
            </a:r>
          </a:p>
          <a:p>
            <a:endParaRPr lang="en-US" altLang="en-US" dirty="0">
              <a:latin typeface="Arial" charset="0"/>
              <a:ea typeface="ＭＳ Ｐゴシック" pitchFamily="34" charset="-128"/>
            </a:endParaRPr>
          </a:p>
          <a:p>
            <a:r>
              <a:rPr lang="en-US" altLang="en-US" dirty="0" smtClean="0">
                <a:latin typeface="Arial" charset="0"/>
                <a:ea typeface="ＭＳ Ｐゴシック" pitchFamily="34" charset="-128"/>
              </a:rPr>
              <a:t>During this phase it is important to consider all the information available before identifying options to solve the problem.  </a:t>
            </a:r>
          </a:p>
          <a:p>
            <a:endParaRPr lang="en-US" altLang="en-US" dirty="0" smtClean="0">
              <a:latin typeface="Arial" charset="0"/>
              <a:ea typeface="ＭＳ Ｐゴシック" pitchFamily="34" charset="-128"/>
            </a:endParaRPr>
          </a:p>
          <a:p>
            <a:r>
              <a:rPr lang="en-US" altLang="en-US" dirty="0" smtClean="0">
                <a:latin typeface="Arial" charset="0"/>
                <a:ea typeface="ＭＳ Ｐゴシック" pitchFamily="34" charset="-128"/>
              </a:rPr>
              <a:t>When doing so it is also important to consider any potential consequences of the solutions identified as this may affect the evidential decision as to which option will be implemented. </a:t>
            </a:r>
          </a:p>
        </p:txBody>
      </p:sp>
    </p:spTree>
    <p:extLst>
      <p:ext uri="{BB962C8B-B14F-4D97-AF65-F5344CB8AC3E}">
        <p14:creationId xmlns:p14="http://schemas.microsoft.com/office/powerpoint/2010/main" val="5751778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E9F53969-0D92-4884-8544-9FD3A478450B}" type="slidenum">
              <a:rPr lang="en-GB" altLang="en-US" b="0"/>
              <a:pPr algn="r" eaLnBrk="1" hangingPunct="1">
                <a:spcBef>
                  <a:spcPct val="0"/>
                </a:spcBef>
              </a:pPr>
              <a:t>11</a:t>
            </a:fld>
            <a:endParaRPr lang="en-GB" altLang="en-US" b="0" dirty="0"/>
          </a:p>
        </p:txBody>
      </p:sp>
      <p:sp>
        <p:nvSpPr>
          <p:cNvPr id="52227" name="Rectangle 2"/>
          <p:cNvSpPr>
            <a:spLocks noGrp="1" noRot="1" noChangeAspect="1" noChangeArrowheads="1" noTextEdit="1"/>
          </p:cNvSpPr>
          <p:nvPr>
            <p:ph type="sldImg"/>
          </p:nvPr>
        </p:nvSpPr>
        <p:spPr>
          <a:xfrm>
            <a:off x="2682875" y="117475"/>
            <a:ext cx="1457325" cy="1093788"/>
          </a:xfrm>
          <a:ln/>
        </p:spPr>
      </p:sp>
      <p:sp>
        <p:nvSpPr>
          <p:cNvPr id="52228" name="Rectangle 3"/>
          <p:cNvSpPr>
            <a:spLocks noGrp="1" noChangeArrowheads="1"/>
          </p:cNvSpPr>
          <p:nvPr>
            <p:ph type="body" idx="1"/>
          </p:nvPr>
        </p:nvSpPr>
        <p:spPr>
          <a:xfrm>
            <a:off x="829546" y="1289685"/>
            <a:ext cx="5023730" cy="839016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GB" altLang="en-US" b="1" dirty="0" smtClean="0">
                <a:latin typeface="Arial" charset="0"/>
                <a:ea typeface="ＭＳ Ｐゴシック" pitchFamily="34" charset="-128"/>
              </a:rPr>
              <a:t>State:</a:t>
            </a:r>
          </a:p>
          <a:p>
            <a:r>
              <a:rPr lang="en-GB" altLang="en-US" i="1" dirty="0" smtClean="0">
                <a:latin typeface="Arial" charset="0"/>
                <a:ea typeface="ＭＳ Ｐゴシック" pitchFamily="34" charset="-128"/>
              </a:rPr>
              <a:t>Analysis phase (underlying ‘causes’ of the problem)</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 This phase is typically the most difficult of the four SARA phases. </a:t>
            </a:r>
          </a:p>
          <a:p>
            <a:r>
              <a:rPr lang="en-GB" altLang="en-US" dirty="0" smtClean="0">
                <a:latin typeface="Arial" charset="0"/>
                <a:ea typeface="ＭＳ Ｐゴシック" pitchFamily="34" charset="-128"/>
              </a:rPr>
              <a:t> Often the scanning is confused with the analysis, which results in an inadequate picture of the problem. </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The main questions to ask at this phase is HOW and WHY  was the problem happening  and it is essential that adequate time be given for a thorough exploration of all components of the problem.</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To do this, the Problem Analysis Triangle (PAT) is recommended to structure the analysis. </a:t>
            </a:r>
            <a:r>
              <a:rPr lang="en-GB" altLang="en-US" b="1" dirty="0" smtClean="0">
                <a:latin typeface="Arial" charset="0"/>
                <a:ea typeface="ＭＳ Ｐゴシック" pitchFamily="34" charset="-128"/>
              </a:rPr>
              <a:t>Show slide</a:t>
            </a:r>
            <a:endParaRPr lang="en-GB" altLang="en-US" dirty="0" smtClean="0">
              <a:latin typeface="Arial" charset="0"/>
              <a:ea typeface="ＭＳ Ｐゴシック" pitchFamily="34" charset="-128"/>
            </a:endParaRP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PAT consists of three elements: offender, victim and location; all of which must be present for a crime or disorder incident to occur.  </a:t>
            </a:r>
          </a:p>
          <a:p>
            <a:endParaRPr lang="en-GB" altLang="en-US" dirty="0">
              <a:latin typeface="Arial" charset="0"/>
              <a:ea typeface="ＭＳ Ｐゴシック" pitchFamily="34" charset="-128"/>
            </a:endParaRPr>
          </a:p>
          <a:p>
            <a:r>
              <a:rPr lang="en-GB" altLang="en-US" dirty="0" smtClean="0">
                <a:latin typeface="Arial" charset="0"/>
                <a:ea typeface="ＭＳ Ｐゴシック" pitchFamily="34" charset="-128"/>
              </a:rPr>
              <a:t>Thus, a major part of the analytical process is to consider the problem from each perspective.</a:t>
            </a:r>
          </a:p>
          <a:p>
            <a:endParaRPr lang="en-GB" altLang="en-US" dirty="0">
              <a:latin typeface="Arial" charset="0"/>
              <a:ea typeface="ＭＳ Ｐゴシック" pitchFamily="34" charset="-128"/>
            </a:endParaRPr>
          </a:p>
          <a:p>
            <a:r>
              <a:rPr lang="en-GB" altLang="en-US" dirty="0" smtClean="0">
                <a:latin typeface="Arial" charset="0"/>
                <a:ea typeface="ＭＳ Ｐゴシック" pitchFamily="34" charset="-128"/>
              </a:rPr>
              <a:t> The final piece of the puzzle is to devise how these three elements interrelate to form the observed problem.</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Problems will vary in the attractiveness of each of the three elements as points for intervention.  </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For instance, some locations provide ample opportunities for crime and thus form ‘attractive’ nuisances. </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Some victims may be chronically targeted. </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Remove the supply of opportunities and a great deal of the problem will have been addressed. </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 In other cases, the problem may be a result of a single offender or a small group of offenders.  </a:t>
            </a:r>
          </a:p>
          <a:p>
            <a:endParaRPr lang="en-GB" altLang="en-US" dirty="0">
              <a:latin typeface="Arial" charset="0"/>
              <a:ea typeface="ＭＳ Ｐゴシック" pitchFamily="34" charset="-128"/>
            </a:endParaRPr>
          </a:p>
          <a:p>
            <a:r>
              <a:rPr lang="en-GB" altLang="en-US" dirty="0" smtClean="0">
                <a:latin typeface="Arial" charset="0"/>
                <a:ea typeface="ＭＳ Ｐゴシック" pitchFamily="34" charset="-128"/>
              </a:rPr>
              <a:t>The result of the analysis will determine the approach taken to tackle the problem.</a:t>
            </a:r>
          </a:p>
          <a:p>
            <a:endParaRPr lang="en-GB" altLang="en-US" dirty="0">
              <a:latin typeface="Arial" charset="0"/>
              <a:ea typeface="ＭＳ Ｐゴシック" pitchFamily="34" charset="-128"/>
            </a:endParaRPr>
          </a:p>
          <a:p>
            <a:r>
              <a:rPr lang="en-GB" altLang="en-US" dirty="0" smtClean="0">
                <a:latin typeface="Arial" charset="0"/>
                <a:ea typeface="ＭＳ Ｐゴシック" pitchFamily="34" charset="-128"/>
              </a:rPr>
              <a:t>Look for the weak link and the most efficient way to tackle the problem with the highest likelihood of success.</a:t>
            </a:r>
          </a:p>
          <a:p>
            <a:endParaRPr lang="en-GB" altLang="en-US" sz="1400" dirty="0" smtClean="0">
              <a:latin typeface="Arial" charset="0"/>
              <a:ea typeface="ＭＳ Ｐゴシック" pitchFamily="34" charset="-128"/>
            </a:endParaRPr>
          </a:p>
        </p:txBody>
      </p:sp>
    </p:spTree>
    <p:extLst>
      <p:ext uri="{BB962C8B-B14F-4D97-AF65-F5344CB8AC3E}">
        <p14:creationId xmlns:p14="http://schemas.microsoft.com/office/powerpoint/2010/main" val="1646227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E9F53969-0D92-4884-8544-9FD3A478450B}" type="slidenum">
              <a:rPr lang="en-GB" altLang="en-US" b="0"/>
              <a:pPr algn="r" eaLnBrk="1" hangingPunct="1">
                <a:spcBef>
                  <a:spcPct val="0"/>
                </a:spcBef>
              </a:pPr>
              <a:t>12</a:t>
            </a:fld>
            <a:endParaRPr lang="en-GB" altLang="en-US" b="0" dirty="0"/>
          </a:p>
        </p:txBody>
      </p:sp>
      <p:sp>
        <p:nvSpPr>
          <p:cNvPr id="52227" name="Rectangle 2"/>
          <p:cNvSpPr>
            <a:spLocks noGrp="1" noRot="1" noChangeAspect="1" noChangeArrowheads="1" noTextEdit="1"/>
          </p:cNvSpPr>
          <p:nvPr>
            <p:ph type="sldImg"/>
          </p:nvPr>
        </p:nvSpPr>
        <p:spPr>
          <a:xfrm>
            <a:off x="2665413" y="117475"/>
            <a:ext cx="1450975" cy="1087438"/>
          </a:xfrm>
          <a:ln/>
        </p:spPr>
      </p:sp>
      <p:sp>
        <p:nvSpPr>
          <p:cNvPr id="52228" name="Rectangle 3"/>
          <p:cNvSpPr>
            <a:spLocks noGrp="1" noChangeArrowheads="1"/>
          </p:cNvSpPr>
          <p:nvPr>
            <p:ph type="body" idx="1"/>
          </p:nvPr>
        </p:nvSpPr>
        <p:spPr>
          <a:xfrm>
            <a:off x="829546" y="1367881"/>
            <a:ext cx="5023730" cy="831196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GB" altLang="en-US" sz="1400" dirty="0" smtClean="0">
                <a:latin typeface="Arial" charset="0"/>
                <a:ea typeface="ＭＳ Ｐゴシック" pitchFamily="34" charset="-128"/>
              </a:rPr>
              <a:t> </a:t>
            </a:r>
            <a:r>
              <a:rPr lang="en-GB" altLang="en-US" sz="1400" b="1" dirty="0" smtClean="0">
                <a:latin typeface="Arial" charset="0"/>
                <a:ea typeface="ＭＳ Ｐゴシック" pitchFamily="34" charset="-128"/>
              </a:rPr>
              <a:t>State:</a:t>
            </a:r>
            <a:endParaRPr lang="en-GB" altLang="en-US" sz="1400" dirty="0" smtClean="0">
              <a:latin typeface="Arial" charset="0"/>
              <a:ea typeface="ＭＳ Ｐゴシック" pitchFamily="34" charset="-128"/>
            </a:endParaRPr>
          </a:p>
          <a:p>
            <a:r>
              <a:rPr lang="en-GB" altLang="en-US" sz="1400" dirty="0" smtClean="0">
                <a:latin typeface="Arial" charset="0"/>
                <a:ea typeface="ＭＳ Ｐゴシック" pitchFamily="34" charset="-128"/>
              </a:rPr>
              <a:t>If the analysis has been performed properly, the actions required to solve or alleviate the problem may be obvious.  </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The analysis should lead to a menu of activities. </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 If any of the three elements is a necessary condition of the problem, the menu may be limited to this element.</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 For example, one flasher in a park suggests targeting the offender, thirty flashers suggests targeting the location. </a:t>
            </a:r>
          </a:p>
          <a:p>
            <a:endParaRPr lang="en-GB" altLang="en-US" sz="1400" dirty="0">
              <a:latin typeface="Arial" charset="0"/>
              <a:ea typeface="ＭＳ Ｐゴシック" pitchFamily="34" charset="-128"/>
            </a:endParaRPr>
          </a:p>
          <a:p>
            <a:r>
              <a:rPr lang="en-GB" altLang="en-US" sz="1400" dirty="0" smtClean="0">
                <a:latin typeface="Arial" charset="0"/>
                <a:ea typeface="ＭＳ Ｐゴシック" pitchFamily="34" charset="-128"/>
              </a:rPr>
              <a:t>More usually, a menu will address more than one component of a problem.</a:t>
            </a:r>
          </a:p>
          <a:p>
            <a:r>
              <a:rPr lang="en-GB" altLang="en-US" sz="1400" dirty="0" smtClean="0">
                <a:latin typeface="Arial" charset="0"/>
                <a:ea typeface="ＭＳ Ｐゴシック" pitchFamily="34" charset="-128"/>
              </a:rPr>
              <a:t> </a:t>
            </a:r>
          </a:p>
          <a:p>
            <a:endParaRPr lang="en-GB" altLang="en-US" sz="1400" dirty="0" smtClean="0">
              <a:latin typeface="Arial" charset="0"/>
              <a:ea typeface="ＭＳ Ｐゴシック" pitchFamily="34" charset="-128"/>
            </a:endParaRPr>
          </a:p>
        </p:txBody>
      </p:sp>
    </p:spTree>
    <p:extLst>
      <p:ext uri="{BB962C8B-B14F-4D97-AF65-F5344CB8AC3E}">
        <p14:creationId xmlns:p14="http://schemas.microsoft.com/office/powerpoint/2010/main" val="31324582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6DBE0D17-6B18-49AF-B662-3E6DE88C7ABF}" type="slidenum">
              <a:rPr lang="en-GB" altLang="en-US" b="0"/>
              <a:pPr algn="r" eaLnBrk="1" hangingPunct="1">
                <a:spcBef>
                  <a:spcPct val="0"/>
                </a:spcBef>
              </a:pPr>
              <a:t>13</a:t>
            </a:fld>
            <a:endParaRPr lang="en-GB" altLang="en-US" b="0" dirty="0"/>
          </a:p>
        </p:txBody>
      </p:sp>
      <p:sp>
        <p:nvSpPr>
          <p:cNvPr id="50179" name="Rectangle 2"/>
          <p:cNvSpPr>
            <a:spLocks noGrp="1" noRot="1" noChangeAspect="1" noChangeArrowheads="1" noTextEdit="1"/>
          </p:cNvSpPr>
          <p:nvPr>
            <p:ph type="sldImg"/>
          </p:nvPr>
        </p:nvSpPr>
        <p:spPr>
          <a:xfrm>
            <a:off x="2192338" y="358775"/>
            <a:ext cx="2446337" cy="1836738"/>
          </a:xfrm>
          <a:ln/>
        </p:spPr>
      </p:sp>
      <p:sp>
        <p:nvSpPr>
          <p:cNvPr id="50180" name="Rectangle 3"/>
          <p:cNvSpPr>
            <a:spLocks noGrp="1" noChangeArrowheads="1"/>
          </p:cNvSpPr>
          <p:nvPr>
            <p:ph type="body" idx="1"/>
          </p:nvPr>
        </p:nvSpPr>
        <p:spPr>
          <a:xfrm>
            <a:off x="828475" y="2448513"/>
            <a:ext cx="4986874" cy="685839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US" altLang="en-US" dirty="0" smtClean="0">
                <a:latin typeface="Arial" charset="0"/>
                <a:ea typeface="ＭＳ Ｐゴシック" pitchFamily="34" charset="-128"/>
              </a:rPr>
              <a:t>The response phase is about adopting a potential solution based on thorough analysis.</a:t>
            </a:r>
          </a:p>
          <a:p>
            <a:endParaRPr lang="en-US" altLang="en-US" dirty="0">
              <a:latin typeface="Arial" charset="0"/>
              <a:ea typeface="ＭＳ Ｐゴシック" pitchFamily="34" charset="-128"/>
            </a:endParaRPr>
          </a:p>
          <a:p>
            <a:r>
              <a:rPr lang="en-US" altLang="en-US" dirty="0" smtClean="0">
                <a:latin typeface="Arial" charset="0"/>
                <a:ea typeface="ＭＳ Ｐゴシック" pitchFamily="34" charset="-128"/>
              </a:rPr>
              <a:t>At this stage, before you implement the response  it is important to identify what you are trying to achieve.</a:t>
            </a:r>
          </a:p>
          <a:p>
            <a:endParaRPr lang="en-US" altLang="en-US" dirty="0">
              <a:latin typeface="Arial" charset="0"/>
              <a:ea typeface="ＭＳ Ｐゴシック" pitchFamily="34" charset="-128"/>
            </a:endParaRPr>
          </a:p>
        </p:txBody>
      </p:sp>
    </p:spTree>
    <p:extLst>
      <p:ext uri="{BB962C8B-B14F-4D97-AF65-F5344CB8AC3E}">
        <p14:creationId xmlns:p14="http://schemas.microsoft.com/office/powerpoint/2010/main" val="1613665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6DBE0D17-6B18-49AF-B662-3E6DE88C7ABF}" type="slidenum">
              <a:rPr lang="en-GB" altLang="en-US" b="0"/>
              <a:pPr algn="r" eaLnBrk="1" hangingPunct="1">
                <a:spcBef>
                  <a:spcPct val="0"/>
                </a:spcBef>
              </a:pPr>
              <a:t>14</a:t>
            </a:fld>
            <a:endParaRPr lang="en-GB" altLang="en-US" b="0" dirty="0"/>
          </a:p>
        </p:txBody>
      </p:sp>
      <p:sp>
        <p:nvSpPr>
          <p:cNvPr id="50179" name="Rectangle 2"/>
          <p:cNvSpPr>
            <a:spLocks noGrp="1" noRot="1" noChangeAspect="1" noChangeArrowheads="1" noTextEdit="1"/>
          </p:cNvSpPr>
          <p:nvPr>
            <p:ph type="sldImg"/>
          </p:nvPr>
        </p:nvSpPr>
        <p:spPr>
          <a:xfrm>
            <a:off x="2736850" y="117475"/>
            <a:ext cx="1039813" cy="781050"/>
          </a:xfrm>
          <a:ln/>
        </p:spPr>
      </p:sp>
      <p:sp>
        <p:nvSpPr>
          <p:cNvPr id="50180" name="Rectangle 3"/>
          <p:cNvSpPr>
            <a:spLocks noGrp="1" noChangeArrowheads="1"/>
          </p:cNvSpPr>
          <p:nvPr>
            <p:ph type="body" idx="1"/>
          </p:nvPr>
        </p:nvSpPr>
        <p:spPr>
          <a:xfrm>
            <a:off x="900937" y="976901"/>
            <a:ext cx="4986874" cy="895131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US" altLang="en-US" dirty="0" smtClean="0">
                <a:latin typeface="Arial" charset="0"/>
                <a:ea typeface="ＭＳ Ｐゴシック" pitchFamily="34" charset="-128"/>
              </a:rPr>
              <a:t>The response phase is about adopting a potential solution based on thorough analysis.</a:t>
            </a:r>
          </a:p>
          <a:p>
            <a:endParaRPr lang="en-US" altLang="en-US" dirty="0">
              <a:latin typeface="Arial" charset="0"/>
              <a:ea typeface="ＭＳ Ｐゴシック" pitchFamily="34" charset="-128"/>
            </a:endParaRPr>
          </a:p>
          <a:p>
            <a:r>
              <a:rPr lang="en-US" altLang="en-US" dirty="0">
                <a:latin typeface="Arial" charset="0"/>
                <a:ea typeface="ＭＳ Ｐゴシック" pitchFamily="34" charset="-128"/>
              </a:rPr>
              <a:t>There are 5 options:</a:t>
            </a:r>
          </a:p>
          <a:p>
            <a:endParaRPr lang="en-US" altLang="en-US" dirty="0">
              <a:latin typeface="Arial" charset="0"/>
              <a:ea typeface="ＭＳ Ｐゴシック" pitchFamily="34" charset="-128"/>
            </a:endParaRPr>
          </a:p>
          <a:p>
            <a:pPr marL="171450" indent="-171450">
              <a:buFont typeface="Arial" panose="020B0604020202020204" pitchFamily="34" charset="0"/>
              <a:buChar char="•"/>
            </a:pPr>
            <a:r>
              <a:rPr lang="en-US" altLang="en-US" dirty="0">
                <a:latin typeface="Arial" charset="0"/>
                <a:ea typeface="ＭＳ Ｐゴシック" pitchFamily="34" charset="-128"/>
              </a:rPr>
              <a:t>Totally eliminate the problem – (ideally the perfect solution!!)</a:t>
            </a:r>
          </a:p>
          <a:p>
            <a:pPr marL="171450" indent="-171450">
              <a:buFont typeface="Arial" panose="020B0604020202020204" pitchFamily="34" charset="0"/>
              <a:buChar char="•"/>
            </a:pPr>
            <a:r>
              <a:rPr lang="en-US" altLang="en-US" dirty="0">
                <a:latin typeface="Arial" charset="0"/>
                <a:ea typeface="ＭＳ Ｐゴシック" pitchFamily="34" charset="-128"/>
              </a:rPr>
              <a:t>Substantially reduce the problem</a:t>
            </a:r>
          </a:p>
          <a:p>
            <a:pPr marL="171450" indent="-171450">
              <a:buFont typeface="Arial" panose="020B0604020202020204" pitchFamily="34" charset="0"/>
              <a:buChar char="•"/>
            </a:pPr>
            <a:r>
              <a:rPr lang="en-US" altLang="en-US" dirty="0">
                <a:latin typeface="Arial" charset="0"/>
                <a:ea typeface="ＭＳ Ｐゴシック" pitchFamily="34" charset="-128"/>
              </a:rPr>
              <a:t>Reduce the harm caused by the problem</a:t>
            </a:r>
          </a:p>
          <a:p>
            <a:pPr marL="171450" indent="-171450">
              <a:buFont typeface="Arial" panose="020B0604020202020204" pitchFamily="34" charset="0"/>
              <a:buChar char="•"/>
            </a:pPr>
            <a:r>
              <a:rPr lang="en-US" altLang="en-US" dirty="0">
                <a:latin typeface="Arial" charset="0"/>
                <a:ea typeface="ＭＳ Ｐゴシック" pitchFamily="34" charset="-128"/>
              </a:rPr>
              <a:t>Deal with the problem better</a:t>
            </a:r>
          </a:p>
          <a:p>
            <a:pPr marL="171450" indent="-171450">
              <a:buFont typeface="Arial" panose="020B0604020202020204" pitchFamily="34" charset="0"/>
              <a:buChar char="•"/>
            </a:pPr>
            <a:r>
              <a:rPr lang="en-US" altLang="en-US" dirty="0">
                <a:latin typeface="Arial" charset="0"/>
                <a:ea typeface="ＭＳ Ｐゴシック" pitchFamily="34" charset="-128"/>
              </a:rPr>
              <a:t>Remove the problem from police consideration</a:t>
            </a:r>
          </a:p>
          <a:p>
            <a:endParaRPr lang="en-US" altLang="en-US" dirty="0">
              <a:latin typeface="Arial" charset="0"/>
              <a:ea typeface="ＭＳ Ｐゴシック" pitchFamily="34" charset="-128"/>
            </a:endParaRPr>
          </a:p>
          <a:p>
            <a:r>
              <a:rPr lang="en-GB" altLang="en-US" b="1" dirty="0">
                <a:latin typeface="Arial" charset="0"/>
                <a:ea typeface="ＭＳ Ｐゴシック" pitchFamily="34" charset="-128"/>
              </a:rPr>
              <a:t>Using the example of thefts from vehicles in a car park </a:t>
            </a:r>
          </a:p>
          <a:p>
            <a:r>
              <a:rPr lang="en-GB" altLang="en-US" dirty="0">
                <a:latin typeface="Arial" charset="0"/>
                <a:ea typeface="ＭＳ Ｐゴシック" pitchFamily="34" charset="-128"/>
              </a:rPr>
              <a:t>The scanning and analysis phases determined that the location allowed easy access and egress for offenders, a lack of surveillance and a propensity for vehicle owners to leave valuable items on display while the car was unattended.  </a:t>
            </a:r>
          </a:p>
          <a:p>
            <a:endParaRPr lang="en-GB" altLang="en-US" dirty="0">
              <a:latin typeface="Arial" charset="0"/>
              <a:ea typeface="ＭＳ Ｐゴシック" pitchFamily="34" charset="-128"/>
            </a:endParaRPr>
          </a:p>
          <a:p>
            <a:r>
              <a:rPr lang="en-GB" altLang="en-US" dirty="0">
                <a:latin typeface="Arial" charset="0"/>
                <a:ea typeface="ＭＳ Ｐゴシック" pitchFamily="34" charset="-128"/>
              </a:rPr>
              <a:t>There are two aspects working here: location and victim.  </a:t>
            </a:r>
          </a:p>
          <a:p>
            <a:endParaRPr lang="en-GB" altLang="en-US" dirty="0">
              <a:latin typeface="Arial" charset="0"/>
              <a:ea typeface="ＭＳ Ｐゴシック" pitchFamily="34" charset="-128"/>
            </a:endParaRPr>
          </a:p>
          <a:p>
            <a:r>
              <a:rPr lang="en-GB" altLang="en-US" dirty="0">
                <a:latin typeface="Arial" charset="0"/>
                <a:ea typeface="ＭＳ Ｐゴシック" pitchFamily="34" charset="-128"/>
              </a:rPr>
              <a:t>Therefore there are two “arms” comprising the response section.  </a:t>
            </a:r>
          </a:p>
          <a:p>
            <a:endParaRPr lang="en-GB" altLang="en-US" dirty="0">
              <a:latin typeface="Arial" charset="0"/>
              <a:ea typeface="ＭＳ Ｐゴシック" pitchFamily="34" charset="-128"/>
            </a:endParaRPr>
          </a:p>
          <a:p>
            <a:r>
              <a:rPr lang="en-GB" altLang="en-US" dirty="0">
                <a:latin typeface="Arial" charset="0"/>
                <a:ea typeface="ＭＳ Ｐゴシック" pitchFamily="34" charset="-128"/>
              </a:rPr>
              <a:t>Some activity must be allocated to improving the deficiencies of the location (restrict access to legitimate users and increase surveillance). </a:t>
            </a:r>
          </a:p>
          <a:p>
            <a:r>
              <a:rPr lang="en-GB" altLang="en-US" dirty="0">
                <a:latin typeface="Arial" charset="0"/>
                <a:ea typeface="ＭＳ Ｐゴシック" pitchFamily="34" charset="-128"/>
              </a:rPr>
              <a:t> </a:t>
            </a:r>
          </a:p>
          <a:p>
            <a:r>
              <a:rPr lang="en-GB" altLang="en-US" dirty="0">
                <a:latin typeface="Arial" charset="0"/>
                <a:ea typeface="ＭＳ Ｐゴシック" pitchFamily="34" charset="-128"/>
              </a:rPr>
              <a:t>To complement this, changing victims’ behaviour to be more conscious of the opportunities they present to offenders will need to be carried out.  If only one of these approaches was taken, the solution would be incomplete, that is opportunities would exist </a:t>
            </a:r>
            <a:r>
              <a:rPr lang="en-GB" altLang="en-US" i="1" dirty="0">
                <a:latin typeface="Arial" charset="0"/>
                <a:ea typeface="ＭＳ Ｐゴシック" pitchFamily="34" charset="-128"/>
              </a:rPr>
              <a:t>to a greater extent</a:t>
            </a:r>
            <a:r>
              <a:rPr lang="en-GB" altLang="en-US" dirty="0">
                <a:latin typeface="Arial" charset="0"/>
                <a:ea typeface="ＭＳ Ｐゴシック" pitchFamily="34" charset="-128"/>
              </a:rPr>
              <a:t> than if both approaches were taken.</a:t>
            </a:r>
          </a:p>
          <a:p>
            <a:endParaRPr lang="en-US" altLang="en-US" dirty="0">
              <a:latin typeface="Arial" charset="0"/>
              <a:ea typeface="ＭＳ Ｐゴシック" pitchFamily="34" charset="-128"/>
            </a:endParaRPr>
          </a:p>
          <a:p>
            <a:r>
              <a:rPr lang="en-GB" altLang="en-US" dirty="0">
                <a:latin typeface="Arial" charset="0"/>
                <a:ea typeface="ＭＳ Ｐゴシック" pitchFamily="34" charset="-128"/>
              </a:rPr>
              <a:t>A SARA solution will have an exit strategy.  </a:t>
            </a:r>
          </a:p>
          <a:p>
            <a:r>
              <a:rPr lang="en-GB" altLang="en-US" dirty="0">
                <a:latin typeface="Arial" charset="0"/>
                <a:ea typeface="ＭＳ Ｐゴシック" pitchFamily="34" charset="-128"/>
              </a:rPr>
              <a:t>This is usually a statement that describes the conditions that need to be met for the SARA to be closed.  </a:t>
            </a:r>
          </a:p>
          <a:p>
            <a:r>
              <a:rPr lang="en-GB" altLang="en-US" dirty="0">
                <a:latin typeface="Arial" charset="0"/>
                <a:ea typeface="ＭＳ Ｐゴシック" pitchFamily="34" charset="-128"/>
              </a:rPr>
              <a:t>The form of this statement will be dictated by the nature of the objective.  If it is either of the first two objectives, it will be something like </a:t>
            </a:r>
          </a:p>
          <a:p>
            <a:r>
              <a:rPr lang="en-GB" altLang="en-US" dirty="0">
                <a:latin typeface="Arial" charset="0"/>
                <a:ea typeface="ＭＳ Ｐゴシック" pitchFamily="34" charset="-128"/>
              </a:rPr>
              <a:t>“this SARA will be closed when a X% reduction in Y calls for the sector is realised”.  </a:t>
            </a:r>
          </a:p>
          <a:p>
            <a:r>
              <a:rPr lang="en-GB" altLang="en-US" dirty="0">
                <a:latin typeface="Arial" charset="0"/>
                <a:ea typeface="ＭＳ Ｐゴシック" pitchFamily="34" charset="-128"/>
              </a:rPr>
              <a:t>The other objectives will require a different criterion in order to close the SARA.  </a:t>
            </a:r>
          </a:p>
          <a:p>
            <a:r>
              <a:rPr lang="en-GB" altLang="en-US" dirty="0">
                <a:latin typeface="Arial" charset="0"/>
                <a:ea typeface="ＭＳ Ｐゴシック" pitchFamily="34" charset="-128"/>
              </a:rPr>
              <a:t>Some problems are of a type that require some level of consistent attention to prevent an influx of incidents.  This attention is likely to be of low-level as long as it is continually maintained.  The attention could vary from reminders to residents to be vigilant with household security, to community forums/survey to elicit current views on the problem</a:t>
            </a:r>
            <a:endParaRPr lang="en-US" altLang="en-US" dirty="0" smtClean="0">
              <a:latin typeface="Arial" charset="0"/>
              <a:ea typeface="ＭＳ Ｐゴシック" pitchFamily="34" charset="-128"/>
            </a:endParaRPr>
          </a:p>
        </p:txBody>
      </p:sp>
    </p:spTree>
    <p:extLst>
      <p:ext uri="{BB962C8B-B14F-4D97-AF65-F5344CB8AC3E}">
        <p14:creationId xmlns:p14="http://schemas.microsoft.com/office/powerpoint/2010/main" val="196121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17788" y="195263"/>
            <a:ext cx="1563687" cy="1173162"/>
          </a:xfrm>
        </p:spPr>
      </p:sp>
      <p:sp>
        <p:nvSpPr>
          <p:cNvPr id="3" name="Notes Placeholder 2"/>
          <p:cNvSpPr>
            <a:spLocks noGrp="1"/>
          </p:cNvSpPr>
          <p:nvPr>
            <p:ph type="body" idx="1"/>
          </p:nvPr>
        </p:nvSpPr>
        <p:spPr>
          <a:xfrm>
            <a:off x="829546" y="1524274"/>
            <a:ext cx="5439410" cy="7976012"/>
          </a:xfrm>
        </p:spPr>
        <p:txBody>
          <a:bodyPr/>
          <a:lstStyle/>
          <a:p>
            <a:r>
              <a:rPr lang="en-GB" dirty="0" smtClean="0">
                <a:latin typeface="Arial" panose="020B0604020202020204" pitchFamily="34" charset="0"/>
                <a:cs typeface="Arial" panose="020B0604020202020204" pitchFamily="34" charset="0"/>
              </a:rPr>
              <a:t>Trainer to ask students to consider why individuals commit crime as this may assist when considering possible responses to problems they are dealing with.</a:t>
            </a:r>
          </a:p>
          <a:p>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 addition it may assist when looking at which area(s) of the PAT triangle to target.</a:t>
            </a:r>
          </a:p>
          <a:p>
            <a:endParaRPr lang="en-GB" dirty="0">
              <a:latin typeface="Arial" panose="020B0604020202020204" pitchFamily="34" charset="0"/>
              <a:cs typeface="Arial" panose="020B0604020202020204" pitchFamily="34" charset="0"/>
            </a:endParaRPr>
          </a:p>
          <a:p>
            <a:r>
              <a:rPr lang="en-GB" b="1" dirty="0" smtClean="0">
                <a:latin typeface="Arial" panose="020B0604020202020204" pitchFamily="34" charset="0"/>
                <a:cs typeface="Arial" panose="020B0604020202020204" pitchFamily="34" charset="0"/>
              </a:rPr>
              <a:t>Rational Choice Theory</a:t>
            </a:r>
          </a:p>
          <a:p>
            <a:r>
              <a:rPr lang="en-GB" altLang="en-US" dirty="0">
                <a:latin typeface="Arial" charset="0"/>
              </a:rPr>
              <a:t>Linked to classical criminology’s view that people commit crime as a result of a rational decision making process</a:t>
            </a:r>
          </a:p>
          <a:p>
            <a:endParaRPr lang="en-GB" altLang="en-US" dirty="0" smtClean="0">
              <a:latin typeface="Arial" charset="0"/>
            </a:endParaRPr>
          </a:p>
          <a:p>
            <a:r>
              <a:rPr lang="en-GB" altLang="en-US" dirty="0" smtClean="0">
                <a:latin typeface="Arial" charset="0"/>
              </a:rPr>
              <a:t>Assumes </a:t>
            </a:r>
            <a:r>
              <a:rPr lang="en-GB" altLang="en-US" dirty="0">
                <a:latin typeface="Arial" charset="0"/>
              </a:rPr>
              <a:t>that </a:t>
            </a:r>
            <a:r>
              <a:rPr lang="en-GB" altLang="en-US" dirty="0" smtClean="0">
                <a:latin typeface="Arial" charset="0"/>
              </a:rPr>
              <a:t>people:</a:t>
            </a:r>
          </a:p>
          <a:p>
            <a:pPr marL="171450" indent="-171450">
              <a:buFont typeface="Arial" panose="020B0604020202020204" pitchFamily="34" charset="0"/>
              <a:buChar char="•"/>
            </a:pPr>
            <a:r>
              <a:rPr lang="en-GB" altLang="en-US" dirty="0" smtClean="0">
                <a:latin typeface="Arial" charset="0"/>
              </a:rPr>
              <a:t>Have </a:t>
            </a:r>
            <a:r>
              <a:rPr lang="en-GB" altLang="en-US" dirty="0">
                <a:latin typeface="Arial" charset="0"/>
              </a:rPr>
              <a:t>free </a:t>
            </a:r>
            <a:r>
              <a:rPr lang="en-GB" altLang="en-US" dirty="0" smtClean="0">
                <a:latin typeface="Arial" charset="0"/>
              </a:rPr>
              <a:t>will</a:t>
            </a:r>
          </a:p>
          <a:p>
            <a:pPr marL="171450" indent="-171450">
              <a:buFont typeface="Arial" panose="020B0604020202020204" pitchFamily="34" charset="0"/>
              <a:buChar char="•"/>
            </a:pPr>
            <a:r>
              <a:rPr lang="en-GB" altLang="en-US" dirty="0" smtClean="0">
                <a:latin typeface="Arial" charset="0"/>
              </a:rPr>
              <a:t>Individuals </a:t>
            </a:r>
            <a:r>
              <a:rPr lang="en-GB" altLang="en-US" dirty="0">
                <a:latin typeface="Arial" charset="0"/>
              </a:rPr>
              <a:t>guided by hedonism, maximisation of pleasure/minimisation of pain</a:t>
            </a:r>
          </a:p>
          <a:p>
            <a:endParaRPr lang="en-GB" altLang="en-US" dirty="0">
              <a:latin typeface="Arial" charset="0"/>
            </a:endParaRPr>
          </a:p>
          <a:p>
            <a:r>
              <a:rPr lang="en-GB" altLang="en-US" dirty="0">
                <a:latin typeface="Arial" charset="0"/>
              </a:rPr>
              <a:t>RCT based on ‘economic approach’ – assumes most potential criminals are normal individuals, driven by motive of profit </a:t>
            </a:r>
            <a:r>
              <a:rPr lang="en-GB" altLang="en-US" dirty="0" smtClean="0">
                <a:latin typeface="Arial" charset="0"/>
              </a:rPr>
              <a:t>maximisation.</a:t>
            </a:r>
          </a:p>
          <a:p>
            <a:endParaRPr lang="en-GB" altLang="en-US" dirty="0">
              <a:latin typeface="Arial" charset="0"/>
            </a:endParaRPr>
          </a:p>
          <a:p>
            <a:r>
              <a:rPr lang="en-GB" altLang="en-US" dirty="0" smtClean="0">
                <a:latin typeface="Arial" charset="0"/>
              </a:rPr>
              <a:t>Offender </a:t>
            </a:r>
            <a:r>
              <a:rPr lang="en-GB" altLang="en-US" dirty="0">
                <a:latin typeface="Arial" charset="0"/>
              </a:rPr>
              <a:t>as an economic decision maker</a:t>
            </a:r>
          </a:p>
          <a:p>
            <a:r>
              <a:rPr lang="en-GB" altLang="en-US" dirty="0">
                <a:latin typeface="Arial" charset="0"/>
              </a:rPr>
              <a:t>Individual will commit crime if the expected benefit from committing crime exceeds the expected benefit from legitimate activity.</a:t>
            </a:r>
          </a:p>
          <a:p>
            <a:endParaRPr lang="en-GB" altLang="en-US" dirty="0" smtClean="0">
              <a:latin typeface="Arial" charset="0"/>
            </a:endParaRPr>
          </a:p>
          <a:p>
            <a:r>
              <a:rPr lang="en-GB" altLang="en-US" dirty="0" smtClean="0">
                <a:latin typeface="Arial" charset="0"/>
              </a:rPr>
              <a:t>Criminals </a:t>
            </a:r>
            <a:r>
              <a:rPr lang="en-GB" altLang="en-US" dirty="0">
                <a:latin typeface="Arial" charset="0"/>
              </a:rPr>
              <a:t>deterred from committing crime by increases in possibility of being caught or punished (reduction in utility). </a:t>
            </a:r>
          </a:p>
          <a:p>
            <a:endParaRPr lang="en-GB" altLang="en-US" dirty="0" smtClean="0">
              <a:latin typeface="Arial" charset="0"/>
            </a:endParaRPr>
          </a:p>
          <a:p>
            <a:r>
              <a:rPr lang="en-GB" altLang="en-US" dirty="0" smtClean="0">
                <a:latin typeface="Arial" charset="0"/>
              </a:rPr>
              <a:t>Role </a:t>
            </a:r>
            <a:r>
              <a:rPr lang="en-GB" altLang="en-US" dirty="0">
                <a:latin typeface="Arial" charset="0"/>
              </a:rPr>
              <a:t>of capable guardians further reduces opportunity.</a:t>
            </a:r>
          </a:p>
          <a:p>
            <a:pPr marL="747713" lvl="1" indent="-287338"/>
            <a:r>
              <a:rPr lang="en-GB" altLang="en-US" dirty="0" smtClean="0">
                <a:solidFill>
                  <a:srgbClr val="FF0000"/>
                </a:solidFill>
                <a:latin typeface="Arial" charset="0"/>
              </a:rPr>
              <a:t>N.B. </a:t>
            </a:r>
            <a:r>
              <a:rPr lang="en-GB" altLang="en-US" dirty="0">
                <a:solidFill>
                  <a:srgbClr val="FF0000"/>
                </a:solidFill>
                <a:latin typeface="Arial" charset="0"/>
              </a:rPr>
              <a:t>guardians not to be taken too literally...</a:t>
            </a:r>
          </a:p>
          <a:p>
            <a:endParaRPr lang="en-GB" b="1" dirty="0" smtClean="0"/>
          </a:p>
          <a:p>
            <a:r>
              <a:rPr lang="en-GB" b="1" dirty="0" smtClean="0">
                <a:latin typeface="Arial" panose="020B0604020202020204" pitchFamily="34" charset="0"/>
                <a:cs typeface="Arial" panose="020B0604020202020204" pitchFamily="34" charset="0"/>
              </a:rPr>
              <a:t>Routine Activity Theory</a:t>
            </a:r>
          </a:p>
          <a:p>
            <a:r>
              <a:rPr lang="en-GB" altLang="en-US" dirty="0">
                <a:latin typeface="Arial" charset="0"/>
              </a:rPr>
              <a:t>Crimes linked to normal behaviour such as work, school, recreation, transport, shopping etc.</a:t>
            </a:r>
          </a:p>
          <a:p>
            <a:r>
              <a:rPr lang="en-GB" altLang="en-US" dirty="0">
                <a:latin typeface="Arial" charset="0"/>
              </a:rPr>
              <a:t>Combination </a:t>
            </a:r>
            <a:r>
              <a:rPr lang="en-GB" altLang="en-US" dirty="0" smtClean="0">
                <a:latin typeface="Arial" charset="0"/>
              </a:rPr>
              <a:t>of:</a:t>
            </a:r>
          </a:p>
          <a:p>
            <a:pPr marL="171450" indent="-171450">
              <a:buFont typeface="Arial" panose="020B0604020202020204" pitchFamily="34" charset="0"/>
              <a:buChar char="•"/>
            </a:pPr>
            <a:r>
              <a:rPr lang="en-GB" altLang="en-US" dirty="0" smtClean="0">
                <a:latin typeface="Arial" charset="0"/>
              </a:rPr>
              <a:t>Motivated offenders</a:t>
            </a:r>
          </a:p>
          <a:p>
            <a:pPr marL="171450" indent="-171450">
              <a:buFont typeface="Arial" panose="020B0604020202020204" pitchFamily="34" charset="0"/>
              <a:buChar char="•"/>
            </a:pPr>
            <a:r>
              <a:rPr lang="en-GB" altLang="en-US" dirty="0" smtClean="0">
                <a:latin typeface="Arial" charset="0"/>
              </a:rPr>
              <a:t>Suitable targets</a:t>
            </a:r>
          </a:p>
          <a:p>
            <a:pPr marL="171450" indent="-171450">
              <a:buFont typeface="Arial" panose="020B0604020202020204" pitchFamily="34" charset="0"/>
              <a:buChar char="•"/>
            </a:pPr>
            <a:r>
              <a:rPr lang="en-GB" altLang="en-US" dirty="0" smtClean="0">
                <a:latin typeface="Arial" charset="0"/>
              </a:rPr>
              <a:t>Absence </a:t>
            </a:r>
            <a:r>
              <a:rPr lang="en-GB" altLang="en-US" dirty="0">
                <a:latin typeface="Arial" charset="0"/>
              </a:rPr>
              <a:t>of capable guardian</a:t>
            </a:r>
          </a:p>
          <a:p>
            <a:endParaRPr lang="en-GB" altLang="en-US" dirty="0" smtClean="0">
              <a:latin typeface="Arial" charset="0"/>
            </a:endParaRPr>
          </a:p>
          <a:p>
            <a:r>
              <a:rPr lang="en-GB" altLang="en-US" dirty="0" smtClean="0">
                <a:latin typeface="Arial" charset="0"/>
              </a:rPr>
              <a:t>CP </a:t>
            </a:r>
            <a:r>
              <a:rPr lang="en-GB" altLang="en-US" dirty="0">
                <a:latin typeface="Arial" charset="0"/>
              </a:rPr>
              <a:t>focuses on changing day to day activities and practices (frustrate offenders, stop victimisation of easy targets)</a:t>
            </a:r>
          </a:p>
          <a:p>
            <a:endParaRPr lang="en-GB" altLang="en-US" dirty="0">
              <a:latin typeface="Arial" charset="0"/>
            </a:endParaRPr>
          </a:p>
          <a:p>
            <a:endParaRPr lang="en-GB" b="1" dirty="0"/>
          </a:p>
        </p:txBody>
      </p:sp>
      <p:sp>
        <p:nvSpPr>
          <p:cNvPr id="4" name="Slide Number Placeholder 3"/>
          <p:cNvSpPr>
            <a:spLocks noGrp="1"/>
          </p:cNvSpPr>
          <p:nvPr>
            <p:ph type="sldNum" sz="quarter" idx="10"/>
          </p:nvPr>
        </p:nvSpPr>
        <p:spPr/>
        <p:txBody>
          <a:bodyPr/>
          <a:lstStyle/>
          <a:p>
            <a:fld id="{00FCCBBC-FDD7-4D78-934D-DB660FFC2AD6}" type="slidenum">
              <a:rPr lang="en-GB" smtClean="0"/>
              <a:pPr/>
              <a:t>15</a:t>
            </a:fld>
            <a:endParaRPr lang="en-GB"/>
          </a:p>
        </p:txBody>
      </p:sp>
    </p:spTree>
    <p:extLst>
      <p:ext uri="{BB962C8B-B14F-4D97-AF65-F5344CB8AC3E}">
        <p14:creationId xmlns:p14="http://schemas.microsoft.com/office/powerpoint/2010/main" val="18859919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6DBE0D17-6B18-49AF-B662-3E6DE88C7ABF}" type="slidenum">
              <a:rPr lang="en-GB" altLang="en-US" b="0"/>
              <a:pPr algn="r" eaLnBrk="1" hangingPunct="1">
                <a:spcBef>
                  <a:spcPct val="0"/>
                </a:spcBef>
              </a:pPr>
              <a:t>16</a:t>
            </a:fld>
            <a:endParaRPr lang="en-GB" altLang="en-US" b="0" dirty="0"/>
          </a:p>
        </p:txBody>
      </p:sp>
      <p:sp>
        <p:nvSpPr>
          <p:cNvPr id="50179" name="Rectangle 2"/>
          <p:cNvSpPr>
            <a:spLocks noGrp="1" noRot="1" noChangeAspect="1" noChangeArrowheads="1" noTextEdit="1"/>
          </p:cNvSpPr>
          <p:nvPr>
            <p:ph type="sldImg"/>
          </p:nvPr>
        </p:nvSpPr>
        <p:spPr>
          <a:xfrm>
            <a:off x="2482850" y="358775"/>
            <a:ext cx="1866900" cy="1400175"/>
          </a:xfrm>
          <a:ln/>
        </p:spPr>
      </p:sp>
      <p:sp>
        <p:nvSpPr>
          <p:cNvPr id="50180" name="Rectangle 3"/>
          <p:cNvSpPr>
            <a:spLocks noGrp="1" noChangeArrowheads="1"/>
          </p:cNvSpPr>
          <p:nvPr>
            <p:ph type="body" idx="1"/>
          </p:nvPr>
        </p:nvSpPr>
        <p:spPr>
          <a:xfrm>
            <a:off x="829546" y="2071647"/>
            <a:ext cx="4986874" cy="685839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US" altLang="en-US" b="1" dirty="0" smtClean="0">
                <a:latin typeface="Arial" charset="0"/>
                <a:ea typeface="ＭＳ Ｐゴシック" pitchFamily="34" charset="-128"/>
              </a:rPr>
              <a:t>State:</a:t>
            </a:r>
          </a:p>
          <a:p>
            <a:endParaRPr lang="en-US" altLang="en-US" b="1" dirty="0">
              <a:latin typeface="Arial" charset="0"/>
              <a:ea typeface="ＭＳ Ｐゴシック" pitchFamily="34" charset="-128"/>
            </a:endParaRPr>
          </a:p>
          <a:p>
            <a:r>
              <a:rPr lang="en-US" altLang="en-US" dirty="0" smtClean="0">
                <a:latin typeface="Arial" charset="0"/>
                <a:ea typeface="ＭＳ Ｐゴシック" pitchFamily="34" charset="-128"/>
              </a:rPr>
              <a:t>Any response implemented has to be assessed in order to establish its effectiveness.</a:t>
            </a:r>
          </a:p>
          <a:p>
            <a:endParaRPr lang="en-US" altLang="en-US" dirty="0">
              <a:latin typeface="Arial" charset="0"/>
              <a:ea typeface="ＭＳ Ｐゴシック" pitchFamily="34" charset="-128"/>
            </a:endParaRPr>
          </a:p>
          <a:p>
            <a:r>
              <a:rPr lang="en-US" altLang="en-US" dirty="0" smtClean="0">
                <a:latin typeface="Arial" charset="0"/>
                <a:ea typeface="ＭＳ Ｐゴシック" pitchFamily="34" charset="-128"/>
              </a:rPr>
              <a:t>Questions to consider:</a:t>
            </a:r>
          </a:p>
          <a:p>
            <a:endParaRPr lang="en-US" altLang="en-US" dirty="0">
              <a:latin typeface="Arial" charset="0"/>
              <a:ea typeface="ＭＳ Ｐゴシック" pitchFamily="34" charset="-128"/>
            </a:endParaRPr>
          </a:p>
          <a:p>
            <a:r>
              <a:rPr lang="en-US" altLang="en-US" dirty="0" smtClean="0">
                <a:latin typeface="Arial" charset="0"/>
                <a:ea typeface="ＭＳ Ｐゴシック" pitchFamily="34" charset="-128"/>
              </a:rPr>
              <a:t>Were the processes successful? – If so, why? If not, why not?</a:t>
            </a:r>
          </a:p>
          <a:p>
            <a:endParaRPr lang="en-US" altLang="en-US" dirty="0">
              <a:latin typeface="Arial" charset="0"/>
              <a:ea typeface="ＭＳ Ｐゴシック" pitchFamily="34" charset="-128"/>
            </a:endParaRPr>
          </a:p>
          <a:p>
            <a:r>
              <a:rPr lang="en-US" altLang="en-US" dirty="0" smtClean="0">
                <a:latin typeface="Arial" charset="0"/>
                <a:ea typeface="ＭＳ Ｐゴシック" pitchFamily="34" charset="-128"/>
              </a:rPr>
              <a:t>Compare your outcome with your objective – did you achieve what you set out to achieve? – If you didn’t it doesn’t mean that you necessarily failed</a:t>
            </a:r>
            <a:r>
              <a:rPr lang="en-US" altLang="en-US" b="1" dirty="0" smtClean="0">
                <a:latin typeface="Arial" charset="0"/>
                <a:ea typeface="ＭＳ Ｐゴシック" pitchFamily="34" charset="-128"/>
              </a:rPr>
              <a:t>!</a:t>
            </a:r>
          </a:p>
          <a:p>
            <a:endParaRPr lang="en-US" altLang="en-US" b="1" dirty="0">
              <a:latin typeface="Arial" charset="0"/>
              <a:ea typeface="ＭＳ Ｐゴシック" pitchFamily="34" charset="-128"/>
            </a:endParaRPr>
          </a:p>
          <a:p>
            <a:r>
              <a:rPr lang="en-US" altLang="en-US" dirty="0" smtClean="0">
                <a:latin typeface="Arial" charset="0"/>
                <a:ea typeface="ＭＳ Ｐゴシック" pitchFamily="34" charset="-128"/>
              </a:rPr>
              <a:t>If it wasn’t successful, are you going to repeat the process or do something differently?</a:t>
            </a:r>
          </a:p>
          <a:p>
            <a:endParaRPr lang="en-US" altLang="en-US" dirty="0">
              <a:latin typeface="Arial" charset="0"/>
              <a:ea typeface="ＭＳ Ｐゴシック" pitchFamily="34" charset="-128"/>
            </a:endParaRPr>
          </a:p>
          <a:p>
            <a:r>
              <a:rPr lang="en-US" altLang="en-US" dirty="0" smtClean="0">
                <a:latin typeface="Arial" charset="0"/>
                <a:ea typeface="ＭＳ Ｐゴシック" pitchFamily="34" charset="-128"/>
              </a:rPr>
              <a:t>It may not be successful for a number of reasons, e.g. the timescale attached was too short and so the same response just needs longer before it can be evaluated properly.</a:t>
            </a:r>
          </a:p>
          <a:p>
            <a:endParaRPr lang="en-US" altLang="en-US" dirty="0">
              <a:latin typeface="Arial" charset="0"/>
              <a:ea typeface="ＭＳ Ｐゴシック" pitchFamily="34" charset="-128"/>
            </a:endParaRPr>
          </a:p>
          <a:p>
            <a:r>
              <a:rPr lang="en-US" altLang="en-US" dirty="0" smtClean="0">
                <a:latin typeface="Arial" charset="0"/>
                <a:ea typeface="ＭＳ Ｐゴシック" pitchFamily="34" charset="-128"/>
              </a:rPr>
              <a:t>Trainer to pose question – </a:t>
            </a:r>
            <a:r>
              <a:rPr lang="en-US" altLang="en-US" b="1" dirty="0" smtClean="0">
                <a:latin typeface="Arial" charset="0"/>
                <a:ea typeface="ＭＳ Ｐゴシック" pitchFamily="34" charset="-128"/>
              </a:rPr>
              <a:t>Where would you get information to assist in your assessment?</a:t>
            </a:r>
          </a:p>
          <a:p>
            <a:endParaRPr lang="en-US" altLang="en-US" dirty="0">
              <a:latin typeface="Arial" charset="0"/>
              <a:ea typeface="ＭＳ Ｐゴシック" pitchFamily="34" charset="-128"/>
            </a:endParaRPr>
          </a:p>
          <a:p>
            <a:r>
              <a:rPr lang="en-GB" altLang="en-US" dirty="0">
                <a:latin typeface="Arial" panose="020B0604020202020204" pitchFamily="34" charset="0"/>
                <a:cs typeface="Arial" panose="020B0604020202020204" pitchFamily="34" charset="0"/>
              </a:rPr>
              <a:t>Qualitative and </a:t>
            </a:r>
            <a:r>
              <a:rPr lang="en-GB" altLang="en-US" dirty="0" err="1">
                <a:latin typeface="Arial" panose="020B0604020202020204" pitchFamily="34" charset="0"/>
                <a:cs typeface="Arial" panose="020B0604020202020204" pitchFamily="34" charset="0"/>
              </a:rPr>
              <a:t>quantative</a:t>
            </a:r>
            <a:r>
              <a:rPr lang="en-GB" altLang="en-US" dirty="0">
                <a:latin typeface="Arial" panose="020B0604020202020204" pitchFamily="34" charset="0"/>
                <a:cs typeface="Arial" panose="020B0604020202020204" pitchFamily="34" charset="0"/>
              </a:rPr>
              <a:t> data</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Stats, Trends, projected figures</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Dangers of stats alone</a:t>
            </a:r>
          </a:p>
          <a:p>
            <a:r>
              <a:rPr lang="en-GB" altLang="en-US" dirty="0">
                <a:latin typeface="Arial" panose="020B0604020202020204" pitchFamily="34" charset="0"/>
                <a:cs typeface="Arial" panose="020B0604020202020204" pitchFamily="34" charset="0"/>
              </a:rPr>
              <a:t>Selective statistics – picking the figures that suit your argument</a:t>
            </a:r>
          </a:p>
          <a:p>
            <a:r>
              <a:rPr lang="en-GB" altLang="en-US" dirty="0">
                <a:latin typeface="Arial" panose="020B0604020202020204" pitchFamily="34" charset="0"/>
                <a:cs typeface="Arial" panose="020B0604020202020204" pitchFamily="34" charset="0"/>
              </a:rPr>
              <a:t>Statistics ask questions, analysis of statistics provide the answers</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Surveys, feedback, complaints, letters, perceptions, confidence</a:t>
            </a:r>
          </a:p>
          <a:p>
            <a:r>
              <a:rPr lang="en-GB" altLang="en-US" dirty="0">
                <a:latin typeface="Arial" panose="020B0604020202020204" pitchFamily="34" charset="0"/>
                <a:cs typeface="Arial" panose="020B0604020202020204" pitchFamily="34" charset="0"/>
              </a:rPr>
              <a:t>Difficulty with this data – harder to collate, subjective</a:t>
            </a:r>
          </a:p>
          <a:p>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Probably require a mixture of both to get best picture</a:t>
            </a:r>
          </a:p>
          <a:p>
            <a:endParaRPr lang="en-US" altLang="en-US" dirty="0" smtClean="0">
              <a:latin typeface="Arial" panose="020B0604020202020204" pitchFamily="34" charset="0"/>
              <a:ea typeface="ＭＳ Ｐゴシック" pitchFamily="34" charset="-128"/>
              <a:cs typeface="Arial" panose="020B0604020202020204" pitchFamily="34" charset="0"/>
            </a:endParaRPr>
          </a:p>
        </p:txBody>
      </p:sp>
    </p:spTree>
    <p:extLst>
      <p:ext uri="{BB962C8B-B14F-4D97-AF65-F5344CB8AC3E}">
        <p14:creationId xmlns:p14="http://schemas.microsoft.com/office/powerpoint/2010/main" val="41756863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txBox="1">
            <a:spLocks noGrp="1" noChangeArrowheads="1"/>
          </p:cNvSpPr>
          <p:nvPr/>
        </p:nvSpPr>
        <p:spPr bwMode="auto">
          <a:xfrm>
            <a:off x="3850726" y="9431486"/>
            <a:ext cx="2946934" cy="496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nchor="b"/>
          <a:lstStyle>
            <a:lvl1pPr defTabSz="908050" eaLnBrk="0" hangingPunct="0">
              <a:spcBef>
                <a:spcPct val="30000"/>
              </a:spcBef>
              <a:defRPr sz="1200">
                <a:solidFill>
                  <a:schemeClr val="tx1"/>
                </a:solidFill>
                <a:latin typeface="Arial" charset="0"/>
                <a:ea typeface="ＭＳ Ｐゴシック" pitchFamily="34" charset="-128"/>
              </a:defRPr>
            </a:lvl1pPr>
            <a:lvl2pPr marL="742950" indent="-285750" defTabSz="908050" eaLnBrk="0" hangingPunct="0">
              <a:spcBef>
                <a:spcPct val="30000"/>
              </a:spcBef>
              <a:defRPr sz="1200">
                <a:solidFill>
                  <a:schemeClr val="tx1"/>
                </a:solidFill>
                <a:latin typeface="Arial" charset="0"/>
                <a:ea typeface="ＭＳ Ｐゴシック" pitchFamily="34" charset="-128"/>
              </a:defRPr>
            </a:lvl2pPr>
            <a:lvl3pPr marL="1143000" indent="-228600" defTabSz="908050" eaLnBrk="0" hangingPunct="0">
              <a:spcBef>
                <a:spcPct val="30000"/>
              </a:spcBef>
              <a:defRPr sz="1200">
                <a:solidFill>
                  <a:schemeClr val="tx1"/>
                </a:solidFill>
                <a:latin typeface="Arial" charset="0"/>
                <a:ea typeface="ＭＳ Ｐゴシック" pitchFamily="34" charset="-128"/>
              </a:defRPr>
            </a:lvl3pPr>
            <a:lvl4pPr marL="1600200" indent="-228600" defTabSz="908050" eaLnBrk="0" hangingPunct="0">
              <a:spcBef>
                <a:spcPct val="30000"/>
              </a:spcBef>
              <a:defRPr sz="1200">
                <a:solidFill>
                  <a:schemeClr val="tx1"/>
                </a:solidFill>
                <a:latin typeface="Arial" charset="0"/>
                <a:ea typeface="ＭＳ Ｐゴシック" pitchFamily="34" charset="-128"/>
              </a:defRPr>
            </a:lvl4pPr>
            <a:lvl5pPr marL="2057400" indent="-228600" defTabSz="908050" eaLnBrk="0" hangingPunct="0">
              <a:spcBef>
                <a:spcPct val="30000"/>
              </a:spcBef>
              <a:defRPr sz="1200">
                <a:solidFill>
                  <a:schemeClr val="tx1"/>
                </a:solidFill>
                <a:latin typeface="Arial" charset="0"/>
                <a:ea typeface="ＭＳ Ｐゴシック" pitchFamily="34" charset="-128"/>
              </a:defRPr>
            </a:lvl5pPr>
            <a:lvl6pPr marL="25146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6pPr>
            <a:lvl7pPr marL="29718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7pPr>
            <a:lvl8pPr marL="34290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8pPr>
            <a:lvl9pPr marL="3886200" indent="-228600" defTabSz="908050" eaLnBrk="0" fontAlgn="base" hangingPunct="0">
              <a:spcBef>
                <a:spcPct val="30000"/>
              </a:spcBef>
              <a:spcAft>
                <a:spcPct val="0"/>
              </a:spcAft>
              <a:defRPr sz="1200">
                <a:solidFill>
                  <a:schemeClr val="tx1"/>
                </a:solidFill>
                <a:latin typeface="Arial" charset="0"/>
                <a:ea typeface="ＭＳ Ｐゴシック" pitchFamily="34" charset="-128"/>
              </a:defRPr>
            </a:lvl9pPr>
          </a:lstStyle>
          <a:p>
            <a:pPr algn="r" eaLnBrk="1" hangingPunct="1">
              <a:spcBef>
                <a:spcPct val="0"/>
              </a:spcBef>
            </a:pPr>
            <a:fld id="{E5ED3001-2786-447A-8CEF-7512F7D51208}" type="slidenum">
              <a:rPr lang="en-GB" altLang="en-US" b="0"/>
              <a:pPr algn="r" eaLnBrk="1" hangingPunct="1">
                <a:spcBef>
                  <a:spcPct val="0"/>
                </a:spcBef>
              </a:pPr>
              <a:t>17</a:t>
            </a:fld>
            <a:endParaRPr lang="en-GB" altLang="en-US" b="0"/>
          </a:p>
        </p:txBody>
      </p:sp>
      <p:sp>
        <p:nvSpPr>
          <p:cNvPr id="56323" name="Rectangle 2"/>
          <p:cNvSpPr>
            <a:spLocks noGrp="1" noRot="1" noChangeAspect="1" noChangeArrowheads="1" noTextEdit="1"/>
          </p:cNvSpPr>
          <p:nvPr>
            <p:ph type="sldImg"/>
          </p:nvPr>
        </p:nvSpPr>
        <p:spPr>
          <a:xfrm>
            <a:off x="2189163" y="357188"/>
            <a:ext cx="2457450" cy="1843087"/>
          </a:xfrm>
          <a:ln/>
        </p:spPr>
      </p:sp>
      <p:sp>
        <p:nvSpPr>
          <p:cNvPr id="56324" name="Rectangle 3"/>
          <p:cNvSpPr>
            <a:spLocks noGrp="1" noChangeArrowheads="1"/>
          </p:cNvSpPr>
          <p:nvPr>
            <p:ph type="body" idx="1"/>
          </p:nvPr>
        </p:nvSpPr>
        <p:spPr>
          <a:xfrm>
            <a:off x="679446" y="2443721"/>
            <a:ext cx="5440372" cy="674179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782" tIns="45391" rIns="90782" bIns="45391"/>
          <a:lstStyle/>
          <a:p>
            <a:r>
              <a:rPr lang="en-GB" altLang="en-US" dirty="0" smtClean="0">
                <a:latin typeface="Arial" charset="0"/>
                <a:ea typeface="ＭＳ Ｐゴシック" pitchFamily="34" charset="-128"/>
              </a:rPr>
              <a:t>Group Task</a:t>
            </a:r>
          </a:p>
          <a:p>
            <a:endParaRPr lang="en-GB" altLang="en-US" dirty="0" smtClean="0">
              <a:latin typeface="Arial" charset="0"/>
              <a:ea typeface="ＭＳ Ｐゴシック" pitchFamily="34" charset="-128"/>
            </a:endParaRPr>
          </a:p>
          <a:p>
            <a:r>
              <a:rPr lang="en-GB" altLang="en-US" dirty="0" smtClean="0">
                <a:latin typeface="Arial" charset="0"/>
                <a:ea typeface="ＭＳ Ｐゴシック" pitchFamily="34" charset="-128"/>
              </a:rPr>
              <a:t>If practicable to do so given number of students, and time remaining, distribute Group Task to learners and debrief using Group Task Trainer notes if time allows.</a:t>
            </a:r>
          </a:p>
          <a:p>
            <a:endParaRPr lang="en-GB" altLang="en-US" dirty="0">
              <a:latin typeface="Arial" charset="0"/>
              <a:ea typeface="ＭＳ Ｐゴシック" pitchFamily="34" charset="-128"/>
            </a:endParaRPr>
          </a:p>
          <a:p>
            <a:r>
              <a:rPr lang="en-GB" altLang="en-US" dirty="0" smtClean="0">
                <a:latin typeface="Arial" charset="0"/>
                <a:ea typeface="ＭＳ Ｐゴシック" pitchFamily="34" charset="-128"/>
              </a:rPr>
              <a:t>Alternatively, task can be issued to individuals for them to work on in their own time.</a:t>
            </a:r>
          </a:p>
        </p:txBody>
      </p:sp>
    </p:spTree>
    <p:extLst>
      <p:ext uri="{BB962C8B-B14F-4D97-AF65-F5344CB8AC3E}">
        <p14:creationId xmlns:p14="http://schemas.microsoft.com/office/powerpoint/2010/main" val="31462274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Trainer to inform students that this session is linked to:</a:t>
            </a:r>
          </a:p>
          <a:p>
            <a:endParaRPr lang="en-GB" sz="1400" dirty="0"/>
          </a:p>
          <a:p>
            <a:r>
              <a:rPr lang="en-GB" sz="1400" dirty="0" smtClean="0"/>
              <a:t>IND 11 – Social and Community Issues &amp; Neighbourhood Policing</a:t>
            </a:r>
          </a:p>
          <a:p>
            <a:endParaRPr lang="en-GB" sz="1400" dirty="0"/>
          </a:p>
          <a:p>
            <a:endParaRPr lang="en-GB" sz="1400" dirty="0" smtClean="0"/>
          </a:p>
          <a:p>
            <a:r>
              <a:rPr lang="en-GB" sz="1400" dirty="0" smtClean="0"/>
              <a:t>Deal with any questions/queries that time will allow. </a:t>
            </a:r>
            <a:endParaRPr lang="en-GB" sz="1400" dirty="0"/>
          </a:p>
        </p:txBody>
      </p:sp>
      <p:sp>
        <p:nvSpPr>
          <p:cNvPr id="4" name="Slide Number Placeholder 3"/>
          <p:cNvSpPr>
            <a:spLocks noGrp="1"/>
          </p:cNvSpPr>
          <p:nvPr>
            <p:ph type="sldNum" sz="quarter" idx="10"/>
          </p:nvPr>
        </p:nvSpPr>
        <p:spPr/>
        <p:txBody>
          <a:bodyPr/>
          <a:lstStyle/>
          <a:p>
            <a:fld id="{00FCCBBC-FDD7-4D78-934D-DB660FFC2AD6}" type="slidenum">
              <a:rPr lang="en-GB" smtClean="0"/>
              <a:pPr/>
              <a:t>18</a:t>
            </a:fld>
            <a:endParaRPr lang="en-GB"/>
          </a:p>
        </p:txBody>
      </p:sp>
    </p:spTree>
    <p:extLst>
      <p:ext uri="{BB962C8B-B14F-4D97-AF65-F5344CB8AC3E}">
        <p14:creationId xmlns:p14="http://schemas.microsoft.com/office/powerpoint/2010/main" val="3169601096"/>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DBDDD93-F9D6-4BD5-8D7E-6E4BCB7CAD0A}" type="datetimeFigureOut">
              <a:rPr lang="en-GB" smtClean="0"/>
              <a:pPr/>
              <a:t>07/08/2017</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F7B0CB40-3F48-45F6-A05C-94DD546539CA}" type="slidenum">
              <a:rPr lang="en-GB" smtClean="0"/>
              <a:pPr/>
              <a:t>‹#›</a:t>
            </a:fld>
            <a:endParaRPr lang="en-GB"/>
          </a:p>
        </p:txBody>
      </p:sp>
    </p:spTree>
    <p:extLst>
      <p:ext uri="{BB962C8B-B14F-4D97-AF65-F5344CB8AC3E}">
        <p14:creationId xmlns:p14="http://schemas.microsoft.com/office/powerpoint/2010/main" val="2883413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BDDD93-F9D6-4BD5-8D7E-6E4BCB7CAD0A}" type="datetimeFigureOut">
              <a:rPr lang="en-GB" smtClean="0"/>
              <a:pPr/>
              <a:t>07/08/2017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B0CB40-3F48-45F6-A05C-94DD546539CA}" type="slidenum">
              <a:rPr lang="en-GB" smtClean="0"/>
              <a:pPr/>
              <a:t>‹#›</a:t>
            </a:fld>
            <a:endParaRPr lang="en-GB"/>
          </a:p>
        </p:txBody>
      </p:sp>
    </p:spTree>
    <p:extLst>
      <p:ext uri="{BB962C8B-B14F-4D97-AF65-F5344CB8AC3E}">
        <p14:creationId xmlns:p14="http://schemas.microsoft.com/office/powerpoint/2010/main" val="4080465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1DBDDD93-F9D6-4BD5-8D7E-6E4BCB7CAD0A}" type="datetimeFigureOut">
              <a:rPr lang="en-GB" smtClean="0"/>
              <a:pPr/>
              <a:t>07/08/2017</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F7B0CB40-3F48-45F6-A05C-94DD546539CA}" type="slidenum">
              <a:rPr lang="en-GB" smtClean="0"/>
              <a:pPr/>
              <a:t>‹#›</a:t>
            </a:fld>
            <a:endParaRPr lang="en-GB"/>
          </a:p>
        </p:txBody>
      </p:sp>
    </p:spTree>
    <p:extLst>
      <p:ext uri="{BB962C8B-B14F-4D97-AF65-F5344CB8AC3E}">
        <p14:creationId xmlns:p14="http://schemas.microsoft.com/office/powerpoint/2010/main" val="3654767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BDDD93-F9D6-4BD5-8D7E-6E4BCB7CAD0A}" type="datetimeFigureOut">
              <a:rPr lang="en-GB" smtClean="0"/>
              <a:pPr/>
              <a:t>07/08/2017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7B0CB40-3F48-45F6-A05C-94DD546539CA}" type="slidenum">
              <a:rPr lang="en-GB" smtClean="0"/>
              <a:pPr/>
              <a:t>‹#›</a:t>
            </a:fld>
            <a:endParaRPr lang="en-GB"/>
          </a:p>
        </p:txBody>
      </p:sp>
    </p:spTree>
    <p:extLst>
      <p:ext uri="{BB962C8B-B14F-4D97-AF65-F5344CB8AC3E}">
        <p14:creationId xmlns:p14="http://schemas.microsoft.com/office/powerpoint/2010/main" val="1375010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BDDD93-F9D6-4BD5-8D7E-6E4BCB7CAD0A}" type="datetimeFigureOut">
              <a:rPr lang="en-GB" smtClean="0"/>
              <a:pPr/>
              <a:t>07/08/2017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B0CB40-3F48-45F6-A05C-94DD546539CA}" type="slidenum">
              <a:rPr lang="en-GB" smtClean="0"/>
              <a:pPr/>
              <a:t>‹#›</a:t>
            </a:fld>
            <a:endParaRPr lang="en-GB"/>
          </a:p>
        </p:txBody>
      </p:sp>
    </p:spTree>
    <p:extLst>
      <p:ext uri="{BB962C8B-B14F-4D97-AF65-F5344CB8AC3E}">
        <p14:creationId xmlns:p14="http://schemas.microsoft.com/office/powerpoint/2010/main" val="4183639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1DBDDD93-F9D6-4BD5-8D7E-6E4BCB7CAD0A}" type="datetimeFigureOut">
              <a:rPr lang="en-GB" smtClean="0"/>
              <a:pPr/>
              <a:t>07/08/2017</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F7B0CB40-3F48-45F6-A05C-94DD546539CA}" type="slidenum">
              <a:rPr lang="en-GB" smtClean="0"/>
              <a:pPr/>
              <a:t>‹#›</a:t>
            </a:fld>
            <a:endParaRPr lang="en-GB"/>
          </a:p>
        </p:txBody>
      </p:sp>
    </p:spTree>
    <p:extLst>
      <p:ext uri="{BB962C8B-B14F-4D97-AF65-F5344CB8AC3E}">
        <p14:creationId xmlns:p14="http://schemas.microsoft.com/office/powerpoint/2010/main" val="630769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BDDD93-F9D6-4BD5-8D7E-6E4BCB7CAD0A}" type="datetimeFigureOut">
              <a:rPr lang="en-GB" smtClean="0"/>
              <a:pPr/>
              <a:t>07/08/2017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B0CB40-3F48-45F6-A05C-94DD546539CA}" type="slidenum">
              <a:rPr lang="en-GB" smtClean="0"/>
              <a:pPr/>
              <a:t>‹#›</a:t>
            </a:fld>
            <a:endParaRPr lang="en-GB"/>
          </a:p>
        </p:txBody>
      </p:sp>
    </p:spTree>
    <p:extLst>
      <p:ext uri="{BB962C8B-B14F-4D97-AF65-F5344CB8AC3E}">
        <p14:creationId xmlns:p14="http://schemas.microsoft.com/office/powerpoint/2010/main" val="3561183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1DBDDD93-F9D6-4BD5-8D7E-6E4BCB7CAD0A}" type="datetimeFigureOut">
              <a:rPr lang="en-GB" smtClean="0"/>
              <a:pPr/>
              <a:t>07/08/2017</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F7B0CB40-3F48-45F6-A05C-94DD546539CA}" type="slidenum">
              <a:rPr lang="en-GB" smtClean="0"/>
              <a:pPr/>
              <a:t>‹#›</a:t>
            </a:fld>
            <a:endParaRPr lang="en-GB"/>
          </a:p>
        </p:txBody>
      </p:sp>
    </p:spTree>
    <p:extLst>
      <p:ext uri="{BB962C8B-B14F-4D97-AF65-F5344CB8AC3E}">
        <p14:creationId xmlns:p14="http://schemas.microsoft.com/office/powerpoint/2010/main" val="3645627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1DBDDD93-F9D6-4BD5-8D7E-6E4BCB7CAD0A}" type="datetimeFigureOut">
              <a:rPr lang="en-GB" smtClean="0"/>
              <a:pPr/>
              <a:t>07/08/2017</a:t>
            </a:fld>
            <a:endParaRPr lang="en-GB"/>
          </a:p>
        </p:txBody>
      </p:sp>
      <p:sp>
        <p:nvSpPr>
          <p:cNvPr id="10" name="Slide Number Placeholder 9"/>
          <p:cNvSpPr>
            <a:spLocks noGrp="1"/>
          </p:cNvSpPr>
          <p:nvPr>
            <p:ph type="sldNum" sz="quarter" idx="12"/>
          </p:nvPr>
        </p:nvSpPr>
        <p:spPr/>
        <p:txBody>
          <a:bodyPr/>
          <a:lstStyle/>
          <a:p>
            <a:fld id="{F7B0CB40-3F48-45F6-A05C-94DD546539CA}" type="slidenum">
              <a:rPr lang="en-GB" smtClean="0"/>
              <a:pPr/>
              <a:t>‹#›</a:t>
            </a:fld>
            <a:endParaRPr lang="en-GB"/>
          </a:p>
        </p:txBody>
      </p:sp>
    </p:spTree>
    <p:extLst>
      <p:ext uri="{BB962C8B-B14F-4D97-AF65-F5344CB8AC3E}">
        <p14:creationId xmlns:p14="http://schemas.microsoft.com/office/powerpoint/2010/main" val="1200404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BDDD93-F9D6-4BD5-8D7E-6E4BCB7CAD0A}" type="datetimeFigureOut">
              <a:rPr lang="en-GB" smtClean="0"/>
              <a:pPr/>
              <a:t>07/08/2017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B0CB40-3F48-45F6-A05C-94DD546539CA}" type="slidenum">
              <a:rPr lang="en-GB" smtClean="0"/>
              <a:pPr/>
              <a:t>‹#›</a:t>
            </a:fld>
            <a:endParaRPr lang="en-GB"/>
          </a:p>
        </p:txBody>
      </p:sp>
    </p:spTree>
    <p:extLst>
      <p:ext uri="{BB962C8B-B14F-4D97-AF65-F5344CB8AC3E}">
        <p14:creationId xmlns:p14="http://schemas.microsoft.com/office/powerpoint/2010/main" val="490709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BDDD93-F9D6-4BD5-8D7E-6E4BCB7CAD0A}" type="datetimeFigureOut">
              <a:rPr lang="en-GB" smtClean="0"/>
              <a:pPr/>
              <a:t>07/08/2017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B0CB40-3F48-45F6-A05C-94DD546539CA}" type="slidenum">
              <a:rPr lang="en-GB" smtClean="0"/>
              <a:pPr/>
              <a:t>‹#›</a:t>
            </a:fld>
            <a:endParaRPr lang="en-GB"/>
          </a:p>
        </p:txBody>
      </p:sp>
    </p:spTree>
    <p:extLst>
      <p:ext uri="{BB962C8B-B14F-4D97-AF65-F5344CB8AC3E}">
        <p14:creationId xmlns:p14="http://schemas.microsoft.com/office/powerpoint/2010/main" val="2447422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1DBDDD93-F9D6-4BD5-8D7E-6E4BCB7CAD0A}" type="datetimeFigureOut">
              <a:rPr lang="en-GB" smtClean="0"/>
              <a:pPr/>
              <a:t>07/08/2017</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F7B0CB40-3F48-45F6-A05C-94DD546539CA}" type="slidenum">
              <a:rPr lang="en-GB" smtClean="0"/>
              <a:pPr/>
              <a:t>‹#›</a:t>
            </a:fld>
            <a:endParaRPr lang="en-GB"/>
          </a:p>
        </p:txBody>
      </p:sp>
    </p:spTree>
    <p:extLst>
      <p:ext uri="{BB962C8B-B14F-4D97-AF65-F5344CB8AC3E}">
        <p14:creationId xmlns:p14="http://schemas.microsoft.com/office/powerpoint/2010/main" val="4883635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200" b="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tags" Target="../tags/tag9.xml"/><Relationship Id="rId13" Type="http://schemas.openxmlformats.org/officeDocument/2006/relationships/image" Target="../media/image7.jpeg"/><Relationship Id="rId3" Type="http://schemas.openxmlformats.org/officeDocument/2006/relationships/tags" Target="../tags/tag4.xml"/><Relationship Id="rId7" Type="http://schemas.openxmlformats.org/officeDocument/2006/relationships/tags" Target="../tags/tag8.xml"/><Relationship Id="rId12" Type="http://schemas.openxmlformats.org/officeDocument/2006/relationships/image" Target="../media/image6.jpe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image" Target="../media/image5.jpeg"/><Relationship Id="rId5" Type="http://schemas.openxmlformats.org/officeDocument/2006/relationships/tags" Target="../tags/tag6.xml"/><Relationship Id="rId10" Type="http://schemas.openxmlformats.org/officeDocument/2006/relationships/notesSlide" Target="../notesSlides/notesSlide1.xml"/><Relationship Id="rId4" Type="http://schemas.openxmlformats.org/officeDocument/2006/relationships/tags" Target="../tags/tag5.xml"/><Relationship Id="rId9"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2.xml"/><Relationship Id="rId3" Type="http://schemas.openxmlformats.org/officeDocument/2006/relationships/tags" Target="../tags/tag12.xml"/><Relationship Id="rId7" Type="http://schemas.openxmlformats.org/officeDocument/2006/relationships/slideLayout" Target="../slideLayouts/slideLayout7.xml"/><Relationship Id="rId2" Type="http://schemas.openxmlformats.org/officeDocument/2006/relationships/tags" Target="../tags/tag11.xml"/><Relationship Id="rId1" Type="http://schemas.openxmlformats.org/officeDocument/2006/relationships/tags" Target="../tags/tag10.xml"/><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9"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openxmlformats.org/officeDocument/2006/relationships/tags" Target="../tags/tag23.xml"/><Relationship Id="rId13" Type="http://schemas.openxmlformats.org/officeDocument/2006/relationships/tags" Target="../tags/tag28.xml"/><Relationship Id="rId18" Type="http://schemas.openxmlformats.org/officeDocument/2006/relationships/notesSlide" Target="../notesSlides/notesSlide3.xml"/><Relationship Id="rId3" Type="http://schemas.openxmlformats.org/officeDocument/2006/relationships/tags" Target="../tags/tag18.xml"/><Relationship Id="rId7" Type="http://schemas.openxmlformats.org/officeDocument/2006/relationships/tags" Target="../tags/tag22.xml"/><Relationship Id="rId12" Type="http://schemas.openxmlformats.org/officeDocument/2006/relationships/tags" Target="../tags/tag27.xml"/><Relationship Id="rId17" Type="http://schemas.openxmlformats.org/officeDocument/2006/relationships/slideLayout" Target="../slideLayouts/slideLayout7.xml"/><Relationship Id="rId2" Type="http://schemas.openxmlformats.org/officeDocument/2006/relationships/tags" Target="../tags/tag17.xml"/><Relationship Id="rId16" Type="http://schemas.openxmlformats.org/officeDocument/2006/relationships/tags" Target="../tags/tag31.xml"/><Relationship Id="rId20" Type="http://schemas.openxmlformats.org/officeDocument/2006/relationships/image" Target="../media/image10.png"/><Relationship Id="rId1" Type="http://schemas.openxmlformats.org/officeDocument/2006/relationships/tags" Target="../tags/tag16.xml"/><Relationship Id="rId6" Type="http://schemas.openxmlformats.org/officeDocument/2006/relationships/tags" Target="../tags/tag21.xml"/><Relationship Id="rId11" Type="http://schemas.openxmlformats.org/officeDocument/2006/relationships/tags" Target="../tags/tag26.xml"/><Relationship Id="rId5" Type="http://schemas.openxmlformats.org/officeDocument/2006/relationships/tags" Target="../tags/tag20.xml"/><Relationship Id="rId15" Type="http://schemas.openxmlformats.org/officeDocument/2006/relationships/tags" Target="../tags/tag30.xml"/><Relationship Id="rId10" Type="http://schemas.openxmlformats.org/officeDocument/2006/relationships/tags" Target="../tags/tag25.xml"/><Relationship Id="rId19" Type="http://schemas.openxmlformats.org/officeDocument/2006/relationships/image" Target="../media/image9.jpeg"/><Relationship Id="rId4" Type="http://schemas.openxmlformats.org/officeDocument/2006/relationships/tags" Target="../tags/tag19.xml"/><Relationship Id="rId9" Type="http://schemas.openxmlformats.org/officeDocument/2006/relationships/tags" Target="../tags/tag24.xml"/><Relationship Id="rId14" Type="http://schemas.openxmlformats.org/officeDocument/2006/relationships/tags" Target="../tags/tag29.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xml"/><Relationship Id="rId1" Type="http://schemas.openxmlformats.org/officeDocument/2006/relationships/tags" Target="../tags/tag32.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tags" Target="../tags/tag35.xml"/><Relationship Id="rId7" Type="http://schemas.openxmlformats.org/officeDocument/2006/relationships/notesSlide" Target="../notesSlides/notesSlide5.xml"/><Relationship Id="rId2" Type="http://schemas.openxmlformats.org/officeDocument/2006/relationships/tags" Target="../tags/tag34.xml"/><Relationship Id="rId1" Type="http://schemas.openxmlformats.org/officeDocument/2006/relationships/tags" Target="../tags/tag33.xml"/><Relationship Id="rId6" Type="http://schemas.openxmlformats.org/officeDocument/2006/relationships/slideLayout" Target="../slideLayouts/slideLayout7.xml"/><Relationship Id="rId5" Type="http://schemas.openxmlformats.org/officeDocument/2006/relationships/tags" Target="../tags/tag37.xml"/><Relationship Id="rId10" Type="http://schemas.openxmlformats.org/officeDocument/2006/relationships/image" Target="../media/image14.jpeg"/><Relationship Id="rId4" Type="http://schemas.openxmlformats.org/officeDocument/2006/relationships/tags" Target="../tags/tag36.xml"/><Relationship Id="rId9" Type="http://schemas.openxmlformats.org/officeDocument/2006/relationships/image" Target="../media/image13.jpeg"/></Relationships>
</file>

<file path=ppt/slides/_rels/slide7.xml.rels><?xml version="1.0" encoding="UTF-8" standalone="yes"?>
<Relationships xmlns="http://schemas.openxmlformats.org/package/2006/relationships"><Relationship Id="rId8" Type="http://schemas.openxmlformats.org/officeDocument/2006/relationships/notesSlide" Target="../notesSlides/notesSlide6.xml"/><Relationship Id="rId13" Type="http://schemas.microsoft.com/office/2007/relationships/diagramDrawing" Target="../diagrams/drawing1.xml"/><Relationship Id="rId3" Type="http://schemas.openxmlformats.org/officeDocument/2006/relationships/tags" Target="../tags/tag40.xml"/><Relationship Id="rId7" Type="http://schemas.openxmlformats.org/officeDocument/2006/relationships/slideLayout" Target="../slideLayouts/slideLayout7.xml"/><Relationship Id="rId12" Type="http://schemas.openxmlformats.org/officeDocument/2006/relationships/diagramColors" Target="../diagrams/colors1.xml"/><Relationship Id="rId2" Type="http://schemas.openxmlformats.org/officeDocument/2006/relationships/tags" Target="../tags/tag39.xml"/><Relationship Id="rId1" Type="http://schemas.openxmlformats.org/officeDocument/2006/relationships/tags" Target="../tags/tag38.xml"/><Relationship Id="rId6" Type="http://schemas.openxmlformats.org/officeDocument/2006/relationships/tags" Target="../tags/tag43.xml"/><Relationship Id="rId11" Type="http://schemas.openxmlformats.org/officeDocument/2006/relationships/diagramQuickStyle" Target="../diagrams/quickStyle1.xml"/><Relationship Id="rId5" Type="http://schemas.openxmlformats.org/officeDocument/2006/relationships/tags" Target="../tags/tag42.xml"/><Relationship Id="rId10" Type="http://schemas.openxmlformats.org/officeDocument/2006/relationships/diagramLayout" Target="../diagrams/layout1.xml"/><Relationship Id="rId4" Type="http://schemas.openxmlformats.org/officeDocument/2006/relationships/tags" Target="../tags/tag41.xml"/><Relationship Id="rId9"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44.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45.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47.xml"/><Relationship Id="rId1" Type="http://schemas.openxmlformats.org/officeDocument/2006/relationships/tags" Target="../tags/tag46.xml"/><Relationship Id="rId5" Type="http://schemas.openxmlformats.org/officeDocument/2006/relationships/image" Target="../media/image17.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slideLayout" Target="../slideLayouts/slideLayout7.xml"/><Relationship Id="rId13" Type="http://schemas.openxmlformats.org/officeDocument/2006/relationships/image" Target="../media/image20.jpeg"/><Relationship Id="rId3" Type="http://schemas.openxmlformats.org/officeDocument/2006/relationships/tags" Target="../tags/tag50.xml"/><Relationship Id="rId7" Type="http://schemas.openxmlformats.org/officeDocument/2006/relationships/tags" Target="../tags/tag54.xml"/><Relationship Id="rId12" Type="http://schemas.openxmlformats.org/officeDocument/2006/relationships/image" Target="../media/image19.jpeg"/><Relationship Id="rId2" Type="http://schemas.openxmlformats.org/officeDocument/2006/relationships/tags" Target="../tags/tag49.xml"/><Relationship Id="rId1" Type="http://schemas.openxmlformats.org/officeDocument/2006/relationships/tags" Target="../tags/tag48.xml"/><Relationship Id="rId6" Type="http://schemas.openxmlformats.org/officeDocument/2006/relationships/tags" Target="../tags/tag53.xml"/><Relationship Id="rId11" Type="http://schemas.microsoft.com/office/2007/relationships/hdphoto" Target="../media/hdphoto3.wdp"/><Relationship Id="rId5" Type="http://schemas.openxmlformats.org/officeDocument/2006/relationships/tags" Target="../tags/tag52.xml"/><Relationship Id="rId10" Type="http://schemas.openxmlformats.org/officeDocument/2006/relationships/image" Target="../media/image18.jpeg"/><Relationship Id="rId4" Type="http://schemas.openxmlformats.org/officeDocument/2006/relationships/tags" Target="../tags/tag51.xml"/><Relationship Id="rId9"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8" Type="http://schemas.openxmlformats.org/officeDocument/2006/relationships/slideLayout" Target="../slideLayouts/slideLayout7.xml"/><Relationship Id="rId13" Type="http://schemas.openxmlformats.org/officeDocument/2006/relationships/image" Target="../media/image20.jpeg"/><Relationship Id="rId3" Type="http://schemas.openxmlformats.org/officeDocument/2006/relationships/tags" Target="../tags/tag57.xml"/><Relationship Id="rId7" Type="http://schemas.openxmlformats.org/officeDocument/2006/relationships/tags" Target="../tags/tag61.xml"/><Relationship Id="rId12" Type="http://schemas.openxmlformats.org/officeDocument/2006/relationships/image" Target="../media/image19.jpeg"/><Relationship Id="rId2" Type="http://schemas.openxmlformats.org/officeDocument/2006/relationships/tags" Target="../tags/tag56.xml"/><Relationship Id="rId1" Type="http://schemas.openxmlformats.org/officeDocument/2006/relationships/tags" Target="../tags/tag55.xml"/><Relationship Id="rId6" Type="http://schemas.openxmlformats.org/officeDocument/2006/relationships/tags" Target="../tags/tag60.xml"/><Relationship Id="rId11" Type="http://schemas.microsoft.com/office/2007/relationships/hdphoto" Target="../media/hdphoto3.wdp"/><Relationship Id="rId5" Type="http://schemas.openxmlformats.org/officeDocument/2006/relationships/tags" Target="../tags/tag59.xml"/><Relationship Id="rId10" Type="http://schemas.openxmlformats.org/officeDocument/2006/relationships/image" Target="../media/image18.jpeg"/><Relationship Id="rId4" Type="http://schemas.openxmlformats.org/officeDocument/2006/relationships/tags" Target="../tags/tag58.xml"/><Relationship Id="rId9"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63.xml"/><Relationship Id="rId1" Type="http://schemas.openxmlformats.org/officeDocument/2006/relationships/tags" Target="../tags/tag62.xml"/><Relationship Id="rId5" Type="http://schemas.openxmlformats.org/officeDocument/2006/relationships/image" Target="../media/image21.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65.xml"/><Relationship Id="rId1" Type="http://schemas.openxmlformats.org/officeDocument/2006/relationships/tags" Target="../tags/tag64.xml"/><Relationship Id="rId5" Type="http://schemas.openxmlformats.org/officeDocument/2006/relationships/image" Target="../media/image21.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67.xml"/><Relationship Id="rId1" Type="http://schemas.openxmlformats.org/officeDocument/2006/relationships/tags" Target="../tags/tag66.xml"/><Relationship Id="rId5" Type="http://schemas.openxmlformats.org/officeDocument/2006/relationships/image" Target="../media/image2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68.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69.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70.xml"/><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SIGNAL CRIMES</a:t>
            </a:r>
            <a:endParaRPr lang="en-GB" dirty="0"/>
          </a:p>
        </p:txBody>
      </p:sp>
      <p:sp>
        <p:nvSpPr>
          <p:cNvPr id="5" name="Subtitle 4"/>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2290352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custDataLst>
              <p:tags r:id="rId1"/>
            </p:custDataLst>
          </p:nvPr>
        </p:nvSpPr>
        <p:spPr bwMode="auto">
          <a:xfrm>
            <a:off x="323850" y="476671"/>
            <a:ext cx="2663974" cy="519113"/>
          </a:xfrm>
          <a:prstGeom prst="rect">
            <a:avLst/>
          </a:prstGeom>
          <a:solidFill>
            <a:srgbClr val="FFCC99"/>
          </a:solidFill>
          <a:ln>
            <a:noFill/>
          </a:ln>
          <a:effectLst>
            <a:outerShdw blurRad="50800" dist="38100" dir="2700000" algn="tl" rotWithShape="0">
              <a:prstClr val="black">
                <a:alpha val="40000"/>
              </a:prstClr>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2800" b="0" dirty="0">
                <a:latin typeface="Tahoma" charset="0"/>
              </a:rPr>
              <a:t>Expressions</a:t>
            </a:r>
            <a:endParaRPr lang="en-US" altLang="en-US" b="0" dirty="0">
              <a:latin typeface="Tahoma" charset="0"/>
            </a:endParaRPr>
          </a:p>
        </p:txBody>
      </p:sp>
      <p:sp>
        <p:nvSpPr>
          <p:cNvPr id="17411" name="Rectangle 5"/>
          <p:cNvSpPr>
            <a:spLocks noChangeArrowheads="1"/>
          </p:cNvSpPr>
          <p:nvPr>
            <p:custDataLst>
              <p:tags r:id="rId2"/>
            </p:custDataLst>
          </p:nvPr>
        </p:nvSpPr>
        <p:spPr bwMode="auto">
          <a:xfrm>
            <a:off x="323850" y="1844824"/>
            <a:ext cx="2663974" cy="3617764"/>
          </a:xfrm>
          <a:prstGeom prst="rect">
            <a:avLst/>
          </a:prstGeom>
          <a:solidFill>
            <a:srgbClr val="FFFFCC"/>
          </a:solidFill>
          <a:ln w="9525">
            <a:noFill/>
            <a:miter lim="800000"/>
            <a:headEnd/>
            <a:tailEnd/>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a:latin typeface="Arial" charset="0"/>
            </a:endParaRPr>
          </a:p>
        </p:txBody>
      </p:sp>
      <p:sp>
        <p:nvSpPr>
          <p:cNvPr id="17412" name="Text Box 13"/>
          <p:cNvSpPr txBox="1">
            <a:spLocks noChangeArrowheads="1"/>
          </p:cNvSpPr>
          <p:nvPr>
            <p:custDataLst>
              <p:tags r:id="rId3"/>
            </p:custDataLst>
          </p:nvPr>
        </p:nvSpPr>
        <p:spPr bwMode="auto">
          <a:xfrm>
            <a:off x="6248400" y="3255963"/>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50000"/>
              </a:spcBef>
              <a:buFontTx/>
              <a:buNone/>
            </a:pPr>
            <a:endParaRPr lang="en-US" altLang="en-US" b="0">
              <a:latin typeface="Arial" charset="0"/>
            </a:endParaRPr>
          </a:p>
        </p:txBody>
      </p:sp>
      <p:sp>
        <p:nvSpPr>
          <p:cNvPr id="17413" name="Text Box 15"/>
          <p:cNvSpPr txBox="1">
            <a:spLocks noChangeArrowheads="1"/>
          </p:cNvSpPr>
          <p:nvPr>
            <p:custDataLst>
              <p:tags r:id="rId4"/>
            </p:custDataLst>
          </p:nvPr>
        </p:nvSpPr>
        <p:spPr bwMode="auto">
          <a:xfrm>
            <a:off x="6324600" y="49657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50000"/>
              </a:spcBef>
              <a:buFontTx/>
              <a:buNone/>
            </a:pPr>
            <a:endParaRPr lang="en-US" altLang="en-US" b="0">
              <a:latin typeface="Arial" charset="0"/>
            </a:endParaRPr>
          </a:p>
        </p:txBody>
      </p:sp>
      <p:sp>
        <p:nvSpPr>
          <p:cNvPr id="12305" name="Text Box 17"/>
          <p:cNvSpPr txBox="1">
            <a:spLocks noChangeArrowheads="1"/>
          </p:cNvSpPr>
          <p:nvPr>
            <p:custDataLst>
              <p:tags r:id="rId5"/>
            </p:custDataLst>
          </p:nvPr>
        </p:nvSpPr>
        <p:spPr bwMode="auto">
          <a:xfrm>
            <a:off x="323850" y="1844824"/>
            <a:ext cx="2663974" cy="3539430"/>
          </a:xfrm>
          <a:prstGeom prst="rect">
            <a:avLst/>
          </a:prstGeom>
          <a:noFill/>
          <a:ln>
            <a:noFill/>
          </a:ln>
          <a:effectLst/>
          <a:scene3d>
            <a:camera prst="orthographicFront">
              <a:rot lat="0" lon="0" rev="0"/>
            </a:camera>
            <a:lightRig rig="soft" dir="t">
              <a:rot lat="0" lon="0" rev="0"/>
            </a:lightRig>
          </a:scene3d>
          <a:sp3d contourW="44450" prstMaterial="matte">
            <a:bevelT w="63500" h="63500" prst="artDeco"/>
            <a:contourClr>
              <a:srgbClr val="FFFFFF"/>
            </a:contourClr>
          </a:sp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endParaRPr lang="en-US" altLang="en-US" sz="2800" b="0" dirty="0" smtClean="0">
              <a:latin typeface="Arial" charset="0"/>
            </a:endParaRPr>
          </a:p>
          <a:p>
            <a:pPr algn="ctr" eaLnBrk="1" hangingPunct="1">
              <a:spcBef>
                <a:spcPct val="50000"/>
              </a:spcBef>
              <a:buFontTx/>
              <a:buNone/>
            </a:pPr>
            <a:r>
              <a:rPr lang="en-US" altLang="en-US" sz="2800" b="0" dirty="0" smtClean="0">
                <a:latin typeface="Arial" charset="0"/>
              </a:rPr>
              <a:t>Crime</a:t>
            </a:r>
            <a:endParaRPr lang="en-US" altLang="en-US" sz="2800" b="0" dirty="0">
              <a:latin typeface="Arial" charset="0"/>
            </a:endParaRPr>
          </a:p>
          <a:p>
            <a:pPr algn="ctr" eaLnBrk="1" hangingPunct="1">
              <a:spcBef>
                <a:spcPct val="50000"/>
              </a:spcBef>
              <a:buFontTx/>
              <a:buNone/>
            </a:pPr>
            <a:r>
              <a:rPr lang="en-US" altLang="en-US" sz="2800" b="0" dirty="0">
                <a:latin typeface="Arial" charset="0"/>
              </a:rPr>
              <a:t>Social Disorder</a:t>
            </a:r>
          </a:p>
          <a:p>
            <a:pPr algn="ctr" eaLnBrk="1" hangingPunct="1">
              <a:spcBef>
                <a:spcPct val="50000"/>
              </a:spcBef>
              <a:buFontTx/>
              <a:buNone/>
            </a:pPr>
            <a:r>
              <a:rPr lang="en-US" altLang="en-US" sz="2800" b="0" dirty="0">
                <a:latin typeface="Arial" charset="0"/>
              </a:rPr>
              <a:t>Physical </a:t>
            </a:r>
            <a:r>
              <a:rPr lang="en-US" altLang="en-US" sz="2800" b="0" dirty="0" smtClean="0">
                <a:latin typeface="Arial" charset="0"/>
              </a:rPr>
              <a:t>Disorder</a:t>
            </a:r>
          </a:p>
          <a:p>
            <a:pPr algn="ctr" eaLnBrk="1" hangingPunct="1">
              <a:spcBef>
                <a:spcPct val="50000"/>
              </a:spcBef>
              <a:buFontTx/>
              <a:buNone/>
            </a:pPr>
            <a:endParaRPr lang="en-US" altLang="en-US" sz="2800" b="0" dirty="0">
              <a:latin typeface="Arial" charset="0"/>
            </a:endParaRPr>
          </a:p>
        </p:txBody>
      </p:sp>
      <p:pic>
        <p:nvPicPr>
          <p:cNvPr id="2" name="Picture 1"/>
          <p:cNvPicPr>
            <a:picLocks noChangeAspect="1"/>
          </p:cNvPicPr>
          <p:nvPr>
            <p:custDataLst>
              <p:tags r:id="rId6"/>
            </p:custDataLst>
          </p:nvPr>
        </p:nvPicPr>
        <p:blipFill>
          <a:blip r:embed="rId11" cstate="print">
            <a:extLst>
              <a:ext uri="{28A0092B-C50C-407E-A947-70E740481C1C}">
                <a14:useLocalDpi xmlns:a14="http://schemas.microsoft.com/office/drawing/2010/main" val="0"/>
              </a:ext>
            </a:extLst>
          </a:blip>
          <a:stretch>
            <a:fillRect/>
          </a:stretch>
        </p:blipFill>
        <p:spPr>
          <a:xfrm>
            <a:off x="3203848" y="44624"/>
            <a:ext cx="3790175" cy="2684063"/>
          </a:xfrm>
          <a:prstGeom prst="rect">
            <a:avLst/>
          </a:prstGeom>
          <a:effectLst>
            <a:softEdge rad="317500"/>
          </a:effectLst>
        </p:spPr>
      </p:pic>
      <p:pic>
        <p:nvPicPr>
          <p:cNvPr id="4" name="Picture 3"/>
          <p:cNvPicPr>
            <a:picLocks noChangeAspect="1"/>
          </p:cNvPicPr>
          <p:nvPr>
            <p:custDataLst>
              <p:tags r:id="rId7"/>
            </p:custDataLst>
          </p:nvPr>
        </p:nvPicPr>
        <p:blipFill>
          <a:blip r:embed="rId12" cstate="print">
            <a:extLst>
              <a:ext uri="{28A0092B-C50C-407E-A947-70E740481C1C}">
                <a14:useLocalDpi xmlns:a14="http://schemas.microsoft.com/office/drawing/2010/main" val="0"/>
              </a:ext>
            </a:extLst>
          </a:blip>
          <a:stretch>
            <a:fillRect/>
          </a:stretch>
        </p:blipFill>
        <p:spPr>
          <a:xfrm>
            <a:off x="4177846" y="1901379"/>
            <a:ext cx="3778530" cy="2895773"/>
          </a:xfrm>
          <a:prstGeom prst="rect">
            <a:avLst/>
          </a:prstGeom>
          <a:effectLst>
            <a:softEdge rad="317500"/>
          </a:effectLst>
        </p:spPr>
      </p:pic>
      <p:pic>
        <p:nvPicPr>
          <p:cNvPr id="3" name="Picture 2"/>
          <p:cNvPicPr>
            <a:picLocks noChangeAspect="1"/>
          </p:cNvPicPr>
          <p:nvPr>
            <p:custDataLst>
              <p:tags r:id="rId8"/>
            </p:custDataLst>
          </p:nvPr>
        </p:nvPicPr>
        <p:blipFill>
          <a:blip r:embed="rId13" cstate="print">
            <a:extLst>
              <a:ext uri="{28A0092B-C50C-407E-A947-70E740481C1C}">
                <a14:useLocalDpi xmlns:a14="http://schemas.microsoft.com/office/drawing/2010/main" val="0"/>
              </a:ext>
            </a:extLst>
          </a:blip>
          <a:stretch>
            <a:fillRect/>
          </a:stretch>
        </p:blipFill>
        <p:spPr>
          <a:xfrm>
            <a:off x="6372200" y="4095304"/>
            <a:ext cx="2718072" cy="2718072"/>
          </a:xfrm>
          <a:prstGeom prst="rect">
            <a:avLst/>
          </a:prstGeom>
          <a:effectLst>
            <a:softEdge rad="317500"/>
          </a:effectLst>
        </p:spPr>
      </p:pic>
    </p:spTree>
    <p:extLst>
      <p:ext uri="{BB962C8B-B14F-4D97-AF65-F5344CB8AC3E}">
        <p14:creationId xmlns:p14="http://schemas.microsoft.com/office/powerpoint/2010/main" val="133929207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3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0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ext Box 3"/>
          <p:cNvSpPr txBox="1">
            <a:spLocks noChangeArrowheads="1"/>
          </p:cNvSpPr>
          <p:nvPr>
            <p:custDataLst>
              <p:tags r:id="rId1"/>
            </p:custDataLst>
          </p:nvPr>
        </p:nvSpPr>
        <p:spPr bwMode="auto">
          <a:xfrm>
            <a:off x="395536" y="476672"/>
            <a:ext cx="2808312" cy="519112"/>
          </a:xfrm>
          <a:prstGeom prst="rect">
            <a:avLst/>
          </a:prstGeom>
          <a:solidFill>
            <a:srgbClr val="FFCC99"/>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2800" b="0" dirty="0">
                <a:latin typeface="Tahoma" charset="0"/>
              </a:rPr>
              <a:t>Contents</a:t>
            </a:r>
          </a:p>
        </p:txBody>
      </p:sp>
      <p:sp>
        <p:nvSpPr>
          <p:cNvPr id="19462" name="Rectangle 6"/>
          <p:cNvSpPr>
            <a:spLocks noChangeArrowheads="1"/>
          </p:cNvSpPr>
          <p:nvPr>
            <p:custDataLst>
              <p:tags r:id="rId2"/>
            </p:custDataLst>
          </p:nvPr>
        </p:nvSpPr>
        <p:spPr bwMode="auto">
          <a:xfrm>
            <a:off x="395536" y="1844824"/>
            <a:ext cx="2736304" cy="3965621"/>
          </a:xfrm>
          <a:prstGeom prst="rect">
            <a:avLst/>
          </a:prstGeom>
          <a:solidFill>
            <a:srgbClr val="FFFFCC"/>
          </a:solidFill>
          <a:ln w="9525">
            <a:noFill/>
            <a:miter lim="800000"/>
            <a:headEnd/>
            <a:tailEnd/>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a:latin typeface="Arial" charset="0"/>
            </a:endParaRPr>
          </a:p>
        </p:txBody>
      </p:sp>
      <p:sp>
        <p:nvSpPr>
          <p:cNvPr id="12298" name="Text Box 10"/>
          <p:cNvSpPr txBox="1">
            <a:spLocks noChangeArrowheads="1"/>
          </p:cNvSpPr>
          <p:nvPr>
            <p:custDataLst>
              <p:tags r:id="rId3"/>
            </p:custDataLst>
          </p:nvPr>
        </p:nvSpPr>
        <p:spPr bwMode="auto">
          <a:xfrm>
            <a:off x="251519" y="1870905"/>
            <a:ext cx="2736305" cy="393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0"/>
              </a:spcBef>
              <a:spcAft>
                <a:spcPts val="600"/>
              </a:spcAft>
              <a:buFontTx/>
              <a:buNone/>
            </a:pPr>
            <a:r>
              <a:rPr lang="en-US" altLang="en-US" sz="2200" b="0" dirty="0">
                <a:latin typeface="Arial" charset="0"/>
              </a:rPr>
              <a:t>Self</a:t>
            </a:r>
          </a:p>
          <a:p>
            <a:pPr algn="ctr" eaLnBrk="1" hangingPunct="1">
              <a:spcBef>
                <a:spcPct val="0"/>
              </a:spcBef>
              <a:spcAft>
                <a:spcPts val="600"/>
              </a:spcAft>
              <a:buFontTx/>
              <a:buNone/>
            </a:pPr>
            <a:r>
              <a:rPr lang="en-US" altLang="en-US" sz="2200" b="0" dirty="0">
                <a:latin typeface="Arial" charset="0"/>
              </a:rPr>
              <a:t>Significant Other</a:t>
            </a:r>
          </a:p>
          <a:p>
            <a:pPr algn="ctr" eaLnBrk="1" hangingPunct="1">
              <a:spcBef>
                <a:spcPct val="0"/>
              </a:spcBef>
              <a:spcAft>
                <a:spcPts val="600"/>
              </a:spcAft>
              <a:buFontTx/>
              <a:buNone/>
            </a:pPr>
            <a:r>
              <a:rPr lang="en-US" altLang="en-US" sz="2200" b="0" dirty="0">
                <a:latin typeface="Arial" charset="0"/>
              </a:rPr>
              <a:t>Personal Property</a:t>
            </a:r>
          </a:p>
          <a:p>
            <a:pPr algn="ctr" eaLnBrk="1" hangingPunct="1">
              <a:spcBef>
                <a:spcPct val="0"/>
              </a:spcBef>
              <a:spcAft>
                <a:spcPts val="600"/>
              </a:spcAft>
              <a:buFontTx/>
              <a:buNone/>
            </a:pPr>
            <a:r>
              <a:rPr lang="en-US" altLang="en-US" sz="2200" b="0" dirty="0">
                <a:latin typeface="Arial" charset="0"/>
              </a:rPr>
              <a:t>Significant Other Property</a:t>
            </a:r>
          </a:p>
          <a:p>
            <a:pPr algn="ctr" eaLnBrk="1" hangingPunct="1">
              <a:spcBef>
                <a:spcPct val="0"/>
              </a:spcBef>
              <a:spcAft>
                <a:spcPts val="600"/>
              </a:spcAft>
              <a:buFontTx/>
              <a:buNone/>
            </a:pPr>
            <a:r>
              <a:rPr lang="en-US" altLang="en-US" sz="2200" b="0" dirty="0" err="1">
                <a:latin typeface="Arial" charset="0"/>
              </a:rPr>
              <a:t>Neighbourhood</a:t>
            </a:r>
            <a:r>
              <a:rPr lang="en-US" altLang="en-US" sz="2200" b="0" dirty="0">
                <a:latin typeface="Arial" charset="0"/>
              </a:rPr>
              <a:t> Safety</a:t>
            </a:r>
          </a:p>
          <a:p>
            <a:pPr algn="ctr" eaLnBrk="1" hangingPunct="1">
              <a:spcBef>
                <a:spcPct val="0"/>
              </a:spcBef>
              <a:spcAft>
                <a:spcPts val="600"/>
              </a:spcAft>
              <a:buFontTx/>
              <a:buNone/>
            </a:pPr>
            <a:r>
              <a:rPr lang="en-US" altLang="en-US" sz="2200" b="0" dirty="0" err="1">
                <a:latin typeface="Arial" charset="0"/>
              </a:rPr>
              <a:t>Neighbourhood</a:t>
            </a:r>
            <a:r>
              <a:rPr lang="en-US" altLang="en-US" sz="2200" b="0" dirty="0">
                <a:latin typeface="Arial" charset="0"/>
              </a:rPr>
              <a:t> Property</a:t>
            </a:r>
          </a:p>
          <a:p>
            <a:pPr algn="ctr" eaLnBrk="1" hangingPunct="1">
              <a:spcBef>
                <a:spcPct val="0"/>
              </a:spcBef>
              <a:spcAft>
                <a:spcPts val="600"/>
              </a:spcAft>
              <a:buFontTx/>
              <a:buNone/>
            </a:pPr>
            <a:r>
              <a:rPr lang="en-US" altLang="en-US" sz="2200" b="0" dirty="0">
                <a:latin typeface="Arial" charset="0"/>
              </a:rPr>
              <a:t>Social Order</a:t>
            </a:r>
          </a:p>
        </p:txBody>
      </p:sp>
      <p:sp>
        <p:nvSpPr>
          <p:cNvPr id="19469" name="Text Box 13"/>
          <p:cNvSpPr txBox="1">
            <a:spLocks noChangeArrowheads="1"/>
          </p:cNvSpPr>
          <p:nvPr>
            <p:custDataLst>
              <p:tags r:id="rId4"/>
            </p:custDataLst>
          </p:nvPr>
        </p:nvSpPr>
        <p:spPr bwMode="auto">
          <a:xfrm>
            <a:off x="6248400" y="3255963"/>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50000"/>
              </a:spcBef>
              <a:buFontTx/>
              <a:buNone/>
            </a:pPr>
            <a:endParaRPr lang="en-US" altLang="en-US" b="0">
              <a:latin typeface="Arial" charset="0"/>
            </a:endParaRPr>
          </a:p>
        </p:txBody>
      </p:sp>
      <p:sp>
        <p:nvSpPr>
          <p:cNvPr id="19471" name="Text Box 15"/>
          <p:cNvSpPr txBox="1">
            <a:spLocks noChangeArrowheads="1"/>
          </p:cNvSpPr>
          <p:nvPr>
            <p:custDataLst>
              <p:tags r:id="rId5"/>
            </p:custDataLst>
          </p:nvPr>
        </p:nvSpPr>
        <p:spPr bwMode="auto">
          <a:xfrm>
            <a:off x="6324600" y="49657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50000"/>
              </a:spcBef>
              <a:buFontTx/>
              <a:buNone/>
            </a:pPr>
            <a:endParaRPr lang="en-US" altLang="en-US" b="0">
              <a:latin typeface="Arial" charset="0"/>
            </a:endParaRPr>
          </a:p>
        </p:txBody>
      </p:sp>
      <p:pic>
        <p:nvPicPr>
          <p:cNvPr id="2" name="Picture 1"/>
          <p:cNvPicPr>
            <a:picLocks noChangeAspect="1"/>
          </p:cNvPicPr>
          <p:nvPr>
            <p:custDataLst>
              <p:tags r:id="rId6"/>
            </p:custDataLst>
          </p:nvPr>
        </p:nvPicPr>
        <p:blipFill>
          <a:blip r:embed="rId9" cstate="print">
            <a:extLst>
              <a:ext uri="{28A0092B-C50C-407E-A947-70E740481C1C}">
                <a14:useLocalDpi xmlns:a14="http://schemas.microsoft.com/office/drawing/2010/main" val="0"/>
              </a:ext>
            </a:extLst>
          </a:blip>
          <a:stretch>
            <a:fillRect/>
          </a:stretch>
        </p:blipFill>
        <p:spPr>
          <a:xfrm>
            <a:off x="2573817" y="1798042"/>
            <a:ext cx="6678703" cy="4007222"/>
          </a:xfrm>
          <a:prstGeom prst="rect">
            <a:avLst/>
          </a:prstGeom>
          <a:effectLst>
            <a:softEdge rad="635000"/>
          </a:effectLst>
        </p:spPr>
      </p:pic>
    </p:spTree>
    <p:extLst>
      <p:ext uri="{BB962C8B-B14F-4D97-AF65-F5344CB8AC3E}">
        <p14:creationId xmlns:p14="http://schemas.microsoft.com/office/powerpoint/2010/main" val="11068665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8"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Text Box 4"/>
          <p:cNvSpPr txBox="1">
            <a:spLocks noChangeArrowheads="1"/>
          </p:cNvSpPr>
          <p:nvPr>
            <p:custDataLst>
              <p:tags r:id="rId1"/>
            </p:custDataLst>
          </p:nvPr>
        </p:nvSpPr>
        <p:spPr bwMode="auto">
          <a:xfrm>
            <a:off x="388640" y="476672"/>
            <a:ext cx="3008784" cy="519112"/>
          </a:xfrm>
          <a:prstGeom prst="rect">
            <a:avLst/>
          </a:prstGeom>
          <a:solidFill>
            <a:srgbClr val="FFCC99"/>
          </a:solidFill>
          <a:ln>
            <a:noFill/>
          </a:ln>
          <a:effectLst>
            <a:outerShdw blurRad="107950" dist="12700" dir="5400000" algn="ctr">
              <a:srgbClr val="000000"/>
            </a:outerShdw>
            <a:reflection blurRad="6350" stA="52000" endA="300" endPos="35000" dir="5400000" sy="-100000" algn="bl" rotWithShape="0"/>
          </a:effectLst>
          <a:scene3d>
            <a:camera prst="orthographicFront">
              <a:rot lat="0" lon="0" rev="0"/>
            </a:camera>
            <a:lightRig rig="soft" dir="t">
              <a:rot lat="0" lon="0" rev="0"/>
            </a:lightRig>
          </a:scene3d>
          <a:sp3d contourW="44450" prstMaterial="matte">
            <a:bevelT w="63500" h="63500" prst="artDeco"/>
            <a:contourClr>
              <a:srgbClr val="FFFFFF"/>
            </a:contourClr>
          </a:sp3d>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2800" b="0">
                <a:latin typeface="Tahoma" charset="0"/>
              </a:rPr>
              <a:t>Effects</a:t>
            </a:r>
            <a:endParaRPr lang="en-US" altLang="en-US" b="0">
              <a:latin typeface="Tahoma" charset="0"/>
            </a:endParaRPr>
          </a:p>
        </p:txBody>
      </p:sp>
      <p:sp>
        <p:nvSpPr>
          <p:cNvPr id="18439" name="Rectangle 7"/>
          <p:cNvSpPr>
            <a:spLocks noChangeArrowheads="1"/>
          </p:cNvSpPr>
          <p:nvPr>
            <p:custDataLst>
              <p:tags r:id="rId2"/>
            </p:custDataLst>
          </p:nvPr>
        </p:nvSpPr>
        <p:spPr bwMode="auto">
          <a:xfrm>
            <a:off x="1187624" y="1367745"/>
            <a:ext cx="2209800" cy="1209675"/>
          </a:xfrm>
          <a:prstGeom prst="rect">
            <a:avLst/>
          </a:prstGeom>
          <a:solidFill>
            <a:srgbClr val="FFFFCC"/>
          </a:solidFill>
          <a:ln w="9525">
            <a:noFill/>
            <a:miter lim="800000"/>
            <a:headEnd/>
            <a:tailEnd/>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a:latin typeface="Arial" charset="0"/>
            </a:endParaRPr>
          </a:p>
        </p:txBody>
      </p:sp>
      <p:sp>
        <p:nvSpPr>
          <p:cNvPr id="18440" name="Rectangle 8"/>
          <p:cNvSpPr>
            <a:spLocks noChangeArrowheads="1"/>
          </p:cNvSpPr>
          <p:nvPr>
            <p:custDataLst>
              <p:tags r:id="rId3"/>
            </p:custDataLst>
          </p:nvPr>
        </p:nvSpPr>
        <p:spPr bwMode="auto">
          <a:xfrm>
            <a:off x="1222549" y="2970161"/>
            <a:ext cx="2209800" cy="1638300"/>
          </a:xfrm>
          <a:prstGeom prst="rect">
            <a:avLst/>
          </a:prstGeom>
          <a:solidFill>
            <a:srgbClr val="FFFFCC"/>
          </a:solidFill>
          <a:ln w="9525">
            <a:noFill/>
            <a:miter lim="800000"/>
            <a:headEnd/>
            <a:tailEnd/>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a:latin typeface="Arial" charset="0"/>
            </a:endParaRPr>
          </a:p>
        </p:txBody>
      </p:sp>
      <p:sp>
        <p:nvSpPr>
          <p:cNvPr id="18441" name="Rectangle 9"/>
          <p:cNvSpPr>
            <a:spLocks noChangeArrowheads="1"/>
          </p:cNvSpPr>
          <p:nvPr>
            <p:custDataLst>
              <p:tags r:id="rId4"/>
            </p:custDataLst>
          </p:nvPr>
        </p:nvSpPr>
        <p:spPr bwMode="auto">
          <a:xfrm>
            <a:off x="1222549" y="4941168"/>
            <a:ext cx="2209800" cy="1423988"/>
          </a:xfrm>
          <a:prstGeom prst="rect">
            <a:avLst/>
          </a:prstGeom>
          <a:solidFill>
            <a:srgbClr val="FFFFCC"/>
          </a:solidFill>
          <a:ln w="9525">
            <a:noFill/>
            <a:miter lim="800000"/>
            <a:headEnd/>
            <a:tailEnd/>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a:latin typeface="Arial" charset="0"/>
            </a:endParaRPr>
          </a:p>
        </p:txBody>
      </p:sp>
      <p:sp>
        <p:nvSpPr>
          <p:cNvPr id="12299" name="Text Box 11"/>
          <p:cNvSpPr txBox="1">
            <a:spLocks noChangeArrowheads="1"/>
          </p:cNvSpPr>
          <p:nvPr>
            <p:custDataLst>
              <p:tags r:id="rId5"/>
            </p:custDataLst>
          </p:nvPr>
        </p:nvSpPr>
        <p:spPr bwMode="auto">
          <a:xfrm>
            <a:off x="1222549" y="1405165"/>
            <a:ext cx="2139950"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US" altLang="en-US" sz="1800" b="0" dirty="0">
                <a:latin typeface="Arial" charset="0"/>
              </a:rPr>
              <a:t>Fear</a:t>
            </a:r>
          </a:p>
          <a:p>
            <a:pPr eaLnBrk="1" hangingPunct="1">
              <a:spcBef>
                <a:spcPct val="0"/>
              </a:spcBef>
              <a:buFontTx/>
              <a:buNone/>
            </a:pPr>
            <a:r>
              <a:rPr lang="en-US" altLang="en-US" sz="1800" b="0" dirty="0">
                <a:latin typeface="Arial" charset="0"/>
              </a:rPr>
              <a:t>Worry / Anxiety</a:t>
            </a:r>
          </a:p>
          <a:p>
            <a:pPr eaLnBrk="1" hangingPunct="1">
              <a:spcBef>
                <a:spcPct val="0"/>
              </a:spcBef>
              <a:buFontTx/>
              <a:buNone/>
            </a:pPr>
            <a:r>
              <a:rPr lang="en-US" altLang="en-US" sz="1800" b="0" dirty="0">
                <a:latin typeface="Arial" charset="0"/>
              </a:rPr>
              <a:t>Anger</a:t>
            </a:r>
          </a:p>
          <a:p>
            <a:pPr eaLnBrk="1" hangingPunct="1">
              <a:spcBef>
                <a:spcPct val="0"/>
              </a:spcBef>
              <a:buFontTx/>
              <a:buNone/>
            </a:pPr>
            <a:r>
              <a:rPr lang="en-US" altLang="en-US" sz="1800" b="0" dirty="0">
                <a:latin typeface="Arial" charset="0"/>
              </a:rPr>
              <a:t>Diffuse Concern</a:t>
            </a:r>
          </a:p>
        </p:txBody>
      </p:sp>
      <p:sp>
        <p:nvSpPr>
          <p:cNvPr id="12300" name="Text Box 12"/>
          <p:cNvSpPr txBox="1">
            <a:spLocks noChangeArrowheads="1"/>
          </p:cNvSpPr>
          <p:nvPr>
            <p:custDataLst>
              <p:tags r:id="rId6"/>
            </p:custDataLst>
          </p:nvPr>
        </p:nvSpPr>
        <p:spPr bwMode="auto">
          <a:xfrm>
            <a:off x="1222549" y="3079016"/>
            <a:ext cx="2209800" cy="146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US" altLang="en-US" sz="1800" b="0" dirty="0">
                <a:latin typeface="Arial" charset="0"/>
              </a:rPr>
              <a:t>Area Degenerating</a:t>
            </a:r>
          </a:p>
          <a:p>
            <a:pPr eaLnBrk="1" hangingPunct="1">
              <a:spcBef>
                <a:spcPct val="0"/>
              </a:spcBef>
              <a:buFontTx/>
              <a:buNone/>
            </a:pPr>
            <a:r>
              <a:rPr lang="en-US" altLang="en-US" sz="1800" b="0" dirty="0">
                <a:latin typeface="Arial" charset="0"/>
              </a:rPr>
              <a:t>Own </a:t>
            </a:r>
            <a:r>
              <a:rPr lang="en-US" altLang="en-US" sz="1800" b="0" dirty="0" err="1">
                <a:latin typeface="Arial" charset="0"/>
              </a:rPr>
              <a:t>Behaviour</a:t>
            </a:r>
            <a:endParaRPr lang="en-US" altLang="en-US" sz="1800" b="0" dirty="0">
              <a:latin typeface="Arial" charset="0"/>
            </a:endParaRPr>
          </a:p>
          <a:p>
            <a:pPr eaLnBrk="1" hangingPunct="1">
              <a:spcBef>
                <a:spcPct val="0"/>
              </a:spcBef>
              <a:buFontTx/>
              <a:buNone/>
            </a:pPr>
            <a:r>
              <a:rPr lang="en-US" altLang="en-US" sz="1800" b="0" dirty="0">
                <a:latin typeface="Arial" charset="0"/>
              </a:rPr>
              <a:t>Label Groups</a:t>
            </a:r>
          </a:p>
          <a:p>
            <a:pPr eaLnBrk="1" hangingPunct="1">
              <a:spcBef>
                <a:spcPct val="0"/>
              </a:spcBef>
              <a:buFontTx/>
              <a:buNone/>
            </a:pPr>
            <a:r>
              <a:rPr lang="en-US" altLang="en-US" sz="1800" b="0" dirty="0">
                <a:latin typeface="Arial" charset="0"/>
              </a:rPr>
              <a:t>Heightened Awareness</a:t>
            </a:r>
          </a:p>
        </p:txBody>
      </p:sp>
      <p:sp>
        <p:nvSpPr>
          <p:cNvPr id="12302" name="Text Box 14"/>
          <p:cNvSpPr txBox="1">
            <a:spLocks noChangeArrowheads="1"/>
          </p:cNvSpPr>
          <p:nvPr>
            <p:custDataLst>
              <p:tags r:id="rId7"/>
            </p:custDataLst>
          </p:nvPr>
        </p:nvSpPr>
        <p:spPr bwMode="auto">
          <a:xfrm>
            <a:off x="1222549" y="4924426"/>
            <a:ext cx="2133600" cy="146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r>
              <a:rPr lang="en-US" altLang="en-US" sz="1800" b="0">
                <a:latin typeface="Arial" charset="0"/>
              </a:rPr>
              <a:t>Change Behaviour</a:t>
            </a:r>
          </a:p>
          <a:p>
            <a:pPr eaLnBrk="1" hangingPunct="1">
              <a:spcBef>
                <a:spcPct val="0"/>
              </a:spcBef>
              <a:buFontTx/>
              <a:buNone/>
            </a:pPr>
            <a:r>
              <a:rPr lang="en-US" altLang="en-US" sz="1800" b="0">
                <a:latin typeface="Arial" charset="0"/>
              </a:rPr>
              <a:t>Take Direct Action</a:t>
            </a:r>
          </a:p>
          <a:p>
            <a:pPr eaLnBrk="1" hangingPunct="1">
              <a:spcBef>
                <a:spcPct val="0"/>
              </a:spcBef>
              <a:buFontTx/>
              <a:buNone/>
            </a:pPr>
            <a:r>
              <a:rPr lang="en-US" altLang="en-US" sz="1800" b="0">
                <a:latin typeface="Arial" charset="0"/>
              </a:rPr>
              <a:t>Move out of area</a:t>
            </a:r>
          </a:p>
          <a:p>
            <a:pPr eaLnBrk="1" hangingPunct="1">
              <a:spcBef>
                <a:spcPct val="0"/>
              </a:spcBef>
              <a:buFontTx/>
              <a:buNone/>
            </a:pPr>
            <a:r>
              <a:rPr lang="en-US" altLang="en-US" sz="1800" b="0">
                <a:latin typeface="Arial" charset="0"/>
              </a:rPr>
              <a:t>Take Positive Action</a:t>
            </a:r>
          </a:p>
        </p:txBody>
      </p:sp>
      <p:sp>
        <p:nvSpPr>
          <p:cNvPr id="18447" name="Text Box 15"/>
          <p:cNvSpPr txBox="1">
            <a:spLocks noChangeArrowheads="1"/>
          </p:cNvSpPr>
          <p:nvPr>
            <p:custDataLst>
              <p:tags r:id="rId8"/>
            </p:custDataLst>
          </p:nvPr>
        </p:nvSpPr>
        <p:spPr bwMode="auto">
          <a:xfrm>
            <a:off x="6324600" y="4965700"/>
            <a:ext cx="2133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50000"/>
              </a:spcBef>
              <a:buFontTx/>
              <a:buNone/>
            </a:pPr>
            <a:endParaRPr lang="en-US" altLang="en-US" b="0">
              <a:latin typeface="Arial" charset="0"/>
            </a:endParaRPr>
          </a:p>
        </p:txBody>
      </p:sp>
      <p:sp>
        <p:nvSpPr>
          <p:cNvPr id="18448" name="Rectangle 16"/>
          <p:cNvSpPr>
            <a:spLocks noChangeArrowheads="1"/>
          </p:cNvSpPr>
          <p:nvPr>
            <p:custDataLst>
              <p:tags r:id="rId9"/>
            </p:custDataLst>
          </p:nvPr>
        </p:nvSpPr>
        <p:spPr bwMode="auto">
          <a:xfrm>
            <a:off x="323528" y="1355725"/>
            <a:ext cx="685800" cy="1209675"/>
          </a:xfrm>
          <a:prstGeom prst="rect">
            <a:avLst/>
          </a:prstGeom>
          <a:solidFill>
            <a:srgbClr val="FFFFCC"/>
          </a:solidFill>
          <a:ln w="9525">
            <a:solidFill>
              <a:schemeClr val="tx1"/>
            </a:solidFill>
            <a:miter lim="800000"/>
            <a:headEnd/>
            <a:tailEnd/>
          </a:ln>
          <a:effectLst>
            <a:outerShdw blurRad="50800" dist="38100" dir="18900000" algn="bl" rotWithShape="0">
              <a:prstClr val="black">
                <a:alpha val="40000"/>
              </a:prstClr>
            </a:outerShdw>
          </a:effectLst>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a:latin typeface="Arial" charset="0"/>
            </a:endParaRPr>
          </a:p>
        </p:txBody>
      </p:sp>
      <p:sp>
        <p:nvSpPr>
          <p:cNvPr id="12306" name="Text Box 18"/>
          <p:cNvSpPr txBox="1">
            <a:spLocks noChangeArrowheads="1"/>
          </p:cNvSpPr>
          <p:nvPr>
            <p:custDataLst>
              <p:tags r:id="rId10"/>
            </p:custDataLst>
          </p:nvPr>
        </p:nvSpPr>
        <p:spPr bwMode="auto">
          <a:xfrm rot="16228835">
            <a:off x="-80491" y="1746872"/>
            <a:ext cx="1493837"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2000" dirty="0">
                <a:latin typeface="Tahoma" charset="0"/>
              </a:rPr>
              <a:t>Emotion</a:t>
            </a:r>
            <a:endParaRPr lang="en-US" altLang="en-US" dirty="0">
              <a:latin typeface="Arial" charset="0"/>
            </a:endParaRPr>
          </a:p>
        </p:txBody>
      </p:sp>
      <p:sp>
        <p:nvSpPr>
          <p:cNvPr id="18451" name="Rectangle 19"/>
          <p:cNvSpPr>
            <a:spLocks noChangeArrowheads="1"/>
          </p:cNvSpPr>
          <p:nvPr>
            <p:custDataLst>
              <p:tags r:id="rId11"/>
            </p:custDataLst>
          </p:nvPr>
        </p:nvSpPr>
        <p:spPr bwMode="auto">
          <a:xfrm>
            <a:off x="388640" y="2970161"/>
            <a:ext cx="685800" cy="1566863"/>
          </a:xfrm>
          <a:prstGeom prst="rect">
            <a:avLst/>
          </a:prstGeom>
          <a:solidFill>
            <a:srgbClr val="FFFFCC"/>
          </a:solidFill>
          <a:ln w="9525">
            <a:solidFill>
              <a:schemeClr val="tx1"/>
            </a:solidFill>
            <a:miter lim="800000"/>
            <a:headEnd/>
            <a:tailEnd/>
          </a:ln>
          <a:effectLst>
            <a:outerShdw blurRad="50800" dist="38100" algn="l" rotWithShape="0">
              <a:prstClr val="black">
                <a:alpha val="40000"/>
              </a:prstClr>
            </a:outerShdw>
          </a:effectLst>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a:latin typeface="Arial" charset="0"/>
            </a:endParaRPr>
          </a:p>
        </p:txBody>
      </p:sp>
      <p:sp>
        <p:nvSpPr>
          <p:cNvPr id="12308" name="Text Box 20"/>
          <p:cNvSpPr txBox="1">
            <a:spLocks noChangeArrowheads="1"/>
          </p:cNvSpPr>
          <p:nvPr>
            <p:custDataLst>
              <p:tags r:id="rId12"/>
            </p:custDataLst>
          </p:nvPr>
        </p:nvSpPr>
        <p:spPr bwMode="auto">
          <a:xfrm rot="16228835">
            <a:off x="-16172" y="3548112"/>
            <a:ext cx="14954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2000" dirty="0">
                <a:latin typeface="Tahoma" charset="0"/>
              </a:rPr>
              <a:t>Thought</a:t>
            </a:r>
            <a:endParaRPr lang="en-US" altLang="en-US" dirty="0">
              <a:latin typeface="Arial" charset="0"/>
            </a:endParaRPr>
          </a:p>
        </p:txBody>
      </p:sp>
      <p:sp>
        <p:nvSpPr>
          <p:cNvPr id="18453" name="Rectangle 21"/>
          <p:cNvSpPr>
            <a:spLocks noChangeArrowheads="1"/>
          </p:cNvSpPr>
          <p:nvPr>
            <p:custDataLst>
              <p:tags r:id="rId13"/>
            </p:custDataLst>
          </p:nvPr>
        </p:nvSpPr>
        <p:spPr bwMode="auto">
          <a:xfrm>
            <a:off x="388640" y="4965700"/>
            <a:ext cx="685800" cy="1423988"/>
          </a:xfrm>
          <a:prstGeom prst="rect">
            <a:avLst/>
          </a:prstGeom>
          <a:solidFill>
            <a:srgbClr val="FFFFCC"/>
          </a:solidFill>
          <a:ln w="9525">
            <a:solidFill>
              <a:schemeClr val="tx1"/>
            </a:solidFill>
            <a:miter lim="800000"/>
            <a:headEnd/>
            <a:tailEnd/>
          </a:ln>
          <a:effectLst>
            <a:outerShdw blurRad="50800" dist="38100" algn="l" rotWithShape="0">
              <a:prstClr val="black">
                <a:alpha val="40000"/>
              </a:prstClr>
            </a:outerShdw>
          </a:effectLst>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a:latin typeface="Arial" charset="0"/>
            </a:endParaRPr>
          </a:p>
        </p:txBody>
      </p:sp>
      <p:sp>
        <p:nvSpPr>
          <p:cNvPr id="12310" name="Text Box 22"/>
          <p:cNvSpPr txBox="1">
            <a:spLocks noChangeArrowheads="1"/>
          </p:cNvSpPr>
          <p:nvPr>
            <p:custDataLst>
              <p:tags r:id="rId14"/>
            </p:custDataLst>
          </p:nvPr>
        </p:nvSpPr>
        <p:spPr bwMode="auto">
          <a:xfrm rot="16228835">
            <a:off x="-16172" y="5516613"/>
            <a:ext cx="1495425"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algn="ctr" eaLnBrk="1" hangingPunct="1">
              <a:spcBef>
                <a:spcPct val="50000"/>
              </a:spcBef>
              <a:buFontTx/>
              <a:buNone/>
            </a:pPr>
            <a:r>
              <a:rPr lang="en-US" altLang="en-US" sz="2000" dirty="0" err="1">
                <a:latin typeface="Tahoma" charset="0"/>
              </a:rPr>
              <a:t>Behaviour</a:t>
            </a:r>
            <a:endParaRPr lang="en-US" altLang="en-US" dirty="0">
              <a:latin typeface="Arial" charset="0"/>
            </a:endParaRPr>
          </a:p>
        </p:txBody>
      </p:sp>
      <p:pic>
        <p:nvPicPr>
          <p:cNvPr id="24" name="Picture 7" descr="DSC00540"/>
          <p:cNvPicPr>
            <a:picLocks noChangeAspect="1" noChangeArrowheads="1"/>
          </p:cNvPicPr>
          <p:nvPr>
            <p:custDataLst>
              <p:tags r:id="rId15"/>
            </p:custDataLst>
          </p:nvPr>
        </p:nvPicPr>
        <p:blipFill>
          <a:blip r:embed="rId19" cstate="print">
            <a:extLst>
              <a:ext uri="{28A0092B-C50C-407E-A947-70E740481C1C}">
                <a14:useLocalDpi xmlns:a14="http://schemas.microsoft.com/office/drawing/2010/main" val="0"/>
              </a:ext>
            </a:extLst>
          </a:blip>
          <a:srcRect/>
          <a:stretch>
            <a:fillRect/>
          </a:stretch>
        </p:blipFill>
        <p:spPr bwMode="auto">
          <a:xfrm>
            <a:off x="3779912" y="188640"/>
            <a:ext cx="5253420" cy="3941847"/>
          </a:xfrm>
          <a:prstGeom prst="rect">
            <a:avLst/>
          </a:prstGeom>
          <a:noFill/>
          <a:ln>
            <a:noFill/>
          </a:ln>
          <a:effectLst>
            <a:softEdge rad="317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 name="Picture 5"/>
          <p:cNvPicPr>
            <a:picLocks noChangeAspect="1" noChangeArrowheads="1"/>
          </p:cNvPicPr>
          <p:nvPr/>
        </p:nvPicPr>
        <p:blipFill>
          <a:blip r:embed="rId20" cstate="print">
            <a:extLst>
              <a:ext uri="{28A0092B-C50C-407E-A947-70E740481C1C}">
                <a14:useLocalDpi xmlns:a14="http://schemas.microsoft.com/office/drawing/2010/main" val="0"/>
              </a:ext>
            </a:extLst>
          </a:blip>
          <a:srcRect/>
          <a:stretch>
            <a:fillRect/>
          </a:stretch>
        </p:blipFill>
        <p:spPr bwMode="auto">
          <a:xfrm>
            <a:off x="6516216" y="4670425"/>
            <a:ext cx="1504950" cy="1504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6" name="Line 8"/>
          <p:cNvSpPr>
            <a:spLocks noChangeShapeType="1"/>
          </p:cNvSpPr>
          <p:nvPr>
            <p:custDataLst>
              <p:tags r:id="rId16"/>
            </p:custDataLst>
          </p:nvPr>
        </p:nvSpPr>
        <p:spPr bwMode="auto">
          <a:xfrm flipH="1">
            <a:off x="7391400" y="1796877"/>
            <a:ext cx="309338" cy="2873547"/>
          </a:xfrm>
          <a:prstGeom prst="line">
            <a:avLst/>
          </a:prstGeom>
          <a:noFill/>
          <a:ln w="76200">
            <a:solidFill>
              <a:srgbClr val="00B0F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37597459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306"/>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6"/>
                                        </p:tgtEl>
                                        <p:attrNameLst>
                                          <p:attrName>style.visibility</p:attrName>
                                        </p:attrNameLst>
                                      </p:cBhvr>
                                      <p:to>
                                        <p:strVal val="visible"/>
                                      </p:to>
                                    </p:set>
                                    <p:anim calcmode="lin" valueType="num">
                                      <p:cBhvr additive="base">
                                        <p:cTn id="19" dur="500" fill="hold"/>
                                        <p:tgtEl>
                                          <p:spTgt spid="26"/>
                                        </p:tgtEl>
                                        <p:attrNameLst>
                                          <p:attrName>ppt_x</p:attrName>
                                        </p:attrNameLst>
                                      </p:cBhvr>
                                      <p:tavLst>
                                        <p:tav tm="0">
                                          <p:val>
                                            <p:strVal val="#ppt_x"/>
                                          </p:val>
                                        </p:tav>
                                        <p:tav tm="100000">
                                          <p:val>
                                            <p:strVal val="#ppt_x"/>
                                          </p:val>
                                        </p:tav>
                                      </p:tavLst>
                                    </p:anim>
                                    <p:anim calcmode="lin" valueType="num">
                                      <p:cBhvr additive="base">
                                        <p:cTn id="20"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dissolve">
                                      <p:cBhvr>
                                        <p:cTn id="25" dur="500"/>
                                        <p:tgtEl>
                                          <p:spTgt spid="25"/>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12308"/>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12300"/>
                                        </p:tgtEl>
                                        <p:attrNameLst>
                                          <p:attrName>style.visibility</p:attrName>
                                        </p:attrNameLst>
                                      </p:cBhvr>
                                      <p:to>
                                        <p:strVal val="visible"/>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2310"/>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230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9" grpId="0"/>
      <p:bldP spid="12300" grpId="0"/>
      <p:bldP spid="12302" grpId="0"/>
      <p:bldP spid="12306" grpId="0"/>
      <p:bldP spid="12308" grpId="0"/>
      <p:bldP spid="12310" grpId="0"/>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Grp="1" noChangeArrowheads="1"/>
          </p:cNvSpPr>
          <p:nvPr>
            <p:ph type="ctrTitle"/>
            <p:custDataLst>
              <p:tags r:id="rId1"/>
            </p:custDataLst>
          </p:nvPr>
        </p:nvSpPr>
        <p:spPr>
          <a:xfrm>
            <a:off x="179512" y="1556792"/>
            <a:ext cx="2736304" cy="2448272"/>
          </a:xfrm>
          <a:ln>
            <a:noFill/>
          </a:ln>
          <a:effectLst>
            <a:outerShdw blurRad="225425" dist="50800" dir="5220000" algn="ctr">
              <a:srgbClr val="000000">
                <a:alpha val="33000"/>
              </a:srgbClr>
            </a:outerShdw>
          </a:effectLst>
        </p:spPr>
        <p:txBody>
          <a:bodyPr>
            <a:normAutofit fontScale="90000"/>
          </a:bodyPr>
          <a:lstStyle/>
          <a:p>
            <a:r>
              <a:rPr lang="en-GB" altLang="en-US" dirty="0" smtClean="0">
                <a:solidFill>
                  <a:schemeClr val="tx1"/>
                </a:solidFill>
                <a:ea typeface="ＭＳ Ｐゴシック" pitchFamily="34" charset="-128"/>
              </a:rPr>
              <a:t>Partnership Oriented Problem Solving</a:t>
            </a: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71800" y="620688"/>
            <a:ext cx="5897345" cy="5157192"/>
          </a:xfrm>
          <a:prstGeom prst="rect">
            <a:avLst/>
          </a:prstGeom>
        </p:spPr>
      </p:pic>
    </p:spTree>
    <p:extLst>
      <p:ext uri="{BB962C8B-B14F-4D97-AF65-F5344CB8AC3E}">
        <p14:creationId xmlns:p14="http://schemas.microsoft.com/office/powerpoint/2010/main" val="10584253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custDataLst>
              <p:tags r:id="rId1"/>
            </p:custDataLst>
          </p:nvPr>
        </p:nvPicPr>
        <p:blipFill rotWithShape="1">
          <a:blip r:embed="rId8" cstate="print">
            <a:extLst>
              <a:ext uri="{28A0092B-C50C-407E-A947-70E740481C1C}">
                <a14:useLocalDpi xmlns:a14="http://schemas.microsoft.com/office/drawing/2010/main" val="0"/>
              </a:ext>
            </a:extLst>
          </a:blip>
          <a:srcRect l="18241"/>
          <a:stretch/>
        </p:blipFill>
        <p:spPr>
          <a:xfrm>
            <a:off x="3203848" y="2132856"/>
            <a:ext cx="3872550" cy="2664296"/>
          </a:xfrm>
          <a:prstGeom prst="rect">
            <a:avLst/>
          </a:prstGeom>
          <a:effectLst>
            <a:softEdge rad="317500"/>
          </a:effectLst>
        </p:spPr>
      </p:pic>
      <p:sp>
        <p:nvSpPr>
          <p:cNvPr id="21506" name="Rectangle 2"/>
          <p:cNvSpPr>
            <a:spLocks noGrp="1" noChangeArrowheads="1"/>
          </p:cNvSpPr>
          <p:nvPr>
            <p:ph type="title" idx="4294967295"/>
            <p:custDataLst>
              <p:tags r:id="rId2"/>
            </p:custDataLst>
          </p:nvPr>
        </p:nvSpPr>
        <p:spPr>
          <a:xfrm>
            <a:off x="0" y="115888"/>
            <a:ext cx="6697663" cy="1143000"/>
          </a:xfrm>
        </p:spPr>
        <p:txBody>
          <a:bodyPr/>
          <a:lstStyle/>
          <a:p>
            <a:r>
              <a:rPr lang="en-GB" altLang="en-US" dirty="0" smtClean="0">
                <a:ea typeface="ＭＳ Ｐゴシック" pitchFamily="34" charset="-128"/>
              </a:rPr>
              <a:t>What is a Problem?</a:t>
            </a:r>
          </a:p>
        </p:txBody>
      </p:sp>
      <p:sp>
        <p:nvSpPr>
          <p:cNvPr id="9219" name="Rectangle 3"/>
          <p:cNvSpPr>
            <a:spLocks noGrp="1" noChangeArrowheads="1"/>
          </p:cNvSpPr>
          <p:nvPr>
            <p:ph type="body" idx="4294967295"/>
            <p:custDataLst>
              <p:tags r:id="rId3"/>
            </p:custDataLst>
          </p:nvPr>
        </p:nvSpPr>
        <p:spPr>
          <a:xfrm>
            <a:off x="0" y="836613"/>
            <a:ext cx="3240088" cy="4752975"/>
          </a:xfrm>
        </p:spPr>
        <p:txBody>
          <a:bodyPr>
            <a:normAutofit/>
          </a:bodyPr>
          <a:lstStyle/>
          <a:p>
            <a:pPr marL="0" indent="0">
              <a:buFontTx/>
              <a:buNone/>
            </a:pPr>
            <a:endParaRPr lang="en-GB" altLang="en-US" sz="2000" dirty="0" smtClean="0">
              <a:ea typeface="ＭＳ Ｐゴシック" pitchFamily="34" charset="-128"/>
            </a:endParaRPr>
          </a:p>
          <a:p>
            <a:pPr marL="0" indent="0">
              <a:buFontTx/>
              <a:buNone/>
            </a:pPr>
            <a:endParaRPr lang="en-GB" altLang="en-US" dirty="0" smtClean="0">
              <a:ea typeface="ＭＳ Ｐゴシック" pitchFamily="34" charset="-128"/>
            </a:endParaRPr>
          </a:p>
          <a:p>
            <a:pPr marL="0" indent="0" algn="ctr">
              <a:buFontTx/>
              <a:buNone/>
            </a:pPr>
            <a:r>
              <a:rPr lang="en-GB" altLang="en-US" dirty="0" smtClean="0">
                <a:ea typeface="ＭＳ Ｐゴシック" pitchFamily="34" charset="-128"/>
              </a:rPr>
              <a:t>A group of incidents occurring in a community that are similar or connected in one or more ways and that is of concern to the public and require a police response.</a:t>
            </a:r>
          </a:p>
          <a:p>
            <a:pPr marL="0" indent="0">
              <a:buFontTx/>
              <a:buNone/>
            </a:pPr>
            <a:endParaRPr lang="en-GB" altLang="en-US" sz="2000" dirty="0" smtClean="0">
              <a:ea typeface="ＭＳ Ｐゴシック" pitchFamily="34" charset="-128"/>
            </a:endParaRPr>
          </a:p>
        </p:txBody>
      </p:sp>
      <p:pic>
        <p:nvPicPr>
          <p:cNvPr id="6" name="Picture 5"/>
          <p:cNvPicPr>
            <a:picLocks noChangeAspect="1"/>
          </p:cNvPicPr>
          <p:nvPr>
            <p:custDataLst>
              <p:tags r:id="rId4"/>
            </p:custDataLst>
          </p:nvPr>
        </p:nvPicPr>
        <p:blipFill rotWithShape="1">
          <a:blip r:embed="rId9" cstate="print">
            <a:extLst>
              <a:ext uri="{28A0092B-C50C-407E-A947-70E740481C1C}">
                <a14:useLocalDpi xmlns:a14="http://schemas.microsoft.com/office/drawing/2010/main" val="0"/>
              </a:ext>
            </a:extLst>
          </a:blip>
          <a:srcRect l="9624" r="12547"/>
          <a:stretch/>
        </p:blipFill>
        <p:spPr>
          <a:xfrm>
            <a:off x="5132235" y="116632"/>
            <a:ext cx="3904261" cy="2664296"/>
          </a:xfrm>
          <a:prstGeom prst="rect">
            <a:avLst/>
          </a:prstGeom>
          <a:effectLst>
            <a:softEdge rad="317500"/>
          </a:effectLst>
        </p:spPr>
      </p:pic>
      <p:pic>
        <p:nvPicPr>
          <p:cNvPr id="7" name="Picture 6"/>
          <p:cNvPicPr>
            <a:picLocks noChangeAspect="1"/>
          </p:cNvPicPr>
          <p:nvPr>
            <p:custDataLst>
              <p:tags r:id="rId5"/>
            </p:custDataLst>
          </p:nvPr>
        </p:nvPicPr>
        <p:blipFill rotWithShape="1">
          <a:blip r:embed="rId10" cstate="print">
            <a:extLst>
              <a:ext uri="{28A0092B-C50C-407E-A947-70E740481C1C}">
                <a14:useLocalDpi xmlns:a14="http://schemas.microsoft.com/office/drawing/2010/main" val="0"/>
              </a:ext>
            </a:extLst>
          </a:blip>
          <a:srcRect l="4346" t="7329" r="10201" b="8015"/>
          <a:stretch/>
        </p:blipFill>
        <p:spPr>
          <a:xfrm>
            <a:off x="5132235" y="4488910"/>
            <a:ext cx="3904261" cy="2252458"/>
          </a:xfrm>
          <a:prstGeom prst="rect">
            <a:avLst/>
          </a:prstGeom>
          <a:effectLst>
            <a:softEdge rad="317500"/>
          </a:effectLst>
        </p:spPr>
      </p:pic>
    </p:spTree>
    <p:extLst>
      <p:ext uri="{BB962C8B-B14F-4D97-AF65-F5344CB8AC3E}">
        <p14:creationId xmlns:p14="http://schemas.microsoft.com/office/powerpoint/2010/main" val="1960161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6" grpId="0"/>
      <p:bldP spid="921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custDataLst>
              <p:tags r:id="rId1"/>
            </p:custDataLst>
            <p:extLst>
              <p:ext uri="{D42A27DB-BD31-4B8C-83A1-F6EECF244321}">
                <p14:modId xmlns:p14="http://schemas.microsoft.com/office/powerpoint/2010/main" val="1097260758"/>
              </p:ext>
            </p:extLst>
          </p:nvPr>
        </p:nvGraphicFramePr>
        <p:xfrm>
          <a:off x="107504" y="116632"/>
          <a:ext cx="9036496" cy="662473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 name="TextBox 2"/>
          <p:cNvSpPr txBox="1"/>
          <p:nvPr>
            <p:custDataLst>
              <p:tags r:id="rId2"/>
            </p:custDataLst>
          </p:nvPr>
        </p:nvSpPr>
        <p:spPr>
          <a:xfrm>
            <a:off x="3436444" y="2852936"/>
            <a:ext cx="2433295" cy="1077218"/>
          </a:xfrm>
          <a:prstGeom prst="rect">
            <a:avLst/>
          </a:prstGeom>
          <a:ln>
            <a:noFill/>
          </a:ln>
          <a:effectLst/>
          <a:scene3d>
            <a:camera prst="orthographicFront">
              <a:rot lat="0" lon="0" rev="0"/>
            </a:camera>
            <a:lightRig rig="glow" dir="t">
              <a:rot lat="0" lon="0" rev="14100000"/>
            </a:lightRig>
          </a:scene3d>
          <a:sp3d prstMaterial="softEdge">
            <a:bevelT w="127000" prst="artDeco"/>
          </a:sp3d>
        </p:spPr>
        <p:style>
          <a:lnRef idx="2">
            <a:schemeClr val="accent2"/>
          </a:lnRef>
          <a:fillRef idx="1">
            <a:schemeClr val="lt1"/>
          </a:fillRef>
          <a:effectRef idx="0">
            <a:schemeClr val="accent2"/>
          </a:effectRef>
          <a:fontRef idx="minor">
            <a:schemeClr val="dk1"/>
          </a:fontRef>
        </p:style>
        <p:txBody>
          <a:bodyPr wrap="none" rtlCol="0">
            <a:spAutoFit/>
          </a:bodyPr>
          <a:lstStyle/>
          <a:p>
            <a:pPr algn="ctr"/>
            <a:r>
              <a:rPr lang="en-GB" sz="3200" dirty="0" smtClean="0">
                <a:solidFill>
                  <a:schemeClr val="tx1"/>
                </a:solidFill>
                <a:effectLst>
                  <a:outerShdw blurRad="38100" dist="38100" dir="2700000" algn="tl">
                    <a:srgbClr val="000000">
                      <a:alpha val="43137"/>
                    </a:srgbClr>
                  </a:outerShdw>
                </a:effectLst>
              </a:rPr>
              <a:t>The Problem</a:t>
            </a:r>
          </a:p>
          <a:p>
            <a:pPr algn="ctr"/>
            <a:r>
              <a:rPr lang="en-GB" sz="3200" dirty="0" smtClean="0">
                <a:solidFill>
                  <a:schemeClr val="tx1"/>
                </a:solidFill>
                <a:effectLst>
                  <a:outerShdw blurRad="38100" dist="38100" dir="2700000" algn="tl">
                    <a:srgbClr val="000000">
                      <a:alpha val="43137"/>
                    </a:srgbClr>
                  </a:outerShdw>
                </a:effectLst>
              </a:rPr>
              <a:t> Solving Cycle</a:t>
            </a:r>
            <a:endParaRPr lang="en-GB" sz="3200" dirty="0">
              <a:solidFill>
                <a:schemeClr val="tx1"/>
              </a:solidFill>
              <a:effectLst>
                <a:outerShdw blurRad="38100" dist="38100" dir="2700000" algn="tl">
                  <a:srgbClr val="000000">
                    <a:alpha val="43137"/>
                  </a:srgbClr>
                </a:outerShdw>
              </a:effectLst>
            </a:endParaRPr>
          </a:p>
        </p:txBody>
      </p:sp>
      <p:sp>
        <p:nvSpPr>
          <p:cNvPr id="4" name="TextBox 3"/>
          <p:cNvSpPr txBox="1"/>
          <p:nvPr>
            <p:custDataLst>
              <p:tags r:id="rId3"/>
            </p:custDataLst>
          </p:nvPr>
        </p:nvSpPr>
        <p:spPr>
          <a:xfrm rot="1244121">
            <a:off x="4760961" y="1186299"/>
            <a:ext cx="762388" cy="461665"/>
          </a:xfrm>
          <a:prstGeom prst="rect">
            <a:avLst/>
          </a:prstGeom>
          <a:noFill/>
        </p:spPr>
        <p:txBody>
          <a:bodyPr wrap="none" rtlCol="0">
            <a:spAutoFit/>
          </a:bodyPr>
          <a:lstStyle/>
          <a:p>
            <a:pPr algn="ctr"/>
            <a:r>
              <a:rPr lang="en-GB" sz="2400" dirty="0" smtClean="0">
                <a:solidFill>
                  <a:srgbClr val="002060"/>
                </a:solidFill>
              </a:rPr>
              <a:t>Scan</a:t>
            </a:r>
            <a:endParaRPr lang="en-GB" sz="2400" dirty="0">
              <a:solidFill>
                <a:srgbClr val="002060"/>
              </a:solidFill>
            </a:endParaRPr>
          </a:p>
        </p:txBody>
      </p:sp>
      <p:sp>
        <p:nvSpPr>
          <p:cNvPr id="5" name="TextBox 4"/>
          <p:cNvSpPr txBox="1"/>
          <p:nvPr>
            <p:custDataLst>
              <p:tags r:id="rId4"/>
            </p:custDataLst>
          </p:nvPr>
        </p:nvSpPr>
        <p:spPr>
          <a:xfrm rot="18189937">
            <a:off x="5725379" y="4219664"/>
            <a:ext cx="1153201" cy="461665"/>
          </a:xfrm>
          <a:prstGeom prst="rect">
            <a:avLst/>
          </a:prstGeom>
          <a:noFill/>
        </p:spPr>
        <p:txBody>
          <a:bodyPr wrap="none" rtlCol="0">
            <a:spAutoFit/>
          </a:bodyPr>
          <a:lstStyle/>
          <a:p>
            <a:pPr algn="ctr"/>
            <a:r>
              <a:rPr lang="en-GB" sz="2400" dirty="0" smtClean="0">
                <a:solidFill>
                  <a:srgbClr val="002060"/>
                </a:solidFill>
              </a:rPr>
              <a:t>Analyse</a:t>
            </a:r>
            <a:endParaRPr lang="en-GB" sz="2400" dirty="0">
              <a:solidFill>
                <a:srgbClr val="002060"/>
              </a:solidFill>
            </a:endParaRPr>
          </a:p>
        </p:txBody>
      </p:sp>
      <p:sp>
        <p:nvSpPr>
          <p:cNvPr id="6" name="TextBox 5"/>
          <p:cNvSpPr txBox="1"/>
          <p:nvPr>
            <p:custDataLst>
              <p:tags r:id="rId5"/>
            </p:custDataLst>
          </p:nvPr>
        </p:nvSpPr>
        <p:spPr>
          <a:xfrm rot="1643452">
            <a:off x="3101468" y="4980440"/>
            <a:ext cx="1267719" cy="461665"/>
          </a:xfrm>
          <a:prstGeom prst="rect">
            <a:avLst/>
          </a:prstGeom>
          <a:noFill/>
        </p:spPr>
        <p:txBody>
          <a:bodyPr wrap="none" rtlCol="0">
            <a:spAutoFit/>
          </a:bodyPr>
          <a:lstStyle/>
          <a:p>
            <a:pPr algn="ctr"/>
            <a:r>
              <a:rPr lang="en-GB" sz="2400" dirty="0" smtClean="0">
                <a:solidFill>
                  <a:srgbClr val="002060"/>
                </a:solidFill>
              </a:rPr>
              <a:t>Respond</a:t>
            </a:r>
            <a:endParaRPr lang="en-GB" sz="2400" dirty="0">
              <a:solidFill>
                <a:srgbClr val="002060"/>
              </a:solidFill>
            </a:endParaRPr>
          </a:p>
        </p:txBody>
      </p:sp>
      <p:sp>
        <p:nvSpPr>
          <p:cNvPr id="8" name="TextBox 7"/>
          <p:cNvSpPr txBox="1"/>
          <p:nvPr>
            <p:custDataLst>
              <p:tags r:id="rId6"/>
            </p:custDataLst>
          </p:nvPr>
        </p:nvSpPr>
        <p:spPr>
          <a:xfrm rot="18155362">
            <a:off x="2414896" y="2375121"/>
            <a:ext cx="997389" cy="461665"/>
          </a:xfrm>
          <a:prstGeom prst="rect">
            <a:avLst/>
          </a:prstGeom>
          <a:noFill/>
        </p:spPr>
        <p:txBody>
          <a:bodyPr wrap="none" rtlCol="0">
            <a:spAutoFit/>
          </a:bodyPr>
          <a:lstStyle/>
          <a:p>
            <a:pPr algn="ctr"/>
            <a:r>
              <a:rPr lang="en-GB" sz="2400" dirty="0" smtClean="0">
                <a:solidFill>
                  <a:srgbClr val="002060"/>
                </a:solidFill>
              </a:rPr>
              <a:t>Assess</a:t>
            </a:r>
            <a:endParaRPr lang="en-GB" sz="2400" dirty="0">
              <a:solidFill>
                <a:srgbClr val="002060"/>
              </a:solidFill>
            </a:endParaRPr>
          </a:p>
        </p:txBody>
      </p:sp>
    </p:spTree>
    <p:extLst>
      <p:ext uri="{BB962C8B-B14F-4D97-AF65-F5344CB8AC3E}">
        <p14:creationId xmlns:p14="http://schemas.microsoft.com/office/powerpoint/2010/main" val="227626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AsOne/>
      </p:bldGraphic>
      <p:bldP spid="4" grpId="0"/>
      <p:bldP spid="5" grpId="0"/>
      <p:bldP spid="6"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Checklist.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60032" y="1052736"/>
            <a:ext cx="4104456" cy="482453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custDataLst>
              <p:tags r:id="rId1"/>
            </p:custDataLst>
          </p:nvPr>
        </p:nvSpPr>
        <p:spPr>
          <a:xfrm>
            <a:off x="693517" y="980728"/>
            <a:ext cx="3456384" cy="4401205"/>
          </a:xfrm>
          <a:prstGeom prst="rect">
            <a:avLst/>
          </a:prstGeom>
          <a:noFill/>
        </p:spPr>
        <p:txBody>
          <a:bodyPr wrap="square" rtlCol="0">
            <a:spAutoFit/>
          </a:bodyPr>
          <a:lstStyle/>
          <a:p>
            <a:r>
              <a:rPr lang="en-GB" sz="4000" b="1" dirty="0" smtClean="0">
                <a:solidFill>
                  <a:srgbClr val="0000FF"/>
                </a:solidFill>
                <a:latin typeface="Arial" panose="020B0604020202020204" pitchFamily="34" charset="0"/>
                <a:cs typeface="Arial" panose="020B0604020202020204" pitchFamily="34" charset="0"/>
              </a:rPr>
              <a:t>S</a:t>
            </a:r>
            <a:r>
              <a:rPr lang="en-GB" sz="4000" b="1" dirty="0" smtClean="0">
                <a:latin typeface="Arial" panose="020B0604020202020204" pitchFamily="34" charset="0"/>
                <a:cs typeface="Arial" panose="020B0604020202020204" pitchFamily="34" charset="0"/>
              </a:rPr>
              <a:t>canning</a:t>
            </a:r>
          </a:p>
          <a:p>
            <a:endParaRPr lang="en-GB" sz="4000" b="1" dirty="0">
              <a:latin typeface="Arial" panose="020B0604020202020204" pitchFamily="34" charset="0"/>
              <a:cs typeface="Arial" panose="020B0604020202020204" pitchFamily="34" charset="0"/>
            </a:endParaRPr>
          </a:p>
          <a:p>
            <a:r>
              <a:rPr lang="en-GB" sz="4000" b="1" dirty="0" smtClean="0">
                <a:solidFill>
                  <a:srgbClr val="0000FF"/>
                </a:solidFill>
                <a:latin typeface="Arial" panose="020B0604020202020204" pitchFamily="34" charset="0"/>
                <a:cs typeface="Arial" panose="020B0604020202020204" pitchFamily="34" charset="0"/>
              </a:rPr>
              <a:t>A</a:t>
            </a:r>
            <a:r>
              <a:rPr lang="en-GB" sz="4000" b="1" dirty="0" smtClean="0">
                <a:latin typeface="Arial" panose="020B0604020202020204" pitchFamily="34" charset="0"/>
                <a:cs typeface="Arial" panose="020B0604020202020204" pitchFamily="34" charset="0"/>
              </a:rPr>
              <a:t>nalysis</a:t>
            </a:r>
          </a:p>
          <a:p>
            <a:endParaRPr lang="en-GB" sz="4000" b="1" dirty="0">
              <a:latin typeface="Arial" panose="020B0604020202020204" pitchFamily="34" charset="0"/>
              <a:cs typeface="Arial" panose="020B0604020202020204" pitchFamily="34" charset="0"/>
            </a:endParaRPr>
          </a:p>
          <a:p>
            <a:r>
              <a:rPr lang="en-GB" sz="4000" b="1" dirty="0" smtClean="0">
                <a:solidFill>
                  <a:srgbClr val="0000FF"/>
                </a:solidFill>
                <a:latin typeface="Arial" panose="020B0604020202020204" pitchFamily="34" charset="0"/>
                <a:cs typeface="Arial" panose="020B0604020202020204" pitchFamily="34" charset="0"/>
              </a:rPr>
              <a:t>R</a:t>
            </a:r>
            <a:r>
              <a:rPr lang="en-GB" sz="4000" b="1" dirty="0" smtClean="0">
                <a:latin typeface="Arial" panose="020B0604020202020204" pitchFamily="34" charset="0"/>
                <a:cs typeface="Arial" panose="020B0604020202020204" pitchFamily="34" charset="0"/>
              </a:rPr>
              <a:t>esponse</a:t>
            </a:r>
          </a:p>
          <a:p>
            <a:endParaRPr lang="en-GB" sz="4000" b="1" dirty="0">
              <a:latin typeface="Arial" panose="020B0604020202020204" pitchFamily="34" charset="0"/>
              <a:cs typeface="Arial" panose="020B0604020202020204" pitchFamily="34" charset="0"/>
            </a:endParaRPr>
          </a:p>
          <a:p>
            <a:r>
              <a:rPr lang="en-GB" sz="4000" b="1" dirty="0" smtClean="0">
                <a:solidFill>
                  <a:srgbClr val="0000FF"/>
                </a:solidFill>
                <a:latin typeface="Arial" panose="020B0604020202020204" pitchFamily="34" charset="0"/>
                <a:cs typeface="Arial" panose="020B0604020202020204" pitchFamily="34" charset="0"/>
              </a:rPr>
              <a:t>A</a:t>
            </a:r>
            <a:r>
              <a:rPr lang="en-GB" sz="4000" b="1" dirty="0" smtClean="0">
                <a:latin typeface="Arial" panose="020B0604020202020204" pitchFamily="34" charset="0"/>
                <a:cs typeface="Arial" panose="020B0604020202020204" pitchFamily="34" charset="0"/>
              </a:rPr>
              <a:t>ssessment</a:t>
            </a:r>
            <a:endParaRPr lang="en-GB" sz="4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5628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3528" y="1772816"/>
            <a:ext cx="4432300" cy="4089400"/>
          </a:xfrm>
          <a:prstGeom prst="rect">
            <a:avLst/>
          </a:prstGeom>
        </p:spPr>
      </p:pic>
      <p:sp>
        <p:nvSpPr>
          <p:cNvPr id="12291" name="Rectangle 3"/>
          <p:cNvSpPr>
            <a:spLocks noGrp="1" noChangeArrowheads="1"/>
          </p:cNvSpPr>
          <p:nvPr>
            <p:ph type="body" idx="4294967295"/>
            <p:custDataLst>
              <p:tags r:id="rId1"/>
            </p:custDataLst>
          </p:nvPr>
        </p:nvSpPr>
        <p:spPr>
          <a:xfrm>
            <a:off x="4895850" y="1628775"/>
            <a:ext cx="4248150" cy="4752975"/>
          </a:xfrm>
        </p:spPr>
        <p:txBody>
          <a:bodyPr/>
          <a:lstStyle/>
          <a:p>
            <a:endParaRPr lang="en-US" altLang="en-US" sz="1800" b="1" dirty="0" smtClean="0">
              <a:ea typeface="ＭＳ Ｐゴシック" pitchFamily="34" charset="-128"/>
            </a:endParaRPr>
          </a:p>
          <a:p>
            <a:pPr marL="0" indent="0">
              <a:buNone/>
            </a:pPr>
            <a:r>
              <a:rPr lang="en-US" altLang="en-US" b="1" dirty="0" smtClean="0">
                <a:solidFill>
                  <a:srgbClr val="002060"/>
                </a:solidFill>
                <a:ea typeface="ＭＳ Ｐゴシック" pitchFamily="34" charset="-128"/>
              </a:rPr>
              <a:t>Scanning</a:t>
            </a:r>
            <a:r>
              <a:rPr lang="en-US" altLang="en-US" dirty="0" smtClean="0">
                <a:solidFill>
                  <a:srgbClr val="002060"/>
                </a:solidFill>
                <a:ea typeface="ＭＳ Ｐゴシック" pitchFamily="34" charset="-128"/>
              </a:rPr>
              <a:t> - </a:t>
            </a:r>
            <a:r>
              <a:rPr lang="en-GB" altLang="en-US" dirty="0" smtClean="0">
                <a:solidFill>
                  <a:srgbClr val="002060"/>
                </a:solidFill>
                <a:ea typeface="ＭＳ Ｐゴシック" pitchFamily="34" charset="-128"/>
              </a:rPr>
              <a:t>Carefully define specific problems and collate all associated information</a:t>
            </a:r>
            <a:endParaRPr lang="en-US" altLang="en-US" dirty="0" smtClean="0">
              <a:solidFill>
                <a:srgbClr val="002060"/>
              </a:solidFill>
              <a:ea typeface="ＭＳ Ｐゴシック" pitchFamily="34" charset="-128"/>
            </a:endParaRPr>
          </a:p>
          <a:p>
            <a:endParaRPr lang="en-US" altLang="en-US" sz="2000" b="1" dirty="0" smtClean="0">
              <a:solidFill>
                <a:srgbClr val="002060"/>
              </a:solidFill>
              <a:ea typeface="ＭＳ Ｐゴシック" pitchFamily="34" charset="-128"/>
            </a:endParaRPr>
          </a:p>
        </p:txBody>
      </p:sp>
    </p:spTree>
    <p:extLst>
      <p:ext uri="{BB962C8B-B14F-4D97-AF65-F5344CB8AC3E}">
        <p14:creationId xmlns:p14="http://schemas.microsoft.com/office/powerpoint/2010/main" val="240264139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4294967295"/>
            <p:custDataLst>
              <p:tags r:id="rId1"/>
            </p:custDataLst>
          </p:nvPr>
        </p:nvSpPr>
        <p:spPr>
          <a:xfrm>
            <a:off x="4668838" y="1628775"/>
            <a:ext cx="4475162" cy="4752975"/>
          </a:xfrm>
        </p:spPr>
        <p:txBody>
          <a:bodyPr/>
          <a:lstStyle/>
          <a:p>
            <a:pPr marL="0" indent="0">
              <a:buNone/>
            </a:pPr>
            <a:r>
              <a:rPr lang="en-US" altLang="en-US" b="1" dirty="0" smtClean="0">
                <a:solidFill>
                  <a:srgbClr val="002060"/>
                </a:solidFill>
                <a:ea typeface="ＭＳ Ｐゴシック" pitchFamily="34" charset="-128"/>
              </a:rPr>
              <a:t>Analysis</a:t>
            </a:r>
            <a:r>
              <a:rPr lang="en-US" altLang="en-US" dirty="0" smtClean="0">
                <a:solidFill>
                  <a:srgbClr val="002060"/>
                </a:solidFill>
                <a:ea typeface="ＭＳ Ｐゴシック" pitchFamily="34" charset="-128"/>
              </a:rPr>
              <a:t> - </a:t>
            </a:r>
            <a:r>
              <a:rPr lang="en-GB" altLang="en-US" dirty="0" smtClean="0">
                <a:solidFill>
                  <a:srgbClr val="002060"/>
                </a:solidFill>
                <a:ea typeface="ＭＳ Ｐゴシック" pitchFamily="34" charset="-128"/>
              </a:rPr>
              <a:t>Conduct in depth analysis to understand their causes and identify potential solutions</a:t>
            </a:r>
            <a:endParaRPr lang="en-US" altLang="en-US" b="1" dirty="0" smtClean="0">
              <a:solidFill>
                <a:srgbClr val="002060"/>
              </a:solidFill>
              <a:ea typeface="ＭＳ Ｐゴシック" pitchFamily="34" charset="-128"/>
            </a:endParaRPr>
          </a:p>
          <a:p>
            <a:endParaRPr lang="en-US" altLang="en-US" sz="2000" b="1" dirty="0" smtClean="0">
              <a:solidFill>
                <a:srgbClr val="002060"/>
              </a:solidFill>
              <a:ea typeface="ＭＳ Ｐゴシック" pitchFamily="34" charset="-128"/>
            </a:endParaRPr>
          </a:p>
        </p:txBody>
      </p:sp>
      <p:pic>
        <p:nvPicPr>
          <p:cNvPr id="4" name="Picture 3"/>
          <p:cNvPicPr>
            <a:picLocks noChangeAspect="1"/>
          </p:cNvPicPr>
          <p:nvPr>
            <p:custDataLst>
              <p:tags r:id="rId2"/>
            </p:custDataLst>
          </p:nvPr>
        </p:nvPicPr>
        <p:blipFill rotWithShape="1">
          <a:blip r:embed="rId5" cstate="print">
            <a:extLst>
              <a:ext uri="{28A0092B-C50C-407E-A947-70E740481C1C}">
                <a14:useLocalDpi xmlns:a14="http://schemas.microsoft.com/office/drawing/2010/main" val="0"/>
              </a:ext>
            </a:extLst>
          </a:blip>
          <a:srcRect l="2525" r="2818" b="380"/>
          <a:stretch/>
        </p:blipFill>
        <p:spPr>
          <a:xfrm>
            <a:off x="230514" y="1556792"/>
            <a:ext cx="4015680" cy="3384376"/>
          </a:xfrm>
          <a:prstGeom prst="rect">
            <a:avLst/>
          </a:prstGeom>
          <a:effectLst>
            <a:softEdge rad="63500"/>
          </a:effectLst>
        </p:spPr>
      </p:pic>
    </p:spTree>
    <p:extLst>
      <p:ext uri="{BB962C8B-B14F-4D97-AF65-F5344CB8AC3E}">
        <p14:creationId xmlns:p14="http://schemas.microsoft.com/office/powerpoint/2010/main" val="251377587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10" cstate="print">
            <a:lum bright="70000" contrast="-70000"/>
            <a:extLst>
              <a:ext uri="{BEBA8EAE-BF5A-486C-A8C5-ECC9F3942E4B}">
                <a14:imgProps xmlns:a14="http://schemas.microsoft.com/office/drawing/2010/main">
                  <a14:imgLayer r:embed="rId11">
                    <a14:imgEffect>
                      <a14:saturation sat="0"/>
                    </a14:imgEffect>
                  </a14:imgLayer>
                </a14:imgProps>
              </a:ext>
              <a:ext uri="{28A0092B-C50C-407E-A947-70E740481C1C}">
                <a14:useLocalDpi xmlns:a14="http://schemas.microsoft.com/office/drawing/2010/main" val="0"/>
              </a:ext>
            </a:extLst>
          </a:blip>
          <a:stretch>
            <a:fillRect/>
          </a:stretch>
        </p:blipFill>
        <p:spPr>
          <a:xfrm>
            <a:off x="-78914" y="3933056"/>
            <a:ext cx="3240360" cy="2592288"/>
          </a:xfrm>
          <a:prstGeom prst="rect">
            <a:avLst/>
          </a:prstGeom>
          <a:effectLst>
            <a:softEdge rad="127000"/>
          </a:effectLst>
        </p:spPr>
      </p:pic>
      <p:pic>
        <p:nvPicPr>
          <p:cNvPr id="4" name="Picture 3"/>
          <p:cNvPicPr>
            <a:picLocks noChangeAspect="1"/>
          </p:cNvPicPr>
          <p:nvPr>
            <p:custDataLst>
              <p:tags r:id="rId2"/>
            </p:custDataLst>
          </p:nvPr>
        </p:nvPicPr>
        <p:blipFill rotWithShape="1">
          <a:blip r:embed="rId12" cstate="print">
            <a:lum bright="70000" contrast="-70000"/>
            <a:extLst>
              <a:ext uri="{28A0092B-C50C-407E-A947-70E740481C1C}">
                <a14:useLocalDpi xmlns:a14="http://schemas.microsoft.com/office/drawing/2010/main" val="0"/>
              </a:ext>
            </a:extLst>
          </a:blip>
          <a:srcRect r="28048"/>
          <a:stretch/>
        </p:blipFill>
        <p:spPr>
          <a:xfrm>
            <a:off x="5868144" y="3938853"/>
            <a:ext cx="2952328" cy="2730507"/>
          </a:xfrm>
          <a:prstGeom prst="rect">
            <a:avLst/>
          </a:prstGeom>
          <a:effectLst>
            <a:softEdge rad="63500"/>
          </a:effectLst>
        </p:spPr>
      </p:pic>
      <p:pic>
        <p:nvPicPr>
          <p:cNvPr id="2" name="Picture 1"/>
          <p:cNvPicPr>
            <a:picLocks noChangeAspect="1"/>
          </p:cNvPicPr>
          <p:nvPr/>
        </p:nvPicPr>
        <p:blipFill rotWithShape="1">
          <a:blip r:embed="rId13" cstate="print">
            <a:lum bright="70000" contrast="-70000"/>
            <a:extLst>
              <a:ext uri="{28A0092B-C50C-407E-A947-70E740481C1C}">
                <a14:useLocalDpi xmlns:a14="http://schemas.microsoft.com/office/drawing/2010/main" val="0"/>
              </a:ext>
            </a:extLst>
          </a:blip>
          <a:srcRect l="37311" r="20965"/>
          <a:stretch/>
        </p:blipFill>
        <p:spPr>
          <a:xfrm>
            <a:off x="3491880" y="636152"/>
            <a:ext cx="1988080" cy="2983197"/>
          </a:xfrm>
          <a:prstGeom prst="rect">
            <a:avLst/>
          </a:prstGeom>
        </p:spPr>
      </p:pic>
      <p:sp>
        <p:nvSpPr>
          <p:cNvPr id="25602" name="Rectangle 2"/>
          <p:cNvSpPr>
            <a:spLocks noGrp="1" noChangeArrowheads="1"/>
          </p:cNvSpPr>
          <p:nvPr>
            <p:ph type="title" idx="4294967295"/>
            <p:custDataLst>
              <p:tags r:id="rId3"/>
            </p:custDataLst>
          </p:nvPr>
        </p:nvSpPr>
        <p:spPr>
          <a:xfrm>
            <a:off x="0" y="-76200"/>
            <a:ext cx="8229600" cy="768350"/>
          </a:xfrm>
        </p:spPr>
        <p:txBody>
          <a:bodyPr/>
          <a:lstStyle/>
          <a:p>
            <a:r>
              <a:rPr lang="en-GB" altLang="en-US" sz="2800" dirty="0" smtClean="0">
                <a:solidFill>
                  <a:schemeClr val="tx1"/>
                </a:solidFill>
                <a:ea typeface="ＭＳ Ｐゴシック" pitchFamily="34" charset="-128"/>
              </a:rPr>
              <a:t>Problem Analysis Triangle</a:t>
            </a:r>
            <a:endParaRPr lang="en-GB" altLang="en-US" sz="2800" dirty="0" smtClean="0">
              <a:ea typeface="ＭＳ Ｐゴシック" pitchFamily="34" charset="-128"/>
            </a:endParaRPr>
          </a:p>
        </p:txBody>
      </p:sp>
      <p:sp>
        <p:nvSpPr>
          <p:cNvPr id="34819" name="Text Box 3"/>
          <p:cNvSpPr txBox="1">
            <a:spLocks noChangeArrowheads="1"/>
          </p:cNvSpPr>
          <p:nvPr>
            <p:custDataLst>
              <p:tags r:id="rId4"/>
            </p:custDataLst>
          </p:nvPr>
        </p:nvSpPr>
        <p:spPr bwMode="auto">
          <a:xfrm>
            <a:off x="3510657" y="1825660"/>
            <a:ext cx="2087563" cy="523220"/>
          </a:xfrm>
          <a:prstGeom prst="rect">
            <a:avLst/>
          </a:prstGeom>
          <a:noFill/>
          <a:ln>
            <a:noFill/>
          </a:ln>
          <a:effectLst/>
          <a:extLst/>
        </p:spPr>
        <p:txBody>
          <a:bodyPr>
            <a:spAutoFit/>
          </a:bodyPr>
          <a:lstStyle/>
          <a:p>
            <a:pPr algn="ctr">
              <a:spcBef>
                <a:spcPct val="50000"/>
              </a:spcBef>
              <a:defRPr/>
            </a:pPr>
            <a:r>
              <a:rPr lang="en-US" sz="2800" b="0" dirty="0">
                <a:solidFill>
                  <a:srgbClr val="002060"/>
                </a:solidFill>
                <a:effectLst>
                  <a:outerShdw blurRad="38100" dist="38100" dir="2700000" algn="tl">
                    <a:srgbClr val="C0C0C0"/>
                  </a:outerShdw>
                </a:effectLst>
                <a:latin typeface="Arial" charset="0"/>
                <a:ea typeface="+mn-ea"/>
                <a:cs typeface="+mn-cs"/>
              </a:rPr>
              <a:t>Offender</a:t>
            </a:r>
            <a:endParaRPr lang="en-GB" sz="2800" b="0" dirty="0">
              <a:solidFill>
                <a:srgbClr val="002060"/>
              </a:solidFill>
              <a:effectLst>
                <a:outerShdw blurRad="38100" dist="38100" dir="2700000" algn="tl">
                  <a:srgbClr val="C0C0C0"/>
                </a:outerShdw>
              </a:effectLst>
              <a:latin typeface="Arial" charset="0"/>
              <a:ea typeface="+mn-ea"/>
              <a:cs typeface="+mn-cs"/>
            </a:endParaRPr>
          </a:p>
        </p:txBody>
      </p:sp>
      <p:sp>
        <p:nvSpPr>
          <p:cNvPr id="34820" name="Text Box 4"/>
          <p:cNvSpPr txBox="1">
            <a:spLocks noChangeArrowheads="1"/>
          </p:cNvSpPr>
          <p:nvPr>
            <p:custDataLst>
              <p:tags r:id="rId5"/>
            </p:custDataLst>
          </p:nvPr>
        </p:nvSpPr>
        <p:spPr bwMode="auto">
          <a:xfrm>
            <a:off x="899592" y="4767535"/>
            <a:ext cx="1441450" cy="523220"/>
          </a:xfrm>
          <a:prstGeom prst="rect">
            <a:avLst/>
          </a:prstGeom>
          <a:noFill/>
          <a:ln>
            <a:noFill/>
          </a:ln>
          <a:effectLst/>
          <a:extLst/>
        </p:spPr>
        <p:txBody>
          <a:bodyPr>
            <a:spAutoFit/>
          </a:bodyPr>
          <a:lstStyle/>
          <a:p>
            <a:pPr algn="ctr">
              <a:spcBef>
                <a:spcPct val="50000"/>
              </a:spcBef>
              <a:defRPr/>
            </a:pPr>
            <a:r>
              <a:rPr lang="en-US" sz="2800" b="0" dirty="0">
                <a:solidFill>
                  <a:srgbClr val="002060"/>
                </a:solidFill>
                <a:effectLst>
                  <a:outerShdw blurRad="38100" dist="38100" dir="2700000" algn="tl">
                    <a:srgbClr val="C0C0C0"/>
                  </a:outerShdw>
                </a:effectLst>
                <a:latin typeface="Arial" charset="0"/>
                <a:ea typeface="+mn-ea"/>
                <a:cs typeface="+mn-cs"/>
              </a:rPr>
              <a:t>Victim</a:t>
            </a:r>
            <a:endParaRPr lang="en-GB" sz="2800" b="0" dirty="0">
              <a:solidFill>
                <a:srgbClr val="002060"/>
              </a:solidFill>
              <a:effectLst>
                <a:outerShdw blurRad="38100" dist="38100" dir="2700000" algn="tl">
                  <a:srgbClr val="C0C0C0"/>
                </a:outerShdw>
              </a:effectLst>
              <a:latin typeface="Arial" charset="0"/>
              <a:ea typeface="+mn-ea"/>
              <a:cs typeface="+mn-cs"/>
            </a:endParaRPr>
          </a:p>
        </p:txBody>
      </p:sp>
      <p:sp>
        <p:nvSpPr>
          <p:cNvPr id="34821" name="Text Box 5"/>
          <p:cNvSpPr txBox="1">
            <a:spLocks noChangeArrowheads="1"/>
          </p:cNvSpPr>
          <p:nvPr>
            <p:custDataLst>
              <p:tags r:id="rId6"/>
            </p:custDataLst>
          </p:nvPr>
        </p:nvSpPr>
        <p:spPr bwMode="auto">
          <a:xfrm>
            <a:off x="6422055" y="4919376"/>
            <a:ext cx="1800225" cy="523220"/>
          </a:xfrm>
          <a:prstGeom prst="rect">
            <a:avLst/>
          </a:prstGeom>
          <a:noFill/>
          <a:ln>
            <a:noFill/>
          </a:ln>
          <a:effectLst/>
          <a:extLst/>
        </p:spPr>
        <p:txBody>
          <a:bodyPr>
            <a:spAutoFit/>
          </a:bodyPr>
          <a:lstStyle/>
          <a:p>
            <a:pPr algn="ctr">
              <a:spcBef>
                <a:spcPct val="50000"/>
              </a:spcBef>
              <a:defRPr/>
            </a:pPr>
            <a:r>
              <a:rPr lang="en-US" sz="2800" b="0" dirty="0">
                <a:solidFill>
                  <a:srgbClr val="002060"/>
                </a:solidFill>
                <a:effectLst>
                  <a:outerShdw blurRad="38100" dist="38100" dir="2700000" algn="tl">
                    <a:srgbClr val="C0C0C0"/>
                  </a:outerShdw>
                </a:effectLst>
                <a:latin typeface="Arial" charset="0"/>
                <a:ea typeface="+mn-ea"/>
                <a:cs typeface="+mn-cs"/>
              </a:rPr>
              <a:t>Location</a:t>
            </a:r>
            <a:endParaRPr lang="en-GB" sz="2800" b="0" dirty="0">
              <a:solidFill>
                <a:srgbClr val="002060"/>
              </a:solidFill>
              <a:effectLst>
                <a:outerShdw blurRad="38100" dist="38100" dir="2700000" algn="tl">
                  <a:srgbClr val="C0C0C0"/>
                </a:outerShdw>
              </a:effectLst>
              <a:latin typeface="Arial" charset="0"/>
              <a:ea typeface="+mn-ea"/>
              <a:cs typeface="+mn-cs"/>
            </a:endParaRPr>
          </a:p>
        </p:txBody>
      </p:sp>
      <p:sp>
        <p:nvSpPr>
          <p:cNvPr id="25606" name="AutoShape 6"/>
          <p:cNvSpPr>
            <a:spLocks noChangeArrowheads="1"/>
          </p:cNvSpPr>
          <p:nvPr>
            <p:custDataLst>
              <p:tags r:id="rId7"/>
            </p:custDataLst>
          </p:nvPr>
        </p:nvSpPr>
        <p:spPr bwMode="auto">
          <a:xfrm>
            <a:off x="3243872" y="3174033"/>
            <a:ext cx="2537321" cy="2055167"/>
          </a:xfrm>
          <a:prstGeom prst="triangle">
            <a:avLst>
              <a:gd name="adj" fmla="val 50000"/>
            </a:avLst>
          </a:prstGeom>
          <a:noFill/>
          <a:ln w="1016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dirty="0">
              <a:latin typeface="Arial" charset="0"/>
            </a:endParaRPr>
          </a:p>
        </p:txBody>
      </p:sp>
    </p:spTree>
    <p:extLst>
      <p:ext uri="{BB962C8B-B14F-4D97-AF65-F5344CB8AC3E}">
        <p14:creationId xmlns:p14="http://schemas.microsoft.com/office/powerpoint/2010/main" val="36166592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60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2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48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48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34819" grpId="0"/>
      <p:bldP spid="34820" grpId="0"/>
      <p:bldP spid="34821" grpId="0"/>
      <p:bldP spid="25606"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10" cstate="print">
            <a:lum bright="70000" contrast="-70000"/>
            <a:extLst>
              <a:ext uri="{BEBA8EAE-BF5A-486C-A8C5-ECC9F3942E4B}">
                <a14:imgProps xmlns:a14="http://schemas.microsoft.com/office/drawing/2010/main">
                  <a14:imgLayer r:embed="rId11">
                    <a14:imgEffect>
                      <a14:saturation sat="0"/>
                    </a14:imgEffect>
                  </a14:imgLayer>
                </a14:imgProps>
              </a:ext>
              <a:ext uri="{28A0092B-C50C-407E-A947-70E740481C1C}">
                <a14:useLocalDpi xmlns:a14="http://schemas.microsoft.com/office/drawing/2010/main" val="0"/>
              </a:ext>
            </a:extLst>
          </a:blip>
          <a:stretch>
            <a:fillRect/>
          </a:stretch>
        </p:blipFill>
        <p:spPr>
          <a:xfrm>
            <a:off x="-78914" y="3933056"/>
            <a:ext cx="3240360" cy="2592288"/>
          </a:xfrm>
          <a:prstGeom prst="rect">
            <a:avLst/>
          </a:prstGeom>
          <a:effectLst>
            <a:softEdge rad="127000"/>
          </a:effectLst>
        </p:spPr>
      </p:pic>
      <p:pic>
        <p:nvPicPr>
          <p:cNvPr id="4" name="Picture 3"/>
          <p:cNvPicPr>
            <a:picLocks noChangeAspect="1"/>
          </p:cNvPicPr>
          <p:nvPr>
            <p:custDataLst>
              <p:tags r:id="rId2"/>
            </p:custDataLst>
          </p:nvPr>
        </p:nvPicPr>
        <p:blipFill rotWithShape="1">
          <a:blip r:embed="rId12" cstate="print">
            <a:lum bright="70000" contrast="-70000"/>
            <a:extLst>
              <a:ext uri="{28A0092B-C50C-407E-A947-70E740481C1C}">
                <a14:useLocalDpi xmlns:a14="http://schemas.microsoft.com/office/drawing/2010/main" val="0"/>
              </a:ext>
            </a:extLst>
          </a:blip>
          <a:srcRect r="28048"/>
          <a:stretch/>
        </p:blipFill>
        <p:spPr>
          <a:xfrm>
            <a:off x="5868144" y="3938853"/>
            <a:ext cx="2952328" cy="2730507"/>
          </a:xfrm>
          <a:prstGeom prst="rect">
            <a:avLst/>
          </a:prstGeom>
          <a:effectLst>
            <a:softEdge rad="63500"/>
          </a:effectLst>
        </p:spPr>
      </p:pic>
      <p:pic>
        <p:nvPicPr>
          <p:cNvPr id="2" name="Picture 1"/>
          <p:cNvPicPr>
            <a:picLocks noChangeAspect="1"/>
          </p:cNvPicPr>
          <p:nvPr/>
        </p:nvPicPr>
        <p:blipFill rotWithShape="1">
          <a:blip r:embed="rId13" cstate="print">
            <a:lum bright="70000" contrast="-70000"/>
            <a:extLst>
              <a:ext uri="{28A0092B-C50C-407E-A947-70E740481C1C}">
                <a14:useLocalDpi xmlns:a14="http://schemas.microsoft.com/office/drawing/2010/main" val="0"/>
              </a:ext>
            </a:extLst>
          </a:blip>
          <a:srcRect l="37311" r="20965"/>
          <a:stretch/>
        </p:blipFill>
        <p:spPr>
          <a:xfrm>
            <a:off x="3491880" y="636152"/>
            <a:ext cx="1988080" cy="2983197"/>
          </a:xfrm>
          <a:prstGeom prst="rect">
            <a:avLst/>
          </a:prstGeom>
        </p:spPr>
      </p:pic>
      <p:sp>
        <p:nvSpPr>
          <p:cNvPr id="25602" name="Rectangle 2"/>
          <p:cNvSpPr>
            <a:spLocks noGrp="1" noChangeArrowheads="1"/>
          </p:cNvSpPr>
          <p:nvPr>
            <p:ph type="title" idx="4294967295"/>
            <p:custDataLst>
              <p:tags r:id="rId3"/>
            </p:custDataLst>
          </p:nvPr>
        </p:nvSpPr>
        <p:spPr>
          <a:xfrm>
            <a:off x="0" y="-76200"/>
            <a:ext cx="8229600" cy="768350"/>
          </a:xfrm>
        </p:spPr>
        <p:txBody>
          <a:bodyPr/>
          <a:lstStyle/>
          <a:p>
            <a:r>
              <a:rPr lang="en-GB" altLang="en-US" sz="2800" dirty="0" smtClean="0">
                <a:solidFill>
                  <a:schemeClr val="tx1"/>
                </a:solidFill>
                <a:ea typeface="ＭＳ Ｐゴシック" pitchFamily="34" charset="-128"/>
              </a:rPr>
              <a:t>Problem Analysis Triangle</a:t>
            </a:r>
            <a:endParaRPr lang="en-GB" altLang="en-US" sz="2800" dirty="0" smtClean="0">
              <a:ea typeface="ＭＳ Ｐゴシック" pitchFamily="34" charset="-128"/>
            </a:endParaRPr>
          </a:p>
        </p:txBody>
      </p:sp>
      <p:sp>
        <p:nvSpPr>
          <p:cNvPr id="34819" name="Text Box 3"/>
          <p:cNvSpPr txBox="1">
            <a:spLocks noChangeArrowheads="1"/>
          </p:cNvSpPr>
          <p:nvPr>
            <p:custDataLst>
              <p:tags r:id="rId4"/>
            </p:custDataLst>
          </p:nvPr>
        </p:nvSpPr>
        <p:spPr bwMode="auto">
          <a:xfrm>
            <a:off x="3510657" y="1825660"/>
            <a:ext cx="2087563" cy="523220"/>
          </a:xfrm>
          <a:prstGeom prst="rect">
            <a:avLst/>
          </a:prstGeom>
          <a:noFill/>
          <a:ln>
            <a:noFill/>
          </a:ln>
          <a:effectLst/>
          <a:extLst/>
        </p:spPr>
        <p:txBody>
          <a:bodyPr>
            <a:spAutoFit/>
          </a:bodyPr>
          <a:lstStyle/>
          <a:p>
            <a:pPr algn="ctr">
              <a:spcBef>
                <a:spcPct val="50000"/>
              </a:spcBef>
              <a:defRPr/>
            </a:pPr>
            <a:r>
              <a:rPr lang="en-US" sz="2800" b="0" dirty="0">
                <a:solidFill>
                  <a:srgbClr val="002060"/>
                </a:solidFill>
                <a:effectLst>
                  <a:outerShdw blurRad="38100" dist="38100" dir="2700000" algn="tl">
                    <a:srgbClr val="C0C0C0"/>
                  </a:outerShdw>
                </a:effectLst>
                <a:latin typeface="Arial" charset="0"/>
                <a:ea typeface="+mn-ea"/>
                <a:cs typeface="+mn-cs"/>
              </a:rPr>
              <a:t>Offender</a:t>
            </a:r>
            <a:endParaRPr lang="en-GB" sz="2800" b="0" dirty="0">
              <a:solidFill>
                <a:srgbClr val="002060"/>
              </a:solidFill>
              <a:effectLst>
                <a:outerShdw blurRad="38100" dist="38100" dir="2700000" algn="tl">
                  <a:srgbClr val="C0C0C0"/>
                </a:outerShdw>
              </a:effectLst>
              <a:latin typeface="Arial" charset="0"/>
              <a:ea typeface="+mn-ea"/>
              <a:cs typeface="+mn-cs"/>
            </a:endParaRPr>
          </a:p>
        </p:txBody>
      </p:sp>
      <p:sp>
        <p:nvSpPr>
          <p:cNvPr id="34820" name="Text Box 4"/>
          <p:cNvSpPr txBox="1">
            <a:spLocks noChangeArrowheads="1"/>
          </p:cNvSpPr>
          <p:nvPr>
            <p:custDataLst>
              <p:tags r:id="rId5"/>
            </p:custDataLst>
          </p:nvPr>
        </p:nvSpPr>
        <p:spPr bwMode="auto">
          <a:xfrm>
            <a:off x="899592" y="4767535"/>
            <a:ext cx="1441450" cy="523220"/>
          </a:xfrm>
          <a:prstGeom prst="rect">
            <a:avLst/>
          </a:prstGeom>
          <a:noFill/>
          <a:ln>
            <a:noFill/>
          </a:ln>
          <a:effectLst/>
          <a:extLst/>
        </p:spPr>
        <p:txBody>
          <a:bodyPr>
            <a:spAutoFit/>
          </a:bodyPr>
          <a:lstStyle/>
          <a:p>
            <a:pPr algn="ctr">
              <a:spcBef>
                <a:spcPct val="50000"/>
              </a:spcBef>
              <a:defRPr/>
            </a:pPr>
            <a:r>
              <a:rPr lang="en-US" sz="2800" b="0" dirty="0">
                <a:solidFill>
                  <a:srgbClr val="002060"/>
                </a:solidFill>
                <a:effectLst>
                  <a:outerShdw blurRad="38100" dist="38100" dir="2700000" algn="tl">
                    <a:srgbClr val="C0C0C0"/>
                  </a:outerShdw>
                </a:effectLst>
                <a:latin typeface="Arial" charset="0"/>
                <a:ea typeface="+mn-ea"/>
                <a:cs typeface="+mn-cs"/>
              </a:rPr>
              <a:t>Victim</a:t>
            </a:r>
            <a:endParaRPr lang="en-GB" sz="2800" b="0" dirty="0">
              <a:solidFill>
                <a:srgbClr val="002060"/>
              </a:solidFill>
              <a:effectLst>
                <a:outerShdw blurRad="38100" dist="38100" dir="2700000" algn="tl">
                  <a:srgbClr val="C0C0C0"/>
                </a:outerShdw>
              </a:effectLst>
              <a:latin typeface="Arial" charset="0"/>
              <a:ea typeface="+mn-ea"/>
              <a:cs typeface="+mn-cs"/>
            </a:endParaRPr>
          </a:p>
        </p:txBody>
      </p:sp>
      <p:sp>
        <p:nvSpPr>
          <p:cNvPr id="34821" name="Text Box 5"/>
          <p:cNvSpPr txBox="1">
            <a:spLocks noChangeArrowheads="1"/>
          </p:cNvSpPr>
          <p:nvPr>
            <p:custDataLst>
              <p:tags r:id="rId6"/>
            </p:custDataLst>
          </p:nvPr>
        </p:nvSpPr>
        <p:spPr bwMode="auto">
          <a:xfrm>
            <a:off x="6422055" y="4919376"/>
            <a:ext cx="1800225" cy="523220"/>
          </a:xfrm>
          <a:prstGeom prst="rect">
            <a:avLst/>
          </a:prstGeom>
          <a:noFill/>
          <a:ln>
            <a:noFill/>
          </a:ln>
          <a:effectLst/>
          <a:extLst/>
        </p:spPr>
        <p:txBody>
          <a:bodyPr>
            <a:spAutoFit/>
          </a:bodyPr>
          <a:lstStyle/>
          <a:p>
            <a:pPr algn="ctr">
              <a:spcBef>
                <a:spcPct val="50000"/>
              </a:spcBef>
              <a:defRPr/>
            </a:pPr>
            <a:r>
              <a:rPr lang="en-US" sz="2800" b="0" dirty="0">
                <a:solidFill>
                  <a:srgbClr val="002060"/>
                </a:solidFill>
                <a:effectLst>
                  <a:outerShdw blurRad="38100" dist="38100" dir="2700000" algn="tl">
                    <a:srgbClr val="C0C0C0"/>
                  </a:outerShdw>
                </a:effectLst>
                <a:latin typeface="Arial" charset="0"/>
                <a:ea typeface="+mn-ea"/>
                <a:cs typeface="+mn-cs"/>
              </a:rPr>
              <a:t>Location</a:t>
            </a:r>
            <a:endParaRPr lang="en-GB" sz="2800" b="0" dirty="0">
              <a:solidFill>
                <a:srgbClr val="002060"/>
              </a:solidFill>
              <a:effectLst>
                <a:outerShdw blurRad="38100" dist="38100" dir="2700000" algn="tl">
                  <a:srgbClr val="C0C0C0"/>
                </a:outerShdw>
              </a:effectLst>
              <a:latin typeface="Arial" charset="0"/>
              <a:ea typeface="+mn-ea"/>
              <a:cs typeface="+mn-cs"/>
            </a:endParaRPr>
          </a:p>
        </p:txBody>
      </p:sp>
      <p:sp>
        <p:nvSpPr>
          <p:cNvPr id="25606" name="AutoShape 6"/>
          <p:cNvSpPr>
            <a:spLocks noChangeArrowheads="1"/>
          </p:cNvSpPr>
          <p:nvPr>
            <p:custDataLst>
              <p:tags r:id="rId7"/>
            </p:custDataLst>
          </p:nvPr>
        </p:nvSpPr>
        <p:spPr bwMode="auto">
          <a:xfrm>
            <a:off x="3243872" y="3174033"/>
            <a:ext cx="2537321" cy="2055167"/>
          </a:xfrm>
          <a:prstGeom prst="triangle">
            <a:avLst>
              <a:gd name="adj" fmla="val 50000"/>
            </a:avLst>
          </a:prstGeom>
          <a:noFill/>
          <a:ln w="1016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spcBef>
                <a:spcPct val="20000"/>
              </a:spcBef>
              <a:buChar char="•"/>
              <a:defRPr sz="2400">
                <a:solidFill>
                  <a:schemeClr val="tx1"/>
                </a:solidFill>
                <a:latin typeface="Verdana" pitchFamily="34" charset="0"/>
                <a:ea typeface="ＭＳ Ｐゴシック" pitchFamily="34" charset="-128"/>
              </a:defRPr>
            </a:lvl1pPr>
            <a:lvl2pPr marL="742950" indent="-285750" eaLnBrk="0" hangingPunct="0">
              <a:spcBef>
                <a:spcPct val="20000"/>
              </a:spcBef>
              <a:buChar char="–"/>
              <a:defRPr sz="2400">
                <a:solidFill>
                  <a:schemeClr val="tx1"/>
                </a:solidFill>
                <a:latin typeface="Verdana" pitchFamily="34" charset="0"/>
                <a:ea typeface="ＭＳ Ｐゴシック" pitchFamily="34" charset="-128"/>
              </a:defRPr>
            </a:lvl2pPr>
            <a:lvl3pPr marL="1143000" indent="-228600" eaLnBrk="0" hangingPunct="0">
              <a:spcBef>
                <a:spcPct val="20000"/>
              </a:spcBef>
              <a:buChar char="•"/>
              <a:defRPr sz="2400">
                <a:solidFill>
                  <a:schemeClr val="accent2"/>
                </a:solidFill>
                <a:latin typeface="Verdana" pitchFamily="34" charset="0"/>
                <a:ea typeface="ＭＳ Ｐゴシック" pitchFamily="34" charset="-128"/>
              </a:defRPr>
            </a:lvl3pPr>
            <a:lvl4pPr marL="1600200" indent="-228600" eaLnBrk="0" hangingPunct="0">
              <a:spcBef>
                <a:spcPct val="20000"/>
              </a:spcBef>
              <a:buChar char="–"/>
              <a:defRPr sz="2000">
                <a:solidFill>
                  <a:schemeClr val="accent2"/>
                </a:solidFill>
                <a:latin typeface="Verdana" pitchFamily="34" charset="0"/>
                <a:ea typeface="ＭＳ Ｐゴシック" pitchFamily="34" charset="-128"/>
              </a:defRPr>
            </a:lvl4pPr>
            <a:lvl5pPr marL="2057400" indent="-228600" eaLnBrk="0" hangingPunct="0">
              <a:spcBef>
                <a:spcPct val="20000"/>
              </a:spcBef>
              <a:buChar char="»"/>
              <a:defRPr sz="2000">
                <a:solidFill>
                  <a:schemeClr val="accent2"/>
                </a:solidFill>
                <a:latin typeface="Verdana" pitchFamily="34" charset="0"/>
                <a:ea typeface="ＭＳ Ｐゴシック" pitchFamily="34" charset="-128"/>
              </a:defRPr>
            </a:lvl5pPr>
            <a:lvl6pPr marL="25146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6pPr>
            <a:lvl7pPr marL="29718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7pPr>
            <a:lvl8pPr marL="34290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8pPr>
            <a:lvl9pPr marL="3886200" indent="-228600" eaLnBrk="0" fontAlgn="base" hangingPunct="0">
              <a:spcBef>
                <a:spcPct val="20000"/>
              </a:spcBef>
              <a:spcAft>
                <a:spcPct val="0"/>
              </a:spcAft>
              <a:buChar char="»"/>
              <a:defRPr sz="2000">
                <a:solidFill>
                  <a:schemeClr val="accent2"/>
                </a:solidFill>
                <a:latin typeface="Verdana" pitchFamily="34" charset="0"/>
                <a:ea typeface="ＭＳ Ｐゴシック" pitchFamily="34" charset="-128"/>
              </a:defRPr>
            </a:lvl9pPr>
          </a:lstStyle>
          <a:p>
            <a:pPr eaLnBrk="1" hangingPunct="1">
              <a:spcBef>
                <a:spcPct val="0"/>
              </a:spcBef>
              <a:buFontTx/>
              <a:buNone/>
            </a:pPr>
            <a:endParaRPr lang="en-US" altLang="en-US" sz="1800" b="0" dirty="0">
              <a:latin typeface="Arial" charset="0"/>
            </a:endParaRPr>
          </a:p>
        </p:txBody>
      </p:sp>
    </p:spTree>
    <p:extLst>
      <p:ext uri="{BB962C8B-B14F-4D97-AF65-F5344CB8AC3E}">
        <p14:creationId xmlns:p14="http://schemas.microsoft.com/office/powerpoint/2010/main" val="175228435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481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48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48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autoUpdateAnimBg="0"/>
      <p:bldP spid="34820" grpId="0" autoUpdateAnimBg="0"/>
      <p:bldP spid="34821"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4294967295"/>
            <p:custDataLst>
              <p:tags r:id="rId1"/>
            </p:custDataLst>
          </p:nvPr>
        </p:nvSpPr>
        <p:spPr>
          <a:xfrm>
            <a:off x="4751388" y="1628775"/>
            <a:ext cx="4392612" cy="4679950"/>
          </a:xfrm>
        </p:spPr>
        <p:txBody>
          <a:bodyPr/>
          <a:lstStyle/>
          <a:p>
            <a:pPr marL="0" indent="0">
              <a:buNone/>
            </a:pPr>
            <a:r>
              <a:rPr lang="en-US" altLang="en-US" b="1" dirty="0" smtClean="0">
                <a:solidFill>
                  <a:srgbClr val="002060"/>
                </a:solidFill>
                <a:ea typeface="ＭＳ Ｐゴシック" pitchFamily="34" charset="-128"/>
              </a:rPr>
              <a:t>Response</a:t>
            </a:r>
            <a:r>
              <a:rPr lang="en-US" altLang="en-US" dirty="0" smtClean="0">
                <a:solidFill>
                  <a:srgbClr val="002060"/>
                </a:solidFill>
                <a:ea typeface="ＭＳ Ｐゴシック" pitchFamily="34" charset="-128"/>
              </a:rPr>
              <a:t> – </a:t>
            </a:r>
            <a:r>
              <a:rPr lang="en-GB" altLang="en-US" dirty="0" smtClean="0">
                <a:solidFill>
                  <a:srgbClr val="002060"/>
                </a:solidFill>
                <a:ea typeface="ＭＳ Ｐゴシック" pitchFamily="34" charset="-128"/>
              </a:rPr>
              <a:t>Decide on final objectives and most appropriate response. </a:t>
            </a:r>
          </a:p>
          <a:p>
            <a:pPr marL="0" indent="0">
              <a:buNone/>
            </a:pPr>
            <a:endParaRPr lang="en-GB" altLang="en-US" dirty="0">
              <a:solidFill>
                <a:srgbClr val="002060"/>
              </a:solidFill>
              <a:ea typeface="ＭＳ Ｐゴシック" pitchFamily="34" charset="-128"/>
            </a:endParaRPr>
          </a:p>
          <a:p>
            <a:pPr marL="0" indent="0">
              <a:buNone/>
            </a:pPr>
            <a:r>
              <a:rPr lang="en-GB" altLang="en-US" dirty="0" smtClean="0">
                <a:solidFill>
                  <a:srgbClr val="002060"/>
                </a:solidFill>
                <a:ea typeface="ＭＳ Ｐゴシック" pitchFamily="34" charset="-128"/>
              </a:rPr>
              <a:t>Implement the response</a:t>
            </a:r>
            <a:endParaRPr lang="en-US" altLang="en-US" b="1" dirty="0" smtClean="0">
              <a:solidFill>
                <a:srgbClr val="002060"/>
              </a:solidFill>
              <a:ea typeface="ＭＳ Ｐゴシック" pitchFamily="34" charset="-128"/>
            </a:endParaRPr>
          </a:p>
          <a:p>
            <a:endParaRPr lang="en-US" altLang="en-US" sz="2000" b="1" dirty="0" smtClean="0">
              <a:solidFill>
                <a:srgbClr val="002060"/>
              </a:solidFill>
              <a:ea typeface="ＭＳ Ｐゴシック" pitchFamily="34" charset="-128"/>
            </a:endParaRPr>
          </a:p>
        </p:txBody>
      </p:sp>
      <p:pic>
        <p:nvPicPr>
          <p:cNvPr id="3" name="Picture 2"/>
          <p:cNvPicPr>
            <a:picLocks noChangeAspect="1"/>
          </p:cNvPicPr>
          <p:nvPr>
            <p:custDataLst>
              <p:tags r:id="rId2"/>
            </p:custDataLst>
          </p:nvPr>
        </p:nvPicPr>
        <p:blipFill>
          <a:blip r:embed="rId5" cstate="print">
            <a:extLst>
              <a:ext uri="{28A0092B-C50C-407E-A947-70E740481C1C}">
                <a14:useLocalDpi xmlns:a14="http://schemas.microsoft.com/office/drawing/2010/main" val="0"/>
              </a:ext>
            </a:extLst>
          </a:blip>
          <a:stretch>
            <a:fillRect/>
          </a:stretch>
        </p:blipFill>
        <p:spPr>
          <a:xfrm>
            <a:off x="251520" y="1700808"/>
            <a:ext cx="4048125" cy="3600400"/>
          </a:xfrm>
          <a:prstGeom prst="rect">
            <a:avLst/>
          </a:prstGeom>
          <a:effectLst>
            <a:softEdge rad="127000"/>
          </a:effectLst>
        </p:spPr>
      </p:pic>
    </p:spTree>
    <p:extLst>
      <p:ext uri="{BB962C8B-B14F-4D97-AF65-F5344CB8AC3E}">
        <p14:creationId xmlns:p14="http://schemas.microsoft.com/office/powerpoint/2010/main" val="118928926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type="body" idx="4294967295"/>
            <p:custDataLst>
              <p:tags r:id="rId1"/>
            </p:custDataLst>
          </p:nvPr>
        </p:nvSpPr>
        <p:spPr>
          <a:xfrm>
            <a:off x="4751388" y="657225"/>
            <a:ext cx="4392612" cy="5688013"/>
          </a:xfrm>
        </p:spPr>
        <p:txBody>
          <a:bodyPr>
            <a:normAutofit/>
          </a:bodyPr>
          <a:lstStyle/>
          <a:p>
            <a:pPr marL="0" indent="0">
              <a:buNone/>
            </a:pPr>
            <a:r>
              <a:rPr lang="en-GB" altLang="en-US" b="1" dirty="0" smtClean="0">
                <a:solidFill>
                  <a:srgbClr val="002060"/>
                </a:solidFill>
                <a:ea typeface="ＭＳ Ｐゴシック" pitchFamily="34" charset="-128"/>
              </a:rPr>
              <a:t>Totally eliminate the problem</a:t>
            </a:r>
          </a:p>
          <a:p>
            <a:pPr marL="0" indent="0">
              <a:buNone/>
            </a:pPr>
            <a:endParaRPr lang="en-GB" altLang="en-US" b="1" dirty="0" smtClean="0">
              <a:solidFill>
                <a:srgbClr val="002060"/>
              </a:solidFill>
              <a:ea typeface="ＭＳ Ｐゴシック" pitchFamily="34" charset="-128"/>
            </a:endParaRPr>
          </a:p>
          <a:p>
            <a:pPr marL="0" indent="0">
              <a:buNone/>
            </a:pPr>
            <a:r>
              <a:rPr lang="en-GB" altLang="en-US" b="1" dirty="0" smtClean="0">
                <a:solidFill>
                  <a:srgbClr val="002060"/>
                </a:solidFill>
                <a:ea typeface="ＭＳ Ｐゴシック" pitchFamily="34" charset="-128"/>
              </a:rPr>
              <a:t>Substantially reduce the problem</a:t>
            </a:r>
          </a:p>
          <a:p>
            <a:pPr marL="0" indent="0">
              <a:buNone/>
            </a:pPr>
            <a:endParaRPr lang="en-GB" altLang="en-US" b="1" dirty="0" smtClean="0">
              <a:solidFill>
                <a:srgbClr val="002060"/>
              </a:solidFill>
              <a:ea typeface="ＭＳ Ｐゴシック" pitchFamily="34" charset="-128"/>
            </a:endParaRPr>
          </a:p>
          <a:p>
            <a:pPr marL="0" indent="0">
              <a:buNone/>
            </a:pPr>
            <a:r>
              <a:rPr lang="en-GB" altLang="en-US" b="1" dirty="0" smtClean="0">
                <a:solidFill>
                  <a:srgbClr val="002060"/>
                </a:solidFill>
                <a:ea typeface="ＭＳ Ｐゴシック" pitchFamily="34" charset="-128"/>
              </a:rPr>
              <a:t>Reduce the harm caused by the problem</a:t>
            </a:r>
          </a:p>
          <a:p>
            <a:pPr marL="0" indent="0">
              <a:buNone/>
            </a:pPr>
            <a:endParaRPr lang="en-GB" altLang="en-US" b="1" dirty="0" smtClean="0">
              <a:solidFill>
                <a:srgbClr val="002060"/>
              </a:solidFill>
              <a:ea typeface="ＭＳ Ｐゴシック" pitchFamily="34" charset="-128"/>
            </a:endParaRPr>
          </a:p>
          <a:p>
            <a:pPr marL="0" indent="0">
              <a:buNone/>
            </a:pPr>
            <a:r>
              <a:rPr lang="en-GB" altLang="en-US" b="1" dirty="0" smtClean="0">
                <a:solidFill>
                  <a:srgbClr val="002060"/>
                </a:solidFill>
                <a:ea typeface="ＭＳ Ｐゴシック" pitchFamily="34" charset="-128"/>
              </a:rPr>
              <a:t>Deal with the problem better</a:t>
            </a:r>
          </a:p>
          <a:p>
            <a:pPr marL="0" indent="0">
              <a:buNone/>
            </a:pPr>
            <a:endParaRPr lang="en-GB" altLang="en-US" b="1" dirty="0" smtClean="0">
              <a:solidFill>
                <a:srgbClr val="002060"/>
              </a:solidFill>
              <a:ea typeface="ＭＳ Ｐゴシック" pitchFamily="34" charset="-128"/>
            </a:endParaRPr>
          </a:p>
          <a:p>
            <a:pPr marL="0" indent="0">
              <a:buNone/>
            </a:pPr>
            <a:r>
              <a:rPr lang="en-GB" altLang="en-US" b="1" dirty="0" smtClean="0">
                <a:solidFill>
                  <a:srgbClr val="002060"/>
                </a:solidFill>
                <a:ea typeface="ＭＳ Ｐゴシック" pitchFamily="34" charset="-128"/>
              </a:rPr>
              <a:t>Remove the problem from police consideration</a:t>
            </a:r>
            <a:endParaRPr lang="en-US" altLang="en-US" b="1" dirty="0" smtClean="0">
              <a:solidFill>
                <a:srgbClr val="002060"/>
              </a:solidFill>
              <a:ea typeface="ＭＳ Ｐゴシック" pitchFamily="34" charset="-128"/>
            </a:endParaRPr>
          </a:p>
          <a:p>
            <a:endParaRPr lang="en-US" altLang="en-US" sz="2000" b="1" dirty="0" smtClean="0">
              <a:solidFill>
                <a:srgbClr val="002060"/>
              </a:solidFill>
              <a:ea typeface="ＭＳ Ｐゴシック" pitchFamily="34" charset="-128"/>
            </a:endParaRPr>
          </a:p>
        </p:txBody>
      </p:sp>
      <p:pic>
        <p:nvPicPr>
          <p:cNvPr id="3" name="Picture 2"/>
          <p:cNvPicPr>
            <a:picLocks noChangeAspect="1"/>
          </p:cNvPicPr>
          <p:nvPr>
            <p:custDataLst>
              <p:tags r:id="rId2"/>
            </p:custDataLst>
          </p:nvPr>
        </p:nvPicPr>
        <p:blipFill>
          <a:blip r:embed="rId5" cstate="print">
            <a:extLst>
              <a:ext uri="{28A0092B-C50C-407E-A947-70E740481C1C}">
                <a14:useLocalDpi xmlns:a14="http://schemas.microsoft.com/office/drawing/2010/main" val="0"/>
              </a:ext>
            </a:extLst>
          </a:blip>
          <a:stretch>
            <a:fillRect/>
          </a:stretch>
        </p:blipFill>
        <p:spPr>
          <a:xfrm>
            <a:off x="251520" y="1700808"/>
            <a:ext cx="4048125" cy="3600400"/>
          </a:xfrm>
          <a:prstGeom prst="rect">
            <a:avLst/>
          </a:prstGeom>
          <a:effectLst>
            <a:softEdge rad="127000"/>
          </a:effectLst>
        </p:spPr>
      </p:pic>
    </p:spTree>
    <p:extLst>
      <p:ext uri="{BB962C8B-B14F-4D97-AF65-F5344CB8AC3E}">
        <p14:creationId xmlns:p14="http://schemas.microsoft.com/office/powerpoint/2010/main" val="10373188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NIM\Question 1.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076056" y="1128758"/>
            <a:ext cx="3435784" cy="489654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custDataLst>
              <p:tags r:id="rId1"/>
            </p:custDataLst>
          </p:nvPr>
        </p:nvSpPr>
        <p:spPr>
          <a:xfrm>
            <a:off x="971600" y="188640"/>
            <a:ext cx="7704856" cy="646331"/>
          </a:xfrm>
          <a:prstGeom prst="rect">
            <a:avLst/>
          </a:prstGeom>
          <a:noFill/>
        </p:spPr>
        <p:txBody>
          <a:bodyPr wrap="square" rtlCol="0">
            <a:spAutoFit/>
          </a:bodyPr>
          <a:lstStyle/>
          <a:p>
            <a:pPr algn="ctr"/>
            <a:r>
              <a:rPr lang="en-GB" sz="3600" b="1" dirty="0" smtClean="0"/>
              <a:t>Why do individuals commit crime?</a:t>
            </a:r>
            <a:endParaRPr lang="en-GB" sz="3600" b="1" dirty="0"/>
          </a:p>
        </p:txBody>
      </p:sp>
      <p:sp>
        <p:nvSpPr>
          <p:cNvPr id="4" name="TextBox 3"/>
          <p:cNvSpPr txBox="1"/>
          <p:nvPr>
            <p:custDataLst>
              <p:tags r:id="rId2"/>
            </p:custDataLst>
          </p:nvPr>
        </p:nvSpPr>
        <p:spPr>
          <a:xfrm>
            <a:off x="395536" y="1916832"/>
            <a:ext cx="5069617" cy="2554545"/>
          </a:xfrm>
          <a:prstGeom prst="rect">
            <a:avLst/>
          </a:prstGeom>
          <a:noFill/>
        </p:spPr>
        <p:txBody>
          <a:bodyPr wrap="square" rtlCol="0">
            <a:spAutoFit/>
          </a:bodyPr>
          <a:lstStyle/>
          <a:p>
            <a:r>
              <a:rPr lang="en-GB" sz="4000" dirty="0" smtClean="0">
                <a:solidFill>
                  <a:srgbClr val="0000FF"/>
                </a:solidFill>
              </a:rPr>
              <a:t>Rational Choice Theory</a:t>
            </a:r>
          </a:p>
          <a:p>
            <a:endParaRPr lang="en-GB" sz="4000" dirty="0">
              <a:solidFill>
                <a:srgbClr val="0000FF"/>
              </a:solidFill>
            </a:endParaRPr>
          </a:p>
          <a:p>
            <a:endParaRPr lang="en-GB" sz="4000" dirty="0" smtClean="0">
              <a:solidFill>
                <a:srgbClr val="0000FF"/>
              </a:solidFill>
            </a:endParaRPr>
          </a:p>
          <a:p>
            <a:r>
              <a:rPr lang="en-GB" sz="4000" dirty="0" smtClean="0">
                <a:solidFill>
                  <a:srgbClr val="0000FF"/>
                </a:solidFill>
              </a:rPr>
              <a:t>Routine Activity Theory</a:t>
            </a:r>
            <a:endParaRPr lang="en-GB" sz="4000" dirty="0">
              <a:solidFill>
                <a:srgbClr val="0000FF"/>
              </a:solidFill>
            </a:endParaRPr>
          </a:p>
        </p:txBody>
      </p:sp>
    </p:spTree>
    <p:extLst>
      <p:ext uri="{BB962C8B-B14F-4D97-AF65-F5344CB8AC3E}">
        <p14:creationId xmlns:p14="http://schemas.microsoft.com/office/powerpoint/2010/main" val="130606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8307" r="6626"/>
          <a:stretch/>
        </p:blipFill>
        <p:spPr>
          <a:xfrm>
            <a:off x="251520" y="845820"/>
            <a:ext cx="6604000" cy="5166360"/>
          </a:xfrm>
          <a:prstGeom prst="rect">
            <a:avLst/>
          </a:prstGeom>
        </p:spPr>
      </p:pic>
      <p:sp>
        <p:nvSpPr>
          <p:cNvPr id="12291" name="Rectangle 3"/>
          <p:cNvSpPr>
            <a:spLocks noGrp="1" noChangeArrowheads="1"/>
          </p:cNvSpPr>
          <p:nvPr>
            <p:ph type="body" idx="4294967295"/>
            <p:custDataLst>
              <p:tags r:id="rId1"/>
            </p:custDataLst>
          </p:nvPr>
        </p:nvSpPr>
        <p:spPr>
          <a:xfrm>
            <a:off x="4884738" y="846138"/>
            <a:ext cx="4259262" cy="4679950"/>
          </a:xfrm>
        </p:spPr>
        <p:txBody>
          <a:bodyPr>
            <a:normAutofit/>
          </a:bodyPr>
          <a:lstStyle/>
          <a:p>
            <a:pPr marL="0" indent="0">
              <a:buNone/>
            </a:pPr>
            <a:r>
              <a:rPr lang="en-US" altLang="en-US" b="1" dirty="0" smtClean="0">
                <a:solidFill>
                  <a:srgbClr val="002060"/>
                </a:solidFill>
                <a:ea typeface="ＭＳ Ｐゴシック" pitchFamily="34" charset="-128"/>
              </a:rPr>
              <a:t>Assessment</a:t>
            </a:r>
            <a:r>
              <a:rPr lang="en-US" altLang="en-US" dirty="0" smtClean="0">
                <a:solidFill>
                  <a:srgbClr val="002060"/>
                </a:solidFill>
                <a:ea typeface="ＭＳ Ｐゴシック" pitchFamily="34" charset="-128"/>
              </a:rPr>
              <a:t> – Continuous monitoring and final </a:t>
            </a:r>
            <a:r>
              <a:rPr lang="en-GB" altLang="en-US" dirty="0" smtClean="0">
                <a:solidFill>
                  <a:srgbClr val="002060"/>
                </a:solidFill>
                <a:ea typeface="ＭＳ Ｐゴシック" pitchFamily="34" charset="-128"/>
              </a:rPr>
              <a:t>evaluation</a:t>
            </a:r>
          </a:p>
        </p:txBody>
      </p:sp>
    </p:spTree>
    <p:extLst>
      <p:ext uri="{BB962C8B-B14F-4D97-AF65-F5344CB8AC3E}">
        <p14:creationId xmlns:p14="http://schemas.microsoft.com/office/powerpoint/2010/main" val="236980715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013488" y="1308365"/>
            <a:ext cx="5079365" cy="4241270"/>
          </a:xfrm>
          <a:prstGeom prst="rect">
            <a:avLst/>
          </a:prstGeom>
        </p:spPr>
      </p:pic>
      <p:sp>
        <p:nvSpPr>
          <p:cNvPr id="29699" name="Rectangle 3"/>
          <p:cNvSpPr>
            <a:spLocks noGrp="1" noChangeArrowheads="1"/>
          </p:cNvSpPr>
          <p:nvPr>
            <p:ph type="body" idx="4294967295"/>
            <p:custDataLst>
              <p:tags r:id="rId1"/>
            </p:custDataLst>
          </p:nvPr>
        </p:nvSpPr>
        <p:spPr>
          <a:xfrm>
            <a:off x="0" y="1600200"/>
            <a:ext cx="8229600" cy="4525963"/>
          </a:xfrm>
        </p:spPr>
        <p:txBody>
          <a:bodyPr/>
          <a:lstStyle/>
          <a:p>
            <a:pPr algn="ctr">
              <a:buFontTx/>
              <a:buNone/>
            </a:pPr>
            <a:endParaRPr lang="en-GB" altLang="en-US" dirty="0" smtClean="0">
              <a:ea typeface="ＭＳ Ｐゴシック" pitchFamily="34" charset="-128"/>
            </a:endParaRPr>
          </a:p>
          <a:p>
            <a:pPr algn="ctr">
              <a:buFontTx/>
              <a:buNone/>
            </a:pPr>
            <a:endParaRPr lang="en-GB" altLang="en-US" dirty="0" smtClean="0">
              <a:ea typeface="ＭＳ Ｐゴシック" pitchFamily="34" charset="-128"/>
            </a:endParaRPr>
          </a:p>
          <a:p>
            <a:pPr algn="ctr">
              <a:buFontTx/>
              <a:buNone/>
            </a:pPr>
            <a:r>
              <a:rPr lang="en-GB" altLang="en-US" sz="4000" b="1" dirty="0" smtClean="0">
                <a:ea typeface="ＭＳ Ｐゴシック" pitchFamily="34" charset="-128"/>
              </a:rPr>
              <a:t>Task</a:t>
            </a:r>
          </a:p>
        </p:txBody>
      </p:sp>
    </p:spTree>
    <p:extLst>
      <p:ext uri="{BB962C8B-B14F-4D97-AF65-F5344CB8AC3E}">
        <p14:creationId xmlns:p14="http://schemas.microsoft.com/office/powerpoint/2010/main" val="179056322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Client\G$\CKP Images\Induction\Questions 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51720" y="1628800"/>
            <a:ext cx="4536504" cy="35283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custDataLst>
              <p:tags r:id="rId1"/>
            </p:custDataLst>
          </p:nvPr>
        </p:nvSpPr>
        <p:spPr>
          <a:xfrm>
            <a:off x="1691680" y="476672"/>
            <a:ext cx="5976664" cy="769441"/>
          </a:xfrm>
          <a:prstGeom prst="rect">
            <a:avLst/>
          </a:prstGeom>
          <a:noFill/>
        </p:spPr>
        <p:txBody>
          <a:bodyPr wrap="square" rtlCol="0">
            <a:spAutoFit/>
          </a:bodyPr>
          <a:lstStyle/>
          <a:p>
            <a:pPr algn="ctr"/>
            <a:r>
              <a:rPr lang="en-GB" sz="4400" dirty="0" smtClean="0"/>
              <a:t>Any questions?</a:t>
            </a:r>
            <a:endParaRPr lang="en-GB" sz="4400" dirty="0"/>
          </a:p>
        </p:txBody>
      </p:sp>
    </p:spTree>
    <p:extLst>
      <p:ext uri="{BB962C8B-B14F-4D97-AF65-F5344CB8AC3E}">
        <p14:creationId xmlns:p14="http://schemas.microsoft.com/office/powerpoint/2010/main" val="207799044"/>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Calibri&amp;quot; IsBold=&amp;quot;0&amp;quot; IsItalic=&amp;quot;0&amp;quot; IsUnderline=&amp;quot;0&amp;quot; FontSize=&amp;quot;44&amp;quot;/&amp;gt;&amp;lt;Answer FontName=&amp;quot;Calibri&amp;quot; IsBold=&amp;quot;0&amp;quot; IsItalic=&amp;quot;0&amp;quot; IsUnderline=&amp;quot;0&amp;quot; FontSize=&amp;quot;28&amp;quot;/&amp;gt;&amp;lt;Button FontName=&amp;quot;Calibri&amp;quot; IsBold=&amp;quot;0&amp;quot; IsItalic=&amp;quot;0&amp;quot; IsUnderline=&amp;quot;0&amp;quot; FontSize=&amp;quot;14&amp;quot;/&amp;gt;&amp;lt;Message FontName=&amp;quot;Calibri&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Signal Crimes PPT&quot;/&gt;&lt;property id=&quot;20148&quot; value=&quot;5&quot;/&gt;&lt;property id=&quot;20184&quot; value=&quot;7&quot;/&gt;&lt;property id=&quot;20224&quot; value=&quot;R:\SWPKDIVLDSCKP\Shared\Course Material\03 Social &amp;amp; Community Issues\Part 2 Neighbourhood Policing&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57&quot;/&gt;&lt;property id=&quot;20309&quot; value=&quot;-1&quot;/&gt;&lt;property id=&quot;20312&quot; value=&quot;0&quot;/&gt;&lt;/object&gt;&lt;object type=&quot;3&quot; unique_id=&quot;10004&quot;&gt;&lt;property id=&quot;20148&quot; value=&quot;5&quot;/&gt;&lt;property id=&quot;20300&quot; value=&quot;Slide 2&quot;/&gt;&lt;property id=&quot;20302&quot; value=&quot;1&quot;/&gt;&lt;property id=&quot;20303&quot; value=&quot;-1&quot;/&gt;&lt;property id=&quot;20307&quot; value=&quot;258&quot;/&gt;&lt;property id=&quot;20309&quot; value=&quot;-1&quot;/&gt;&lt;property id=&quot;20312&quot; value=&quot;0&quot;/&gt;&lt;/object&gt;&lt;object type=&quot;3&quot; unique_id=&quot;10005&quot;&gt;&lt;property id=&quot;20148&quot; value=&quot;5&quot;/&gt;&lt;property id=&quot;20300&quot; value=&quot;Slide 3&quot;/&gt;&lt;property id=&quot;20302&quot; value=&quot;1&quot;/&gt;&lt;property id=&quot;20303&quot; value=&quot;-1&quot;/&gt;&lt;property id=&quot;20307&quot; value=&quot;259&quot;/&gt;&lt;property id=&quot;20309&quot; value=&quot;-1&quot;/&gt;&lt;property id=&quot;20312&quot; value=&quot;0&quot;/&gt;&lt;/object&gt;&lt;object type=&quot;3&quot; unique_id=&quot;10006&quot;&gt;&lt;property id=&quot;20148&quot; value=&quot;5&quot;/&gt;&lt;property id=&quot;20300&quot; value=&quot;Slide 4&quot;/&gt;&lt;property id=&quot;20302&quot; value=&quot;1&quot;/&gt;&lt;property id=&quot;20303&quot; value=&quot;-1&quot;/&gt;&lt;property id=&quot;20307&quot; value=&quot;260&quot;/&gt;&lt;property id=&quot;20309&quot; value=&quot;-1&quot;/&gt;&lt;property id=&quot;20312&quot; value=&quot;0&quot;/&gt;&lt;/object&gt;&lt;object type=&quot;3&quot; unique_id=&quot;10007&quot;&gt;&lt;property id=&quot;20148&quot; value=&quot;5&quot;/&gt;&lt;property id=&quot;20300&quot; value=&quot;Slide 5 - &amp;quot;Partnership Oriented Problem Solving&amp;quot;&quot;/&gt;&lt;property id=&quot;20302&quot; value=&quot;1&quot;/&gt;&lt;property id=&quot;20303&quot; value=&quot;-1&quot;/&gt;&lt;property id=&quot;20307&quot; value=&quot;261&quot;/&gt;&lt;property id=&quot;20309&quot; value=&quot;-1&quot;/&gt;&lt;property id=&quot;20312&quot; value=&quot;0&quot;/&gt;&lt;/object&gt;&lt;object type=&quot;3&quot; unique_id=&quot;10008&quot;&gt;&lt;property id=&quot;20148&quot; value=&quot;5&quot;/&gt;&lt;property id=&quot;20300&quot; value=&quot;Slide 6 - &amp;quot;What is a Problem?&amp;quot;&quot;/&gt;&lt;property id=&quot;20302&quot; value=&quot;1&quot;/&gt;&lt;property id=&quot;20303&quot; value=&quot;-1&quot;/&gt;&lt;property id=&quot;20307&quot; value=&quot;262&quot;/&gt;&lt;property id=&quot;20309&quot; value=&quot;-1&quot;/&gt;&lt;property id=&quot;20312&quot; value=&quot;0&quot;/&gt;&lt;/object&gt;&lt;object type=&quot;3&quot; unique_id=&quot;10009&quot;&gt;&lt;property id=&quot;20148&quot; value=&quot;5&quot;/&gt;&lt;property id=&quot;20300&quot; value=&quot;Slide 7&quot;/&gt;&lt;property id=&quot;20302&quot; value=&quot;1&quot;/&gt;&lt;property id=&quot;20303&quot; value=&quot;-1&quot;/&gt;&lt;property id=&quot;20307&quot; value=&quot;263&quot;/&gt;&lt;property id=&quot;20309&quot; value=&quot;-1&quot;/&gt;&lt;property id=&quot;20312&quot; value=&quot;0&quot;/&gt;&lt;/object&gt;&lt;object type=&quot;3&quot; unique_id=&quot;10010&quot;&gt;&lt;property id=&quot;20148&quot; value=&quot;5&quot;/&gt;&lt;property id=&quot;20300&quot; value=&quot;Slide 8&quot;/&gt;&lt;property id=&quot;20302&quot; value=&quot;1&quot;/&gt;&lt;property id=&quot;20303&quot; value=&quot;-1&quot;/&gt;&lt;property id=&quot;20307&quot; value=&quot;273&quot;/&gt;&lt;property id=&quot;20309&quot; value=&quot;-1&quot;/&gt;&lt;property id=&quot;20312&quot; value=&quot;0&quot;/&gt;&lt;/object&gt;&lt;object type=&quot;3&quot; unique_id=&quot;10011&quot;&gt;&lt;property id=&quot;20148&quot; value=&quot;5&quot;/&gt;&lt;property id=&quot;20300&quot; value=&quot;Slide 9&quot;/&gt;&lt;property id=&quot;20302&quot; value=&quot;1&quot;/&gt;&lt;property id=&quot;20303&quot; value=&quot;-1&quot;/&gt;&lt;property id=&quot;20307&quot; value=&quot;264&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265&quot;/&gt;&lt;property id=&quot;20309&quot; value=&quot;-1&quot;/&gt;&lt;property id=&quot;20312&quot; value=&quot;0&quot;/&gt;&lt;/object&gt;&lt;object type=&quot;3&quot; unique_id=&quot;10013&quot;&gt;&lt;property id=&quot;20148&quot; value=&quot;5&quot;/&gt;&lt;property id=&quot;20300&quot; value=&quot;Slide 11 - &amp;quot;Problem Analysis Triangle&amp;quot;&quot;/&gt;&lt;property id=&quot;20302&quot; value=&quot;1&quot;/&gt;&lt;property id=&quot;20303&quot; value=&quot;-1&quot;/&gt;&lt;property id=&quot;20307&quot; value=&quot;272&quot;/&gt;&lt;property id=&quot;20309&quot; value=&quot;-1&quot;/&gt;&lt;property id=&quot;20312&quot; value=&quot;0&quot;/&gt;&lt;/object&gt;&lt;object type=&quot;3&quot; unique_id=&quot;10014&quot;&gt;&lt;property id=&quot;20148&quot; value=&quot;5&quot;/&gt;&lt;property id=&quot;20300&quot; value=&quot;Slide 12 - &amp;quot;Problem Analysis Triangle&amp;quot;&quot;/&gt;&lt;property id=&quot;20302&quot; value=&quot;1&quot;/&gt;&lt;property id=&quot;20303&quot; value=&quot;-1&quot;/&gt;&lt;property id=&quot;20307&quot; value=&quot;267&quot;/&gt;&lt;property id=&quot;20309&quot; value=&quot;-1&quot;/&gt;&lt;property id=&quot;20312&quot; value=&quot;0&quot;/&gt;&lt;/object&gt;&lt;object type=&quot;3&quot; unique_id=&quot;10015&quot;&gt;&lt;property id=&quot;20148&quot; value=&quot;5&quot;/&gt;&lt;property id=&quot;20300&quot; value=&quot;Slide 13&quot;/&gt;&lt;property id=&quot;20302&quot; value=&quot;1&quot;/&gt;&lt;property id=&quot;20303&quot; value=&quot;-1&quot;/&gt;&lt;property id=&quot;20307&quot; value=&quot;266&quot;/&gt;&lt;property id=&quot;20309&quot; value=&quot;-1&quot;/&gt;&lt;property id=&quot;20312&quot; value=&quot;0&quot;/&gt;&lt;/object&gt;&lt;object type=&quot;3&quot; unique_id=&quot;10016&quot;&gt;&lt;property id=&quot;20148&quot; value=&quot;5&quot;/&gt;&lt;property id=&quot;20300&quot; value=&quot;Slide 14&quot;/&gt;&lt;property id=&quot;20302&quot; value=&quot;1&quot;/&gt;&lt;property id=&quot;20303&quot; value=&quot;-1&quot;/&gt;&lt;property id=&quot;20307&quot; value=&quot;274&quot;/&gt;&lt;property id=&quot;20309&quot; value=&quot;-1&quot;/&gt;&lt;property id=&quot;20312&quot; value=&quot;0&quot;/&gt;&lt;/object&gt;&lt;object type=&quot;3&quot; unique_id=&quot;10017&quot;&gt;&lt;property id=&quot;20148&quot; value=&quot;5&quot;/&gt;&lt;property id=&quot;20300&quot; value=&quot;Slide 15&quot;/&gt;&lt;property id=&quot;20302&quot; value=&quot;1&quot;/&gt;&lt;property id=&quot;20303&quot; value=&quot;-1&quot;/&gt;&lt;property id=&quot;20307&quot; value=&quot;275&quot;/&gt;&lt;property id=&quot;20309&quot; value=&quot;-1&quot;/&gt;&lt;property id=&quot;20312&quot; value=&quot;0&quot;/&gt;&lt;/object&gt;&lt;object type=&quot;3&quot; unique_id=&quot;10018&quot;&gt;&lt;property id=&quot;20148&quot; value=&quot;5&quot;/&gt;&lt;property id=&quot;20300&quot; value=&quot;Slide 16&quot;/&gt;&lt;property id=&quot;20302&quot; value=&quot;1&quot;/&gt;&lt;property id=&quot;20303&quot; value=&quot;-1&quot;/&gt;&lt;property id=&quot;20307&quot; value=&quot;269&quot;/&gt;&lt;property id=&quot;20309&quot; value=&quot;-1&quot;/&gt;&lt;property id=&quot;20312&quot; value=&quot;0&quot;/&gt;&lt;/object&gt;&lt;object type=&quot;3&quot; unique_id=&quot;10019&quot;&gt;&lt;property id=&quot;20148&quot; value=&quot;5&quot;/&gt;&lt;property id=&quot;20300&quot; value=&quot;Slide 17&quot;/&gt;&lt;property id=&quot;20302&quot; value=&quot;1&quot;/&gt;&lt;property id=&quot;20303&quot; value=&quot;-1&quot;/&gt;&lt;property id=&quot;20307&quot; value=&quot;271&quot;/&gt;&lt;property id=&quot;20309&quot; value=&quot;-1&quot;/&gt;&lt;property id=&quot;20312&quot; value=&quot;0&quot;/&gt;&lt;/object&gt;&lt;object type=&quot;3&quot; unique_id=&quot;10020&quot;&gt;&lt;property id=&quot;20148&quot; value=&quot;5&quot;/&gt;&lt;property id=&quot;20300&quot; value=&quot;Slide 18&quot;/&gt;&lt;property id=&quot;20302&quot; value=&quot;1&quot;/&gt;&lt;property id=&quot;20303&quot; value=&quot;-1&quot;/&gt;&lt;property id=&quot;20307&quot; value=&quot;276&quot;/&gt;&lt;property id=&quot;20309&quot; value=&quot;-1&quot;/&gt;&lt;property id=&quot;20312&quot; value=&quot;0&quot;/&gt;&lt;/object&gt;&lt;/object&gt;&lt;object type=&quot;8&quot; unique_id=&quot;10040&quot;&gt;&lt;/object&gt;&lt;object type=&quot;4&quot; unique_id=&quot;10061&quot;&gt;&lt;/object&gt;&lt;object type=&quot;10&quot; unique_id=&quot;10083&quot;&gt;&lt;object type=&quot;11&quot; unique_id=&quot;10084&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 name="PRESENTER_SHAPEINFO" val="&lt;ThreeDShapeInfo&gt;&lt;uuid val=&quot;{8D9F4E6B-891C-4C61-915F-D7C1020D2ABF}&quot;/&gt;&lt;isInvalidForFieldText val=&quot;1&quot;/&gt;&lt;Image&gt;&lt;filename val=&quot;C:\DOCUME~1\swp54152\LOCALS~1\Temp\PR\data\asimages\{8D9F4E6B-891C-4C61-915F-D7C1020D2ABF}_2_S.png&quot;/&gt;&lt;left val=&quot;21&quot;/&gt;&lt;top val=&quot;33&quot;/&gt;&lt;width val=&quot;223&quot;/&gt;&lt;height val=&quot;54&quot;/&gt;&lt;hasText val=&quot;0&quot;/&gt;&lt;/Image&gt;&lt;Image&gt;&lt;filename val=&quot;C:\DOCUME~1\swp54152\LOCALS~1\Temp\PR\data\asimages\{8D9F4E6B-891C-4C61-915F-D7C1020D2ABF}_2_T.png&quot;/&gt;&lt;left val=&quot;23&quot;/&gt;&lt;top val=&quot;33&quot;/&gt;&lt;width val=&quot;214&quot;/&gt;&lt;height val=&quot;48&quot;/&gt;&lt;hasText val=&quot;1&quot;/&gt;&lt;/Image&gt;&lt;/ThreeDShape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0B044E62-00CF-40CE-B0F2-2638B238D6DC}&quot;/&gt;&lt;isInvalidForFieldText val=&quot;0&quot;/&gt;&lt;Image&gt;&lt;filename val=&quot;C:\DOCUME~1\swp54152\LOCALS~1\Temp\PR\data\asimages\{0B044E62-00CF-40CE-B0F2-2638B238D6DC}_2.png&quot;/&gt;&lt;left val=&quot;15&quot;/&gt;&lt;top val=&quot;135&quot;/&gt;&lt;width val=&quot;231&quot;/&gt;&lt;height val=&quot;307&quot;/&gt;&lt;hasText val=&quot;1&quot;/&gt;&lt;/Image&gt;&lt;/ThreeDShape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6&quot;/&gt;&lt;lineCharCount val=&quot;16&quot;/&gt;&lt;lineCharCount val=&quot;9&quot;/&gt;&lt;lineCharCount val=&quot;9&quot;/&gt;&lt;/TableIndex&gt;&lt;/ShapeTextInfo&gt;"/>
  <p:tag name="PRESENTER_SHAPEINFO" val="&lt;ThreeDShapeInfo&gt;&lt;uuid val=&quot;{E383F22C-4675-42E6-9CF5-C9ECC57CB2AC}&quot;/&gt;&lt;isInvalidForFieldText val=&quot;1&quot;/&gt;&lt;Image&gt;&lt;filename val=&quot;C:\DOCUME~1\swp54152\LOCALS~1\Temp\PR\data\asimages\{E383F22C-4675-42E6-9CF5-C9ECC57CB2AC}_2_S.png&quot;/&gt;&lt;left val=&quot;21&quot;/&gt;&lt;top val=&quot;141&quot;/&gt;&lt;width val=&quot;217&quot;/&gt;&lt;height val=&quot;287&quot;/&gt;&lt;hasText val=&quot;0&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EFCE5A7E-41F3-48EA-B368-77963358582D}&quot;/&gt;&lt;isInvalidForFieldText val=&quot;0&quot;/&gt;&lt;Image&gt;&lt;filename val=&quot;C:\DOCUME~1\swp54152\LOCALS~1\Temp\PR\data\asimages\{EFCE5A7E-41F3-48EA-B368-77963358582D}_2.png&quot;/&gt;&lt;left val=&quot;251&quot;/&gt;&lt;top val=&quot;3&quot;/&gt;&lt;width val=&quot;300&quot;/&gt;&lt;height val=&quot;212&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INFO" val="&lt;ThreeDShapeInfo&gt;&lt;uuid val=&quot;{B3C1048D-34A7-47A6-B7B6-408B9026FC49}&quot;/&gt;&lt;isInvalidForFieldText val=&quot;0&quot;/&gt;&lt;Image&gt;&lt;filename val=&quot;C:\DOCUME~1\swp54152\LOCALS~1\Temp\PR\data\asimages\{B3C1048D-34A7-47A6-B7B6-408B9026FC49}_2.png&quot;/&gt;&lt;left val=&quot;328&quot;/&gt;&lt;top val=&quot;149&quot;/&gt;&lt;width val=&quot;298&quot;/&gt;&lt;height val=&quot;229&quot;/&gt;&lt;hasText val=&quot;1&quot;/&gt;&lt;/Image&gt;&lt;/ThreeDShape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A5D27365-FAF8-4692-B923-AAAD2F6308EA}&quot;/&gt;&lt;isInvalidForFieldText val=&quot;0&quot;/&gt;&lt;Image&gt;&lt;filename val=&quot;C:\DOCUME~1\swp54152\LOCALS~1\Temp\PR\data\asimages\{A5D27365-FAF8-4692-B923-AAAD2F6308EA}_2.png&quot;/&gt;&lt;left val=&quot;501&quot;/&gt;&lt;top val=&quot;321&quot;/&gt;&lt;width val=&quot;215&quot;/&gt;&lt;height val=&quot;215&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67DC24DD-7A43-4C08-B9FC-C1B2F0F64670}&quot;/&gt;&lt;isInvalidForFieldText val=&quot;1&quot;/&gt;&lt;Image&gt;&lt;filename val=&quot;C:\DOCUME~1\swp54152\LOCALS~1\Temp\PR\data\asimages\{67DC24DD-7A43-4C08-B9FC-C1B2F0F64670}_3_S.png&quot;/&gt;&lt;left val=&quot;21&quot;/&gt;&lt;top val=&quot;27&quot;/&gt;&lt;width val=&quot;241&quot;/&gt;&lt;height val=&quot;63&quot;/&gt;&lt;hasText val=&quot;0&quot;/&gt;&lt;/Image&gt;&lt;Image&gt;&lt;filename val=&quot;C:\DOCUME~1\swp54152\LOCALS~1\Temp\PR\data\asimages\{67DC24DD-7A43-4C08-B9FC-C1B2F0F64670}_3_T.png&quot;/&gt;&lt;left val=&quot;29&quot;/&gt;&lt;top val=&quot;33&quot;/&gt;&lt;width val=&quot;225&quot;/&gt;&lt;height val=&quot;48&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D836228C-25CE-4D46-AEF8-EAE7573C223D}&quot;/&gt;&lt;isInvalidForFieldText val=&quot;0&quot;/&gt;&lt;Image&gt;&lt;filename val=&quot;C:\DOCUME~1\swp54152\LOCALS~1\Temp\PR\data\asimages\{D836228C-25CE-4D46-AEF8-EAE7573C223D}_3.png&quot;/&gt;&lt;left val=&quot;21&quot;/&gt;&lt;top val=&quot;135&quot;/&gt;&lt;width val=&quot;236&quot;/&gt;&lt;height val=&quot;334&quot;/&gt;&lt;hasText val=&quot;1&quot;/&gt;&lt;/Image&gt;&lt;/ThreeDShape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5&quot;/&gt;&lt;lineCharCount val=&quot;18&quot;/&gt;&lt;lineCharCount val=&quot;18&quot;/&gt;&lt;lineCharCount val=&quot;18&quot;/&gt;&lt;lineCharCount val=&quot;9&quot;/&gt;&lt;lineCharCount val=&quot;14&quot;/&gt;&lt;lineCharCount val=&quot;7&quot;/&gt;&lt;lineCharCount val=&quot;14&quot;/&gt;&lt;lineCharCount val=&quot;9&quot;/&gt;&lt;lineCharCount val=&quot;12&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INFO" val="&lt;ThreeDShapeInfo&gt;&lt;uuid val=&quot;{73E016FF-16F7-4200-991C-AE1A946846C0}&quot;/&gt;&lt;isInvalidForFieldText val=&quot;0&quot;/&gt;&lt;Image&gt;&lt;filename val=&quot;C:\DOCUME~1\swp54152\LOCALS~1\Temp\PR\data\asimages\{73E016FF-16F7-4200-991C-AE1A946846C0}_3.png&quot;/&gt;&lt;left val=&quot;201&quot;/&gt;&lt;top val=&quot;141&quot;/&gt;&lt;width val=&quot;527&quot;/&gt;&lt;height val=&quot;316&quot;/&gt;&lt;hasText val=&quot;1&quot;/&gt;&lt;/Image&gt;&lt;/ThreeDShape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 name="PRESENTER_SHAPEINFO" val="&lt;ThreeDShapeInfo&gt;&lt;uuid val=&quot;{62BEABEC-1D80-4C5C-9939-66EE659BB225}&quot;/&gt;&lt;isInvalidForFieldText val=&quot;1&quot;/&gt;&lt;Image&gt;&lt;filename val=&quot;C:\DOCUME~1\swp54152\LOCALS~1\Temp\PR\data\asimages\{62BEABEC-1D80-4C5C-9939-66EE659BB225}_4_S.png&quot;/&gt;&lt;left val=&quot;19&quot;/&gt;&lt;top val=&quot;27&quot;/&gt;&lt;width val=&quot;259&quot;/&gt;&lt;height val=&quot;103&quot;/&gt;&lt;hasText val=&quot;0&quot;/&gt;&lt;/Image&gt;&lt;Image&gt;&lt;filename val=&quot;C:\DOCUME~1\swp54152\LOCALS~1\Temp\PR\data\asimages\{62BEABEC-1D80-4C5C-9939-66EE659BB225}_4_T.png&quot;/&gt;&lt;left val=&quot;27&quot;/&gt;&lt;top val=&quot;33&quot;/&gt;&lt;width val=&quot;243&quot;/&gt;&lt;height val=&quot;94&quot;/&gt;&lt;hasText val=&quot;1&quot;/&gt;&lt;/Image&gt;&lt;/ThreeDShape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7E782781-203B-4CFC-98DD-00F4FB0F2437}&quot;/&gt;&lt;isInvalidForFieldText val=&quot;0&quot;/&gt;&lt;Image&gt;&lt;filename val=&quot;C:\DOCUME~1\swp54152\LOCALS~1\Temp\PR\data\asimages\{7E782781-203B-4CFC-98DD-00F4FB0F2437}_4.png&quot;/&gt;&lt;left val=&quot;83&quot;/&gt;&lt;top val=&quot;98&quot;/&gt;&lt;width val=&quot;195&quot;/&gt;&lt;height val=&quot;117&quot;/&gt;&lt;hasText val=&quot;1&quot;/&gt;&lt;/Image&gt;&lt;/ThreeDShape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26055A47-CC1A-4383-8195-F30AB437D1DB}&quot;/&gt;&lt;isInvalidForFieldText val=&quot;0&quot;/&gt;&lt;Image&gt;&lt;filename val=&quot;C:\DOCUME~1\swp54152\LOCALS~1\Temp\PR\data\asimages\{26055A47-CC1A-4383-8195-F30AB437D1DB}_4.png&quot;/&gt;&lt;left val=&quot;85&quot;/&gt;&lt;top val=&quot;224&quot;/&gt;&lt;width val=&quot;195&quot;/&gt;&lt;height val=&quot;151&quot;/&gt;&lt;hasText val=&quot;1&quot;/&gt;&lt;/Image&gt;&lt;/ThreeDShape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3BF3415C-F65B-431A-8454-E6521D030549}&quot;/&gt;&lt;isInvalidForFieldText val=&quot;0&quot;/&gt;&lt;Image&gt;&lt;filename val=&quot;C:\DOCUME~1\swp54152\LOCALS~1\Temp\PR\data\asimages\{3BF3415C-F65B-431A-8454-E6521D030549}_4.png&quot;/&gt;&lt;left val=&quot;85&quot;/&gt;&lt;top val=&quot;379&quot;/&gt;&lt;width val=&quot;195&quot;/&gt;&lt;height val=&quot;133&quot;/&gt;&lt;hasText val=&quot;1&quot;/&gt;&lt;/Image&gt;&lt;/ThreeDShape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5&quot;/&gt;&lt;lineCharCount val=&quot;16&quot;/&gt;&lt;lineCharCount val=&quot;6&quot;/&gt;&lt;lineCharCount val=&quot;15&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8&quot;/&gt;&lt;lineCharCount val=&quot;14&quot;/&gt;&lt;lineCharCount val=&quot;13&quot;/&gt;&lt;lineCharCount val=&quot;11&quot;/&gt;&lt;lineCharCount val=&quot;9&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7&quot;/&gt;&lt;lineCharCount val=&quot;19&quot;/&gt;&lt;lineCharCount val=&quot;17&quot;/&gt;&lt;lineCharCount val=&quot;14&quot;/&gt;&lt;lineCharCount val=&quot;6&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1863FC3A-872F-4E37-920F-EB3F9C39242B}&quot;/&gt;&lt;isInvalidForFieldText val=&quot;0&quot;/&gt;&lt;Image&gt;&lt;filename val=&quot;C:\DOCUME~1\swp54152\LOCALS~1\Temp\PR\data\asimages\{1863FC3A-872F-4E37-920F-EB3F9C39242B}_4.png&quot;/&gt;&lt;left val=&quot;22&quot;/&gt;&lt;top val=&quot;99&quot;/&gt;&lt;width val=&quot;66&quot;/&gt;&lt;height val=&quot;107&quot;/&gt;&lt;hasText val=&quot;1&quot;/&gt;&lt;/Image&gt;&lt;/ThreeDShape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2A23E654-C1E0-465A-94AA-0C747AEECED5}&quot;/&gt;&lt;isInvalidForFieldText val=&quot;0&quot;/&gt;&lt;Image&gt;&lt;filename val=&quot;C:\DOCUME~1\swp54152\LOCALS~1\Temp\PR\data\asimages\{2A23E654-C1E0-465A-94AA-0C747AEECED5}_4.png&quot;/&gt;&lt;left val=&quot;28&quot;/&gt;&lt;top val=&quot;228&quot;/&gt;&lt;width val=&quot;66&quot;/&gt;&lt;height val=&quot;135&quot;/&gt;&lt;hasText val=&quot;1&quot;/&gt;&lt;/Image&gt;&lt;/ThreeDShape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 name="PRESENTER_SHAPEINFO" val="&lt;ThreeDShapeInfo&gt;&lt;uuid val=&quot;{01925F23-A351-4287-A1D4-EB0032DFEF2B}&quot;/&gt;&lt;isInvalidForFieldText val=&quot;0&quot;/&gt;&lt;Image&gt;&lt;filename val=&quot;C:\DOCUME~1\swp54152\LOCALS~1\Temp\PR\data\asimages\{01925F23-A351-4287-A1D4-EB0032DFEF2B}_4.png&quot;/&gt;&lt;left val=&quot;28&quot;/&gt;&lt;top val=&quot;385&quot;/&gt;&lt;width val=&quot;66&quot;/&gt;&lt;height val=&quot;124&quot;/&gt;&lt;hasText val=&quot;1&quot;/&gt;&lt;/Image&gt;&lt;/ThreeDShapeInfo&gt;"/>
</p:tagLst>
</file>

<file path=ppt/tags/tag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9&quot;/&gt;&lt;/TableIndex&gt;&lt;/ShapeTextInfo&gt;"/>
</p:tagLst>
</file>

<file path=ppt/tags/tag30.xml><?xml version="1.0" encoding="utf-8"?>
<p:tagLst xmlns:a="http://schemas.openxmlformats.org/drawingml/2006/main" xmlns:r="http://schemas.openxmlformats.org/officeDocument/2006/relationships" xmlns:p="http://schemas.openxmlformats.org/presentationml/2006/main">
  <p:tag name="PRESENTER_SHAPEINFO" val="&lt;ThreeDShapeInfo&gt;&lt;uuid val=&quot;{0EB63330-4D66-4E06-A9F0-AC242B16AA58}&quot;/&gt;&lt;isInvalidForFieldText val=&quot;0&quot;/&gt;&lt;Image&gt;&lt;filename val=&quot;C:\DOCUME~1\swp54152\LOCALS~1\Temp\PR\data\asimages\{0EB63330-4D66-4E06-A9F0-AC242B16AA58}_4.png&quot;/&gt;&lt;left val=&quot;297&quot;/&gt;&lt;top val=&quot;14&quot;/&gt;&lt;width val=&quot;414&quot;/&gt;&lt;height val=&quot;312&quot;/&gt;&lt;hasText val=&quot;1&quot;/&gt;&lt;/Image&gt;&lt;/ThreeDShapeInfo&gt;"/>
</p:tagLst>
</file>

<file path=ppt/tags/tag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2&quot;/&gt;&lt;lineCharCount val=&quot;9&quot;/&gt;&lt;lineCharCount val=&quot;8&quot;/&gt;&lt;lineCharCount val=&quot;7&quot;/&gt;&lt;/TableIndex&gt;&lt;/ShapeTextInfo&gt;"/>
  <p:tag name="PRESENTER_SHAPEINFO" val="&lt;ThreeDShapeInfo&gt;&lt;uuid val=&quot;{A072F5C3-973A-4688-829B-A3B213234C94}&quot;/&gt;&lt;isInvalidForFieldText val=&quot;0&quot;/&gt;&lt;Image&gt;&lt;filename val=&quot;C:\DOCUME~1\swp54152\LOCALS~1\Temp\PR\data\asimages\{A072F5C3-973A-4688-829B-A3B213234C94}_5.png&quot;/&gt;&lt;left val=&quot;-13&quot;/&gt;&lt;top val=&quot;96&quot;/&gt;&lt;width val=&quot;282&quot;/&gt;&lt;height val=&quot;242&quot;/&gt;&lt;hasText val=&quot;1&quot;/&gt;&lt;/Image&gt;&lt;/ThreeDShapeInfo&gt;"/>
</p:tagLst>
</file>

<file path=ppt/tags/tag33.xml><?xml version="1.0" encoding="utf-8"?>
<p:tagLst xmlns:a="http://schemas.openxmlformats.org/drawingml/2006/main" xmlns:r="http://schemas.openxmlformats.org/officeDocument/2006/relationships" xmlns:p="http://schemas.openxmlformats.org/presentationml/2006/main">
  <p:tag name="PRESENTER_SHAPEINFO" val="&lt;ThreeDShapeInfo&gt;&lt;uuid val=&quot;{AE7F4D10-4DE7-40C4-ACA4-506C045AC3C2}&quot;/&gt;&lt;isInvalidForFieldText val=&quot;0&quot;/&gt;&lt;Image&gt;&lt;filename val=&quot;C:\DOCUME~1\swp54152\LOCALS~1\Temp\PR\data\asimages\{AE7F4D10-4DE7-40C4-ACA4-506C045AC3C2}_6.png&quot;/&gt;&lt;left val=&quot;251&quot;/&gt;&lt;top val=&quot;167&quot;/&gt;&lt;width val=&quot;306&quot;/&gt;&lt;height val=&quot;211&quot;/&gt;&lt;hasText val=&quot;1&quot;/&gt;&lt;/Image&gt;&lt;/ThreeDShape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1&quot;/&gt;&lt;lineCharCount val=&quot;1&quot;/&gt;&lt;lineCharCount val=&quot;11&quot;/&gt;&lt;lineCharCount val=&quot;20&quot;/&gt;&lt;lineCharCount val=&quot;15&quot;/&gt;&lt;lineCharCount val=&quot;20&quot;/&gt;&lt;lineCharCount val=&quot;17&quot;/&gt;&lt;lineCharCount val=&quot;17&quot;/&gt;&lt;lineCharCount val=&quot;19&quot;/&gt;&lt;lineCharCount val=&quot;18&quot;/&gt;&lt;lineCharCount val=&quot;17&quot;/&gt;&lt;lineCharCount val=&quot;10&quot;/&gt;&lt;/TableIndex&gt;&lt;/ShapeTextInfo&gt;"/>
</p:tagLst>
</file>

<file path=ppt/tags/tag36.xml><?xml version="1.0" encoding="utf-8"?>
<p:tagLst xmlns:a="http://schemas.openxmlformats.org/drawingml/2006/main" xmlns:r="http://schemas.openxmlformats.org/officeDocument/2006/relationships" xmlns:p="http://schemas.openxmlformats.org/presentationml/2006/main">
  <p:tag name="PRESENTER_SHAPEINFO" val="&lt;ThreeDShapeInfo&gt;&lt;uuid val=&quot;{A5976FEC-879B-48A3-9451-47DEA09188C5}&quot;/&gt;&lt;isInvalidForFieldText val=&quot;0&quot;/&gt;&lt;Image&gt;&lt;filename val=&quot;C:\DOCUME~1\swp54152\LOCALS~1\Temp\PR\data\asimages\{A5976FEC-879B-48A3-9451-47DEA09188C5}_6.png&quot;/&gt;&lt;left val=&quot;403&quot;/&gt;&lt;top val=&quot;8&quot;/&gt;&lt;width val=&quot;309&quot;/&gt;&lt;height val=&quot;211&quot;/&gt;&lt;hasText val=&quot;1&quot;/&gt;&lt;/Image&gt;&lt;/ThreeDShapeInfo&gt;"/>
</p:tagLst>
</file>

<file path=ppt/tags/tag37.xml><?xml version="1.0" encoding="utf-8"?>
<p:tagLst xmlns:a="http://schemas.openxmlformats.org/drawingml/2006/main" xmlns:r="http://schemas.openxmlformats.org/officeDocument/2006/relationships" xmlns:p="http://schemas.openxmlformats.org/presentationml/2006/main">
  <p:tag name="PRESENTER_SHAPEINFO" val="&lt;ThreeDShapeInfo&gt;&lt;uuid val=&quot;{260D70A1-3B8F-403D-BC87-BFC829D28D70}&quot;/&gt;&lt;isInvalidForFieldText val=&quot;0&quot;/&gt;&lt;Image&gt;&lt;filename val=&quot;C:\DOCUME~1\swp54152\LOCALS~1\Temp\PR\data\asimages\{260D70A1-3B8F-403D-BC87-BFC829D28D70}_6.png&quot;/&gt;&lt;left val=&quot;403&quot;/&gt;&lt;top val=&quot;352&quot;/&gt;&lt;width val=&quot;309&quot;/&gt;&lt;height val=&quot;179&quot;/&gt;&lt;hasText val=&quot;1&quot;/&gt;&lt;/Image&gt;&lt;/ThreeDShapeInfo&gt;"/>
</p:tagLst>
</file>

<file path=ppt/tags/tag38.xml><?xml version="1.0" encoding="utf-8"?>
<p:tagLst xmlns:a="http://schemas.openxmlformats.org/drawingml/2006/main" xmlns:r="http://schemas.openxmlformats.org/officeDocument/2006/relationships" xmlns:p="http://schemas.openxmlformats.org/presentationml/2006/main">
  <p:tag name="PRESENTER_SHAPEINFO" val="&lt;ThreeDShapeInfo&gt;&lt;uuid val=&quot;{BFEB4F22-7726-4879-96A0-BE2D6E234C64}&quot;/&gt;&lt;isInvalidForFieldText val=&quot;0&quot;/&gt;&lt;Image&gt;&lt;filename val=&quot;C:\DOCUME~1\swp54152\LOCALS~1\Temp\PR\data\asimages\{BFEB4F22-7726-4879-96A0-BE2D6E234C64}_7.png&quot;/&gt;&lt;left val=&quot;7&quot;/&gt;&lt;top val=&quot;7&quot;/&gt;&lt;width val=&quot;714&quot;/&gt;&lt;height val=&quot;525&quot;/&gt;&lt;hasText val=&quot;1&quot;/&gt;&lt;/Image&gt;&lt;/ThreeDShapeInfo&gt;"/>
</p:tagLst>
</file>

<file path=ppt/tags/tag3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2&quot;/&gt;&lt;lineCharCount val=&quot;14&quot;/&gt;&lt;/TableIndex&gt;&lt;/ShapeTextInfo&gt;"/>
  <p:tag name="PRESENTER_SHAPEINFO" val="&lt;ThreeDShapeInfo&gt;&lt;uuid val=&quot;{09EBB13A-7644-4453-8244-53A281FAD430}&quot;/&gt;&lt;isInvalidForFieldText val=&quot;1&quot;/&gt;&lt;Image&gt;&lt;filename val=&quot;C:\DOCUME~1\swp54152\LOCALS~1\Temp\PR\data\asimages\{09EBB13A-7644-4453-8244-53A281FAD430}_7_S.png&quot;/&gt;&lt;left val=&quot;268&quot;/&gt;&lt;top val=&quot;222&quot;/&gt;&lt;width val=&quot;196&quot;/&gt;&lt;height val=&quot;89&quot;/&gt;&lt;hasText val=&quot;0&quot;/&gt;&lt;/Image&gt;&lt;Image&gt;&lt;filename val=&quot;C:\DOCUME~1\swp54152\LOCALS~1\Temp\PR\data\asimages\{09EBB13A-7644-4453-8244-53A281FAD430}_7_T.png&quot;/&gt;&lt;left val=&quot;263&quot;/&gt;&lt;top val=&quot;217&quot;/&gt;&lt;width val=&quot;214&quot;/&gt;&lt;height val=&quot;94&quot;/&gt;&lt;hasText val=&quot;1&quot;/&gt;&lt;/Image&gt;&lt;/ThreeDShapeInfo&gt;"/>
</p:tagLst>
</file>

<file path=ppt/tags/tag4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quot;/&gt;&lt;/TableIndex&gt;&lt;/ShapeText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9&quot;/&gt;&lt;lineCharCount val=&quot;1&quot;/&gt;&lt;lineCharCount val=&quot;9&quot;/&gt;&lt;lineCharCount val=&quot;1&quot;/&gt;&lt;lineCharCount val=&quot;9&quot;/&gt;&lt;lineCharCount val=&quot;1&quot;/&gt;&lt;lineCharCount val=&quot;10&quot;/&gt;&lt;/TableIndex&gt;&lt;/ShapeTextInfo&gt;"/>
</p:tagLst>
</file>

<file path=ppt/tags/tag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21&quot;/&gt;&lt;lineCharCount val=&quot;25&quot;/&gt;&lt;lineCharCount val=&quot;16&quot;/&gt;&lt;lineCharCount val=&quot;23&quot;/&gt;&lt;/TableIndex&gt;&lt;/ShapeTextInfo&gt;"/>
</p:tagLst>
</file>

<file path=ppt/tags/tag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22&quot;/&gt;&lt;lineCharCount val=&quot;18&quot;/&gt;&lt;lineCharCount val=&quot;24&quot;/&gt;&lt;lineCharCount val=&quot;23&quot;/&gt;&lt;lineCharCount val=&quot;10&quot;/&gt;&lt;/TableIndex&gt;&lt;/ShapeTextInfo&gt;"/>
</p:tagLst>
</file>

<file path=ppt/tags/tag47.xml><?xml version="1.0" encoding="utf-8"?>
<p:tagLst xmlns:a="http://schemas.openxmlformats.org/drawingml/2006/main" xmlns:r="http://schemas.openxmlformats.org/officeDocument/2006/relationships" xmlns:p="http://schemas.openxmlformats.org/presentationml/2006/main">
  <p:tag name="PRESENTER_SHAPEINFO" val="&lt;ThreeDShapeInfo&gt;&lt;uuid val=&quot;{B98BF335-D9EA-4E83-BEAA-08288779186A}&quot;/&gt;&lt;isInvalidForFieldText val=&quot;0&quot;/&gt;&lt;Image&gt;&lt;filename val=&quot;C:\DOCUME~1\swp54152\LOCALS~1\Temp\PR\data\asimages\{B98BF335-D9EA-4E83-BEAA-08288779186A}_10.png&quot;/&gt;&lt;left val=&quot;17&quot;/&gt;&lt;top val=&quot;121&quot;/&gt;&lt;width val=&quot;318&quot;/&gt;&lt;height val=&quot;268&quot;/&gt;&lt;hasText val=&quot;1&quot;/&gt;&lt;/Image&gt;&lt;/ThreeDShapeInfo&gt;"/>
</p:tagLst>
</file>

<file path=ppt/tags/tag48.xml><?xml version="1.0" encoding="utf-8"?>
<p:tagLst xmlns:a="http://schemas.openxmlformats.org/drawingml/2006/main" xmlns:r="http://schemas.openxmlformats.org/officeDocument/2006/relationships" xmlns:p="http://schemas.openxmlformats.org/presentationml/2006/main">
  <p:tag name="PRESENTER_SHAPEINFO" val="&lt;ThreeDShapeInfo&gt;&lt;uuid val=&quot;{54FF703A-2BA8-4EFD-A2ED-FBBE1CF082A1}&quot;/&gt;&lt;isInvalidForFieldText val=&quot;0&quot;/&gt;&lt;Image&gt;&lt;filename val=&quot;C:\DOCUME~1\swp54152\LOCALS~1\Temp\PR\data\asimages\{54FF703A-2BA8-4EFD-A2ED-FBBE1CF082A1}_11.png&quot;/&gt;&lt;left val=&quot;-6&quot;/&gt;&lt;top val=&quot;309&quot;/&gt;&lt;width val=&quot;256&quot;/&gt;&lt;height val=&quot;205&quot;/&gt;&lt;hasText val=&quot;1&quot;/&gt;&lt;/Image&gt;&lt;/ThreeDShapeInfo&gt;"/>
</p:tagLst>
</file>

<file path=ppt/tags/tag49.xml><?xml version="1.0" encoding="utf-8"?>
<p:tagLst xmlns:a="http://schemas.openxmlformats.org/drawingml/2006/main" xmlns:r="http://schemas.openxmlformats.org/officeDocument/2006/relationships" xmlns:p="http://schemas.openxmlformats.org/presentationml/2006/main">
  <p:tag name="PRESENTER_SHAPEINFO" val="&lt;ThreeDShapeInfo&gt;&lt;uuid val=&quot;{8DA4D1EC-2C09-4436-84C0-0C64C88EFFDD}&quot;/&gt;&lt;isInvalidForFieldText val=&quot;0&quot;/&gt;&lt;Image&gt;&lt;filename val=&quot;C:\DOCUME~1\swp54152\LOCALS~1\Temp\PR\data\asimages\{8DA4D1EC-2C09-4436-84C0-0C64C88EFFDD}_11.png&quot;/&gt;&lt;left val=&quot;461&quot;/&gt;&lt;top val=&quot;309&quot;/&gt;&lt;width val=&quot;234&quot;/&gt;&lt;height val=&quot;216&quot;/&gt;&lt;hasText val=&quot;1&quot;/&gt;&lt;/Image&gt;&lt;/ThreeDShapeInfo&gt;"/>
</p:tagLst>
</file>

<file path=ppt/tags/tag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D91EFEBF-472C-4677-A0D4-9309F5AB0D91}&quot;/&gt;&lt;isInvalidForFieldText val=&quot;0&quot;/&gt;&lt;Image&gt;&lt;filename val=&quot;C:\DOCUME~1\swp54152\LOCALS~1\Temp\PR\data\asimages\{D91EFEBF-472C-4677-A0D4-9309F5AB0D91}_11.png&quot;/&gt;&lt;left val=&quot;276&quot;/&gt;&lt;top val=&quot;138&quot;/&gt;&lt;width val=&quot;166&quot;/&gt;&lt;height val=&quot;48&quot;/&gt;&lt;hasText val=&quot;1&quot;/&gt;&lt;/Image&gt;&lt;/ThreeDShape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 name="PRESENTER_SHAPEINFO" val="&lt;ThreeDShapeInfo&gt;&lt;uuid val=&quot;{CF06282B-0145-428D-95F3-35D180BBBC76}&quot;/&gt;&lt;isInvalidForFieldText val=&quot;0&quot;/&gt;&lt;Image&gt;&lt;filename val=&quot;C:\DOCUME~1\swp54152\LOCALS~1\Temp\PR\data\asimages\{CF06282B-0145-428D-95F3-35D180BBBC76}_11.png&quot;/&gt;&lt;left val=&quot;69&quot;/&gt;&lt;top val=&quot;370&quot;/&gt;&lt;width val=&quot;116&quot;/&gt;&lt;height val=&quot;47&quot;/&gt;&lt;hasText val=&quot;1&quot;/&gt;&lt;/Image&gt;&lt;/ThreeDShapeInfo&gt;"/>
</p:tagLst>
</file>

<file path=ppt/tags/tag5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BC5C9CC3-44D3-41B2-B4CC-E9EA6EEBDEB0}&quot;/&gt;&lt;isInvalidForFieldText val=&quot;0&quot;/&gt;&lt;Image&gt;&lt;filename val=&quot;C:\DOCUME~1\swp54152\LOCALS~1\Temp\PR\data\asimages\{BC5C9CC3-44D3-41B2-B4CC-E9EA6EEBDEB0}_11.png&quot;/&gt;&lt;left val=&quot;504&quot;/&gt;&lt;top val=&quot;382&quot;/&gt;&lt;width val=&quot;145&quot;/&gt;&lt;height val=&quot;47&quot;/&gt;&lt;hasText val=&quot;1&quot;/&gt;&lt;/Image&gt;&lt;/ThreeDShapeInfo&gt;"/>
</p:tagLst>
</file>

<file path=ppt/tags/tag5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5.xml><?xml version="1.0" encoding="utf-8"?>
<p:tagLst xmlns:a="http://schemas.openxmlformats.org/drawingml/2006/main" xmlns:r="http://schemas.openxmlformats.org/officeDocument/2006/relationships" xmlns:p="http://schemas.openxmlformats.org/presentationml/2006/main">
  <p:tag name="PRESENTER_SHAPEINFO" val="&lt;ThreeDShapeInfo&gt;&lt;uuid val=&quot;{A5E63BC5-A93F-49FA-A37F-D9EF19539065}&quot;/&gt;&lt;isInvalidForFieldText val=&quot;0&quot;/&gt;&lt;Image&gt;&lt;filename val=&quot;C:\DOCUME~1\swp54152\LOCALS~1\Temp\PR\data\asimages\{A5E63BC5-A93F-49FA-A37F-D9EF19539065}_12.png&quot;/&gt;&lt;left val=&quot;-6&quot;/&gt;&lt;top val=&quot;309&quot;/&gt;&lt;width val=&quot;256&quot;/&gt;&lt;height val=&quot;205&quot;/&gt;&lt;hasText val=&quot;1&quot;/&gt;&lt;/Image&gt;&lt;/ThreeDShapeInfo&gt;"/>
</p:tagLst>
</file>

<file path=ppt/tags/tag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7DAEF4F0-F07E-4CE5-8814-0EC26D218E9F}&quot;/&gt;&lt;isInvalidForFieldText val=&quot;0&quot;/&gt;&lt;Image&gt;&lt;filename val=&quot;C:\DOCUME~1\swp54152\LOCALS~1\Temp\PR\data\asimages\{7DAEF4F0-F07E-4CE5-8814-0EC26D218E9F}_12.png&quot;/&gt;&lt;left val=&quot;461&quot;/&gt;&lt;top val=&quot;309&quot;/&gt;&lt;width val=&quot;234&quot;/&gt;&lt;height val=&quot;216&quot;/&gt;&lt;hasText val=&quot;1&quot;/&gt;&lt;/Image&gt;&lt;/ThreeDShapeInfo&gt;"/>
</p:tagLst>
</file>

<file path=ppt/tags/tag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A9B044D6-9F26-4730-9298-6FDBC9062B46}&quot;/&gt;&lt;isInvalidForFieldText val=&quot;0&quot;/&gt;&lt;Image&gt;&lt;filename val=&quot;C:\DOCUME~1\swp54152\LOCALS~1\Temp\PR\data\asimages\{A9B044D6-9F26-4730-9298-6FDBC9062B46}_12.png&quot;/&gt;&lt;left val=&quot;276&quot;/&gt;&lt;top val=&quot;138&quot;/&gt;&lt;width val=&quot;166&quot;/&gt;&lt;height val=&quot;48&quot;/&gt;&lt;hasText val=&quot;1&quot;/&gt;&lt;/Image&gt;&lt;/ThreeDShape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6&quot;/&gt;&lt;/TableIndex&gt;&lt;/ShapeTextInfo&gt;"/>
  <p:tag name="PRESENTER_SHAPEINFO" val="&lt;ThreeDShapeInfo&gt;&lt;uuid val=&quot;{7BB74F89-F16F-4E1F-BEB1-CF9D557C3810}&quot;/&gt;&lt;isInvalidForFieldText val=&quot;0&quot;/&gt;&lt;Image&gt;&lt;filename val=&quot;C:\DOCUME~1\swp54152\LOCALS~1\Temp\PR\data\asimages\{7BB74F89-F16F-4E1F-BEB1-CF9D557C3810}_12.png&quot;/&gt;&lt;left val=&quot;69&quot;/&gt;&lt;top val=&quot;370&quot;/&gt;&lt;width val=&quot;116&quot;/&gt;&lt;height val=&quot;47&quot;/&gt;&lt;hasText val=&quot;1&quot;/&gt;&lt;/Image&gt;&lt;/ThreeDShapeInfo&gt;"/>
</p:tagLst>
</file>

<file path=ppt/tags/tag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 name="PRESENTER_SHAPEINFO" val="&lt;ThreeDShapeInfo&gt;&lt;uuid val=&quot;{BF074571-3022-47C3-801D-5FEBF199270C}&quot;/&gt;&lt;isInvalidForFieldText val=&quot;0&quot;/&gt;&lt;Image&gt;&lt;filename val=&quot;C:\DOCUME~1\swp54152\LOCALS~1\Temp\PR\data\asimages\{BF074571-3022-47C3-801D-5FEBF199270C}_12.png&quot;/&gt;&lt;left val=&quot;504&quot;/&gt;&lt;top val=&quot;382&quot;/&gt;&lt;width val=&quot;145&quot;/&gt;&lt;height val=&quot;47&quot;/&gt;&lt;hasText val=&quot;1&quot;/&gt;&lt;/Image&gt;&lt;/ThreeDShapeInfo&gt;"/>
</p:tagLst>
</file>

<file path=ppt/tags/tag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21&quot;/&gt;&lt;lineCharCount val=&quot;26&quot;/&gt;&lt;lineCharCount val=&quot;23&quot;/&gt;&lt;lineCharCount val=&quot;1&quot;/&gt;&lt;lineCharCount val=&quot;23&quot;/&gt;&lt;/TableIndex&gt;&lt;/ShapeTextInfo&gt;"/>
</p:tagLst>
</file>

<file path=ppt/tags/tag63.xml><?xml version="1.0" encoding="utf-8"?>
<p:tagLst xmlns:a="http://schemas.openxmlformats.org/drawingml/2006/main" xmlns:r="http://schemas.openxmlformats.org/officeDocument/2006/relationships" xmlns:p="http://schemas.openxmlformats.org/presentationml/2006/main">
  <p:tag name="PRESENTER_SHAPEINFO" val="&lt;ThreeDShapeInfo&gt;&lt;uuid val=&quot;{EDC95BBB-39C1-45DF-A26C-EDBE9155E244}&quot;/&gt;&lt;isInvalidForFieldText val=&quot;0&quot;/&gt;&lt;Image&gt;&lt;filename val=&quot;C:\DOCUME~1\swp54152\LOCALS~1\Temp\PR\data\asimages\{EDC95BBB-39C1-45DF-A26C-EDBE9155E244}_13.png&quot;/&gt;&lt;left val=&quot;18&quot;/&gt;&lt;top val=&quot;133&quot;/&gt;&lt;width val=&quot;320&quot;/&gt;&lt;height val=&quot;285&quot;/&gt;&lt;hasText val=&quot;1&quot;/&gt;&lt;/Image&gt;&lt;/ThreeDShapeInfo&gt;"/>
</p:tagLst>
</file>

<file path=ppt/tags/tag6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30&quot;/&gt;&lt;lineCharCount val=&quot;1&quot;/&gt;&lt;lineCharCount val=&quot;25&quot;/&gt;&lt;lineCharCount val=&quot;8&quot;/&gt;&lt;lineCharCount val=&quot;1&quot;/&gt;&lt;lineCharCount val=&quot;26&quot;/&gt;&lt;lineCharCount val=&quot;12&quot;/&gt;&lt;lineCharCount val=&quot;1&quot;/&gt;&lt;lineCharCount val=&quot;29&quot;/&gt;&lt;lineCharCount val=&quot;1&quot;/&gt;&lt;lineCharCount val=&quot;24&quot;/&gt;&lt;lineCharCount val=&quot;21&quot;/&gt;&lt;/TableIndex&gt;&lt;/ShapeTextInfo&gt;"/>
</p:tagLst>
</file>

<file path=ppt/tags/tag65.xml><?xml version="1.0" encoding="utf-8"?>
<p:tagLst xmlns:a="http://schemas.openxmlformats.org/drawingml/2006/main" xmlns:r="http://schemas.openxmlformats.org/officeDocument/2006/relationships" xmlns:p="http://schemas.openxmlformats.org/presentationml/2006/main">
  <p:tag name="PRESENTER_SHAPEINFO" val="&lt;ThreeDShapeInfo&gt;&lt;uuid val=&quot;{F9E7C4F3-C1C1-4037-824D-48D120753A14}&quot;/&gt;&lt;isInvalidForFieldText val=&quot;0&quot;/&gt;&lt;Image&gt;&lt;filename val=&quot;C:\DOCUME~1\swp54152\LOCALS~1\Temp\PR\data\asimages\{F9E7C4F3-C1C1-4037-824D-48D120753A14}_14.png&quot;/&gt;&lt;left val=&quot;18&quot;/&gt;&lt;top val=&quot;133&quot;/&gt;&lt;width val=&quot;320&quot;/&gt;&lt;height val=&quot;285&quot;/&gt;&lt;hasText val=&quot;1&quot;/&gt;&lt;/Image&gt;&lt;/ThreeDShapeInfo&gt;"/>
</p:tagLst>
</file>

<file path=ppt/tags/tag6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6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3&quot;/&gt;&lt;lineCharCount val=&quot;1&quot;/&gt;&lt;lineCharCount val=&quot;1&quot;/&gt;&lt;lineCharCount val=&quot;23&quot;/&gt;&lt;/TableIndex&gt;&lt;/ShapeTextInfo&gt;"/>
</p:tagLst>
</file>

<file path=ppt/tags/tag6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3&quot;/&gt;&lt;lineCharCount val=&quot;22&quot;/&gt;&lt;lineCharCount val=&quot;20&quot;/&gt;&lt;/TableIndex&gt;&lt;/ShapeTextInfo&gt;"/>
</p:tagLst>
</file>

<file path=ppt/tags/tag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quot;/&gt;&lt;lineCharCount val=&quot;1&quot;/&gt;&lt;lineCharCount val=&quot;4&quot;/&gt;&lt;/TableIndex&gt;&lt;/ShapeTextInfo&gt;"/>
</p:tagLst>
</file>

<file path=ppt/tags/tag7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Wood Type</Template>
  <TotalTime>459</TotalTime>
  <Words>2574</Words>
  <Application>Microsoft Office PowerPoint</Application>
  <PresentationFormat>On-screen Show (4:3)</PresentationFormat>
  <Paragraphs>393</Paragraphs>
  <Slides>18</Slides>
  <Notes>17</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ＭＳ Ｐゴシック</vt:lpstr>
      <vt:lpstr>Arial</vt:lpstr>
      <vt:lpstr>Calibri</vt:lpstr>
      <vt:lpstr>Rockwell</vt:lpstr>
      <vt:lpstr>Rockwell Condensed</vt:lpstr>
      <vt:lpstr>Tahoma</vt:lpstr>
      <vt:lpstr>Wingdings</vt:lpstr>
      <vt:lpstr>Wood Type</vt:lpstr>
      <vt:lpstr>SIGNAL CRIMES</vt:lpstr>
      <vt:lpstr>PowerPoint Presentation</vt:lpstr>
      <vt:lpstr>PowerPoint Presentation</vt:lpstr>
      <vt:lpstr>PowerPoint Presentation</vt:lpstr>
      <vt:lpstr>Partnership Oriented Problem Solving</vt:lpstr>
      <vt:lpstr>What is a Problem?</vt:lpstr>
      <vt:lpstr>PowerPoint Presentation</vt:lpstr>
      <vt:lpstr>PowerPoint Presentation</vt:lpstr>
      <vt:lpstr>PowerPoint Presentation</vt:lpstr>
      <vt:lpstr>PowerPoint Presentation</vt:lpstr>
      <vt:lpstr>Problem Analysis Triangle</vt:lpstr>
      <vt:lpstr>Problem Analysis Triangle</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Williams,Dave swp3305</dc:creator>
  <cp:lastModifiedBy>Wynne Jones (Business &amp; Management)</cp:lastModifiedBy>
  <cp:revision>40</cp:revision>
  <cp:lastPrinted>2014-04-07T13:06:19Z</cp:lastPrinted>
  <dcterms:created xsi:type="dcterms:W3CDTF">2014-02-24T09:30:12Z</dcterms:created>
  <dcterms:modified xsi:type="dcterms:W3CDTF">2017-08-07T09:38:11Z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961a7afc-2643-4f7e-9cba-973018aac37d</vt:lpwstr>
  </property>
  <property fmtid="{D5CDD505-2E9C-101B-9397-08002B2CF9AE}" pid="3" name="SWPIL">
    <vt:lpwstr>NOT PROTECTIVELY MARKED</vt:lpwstr>
  </property>
  <property fmtid="{D5CDD505-2E9C-101B-9397-08002B2CF9AE}" pid="4" name="SWPVNV">
    <vt:lpwstr>No Visual Mark</vt:lpwstr>
  </property>
</Properties>
</file>