
<file path=[Content_Types].xml><?xml version="1.0" encoding="utf-8"?>
<Types xmlns="http://schemas.openxmlformats.org/package/2006/content-types">
  <Default Extension="tmp" ContentType="image/png"/>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711" r:id="rId1"/>
  </p:sldMasterIdLst>
  <p:notesMasterIdLst>
    <p:notesMasterId r:id="rId20"/>
  </p:notesMasterIdLst>
  <p:handoutMasterIdLst>
    <p:handoutMasterId r:id="rId21"/>
  </p:handoutMasterIdLst>
  <p:sldIdLst>
    <p:sldId id="256" r:id="rId2"/>
    <p:sldId id="323" r:id="rId3"/>
    <p:sldId id="324" r:id="rId4"/>
    <p:sldId id="325" r:id="rId5"/>
    <p:sldId id="326" r:id="rId6"/>
    <p:sldId id="327" r:id="rId7"/>
    <p:sldId id="328" r:id="rId8"/>
    <p:sldId id="329" r:id="rId9"/>
    <p:sldId id="330" r:id="rId10"/>
    <p:sldId id="331" r:id="rId11"/>
    <p:sldId id="333" r:id="rId12"/>
    <p:sldId id="334" r:id="rId13"/>
    <p:sldId id="335" r:id="rId14"/>
    <p:sldId id="336" r:id="rId15"/>
    <p:sldId id="337" r:id="rId16"/>
    <p:sldId id="338" r:id="rId17"/>
    <p:sldId id="332" r:id="rId18"/>
    <p:sldId id="322" r:id="rId19"/>
  </p:sldIdLst>
  <p:sldSz cx="9144000" cy="6858000" type="screen4x3"/>
  <p:notesSz cx="6997700" cy="92837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4">
          <p15:clr>
            <a:srgbClr val="A4A3A4"/>
          </p15:clr>
        </p15:guide>
        <p15:guide id="2" pos="2204">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20" autoAdjust="0"/>
    <p:restoredTop sz="94650" autoAdjust="0"/>
  </p:normalViewPr>
  <p:slideViewPr>
    <p:cSldViewPr>
      <p:cViewPr varScale="1">
        <p:scale>
          <a:sx n="73" d="100"/>
          <a:sy n="73" d="100"/>
        </p:scale>
        <p:origin x="288"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6660"/>
    </p:cViewPr>
  </p:sorterViewPr>
  <p:notesViewPr>
    <p:cSldViewPr>
      <p:cViewPr varScale="1">
        <p:scale>
          <a:sx n="58" d="100"/>
          <a:sy n="58" d="100"/>
        </p:scale>
        <p:origin x="-912" y="-112"/>
      </p:cViewPr>
      <p:guideLst>
        <p:guide orient="horz" pos="2924"/>
        <p:guide pos="2204"/>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1858" name="Rectangle 2"/>
          <p:cNvSpPr>
            <a:spLocks noGrp="1" noChangeArrowheads="1"/>
          </p:cNvSpPr>
          <p:nvPr>
            <p:ph type="hdr" sz="quarter"/>
          </p:nvPr>
        </p:nvSpPr>
        <p:spPr bwMode="auto">
          <a:xfrm>
            <a:off x="0" y="0"/>
            <a:ext cx="3032125" cy="4635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atin typeface="Times" charset="0"/>
              </a:defRPr>
            </a:lvl1pPr>
          </a:lstStyle>
          <a:p>
            <a:pPr>
              <a:defRPr/>
            </a:pPr>
            <a:r>
              <a:rPr lang="en-US"/>
              <a:t>CMM506 Human-Computer Interaction</a:t>
            </a:r>
          </a:p>
        </p:txBody>
      </p:sp>
      <p:sp>
        <p:nvSpPr>
          <p:cNvPr id="121859" name="Rectangle 3"/>
          <p:cNvSpPr>
            <a:spLocks noGrp="1" noChangeArrowheads="1"/>
          </p:cNvSpPr>
          <p:nvPr>
            <p:ph type="dt" sz="quarter" idx="1"/>
          </p:nvPr>
        </p:nvSpPr>
        <p:spPr bwMode="auto">
          <a:xfrm>
            <a:off x="3963988" y="0"/>
            <a:ext cx="3032125" cy="4635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atin typeface="Times" charset="0"/>
              </a:defRPr>
            </a:lvl1pPr>
          </a:lstStyle>
          <a:p>
            <a:pPr>
              <a:defRPr/>
            </a:pPr>
            <a:endParaRPr lang="en-US"/>
          </a:p>
        </p:txBody>
      </p:sp>
      <p:sp>
        <p:nvSpPr>
          <p:cNvPr id="121860" name="Rectangle 4"/>
          <p:cNvSpPr>
            <a:spLocks noGrp="1" noChangeArrowheads="1"/>
          </p:cNvSpPr>
          <p:nvPr>
            <p:ph type="ftr" sz="quarter" idx="2"/>
          </p:nvPr>
        </p:nvSpPr>
        <p:spPr bwMode="auto">
          <a:xfrm>
            <a:off x="0" y="8818563"/>
            <a:ext cx="3032125" cy="4635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atin typeface="Times" charset="0"/>
              </a:defRPr>
            </a:lvl1pPr>
          </a:lstStyle>
          <a:p>
            <a:pPr>
              <a:defRPr/>
            </a:pPr>
            <a:r>
              <a:rPr lang="en-US"/>
              <a:t>Dr Nik Whitehead</a:t>
            </a:r>
          </a:p>
        </p:txBody>
      </p:sp>
      <p:sp>
        <p:nvSpPr>
          <p:cNvPr id="121861" name="Rectangle 5"/>
          <p:cNvSpPr>
            <a:spLocks noGrp="1" noChangeArrowheads="1"/>
          </p:cNvSpPr>
          <p:nvPr>
            <p:ph type="sldNum" sz="quarter" idx="3"/>
          </p:nvPr>
        </p:nvSpPr>
        <p:spPr bwMode="auto">
          <a:xfrm>
            <a:off x="3963988" y="8818563"/>
            <a:ext cx="3032125" cy="4635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atin typeface="Times" charset="0"/>
              </a:defRPr>
            </a:lvl1pPr>
          </a:lstStyle>
          <a:p>
            <a:pPr>
              <a:defRPr/>
            </a:pPr>
            <a:fld id="{DB0F7997-9C5B-463B-825A-762FCB6D9A93}" type="slidenum">
              <a:rPr lang="en-US"/>
              <a:pPr>
                <a:defRPr/>
              </a:pPr>
              <a:t>‹#›</a:t>
            </a:fld>
            <a:endParaRPr lang="en-US"/>
          </a:p>
        </p:txBody>
      </p:sp>
    </p:spTree>
    <p:extLst>
      <p:ext uri="{BB962C8B-B14F-4D97-AF65-F5344CB8AC3E}">
        <p14:creationId xmlns:p14="http://schemas.microsoft.com/office/powerpoint/2010/main" val="244527993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032125" cy="463550"/>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lvl1pPr defTabSz="930275" eaLnBrk="0" hangingPunct="0">
              <a:defRPr sz="1200">
                <a:latin typeface="Times" charset="0"/>
              </a:defRPr>
            </a:lvl1pPr>
          </a:lstStyle>
          <a:p>
            <a:pPr>
              <a:defRPr/>
            </a:pPr>
            <a:r>
              <a:rPr lang="en-GB"/>
              <a:t>CMM506 Human-Computer Interaction</a:t>
            </a:r>
          </a:p>
        </p:txBody>
      </p:sp>
      <p:sp>
        <p:nvSpPr>
          <p:cNvPr id="6147" name="Rectangle 3"/>
          <p:cNvSpPr>
            <a:spLocks noGrp="1" noChangeArrowheads="1"/>
          </p:cNvSpPr>
          <p:nvPr>
            <p:ph type="dt" idx="1"/>
          </p:nvPr>
        </p:nvSpPr>
        <p:spPr bwMode="auto">
          <a:xfrm>
            <a:off x="3965575" y="0"/>
            <a:ext cx="3032125" cy="463550"/>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lvl1pPr algn="r" defTabSz="930275" eaLnBrk="0" hangingPunct="0">
              <a:defRPr sz="1200">
                <a:latin typeface="Times" charset="0"/>
              </a:defRPr>
            </a:lvl1pPr>
          </a:lstStyle>
          <a:p>
            <a:pPr>
              <a:defRPr/>
            </a:pPr>
            <a:endParaRPr lang="en-GB"/>
          </a:p>
        </p:txBody>
      </p:sp>
      <p:sp>
        <p:nvSpPr>
          <p:cNvPr id="66564" name="Rectangle 4"/>
          <p:cNvSpPr>
            <a:spLocks noGrp="1" noRot="1" noChangeAspect="1" noChangeArrowheads="1" noTextEdit="1"/>
          </p:cNvSpPr>
          <p:nvPr>
            <p:ph type="sldImg" idx="2"/>
          </p:nvPr>
        </p:nvSpPr>
        <p:spPr bwMode="auto">
          <a:xfrm>
            <a:off x="1177925" y="696913"/>
            <a:ext cx="4641850" cy="3481387"/>
          </a:xfrm>
          <a:prstGeom prst="rect">
            <a:avLst/>
          </a:prstGeom>
          <a:noFill/>
          <a:ln w="9525">
            <a:solidFill>
              <a:srgbClr val="000000"/>
            </a:solidFill>
            <a:miter lim="800000"/>
            <a:headEnd/>
            <a:tailEnd/>
          </a:ln>
        </p:spPr>
      </p:sp>
      <p:sp>
        <p:nvSpPr>
          <p:cNvPr id="6149" name="Rectangle 5"/>
          <p:cNvSpPr>
            <a:spLocks noGrp="1" noChangeArrowheads="1"/>
          </p:cNvSpPr>
          <p:nvPr>
            <p:ph type="body" sz="quarter" idx="3"/>
          </p:nvPr>
        </p:nvSpPr>
        <p:spPr bwMode="auto">
          <a:xfrm>
            <a:off x="933450" y="4410075"/>
            <a:ext cx="5130800" cy="4176713"/>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6150" name="Rectangle 6"/>
          <p:cNvSpPr>
            <a:spLocks noGrp="1" noChangeArrowheads="1"/>
          </p:cNvSpPr>
          <p:nvPr>
            <p:ph type="ftr" sz="quarter" idx="4"/>
          </p:nvPr>
        </p:nvSpPr>
        <p:spPr bwMode="auto">
          <a:xfrm>
            <a:off x="0" y="8820150"/>
            <a:ext cx="3032125" cy="463550"/>
          </a:xfrm>
          <a:prstGeom prst="rect">
            <a:avLst/>
          </a:prstGeom>
          <a:noFill/>
          <a:ln w="9525">
            <a:noFill/>
            <a:miter lim="800000"/>
            <a:headEnd/>
            <a:tailEnd/>
          </a:ln>
          <a:effectLst/>
        </p:spPr>
        <p:txBody>
          <a:bodyPr vert="horz" wrap="square" lIns="93031" tIns="46516" rIns="93031" bIns="46516" numCol="1" anchor="b" anchorCtr="0" compatLnSpc="1">
            <a:prstTxWarp prst="textNoShape">
              <a:avLst/>
            </a:prstTxWarp>
          </a:bodyPr>
          <a:lstStyle>
            <a:lvl1pPr defTabSz="930275" eaLnBrk="0" hangingPunct="0">
              <a:defRPr sz="1200">
                <a:latin typeface="Times" charset="0"/>
              </a:defRPr>
            </a:lvl1pPr>
          </a:lstStyle>
          <a:p>
            <a:pPr>
              <a:defRPr/>
            </a:pPr>
            <a:r>
              <a:rPr lang="en-GB"/>
              <a:t>Dr Nik Whitehead</a:t>
            </a:r>
          </a:p>
        </p:txBody>
      </p:sp>
      <p:sp>
        <p:nvSpPr>
          <p:cNvPr id="6151" name="Rectangle 7"/>
          <p:cNvSpPr>
            <a:spLocks noGrp="1" noChangeArrowheads="1"/>
          </p:cNvSpPr>
          <p:nvPr>
            <p:ph type="sldNum" sz="quarter" idx="5"/>
          </p:nvPr>
        </p:nvSpPr>
        <p:spPr bwMode="auto">
          <a:xfrm>
            <a:off x="3965575" y="8820150"/>
            <a:ext cx="3032125" cy="463550"/>
          </a:xfrm>
          <a:prstGeom prst="rect">
            <a:avLst/>
          </a:prstGeom>
          <a:noFill/>
          <a:ln w="9525">
            <a:noFill/>
            <a:miter lim="800000"/>
            <a:headEnd/>
            <a:tailEnd/>
          </a:ln>
          <a:effectLst/>
        </p:spPr>
        <p:txBody>
          <a:bodyPr vert="horz" wrap="square" lIns="93031" tIns="46516" rIns="93031" bIns="46516" numCol="1" anchor="b" anchorCtr="0" compatLnSpc="1">
            <a:prstTxWarp prst="textNoShape">
              <a:avLst/>
            </a:prstTxWarp>
          </a:bodyPr>
          <a:lstStyle>
            <a:lvl1pPr algn="r" defTabSz="930275" eaLnBrk="0" hangingPunct="0">
              <a:defRPr sz="1200">
                <a:latin typeface="Times" charset="0"/>
              </a:defRPr>
            </a:lvl1pPr>
          </a:lstStyle>
          <a:p>
            <a:pPr>
              <a:defRPr/>
            </a:pPr>
            <a:fld id="{8FFD7F3E-1091-46DE-8502-BA17B21478B4}" type="slidenum">
              <a:rPr lang="en-GB"/>
              <a:pPr>
                <a:defRPr/>
              </a:pPr>
              <a:t>‹#›</a:t>
            </a:fld>
            <a:endParaRPr lang="en-GB"/>
          </a:p>
        </p:txBody>
      </p:sp>
    </p:spTree>
    <p:extLst>
      <p:ext uri="{BB962C8B-B14F-4D97-AF65-F5344CB8AC3E}">
        <p14:creationId xmlns:p14="http://schemas.microsoft.com/office/powerpoint/2010/main" val="932758345"/>
      </p:ext>
    </p:extLst>
  </p:cSld>
  <p:clrMap bg1="lt1" tx1="dk1" bg2="lt2" tx2="dk2" accent1="accent1" accent2="accent2" accent3="accent3" accent4="accent4" accent5="accent5" accent6="accent6" hlink="hlink" folHlink="folHlink"/>
  <p:hf dt="0"/>
  <p:notesStyle>
    <a:lvl1pPr algn="l" rtl="0" eaLnBrk="0" fontAlgn="base" hangingPunct="0">
      <a:spcBef>
        <a:spcPct val="30000"/>
      </a:spcBef>
      <a:spcAft>
        <a:spcPct val="0"/>
      </a:spcAft>
      <a:defRPr sz="1200" kern="1200">
        <a:solidFill>
          <a:schemeClr val="tx1"/>
        </a:solidFill>
        <a:latin typeface="Times" charset="0"/>
        <a:ea typeface="+mn-ea"/>
        <a:cs typeface="+mn-cs"/>
      </a:defRPr>
    </a:lvl1pPr>
    <a:lvl2pPr marL="457200" algn="l" rtl="0" eaLnBrk="0" fontAlgn="base" hangingPunct="0">
      <a:spcBef>
        <a:spcPct val="30000"/>
      </a:spcBef>
      <a:spcAft>
        <a:spcPct val="0"/>
      </a:spcAft>
      <a:defRPr sz="1200" kern="1200">
        <a:solidFill>
          <a:schemeClr val="tx1"/>
        </a:solidFill>
        <a:latin typeface="Times" charset="0"/>
        <a:ea typeface="+mn-ea"/>
        <a:cs typeface="+mn-cs"/>
      </a:defRPr>
    </a:lvl2pPr>
    <a:lvl3pPr marL="914400" algn="l" rtl="0" eaLnBrk="0" fontAlgn="base" hangingPunct="0">
      <a:spcBef>
        <a:spcPct val="30000"/>
      </a:spcBef>
      <a:spcAft>
        <a:spcPct val="0"/>
      </a:spcAft>
      <a:defRPr sz="1200" kern="1200">
        <a:solidFill>
          <a:schemeClr val="tx1"/>
        </a:solidFill>
        <a:latin typeface="Times" charset="0"/>
        <a:ea typeface="+mn-ea"/>
        <a:cs typeface="+mn-cs"/>
      </a:defRPr>
    </a:lvl3pPr>
    <a:lvl4pPr marL="1371600" algn="l" rtl="0" eaLnBrk="0" fontAlgn="base" hangingPunct="0">
      <a:spcBef>
        <a:spcPct val="30000"/>
      </a:spcBef>
      <a:spcAft>
        <a:spcPct val="0"/>
      </a:spcAft>
      <a:defRPr sz="1200" kern="1200">
        <a:solidFill>
          <a:schemeClr val="tx1"/>
        </a:solidFill>
        <a:latin typeface="Times" charset="0"/>
        <a:ea typeface="+mn-ea"/>
        <a:cs typeface="+mn-cs"/>
      </a:defRPr>
    </a:lvl4pPr>
    <a:lvl5pPr marL="1828800" algn="l" rtl="0" eaLnBrk="0" fontAlgn="base" hangingPunct="0">
      <a:spcBef>
        <a:spcPct val="30000"/>
      </a:spcBef>
      <a:spcAft>
        <a:spcPct val="0"/>
      </a:spcAft>
      <a:defRPr sz="1200" kern="1200">
        <a:solidFill>
          <a:schemeClr val="tx1"/>
        </a:solidFill>
        <a:latin typeface="Times"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hdr" sz="quarter"/>
          </p:nvPr>
        </p:nvSpPr>
        <p:spPr>
          <a:noFill/>
        </p:spPr>
        <p:txBody>
          <a:bodyPr/>
          <a:lstStyle/>
          <a:p>
            <a:r>
              <a:rPr lang="en-GB" smtClean="0"/>
              <a:t>CMM506 Human-Computer Interaction</a:t>
            </a:r>
          </a:p>
        </p:txBody>
      </p:sp>
      <p:sp>
        <p:nvSpPr>
          <p:cNvPr id="67587" name="Rectangle 6"/>
          <p:cNvSpPr>
            <a:spLocks noGrp="1" noChangeArrowheads="1"/>
          </p:cNvSpPr>
          <p:nvPr>
            <p:ph type="ftr" sz="quarter" idx="4"/>
          </p:nvPr>
        </p:nvSpPr>
        <p:spPr>
          <a:noFill/>
        </p:spPr>
        <p:txBody>
          <a:bodyPr/>
          <a:lstStyle/>
          <a:p>
            <a:r>
              <a:rPr lang="en-GB" smtClean="0"/>
              <a:t>Dr Nik Whitehead</a:t>
            </a:r>
          </a:p>
        </p:txBody>
      </p:sp>
      <p:sp>
        <p:nvSpPr>
          <p:cNvPr id="67588" name="Rectangle 7"/>
          <p:cNvSpPr>
            <a:spLocks noGrp="1" noChangeArrowheads="1"/>
          </p:cNvSpPr>
          <p:nvPr>
            <p:ph type="sldNum" sz="quarter" idx="5"/>
          </p:nvPr>
        </p:nvSpPr>
        <p:spPr>
          <a:noFill/>
        </p:spPr>
        <p:txBody>
          <a:bodyPr/>
          <a:lstStyle/>
          <a:p>
            <a:fld id="{88B2D292-208C-435D-956B-61D36654C4BE}" type="slidenum">
              <a:rPr lang="en-GB" smtClean="0"/>
              <a:pPr/>
              <a:t>1</a:t>
            </a:fld>
            <a:endParaRPr lang="en-GB" smtClean="0"/>
          </a:p>
        </p:txBody>
      </p:sp>
      <p:sp>
        <p:nvSpPr>
          <p:cNvPr id="67589" name="Rectangle 2"/>
          <p:cNvSpPr>
            <a:spLocks noGrp="1" noRot="1" noChangeAspect="1" noChangeArrowheads="1" noTextEdit="1"/>
          </p:cNvSpPr>
          <p:nvPr>
            <p:ph type="sldImg"/>
          </p:nvPr>
        </p:nvSpPr>
        <p:spPr>
          <a:ln/>
        </p:spPr>
      </p:sp>
      <p:sp>
        <p:nvSpPr>
          <p:cNvPr id="67590" name="Rectangle 3"/>
          <p:cNvSpPr>
            <a:spLocks noGrp="1" noChangeArrowheads="1"/>
          </p:cNvSpPr>
          <p:nvPr>
            <p:ph type="body" idx="1"/>
          </p:nvPr>
        </p:nvSpPr>
        <p:spPr>
          <a:noFill/>
          <a:ln/>
        </p:spPr>
        <p:txBody>
          <a:bodyPr/>
          <a:lstStyle/>
          <a:p>
            <a:pPr eaLnBrk="1" hangingPunct="1"/>
            <a:endParaRPr lang="en-US" dirty="0" smtClean="0"/>
          </a:p>
        </p:txBody>
      </p:sp>
    </p:spTree>
    <p:extLst>
      <p:ext uri="{BB962C8B-B14F-4D97-AF65-F5344CB8AC3E}">
        <p14:creationId xmlns:p14="http://schemas.microsoft.com/office/powerpoint/2010/main" val="41046248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hdr" sz="quarter"/>
          </p:nvPr>
        </p:nvSpPr>
        <p:spPr>
          <a:noFill/>
        </p:spPr>
        <p:txBody>
          <a:bodyPr/>
          <a:lstStyle/>
          <a:p>
            <a:r>
              <a:rPr lang="en-GB" smtClean="0"/>
              <a:t>CMM506 Human-Computer Interaction</a:t>
            </a:r>
          </a:p>
        </p:txBody>
      </p:sp>
      <p:sp>
        <p:nvSpPr>
          <p:cNvPr id="130051" name="Rectangle 6"/>
          <p:cNvSpPr>
            <a:spLocks noGrp="1" noChangeArrowheads="1"/>
          </p:cNvSpPr>
          <p:nvPr>
            <p:ph type="ftr" sz="quarter" idx="4"/>
          </p:nvPr>
        </p:nvSpPr>
        <p:spPr>
          <a:noFill/>
        </p:spPr>
        <p:txBody>
          <a:bodyPr/>
          <a:lstStyle/>
          <a:p>
            <a:r>
              <a:rPr lang="en-GB" smtClean="0"/>
              <a:t>Dr Nik Whitehead</a:t>
            </a:r>
          </a:p>
        </p:txBody>
      </p:sp>
      <p:sp>
        <p:nvSpPr>
          <p:cNvPr id="130052" name="Rectangle 7"/>
          <p:cNvSpPr>
            <a:spLocks noGrp="1" noChangeArrowheads="1"/>
          </p:cNvSpPr>
          <p:nvPr>
            <p:ph type="sldNum" sz="quarter" idx="5"/>
          </p:nvPr>
        </p:nvSpPr>
        <p:spPr>
          <a:noFill/>
        </p:spPr>
        <p:txBody>
          <a:bodyPr/>
          <a:lstStyle/>
          <a:p>
            <a:fld id="{0603BACD-97FB-49DB-8E04-6945817BC4BA}" type="slidenum">
              <a:rPr lang="en-GB" smtClean="0"/>
              <a:pPr/>
              <a:t>18</a:t>
            </a:fld>
            <a:endParaRPr lang="en-GB" smtClean="0"/>
          </a:p>
        </p:txBody>
      </p:sp>
      <p:sp>
        <p:nvSpPr>
          <p:cNvPr id="130053" name="Rectangle 2"/>
          <p:cNvSpPr>
            <a:spLocks noGrp="1" noRot="1" noChangeAspect="1" noChangeArrowheads="1" noTextEdit="1"/>
          </p:cNvSpPr>
          <p:nvPr>
            <p:ph type="sldImg"/>
          </p:nvPr>
        </p:nvSpPr>
        <p:spPr>
          <a:ln/>
        </p:spPr>
      </p:sp>
      <p:sp>
        <p:nvSpPr>
          <p:cNvPr id="130054"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26900790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pPr>
              <a:defRPr/>
            </a:pPr>
            <a:fld id="{B9CFC1F9-0224-4068-BDCB-0B61F20E9E88}" type="slidenum">
              <a:rPr lang="en-GB" smtClean="0"/>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6" name="Slide Number Placeholder 5"/>
          <p:cNvSpPr>
            <a:spLocks noGrp="1"/>
          </p:cNvSpPr>
          <p:nvPr>
            <p:ph type="sldNum" sz="quarter" idx="12"/>
          </p:nvPr>
        </p:nvSpPr>
        <p:spPr/>
        <p:txBody>
          <a:bodyPr/>
          <a:lstStyle/>
          <a:p>
            <a:pPr>
              <a:defRPr/>
            </a:pPr>
            <a:fld id="{B8DC1DF0-C459-4FAC-B5CD-FE67B92595BB}" type="slidenum">
              <a:rPr lang="en-GB" smtClean="0"/>
              <a:pPr>
                <a:defRPr/>
              </a:pPr>
              <a:t>‹#›</a:t>
            </a:fld>
            <a:endParaRPr lang="en-GB"/>
          </a:p>
        </p:txBody>
      </p:sp>
      <p:sp>
        <p:nvSpPr>
          <p:cNvPr id="4" name="Title 2"/>
          <p:cNvSpPr>
            <a:spLocks noGrp="1"/>
          </p:cNvSpPr>
          <p:nvPr>
            <p:ph type="title"/>
          </p:nvPr>
        </p:nvSpPr>
        <p:spPr>
          <a:xfrm>
            <a:off x="457200" y="404664"/>
            <a:ext cx="8229600" cy="576064"/>
          </a:xfrm>
        </p:spPr>
        <p:txBody>
          <a:bodyPr>
            <a:normAutofit fontScale="90000"/>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6" name="Slide Number Placeholder 5"/>
          <p:cNvSpPr>
            <a:spLocks noGrp="1"/>
          </p:cNvSpPr>
          <p:nvPr>
            <p:ph type="sldNum" sz="quarter" idx="12"/>
          </p:nvPr>
        </p:nvSpPr>
        <p:spPr/>
        <p:txBody>
          <a:bodyPr/>
          <a:lstStyle/>
          <a:p>
            <a:pPr>
              <a:defRPr/>
            </a:pPr>
            <a:fld id="{E27CB091-F898-4451-BEE5-4CF916484350}" type="slidenum">
              <a:rPr lang="en-GB" smtClean="0"/>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7" name="Slide Number Placeholder 6"/>
          <p:cNvSpPr>
            <a:spLocks noGrp="1"/>
          </p:cNvSpPr>
          <p:nvPr>
            <p:ph type="sldNum" sz="quarter" idx="12"/>
          </p:nvPr>
        </p:nvSpPr>
        <p:spPr/>
        <p:txBody>
          <a:bodyPr/>
          <a:lstStyle/>
          <a:p>
            <a:pPr>
              <a:defRPr/>
            </a:pPr>
            <a:fld id="{3B1E401F-5D30-45FD-B22D-6C5BA0C277D0}"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7" name="Slide Number Placeholder 26"/>
          <p:cNvSpPr>
            <a:spLocks noGrp="1"/>
          </p:cNvSpPr>
          <p:nvPr>
            <p:ph type="sldNum" sz="quarter" idx="11"/>
          </p:nvPr>
        </p:nvSpPr>
        <p:spPr/>
        <p:txBody>
          <a:bodyPr rtlCol="0"/>
          <a:lstStyle/>
          <a:p>
            <a:pPr>
              <a:defRPr/>
            </a:pPr>
            <a:fld id="{1C63FECA-9A53-4110-A7CF-BBF19DD213F3}" type="slidenum">
              <a:rPr lang="en-GB" smtClean="0"/>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smtClean="0"/>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pPr>
              <a:defRPr/>
            </a:pPr>
            <a:fld id="{9BBAADA5-3101-4842-B897-93FAEE5E0C60}"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18968322-4995-4E26-8351-F3D43FF50AF3}"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Slide Number Placeholder 6"/>
          <p:cNvSpPr>
            <a:spLocks noGrp="1"/>
          </p:cNvSpPr>
          <p:nvPr>
            <p:ph type="sldNum" sz="quarter" idx="12"/>
          </p:nvPr>
        </p:nvSpPr>
        <p:spPr/>
        <p:txBody>
          <a:bodyPr/>
          <a:lstStyle/>
          <a:p>
            <a:pPr>
              <a:defRPr/>
            </a:pPr>
            <a:fld id="{52485D34-6734-4605-A2EF-C90A5D68B8B1}" type="slidenum">
              <a:rPr lang="en-GB" smtClean="0"/>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7" name="Slide Number Placeholder 6"/>
          <p:cNvSpPr>
            <a:spLocks noGrp="1"/>
          </p:cNvSpPr>
          <p:nvPr>
            <p:ph type="sldNum" sz="quarter" idx="12"/>
          </p:nvPr>
        </p:nvSpPr>
        <p:spPr/>
        <p:txBody>
          <a:bodyPr/>
          <a:lstStyle/>
          <a:p>
            <a:pPr>
              <a:defRPr/>
            </a:pPr>
            <a:fld id="{C7100091-285F-4A40-BE6F-6CD1EEA29772}"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pPr>
              <a:defRPr/>
            </a:pPr>
            <a:fld id="{DA7BD54E-AF30-4E64-83C3-048EFD6ECBF4}"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pPr>
              <a:defRPr/>
            </a:pPr>
            <a:fld id="{137E4857-8F5E-4421-8596-1BD8F1B9E83B}" type="slidenum">
              <a:rPr lang="en-GB" smtClean="0"/>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smtClean="0"/>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pPr>
              <a:defRPr/>
            </a:pPr>
            <a:fld id="{6F19F083-1A81-436F-ACC8-1E71BA0B26EC}"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hf sldNum="0" hdr="0" ft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tmp"/><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defRPr/>
            </a:pPr>
            <a:r>
              <a:rPr lang="en-GB" dirty="0" smtClean="0"/>
              <a:t>User Experience Design</a:t>
            </a:r>
          </a:p>
        </p:txBody>
      </p:sp>
      <p:sp>
        <p:nvSpPr>
          <p:cNvPr id="2052" name="Rectangle 4"/>
          <p:cNvSpPr>
            <a:spLocks noChangeArrowheads="1"/>
          </p:cNvSpPr>
          <p:nvPr/>
        </p:nvSpPr>
        <p:spPr bwMode="auto">
          <a:xfrm>
            <a:off x="1331913" y="4005263"/>
            <a:ext cx="6400800" cy="1752600"/>
          </a:xfrm>
          <a:prstGeom prst="rect">
            <a:avLst/>
          </a:prstGeom>
          <a:noFill/>
          <a:ln w="9525">
            <a:noFill/>
            <a:miter lim="800000"/>
            <a:headEnd/>
            <a:tailEnd/>
          </a:ln>
          <a:effectLst/>
        </p:spPr>
        <p:txBody>
          <a:bodyPr/>
          <a:lstStyle/>
          <a:p>
            <a:pPr>
              <a:spcBef>
                <a:spcPct val="20000"/>
              </a:spcBef>
              <a:buClr>
                <a:schemeClr val="tx1"/>
              </a:buClr>
              <a:buSzPct val="125000"/>
              <a:buFont typeface="Wingdings" pitchFamily="2" charset="2"/>
              <a:buNone/>
              <a:defRPr/>
            </a:pPr>
            <a:r>
              <a:rPr lang="is-IS" sz="2400" dirty="0" smtClean="0"/>
              <a:t>ACCA7020</a:t>
            </a:r>
            <a:endParaRPr lang="is-IS" sz="2400" dirty="0" smtClean="0"/>
          </a:p>
          <a:p>
            <a:pPr>
              <a:spcBef>
                <a:spcPct val="20000"/>
              </a:spcBef>
              <a:buClr>
                <a:schemeClr val="tx1"/>
              </a:buClr>
              <a:buSzPct val="125000"/>
              <a:buFont typeface="Wingdings" pitchFamily="2" charset="2"/>
              <a:buNone/>
              <a:defRPr/>
            </a:pPr>
            <a:r>
              <a:rPr lang="is-IS" sz="2400" dirty="0" smtClean="0"/>
              <a:t>Special Topics – Eyetracking for Evaluation</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study of how the eye moves as it collects information</a:t>
            </a:r>
          </a:p>
          <a:p>
            <a:r>
              <a:rPr lang="en-GB" dirty="0" smtClean="0"/>
              <a:t>The eye does not move smoothly, but alternates between staying still and jerky movements</a:t>
            </a:r>
          </a:p>
          <a:p>
            <a:r>
              <a:rPr lang="en-GB" dirty="0" smtClean="0"/>
              <a:t>Fixation</a:t>
            </a:r>
          </a:p>
          <a:p>
            <a:pPr lvl="1"/>
            <a:r>
              <a:rPr lang="en-GB" dirty="0" smtClean="0"/>
              <a:t>The eye remains still, allowing it to take in the maximum amount of information</a:t>
            </a:r>
          </a:p>
          <a:p>
            <a:r>
              <a:rPr lang="en-GB" dirty="0" smtClean="0"/>
              <a:t>Saccade</a:t>
            </a:r>
          </a:p>
          <a:p>
            <a:pPr lvl="1"/>
            <a:r>
              <a:rPr lang="en-GB" dirty="0" smtClean="0"/>
              <a:t>The eye moves in a ballistic manner propelled sideways by the eye muscles</a:t>
            </a:r>
          </a:p>
          <a:p>
            <a:pPr lvl="1"/>
            <a:r>
              <a:rPr lang="en-GB" dirty="0" smtClean="0"/>
              <a:t>“Saccadic motion”</a:t>
            </a:r>
            <a:endParaRPr lang="en-GB" dirty="0"/>
          </a:p>
        </p:txBody>
      </p:sp>
      <p:sp>
        <p:nvSpPr>
          <p:cNvPr id="3" name="Title 2"/>
          <p:cNvSpPr>
            <a:spLocks noGrp="1"/>
          </p:cNvSpPr>
          <p:nvPr>
            <p:ph type="title"/>
          </p:nvPr>
        </p:nvSpPr>
        <p:spPr/>
        <p:txBody>
          <a:bodyPr/>
          <a:lstStyle/>
          <a:p>
            <a:r>
              <a:rPr lang="en-GB" dirty="0" smtClean="0"/>
              <a:t>What is eye tracking?</a:t>
            </a:r>
            <a:endParaRPr lang="en-GB" dirty="0"/>
          </a:p>
        </p:txBody>
      </p:sp>
    </p:spTree>
    <p:extLst>
      <p:ext uri="{BB962C8B-B14F-4D97-AF65-F5344CB8AC3E}">
        <p14:creationId xmlns:p14="http://schemas.microsoft.com/office/powerpoint/2010/main" val="7271865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4797152"/>
            <a:ext cx="8229600" cy="1777384"/>
          </a:xfrm>
        </p:spPr>
        <p:txBody>
          <a:bodyPr/>
          <a:lstStyle/>
          <a:p>
            <a:r>
              <a:rPr lang="en-GB" dirty="0" smtClean="0"/>
              <a:t>The muscles contract and provide an initial pulse of movement and the eyeball then coasts until the next muscle contraction</a:t>
            </a:r>
            <a:endParaRPr lang="en-GB" dirty="0"/>
          </a:p>
        </p:txBody>
      </p:sp>
      <p:sp>
        <p:nvSpPr>
          <p:cNvPr id="3" name="Title 2"/>
          <p:cNvSpPr>
            <a:spLocks noGrp="1"/>
          </p:cNvSpPr>
          <p:nvPr>
            <p:ph type="title"/>
          </p:nvPr>
        </p:nvSpPr>
        <p:spPr/>
        <p:txBody>
          <a:bodyPr/>
          <a:lstStyle/>
          <a:p>
            <a:r>
              <a:rPr lang="en-GB" dirty="0" smtClean="0"/>
              <a:t>Extraocular muscles</a:t>
            </a:r>
            <a:endParaRPr lang="en-GB" dirty="0"/>
          </a:p>
        </p:txBody>
      </p:sp>
      <p:pic>
        <p:nvPicPr>
          <p:cNvPr id="1026" name="Picture 2" descr="Extraocular Muscl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52736"/>
            <a:ext cx="8879091" cy="341637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178905" y="6569163"/>
            <a:ext cx="5965095" cy="261610"/>
          </a:xfrm>
          <a:prstGeom prst="rect">
            <a:avLst/>
          </a:prstGeom>
          <a:noFill/>
        </p:spPr>
        <p:txBody>
          <a:bodyPr wrap="none" rtlCol="0">
            <a:spAutoFit/>
          </a:bodyPr>
          <a:lstStyle/>
          <a:p>
            <a:r>
              <a:rPr lang="en-GB" sz="1100" dirty="0"/>
              <a:t>http://www.medical-institution.com/extraocular-muscles-mnemonic-best-medical-mnemonics/</a:t>
            </a:r>
          </a:p>
        </p:txBody>
      </p:sp>
    </p:spTree>
    <p:extLst>
      <p:ext uri="{BB962C8B-B14F-4D97-AF65-F5344CB8AC3E}">
        <p14:creationId xmlns:p14="http://schemas.microsoft.com/office/powerpoint/2010/main" val="204256770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3984424"/>
            <a:ext cx="8229600" cy="2590112"/>
          </a:xfrm>
        </p:spPr>
        <p:txBody>
          <a:bodyPr/>
          <a:lstStyle/>
          <a:p>
            <a:r>
              <a:rPr lang="en-GB" dirty="0" smtClean="0"/>
              <a:t>Light enters through the pupil, passes through the lens and is focussed onto the retina</a:t>
            </a:r>
          </a:p>
          <a:p>
            <a:r>
              <a:rPr lang="en-GB" dirty="0" smtClean="0"/>
              <a:t>The size of the pupil varies depending upon external light levels, emotional arousal, cognitive workload and physiological response to drugs</a:t>
            </a:r>
            <a:endParaRPr lang="en-GB" dirty="0"/>
          </a:p>
        </p:txBody>
      </p:sp>
      <p:sp>
        <p:nvSpPr>
          <p:cNvPr id="3" name="Title 2"/>
          <p:cNvSpPr>
            <a:spLocks noGrp="1"/>
          </p:cNvSpPr>
          <p:nvPr>
            <p:ph type="title"/>
          </p:nvPr>
        </p:nvSpPr>
        <p:spPr/>
        <p:txBody>
          <a:bodyPr/>
          <a:lstStyle/>
          <a:p>
            <a:r>
              <a:rPr lang="en-GB" dirty="0" smtClean="0"/>
              <a:t>Anatomy of the eye</a:t>
            </a:r>
            <a:endParaRPr lang="en-GB" dirty="0"/>
          </a:p>
        </p:txBody>
      </p:sp>
      <p:pic>
        <p:nvPicPr>
          <p:cNvPr id="2050" name="Picture 2" descr="cornea-and-external-disease_page-bann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980728"/>
            <a:ext cx="8640960" cy="300369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4355976" y="6574536"/>
            <a:ext cx="4357283" cy="261610"/>
          </a:xfrm>
          <a:prstGeom prst="rect">
            <a:avLst/>
          </a:prstGeom>
          <a:noFill/>
        </p:spPr>
        <p:txBody>
          <a:bodyPr wrap="none" rtlCol="0">
            <a:spAutoFit/>
          </a:bodyPr>
          <a:lstStyle/>
          <a:p>
            <a:r>
              <a:rPr lang="en-GB" sz="1100" dirty="0"/>
              <a:t>http://healthlifemedia.com/healthy/understanding-the-eye-anatomy/</a:t>
            </a:r>
          </a:p>
        </p:txBody>
      </p:sp>
    </p:spTree>
    <p:extLst>
      <p:ext uri="{BB962C8B-B14F-4D97-AF65-F5344CB8AC3E}">
        <p14:creationId xmlns:p14="http://schemas.microsoft.com/office/powerpoint/2010/main" val="350377309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1800s: Eye motions were observed directly</a:t>
            </a:r>
          </a:p>
          <a:p>
            <a:r>
              <a:rPr lang="en-GB" dirty="0" smtClean="0"/>
              <a:t>1879: Louis Emile </a:t>
            </a:r>
            <a:r>
              <a:rPr lang="en-GB" dirty="0" err="1" smtClean="0"/>
              <a:t>Javal</a:t>
            </a:r>
            <a:r>
              <a:rPr lang="en-GB" dirty="0" smtClean="0"/>
              <a:t> noted that when reading text the eye does not move smoothly and sometimes moves backwards (regressions)</a:t>
            </a:r>
          </a:p>
          <a:p>
            <a:r>
              <a:rPr lang="en-GB" dirty="0" smtClean="0"/>
              <a:t>1900s: Tracking by film of drops of mercury and bits of eggshell; contact lens with pointer</a:t>
            </a:r>
          </a:p>
          <a:p>
            <a:r>
              <a:rPr lang="en-GB" dirty="0" smtClean="0"/>
              <a:t>1920s: Magnetic tracking of shrapnel embedded in the eye</a:t>
            </a:r>
          </a:p>
          <a:p>
            <a:r>
              <a:rPr lang="en-GB" dirty="0" smtClean="0"/>
              <a:t>1950s: Different tasks lead to different motions</a:t>
            </a:r>
          </a:p>
          <a:p>
            <a:r>
              <a:rPr lang="en-GB" dirty="0" smtClean="0"/>
              <a:t>1970s: reading research</a:t>
            </a:r>
          </a:p>
          <a:p>
            <a:r>
              <a:rPr lang="en-GB" dirty="0" smtClean="0"/>
              <a:t>1980s: Discovery that the attention is focussed where the eye is focussed; </a:t>
            </a:r>
            <a:r>
              <a:rPr lang="en-GB" dirty="0" err="1" smtClean="0"/>
              <a:t>eyetracking</a:t>
            </a:r>
            <a:r>
              <a:rPr lang="en-GB" dirty="0" smtClean="0"/>
              <a:t> in HCI</a:t>
            </a:r>
            <a:endParaRPr lang="en-GB" dirty="0"/>
          </a:p>
        </p:txBody>
      </p:sp>
      <p:sp>
        <p:nvSpPr>
          <p:cNvPr id="3" name="Title 2"/>
          <p:cNvSpPr>
            <a:spLocks noGrp="1"/>
          </p:cNvSpPr>
          <p:nvPr>
            <p:ph type="title"/>
          </p:nvPr>
        </p:nvSpPr>
        <p:spPr/>
        <p:txBody>
          <a:bodyPr/>
          <a:lstStyle/>
          <a:p>
            <a:r>
              <a:rPr lang="en-GB" dirty="0" smtClean="0"/>
              <a:t>History</a:t>
            </a:r>
            <a:endParaRPr lang="en-GB" dirty="0"/>
          </a:p>
        </p:txBody>
      </p:sp>
    </p:spTree>
    <p:extLst>
      <p:ext uri="{BB962C8B-B14F-4D97-AF65-F5344CB8AC3E}">
        <p14:creationId xmlns:p14="http://schemas.microsoft.com/office/powerpoint/2010/main" val="158899803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229600" cy="5877272"/>
          </a:xfrm>
        </p:spPr>
        <p:txBody>
          <a:bodyPr>
            <a:normAutofit lnSpcReduction="10000"/>
          </a:bodyPr>
          <a:lstStyle/>
          <a:p>
            <a:r>
              <a:rPr lang="en-GB" dirty="0" smtClean="0"/>
              <a:t>Eye-attached tracking</a:t>
            </a:r>
          </a:p>
          <a:p>
            <a:pPr lvl="1"/>
            <a:r>
              <a:rPr lang="en-GB" dirty="0" smtClean="0"/>
              <a:t>Special contact lenses attacked to the eye with embedded magnetic coils. Very accurate</a:t>
            </a:r>
            <a:endParaRPr lang="en-GB" dirty="0"/>
          </a:p>
          <a:p>
            <a:r>
              <a:rPr lang="en-GB" dirty="0" smtClean="0"/>
              <a:t>Optical tracking</a:t>
            </a:r>
          </a:p>
          <a:p>
            <a:pPr lvl="1"/>
            <a:r>
              <a:rPr lang="en-GB" dirty="0" smtClean="0"/>
              <a:t>Video-</a:t>
            </a:r>
            <a:r>
              <a:rPr lang="en-GB" dirty="0" err="1" smtClean="0"/>
              <a:t>oculograph</a:t>
            </a:r>
            <a:r>
              <a:rPr lang="en-GB" dirty="0" smtClean="0"/>
              <a:t> </a:t>
            </a:r>
          </a:p>
          <a:p>
            <a:pPr lvl="1"/>
            <a:r>
              <a:rPr lang="en-GB" dirty="0" smtClean="0"/>
              <a:t>Light is reflected from one or more surfaces on the eye and recorded by video. Accuracy depends on which surfaces are used (commonly the surface of the cornea and the retina)</a:t>
            </a:r>
            <a:endParaRPr lang="en-GB" dirty="0"/>
          </a:p>
          <a:p>
            <a:r>
              <a:rPr lang="en-GB" dirty="0" smtClean="0"/>
              <a:t>Electric potential measurement</a:t>
            </a:r>
          </a:p>
          <a:p>
            <a:pPr lvl="1"/>
            <a:r>
              <a:rPr lang="en-GB" dirty="0" smtClean="0"/>
              <a:t>Electro-</a:t>
            </a:r>
            <a:r>
              <a:rPr lang="en-GB" dirty="0" err="1" smtClean="0"/>
              <a:t>oculography</a:t>
            </a:r>
            <a:r>
              <a:rPr lang="en-GB" dirty="0" smtClean="0"/>
              <a:t> (EOG)</a:t>
            </a:r>
          </a:p>
          <a:p>
            <a:pPr lvl="1"/>
            <a:r>
              <a:rPr lang="en-GB" dirty="0" smtClean="0"/>
              <a:t>Measures the movement of the muscles, not the eye by sensing voltage differences. Difficult to get good visual accuracy with this technology but timing is accurate</a:t>
            </a:r>
          </a:p>
        </p:txBody>
      </p:sp>
      <p:sp>
        <p:nvSpPr>
          <p:cNvPr id="3" name="Title 2"/>
          <p:cNvSpPr>
            <a:spLocks noGrp="1"/>
          </p:cNvSpPr>
          <p:nvPr>
            <p:ph type="title"/>
          </p:nvPr>
        </p:nvSpPr>
        <p:spPr/>
        <p:txBody>
          <a:bodyPr/>
          <a:lstStyle/>
          <a:p>
            <a:r>
              <a:rPr lang="en-GB" dirty="0" smtClean="0"/>
              <a:t>Eye tracking technologies</a:t>
            </a:r>
            <a:endParaRPr lang="en-GB" dirty="0"/>
          </a:p>
        </p:txBody>
      </p:sp>
    </p:spTree>
    <p:extLst>
      <p:ext uri="{BB962C8B-B14F-4D97-AF65-F5344CB8AC3E}">
        <p14:creationId xmlns:p14="http://schemas.microsoft.com/office/powerpoint/2010/main" val="265413514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4805020"/>
            <a:ext cx="8229600" cy="1769516"/>
          </a:xfrm>
        </p:spPr>
        <p:txBody>
          <a:bodyPr>
            <a:normAutofit lnSpcReduction="10000"/>
          </a:bodyPr>
          <a:lstStyle/>
          <a:p>
            <a:r>
              <a:rPr lang="en-GB" dirty="0" smtClean="0"/>
              <a:t>Most common way of measuring the Point of Gaze (POG) is to measure the vector defined by the centre of the pupil and the corneal reflection (CR)</a:t>
            </a:r>
          </a:p>
        </p:txBody>
      </p:sp>
      <p:sp>
        <p:nvSpPr>
          <p:cNvPr id="3" name="Title 2"/>
          <p:cNvSpPr>
            <a:spLocks noGrp="1"/>
          </p:cNvSpPr>
          <p:nvPr>
            <p:ph type="title"/>
          </p:nvPr>
        </p:nvSpPr>
        <p:spPr/>
        <p:txBody>
          <a:bodyPr/>
          <a:lstStyle/>
          <a:p>
            <a:r>
              <a:rPr lang="en-GB" dirty="0" smtClean="0"/>
              <a:t>Optical Tracking </a:t>
            </a:r>
            <a:endParaRPr lang="en-GB" dirty="0"/>
          </a:p>
        </p:txBody>
      </p:sp>
      <p:pic>
        <p:nvPicPr>
          <p:cNvPr id="3074" name="Picture 2" descr="https://upload.wikimedia.org/wikipedia/commons/a/ac/Visible_light_eye-tracking_algorithm.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992636"/>
            <a:ext cx="5772150" cy="380047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070401" y="6586444"/>
            <a:ext cx="6053260" cy="261610"/>
          </a:xfrm>
          <a:prstGeom prst="rect">
            <a:avLst/>
          </a:prstGeom>
          <a:noFill/>
        </p:spPr>
        <p:txBody>
          <a:bodyPr wrap="none" rtlCol="0">
            <a:spAutoFit/>
          </a:bodyPr>
          <a:lstStyle/>
          <a:p>
            <a:r>
              <a:rPr lang="en-GB" sz="1100" dirty="0"/>
              <a:t>https://en.wikipedia.org/wiki/Eye_tracking#/media/File:Visible_light_eye-tracking_algorithm.jpg</a:t>
            </a:r>
          </a:p>
        </p:txBody>
      </p:sp>
    </p:spTree>
    <p:extLst>
      <p:ext uri="{BB962C8B-B14F-4D97-AF65-F5344CB8AC3E}">
        <p14:creationId xmlns:p14="http://schemas.microsoft.com/office/powerpoint/2010/main" val="378559288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229600" cy="5877272"/>
          </a:xfrm>
        </p:spPr>
        <p:txBody>
          <a:bodyPr>
            <a:normAutofit/>
          </a:bodyPr>
          <a:lstStyle/>
          <a:p>
            <a:r>
              <a:rPr lang="en-GB" dirty="0" smtClean="0"/>
              <a:t>Eye tracking measures the position of the pupil relative to the rest of the head</a:t>
            </a:r>
          </a:p>
          <a:p>
            <a:r>
              <a:rPr lang="en-GB" dirty="0" smtClean="0"/>
              <a:t>Most of the time we’re not interested in tracking the position of the eye, but instead we want to identify what someone is looking at</a:t>
            </a:r>
          </a:p>
          <a:p>
            <a:r>
              <a:rPr lang="en-GB" dirty="0" smtClean="0"/>
              <a:t>We want to do </a:t>
            </a:r>
            <a:r>
              <a:rPr lang="en-GB" i="1" dirty="0" smtClean="0"/>
              <a:t>gaze tracking </a:t>
            </a:r>
            <a:r>
              <a:rPr lang="en-GB" dirty="0" smtClean="0"/>
              <a:t>instead of eye tracking</a:t>
            </a:r>
          </a:p>
          <a:p>
            <a:r>
              <a:rPr lang="en-GB" dirty="0" smtClean="0"/>
              <a:t>This generally requires extra equipment and programming so as to identify the position of the head relative to the centre of the target</a:t>
            </a:r>
          </a:p>
          <a:p>
            <a:pPr lvl="1"/>
            <a:r>
              <a:rPr lang="en-GB" dirty="0" smtClean="0"/>
              <a:t>Often done by either keeping the head still, using a magnetic sensor, or using image tracking of the head</a:t>
            </a:r>
            <a:endParaRPr lang="en-GB" dirty="0"/>
          </a:p>
        </p:txBody>
      </p:sp>
      <p:sp>
        <p:nvSpPr>
          <p:cNvPr id="3" name="Title 2"/>
          <p:cNvSpPr>
            <a:spLocks noGrp="1"/>
          </p:cNvSpPr>
          <p:nvPr>
            <p:ph type="title"/>
          </p:nvPr>
        </p:nvSpPr>
        <p:spPr/>
        <p:txBody>
          <a:bodyPr/>
          <a:lstStyle/>
          <a:p>
            <a:r>
              <a:rPr lang="en-GB" dirty="0" smtClean="0"/>
              <a:t>Eye tracking and gaze tracking</a:t>
            </a:r>
            <a:endParaRPr lang="en-GB" dirty="0"/>
          </a:p>
        </p:txBody>
      </p:sp>
    </p:spTree>
    <p:extLst>
      <p:ext uri="{BB962C8B-B14F-4D97-AF65-F5344CB8AC3E}">
        <p14:creationId xmlns:p14="http://schemas.microsoft.com/office/powerpoint/2010/main" val="141408853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Pair up</a:t>
            </a:r>
          </a:p>
          <a:p>
            <a:r>
              <a:rPr lang="en-GB" dirty="0" smtClean="0"/>
              <a:t>One person holds up the paper sheet provided and asks the questions listed on the other sheet</a:t>
            </a:r>
          </a:p>
          <a:p>
            <a:r>
              <a:rPr lang="en-GB" dirty="0" smtClean="0"/>
              <a:t>The other person must answer the questions by keeping </a:t>
            </a:r>
            <a:r>
              <a:rPr lang="en-GB" dirty="0" err="1" smtClean="0"/>
              <a:t>xer</a:t>
            </a:r>
            <a:r>
              <a:rPr lang="en-GB" dirty="0" smtClean="0"/>
              <a:t> head still and just looking at the answer on the large sheet</a:t>
            </a:r>
          </a:p>
          <a:p>
            <a:r>
              <a:rPr lang="en-GB" dirty="0" smtClean="0"/>
              <a:t>The questioner should try to work out which answer is being looked at</a:t>
            </a:r>
          </a:p>
          <a:p>
            <a:endParaRPr lang="en-GB" dirty="0" smtClean="0"/>
          </a:p>
          <a:p>
            <a:r>
              <a:rPr lang="en-GB" dirty="0" smtClean="0"/>
              <a:t>Once you have answers for all 8 questions swap over and repeat the exercise in the other role</a:t>
            </a:r>
          </a:p>
          <a:p>
            <a:endParaRPr lang="en-GB" dirty="0"/>
          </a:p>
        </p:txBody>
      </p:sp>
      <p:sp>
        <p:nvSpPr>
          <p:cNvPr id="3" name="Title 2"/>
          <p:cNvSpPr>
            <a:spLocks noGrp="1"/>
          </p:cNvSpPr>
          <p:nvPr>
            <p:ph type="title"/>
          </p:nvPr>
        </p:nvSpPr>
        <p:spPr/>
        <p:txBody>
          <a:bodyPr/>
          <a:lstStyle/>
          <a:p>
            <a:r>
              <a:rPr lang="en-GB" dirty="0" smtClean="0"/>
              <a:t>Activity</a:t>
            </a:r>
            <a:endParaRPr lang="en-GB" dirty="0"/>
          </a:p>
        </p:txBody>
      </p:sp>
    </p:spTree>
    <p:extLst>
      <p:ext uri="{BB962C8B-B14F-4D97-AF65-F5344CB8AC3E}">
        <p14:creationId xmlns:p14="http://schemas.microsoft.com/office/powerpoint/2010/main" val="374019129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3 main things that gaze tracking is used to determine</a:t>
            </a:r>
          </a:p>
          <a:p>
            <a:pPr lvl="1"/>
            <a:r>
              <a:rPr lang="en-GB" dirty="0" smtClean="0"/>
              <a:t>Scan path – how the eye moved around the screen, what it looked at, when and for how long; good for seeing what people look at first, second, and afterwards</a:t>
            </a:r>
          </a:p>
          <a:p>
            <a:pPr lvl="1"/>
            <a:r>
              <a:rPr lang="en-GB" dirty="0" smtClean="0"/>
              <a:t>Heat map – what areas of the screen were looked at most; good for identifying what holds their attention</a:t>
            </a:r>
          </a:p>
          <a:p>
            <a:pPr lvl="1"/>
            <a:r>
              <a:rPr lang="en-GB" dirty="0" smtClean="0"/>
              <a:t>Dead zone map – what areas of the screen were ignored</a:t>
            </a:r>
          </a:p>
          <a:p>
            <a:r>
              <a:rPr lang="en-GB" dirty="0" smtClean="0"/>
              <a:t>Also pupil diameter to gauge emotional engagement</a:t>
            </a:r>
          </a:p>
          <a:p>
            <a:pPr lvl="1"/>
            <a:endParaRPr lang="en-GB" dirty="0"/>
          </a:p>
        </p:txBody>
      </p:sp>
      <p:sp>
        <p:nvSpPr>
          <p:cNvPr id="3" name="Title 2"/>
          <p:cNvSpPr>
            <a:spLocks noGrp="1"/>
          </p:cNvSpPr>
          <p:nvPr>
            <p:ph type="title"/>
          </p:nvPr>
        </p:nvSpPr>
        <p:spPr/>
        <p:txBody>
          <a:bodyPr/>
          <a:lstStyle/>
          <a:p>
            <a:r>
              <a:rPr lang="en-GB" dirty="0" smtClean="0"/>
              <a:t>Gaze Tracking in Usability Testing</a:t>
            </a:r>
            <a:endParaRPr lang="en-GB" dirty="0"/>
          </a:p>
        </p:txBody>
      </p:sp>
    </p:spTree>
    <p:extLst>
      <p:ext uri="{BB962C8B-B14F-4D97-AF65-F5344CB8AC3E}">
        <p14:creationId xmlns:p14="http://schemas.microsoft.com/office/powerpoint/2010/main" val="212591277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Scan Path</a:t>
            </a:r>
            <a:endParaRPr lang="en-GB" dirty="0"/>
          </a:p>
        </p:txBody>
      </p:sp>
      <p:sp>
        <p:nvSpPr>
          <p:cNvPr id="11" name="Content Placeholder 10"/>
          <p:cNvSpPr>
            <a:spLocks noGrp="1"/>
          </p:cNvSpPr>
          <p:nvPr>
            <p:ph idx="1"/>
          </p:nvPr>
        </p:nvSpPr>
        <p:spPr>
          <a:xfrm>
            <a:off x="457200" y="4725144"/>
            <a:ext cx="8229600" cy="1849392"/>
          </a:xfrm>
        </p:spPr>
        <p:txBody>
          <a:bodyPr/>
          <a:lstStyle/>
          <a:p>
            <a:r>
              <a:rPr lang="en-GB" dirty="0" smtClean="0"/>
              <a:t>The scan path shows the order in which the subject looked at things</a:t>
            </a:r>
          </a:p>
          <a:p>
            <a:r>
              <a:rPr lang="en-GB" dirty="0" smtClean="0"/>
              <a:t>This is useful for determining what grabs the attention first (generally faces and headlines)</a:t>
            </a:r>
            <a:endParaRPr lang="en-GB" dirty="0"/>
          </a:p>
        </p:txBody>
      </p:sp>
      <p:pic>
        <p:nvPicPr>
          <p:cNvPr id="14" name="Picture 13" descr="heat map eye tracking - Google Search - Google Chrome"/>
          <p:cNvPicPr>
            <a:picLocks noChangeAspect="1"/>
          </p:cNvPicPr>
          <p:nvPr/>
        </p:nvPicPr>
        <p:blipFill rotWithShape="1">
          <a:blip r:embed="rId2">
            <a:extLst>
              <a:ext uri="{28A0092B-C50C-407E-A947-70E740481C1C}">
                <a14:useLocalDpi xmlns:a14="http://schemas.microsoft.com/office/drawing/2010/main" val="0"/>
              </a:ext>
            </a:extLst>
          </a:blip>
          <a:srcRect l="5113" t="33298" r="42062" b="14371"/>
          <a:stretch/>
        </p:blipFill>
        <p:spPr>
          <a:xfrm>
            <a:off x="1835696" y="980727"/>
            <a:ext cx="5256584" cy="3682997"/>
          </a:xfrm>
          <a:prstGeom prst="rect">
            <a:avLst/>
          </a:prstGeom>
        </p:spPr>
      </p:pic>
      <p:sp>
        <p:nvSpPr>
          <p:cNvPr id="15" name="TextBox 14"/>
          <p:cNvSpPr txBox="1"/>
          <p:nvPr/>
        </p:nvSpPr>
        <p:spPr>
          <a:xfrm>
            <a:off x="3995936" y="6596390"/>
            <a:ext cx="5226111" cy="261610"/>
          </a:xfrm>
          <a:prstGeom prst="rect">
            <a:avLst/>
          </a:prstGeom>
          <a:noFill/>
        </p:spPr>
        <p:txBody>
          <a:bodyPr wrap="none" rtlCol="0">
            <a:spAutoFit/>
          </a:bodyPr>
          <a:lstStyle/>
          <a:p>
            <a:r>
              <a:rPr lang="en-GB" sz="1100" dirty="0"/>
              <a:t>https://www.linkedin.com/pulse/20140813103409-1146575-here-s-looking-at-you</a:t>
            </a:r>
          </a:p>
        </p:txBody>
      </p:sp>
    </p:spTree>
    <p:extLst>
      <p:ext uri="{BB962C8B-B14F-4D97-AF65-F5344CB8AC3E}">
        <p14:creationId xmlns:p14="http://schemas.microsoft.com/office/powerpoint/2010/main" val="85330446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Heat Map</a:t>
            </a:r>
            <a:endParaRPr lang="en-GB" dirty="0"/>
          </a:p>
        </p:txBody>
      </p:sp>
      <p:sp>
        <p:nvSpPr>
          <p:cNvPr id="6" name="Content Placeholder 5"/>
          <p:cNvSpPr>
            <a:spLocks noGrp="1"/>
          </p:cNvSpPr>
          <p:nvPr>
            <p:ph idx="1"/>
          </p:nvPr>
        </p:nvSpPr>
        <p:spPr>
          <a:xfrm>
            <a:off x="457200" y="4797152"/>
            <a:ext cx="8229600" cy="1777384"/>
          </a:xfrm>
        </p:spPr>
        <p:txBody>
          <a:bodyPr>
            <a:normAutofit fontScale="92500"/>
          </a:bodyPr>
          <a:lstStyle/>
          <a:p>
            <a:r>
              <a:rPr lang="en-GB" dirty="0" smtClean="0"/>
              <a:t>This shows for how long overall an area of interest was looked at independently of the scan path</a:t>
            </a:r>
          </a:p>
          <a:p>
            <a:r>
              <a:rPr lang="en-GB" dirty="0"/>
              <a:t>T</a:t>
            </a:r>
            <a:r>
              <a:rPr lang="en-GB" dirty="0" smtClean="0"/>
              <a:t>he most interesting features, not the most </a:t>
            </a:r>
            <a:r>
              <a:rPr lang="en-GB" dirty="0" err="1" smtClean="0"/>
              <a:t>eyecatching</a:t>
            </a:r>
            <a:endParaRPr lang="en-GB" dirty="0"/>
          </a:p>
        </p:txBody>
      </p:sp>
      <p:pic>
        <p:nvPicPr>
          <p:cNvPr id="7" name="Content Placeholder 4" descr="heat map eye tracking - Google Search - Google Chrome"/>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1835696" y="1052736"/>
            <a:ext cx="5112568" cy="3645235"/>
          </a:xfrm>
          <a:prstGeom prst="rect">
            <a:avLst/>
          </a:prstGeom>
        </p:spPr>
      </p:pic>
      <p:sp>
        <p:nvSpPr>
          <p:cNvPr id="8" name="TextBox 7"/>
          <p:cNvSpPr txBox="1"/>
          <p:nvPr/>
        </p:nvSpPr>
        <p:spPr>
          <a:xfrm>
            <a:off x="3995936" y="6596390"/>
            <a:ext cx="5226111" cy="261610"/>
          </a:xfrm>
          <a:prstGeom prst="rect">
            <a:avLst/>
          </a:prstGeom>
          <a:noFill/>
        </p:spPr>
        <p:txBody>
          <a:bodyPr wrap="none" rtlCol="0">
            <a:spAutoFit/>
          </a:bodyPr>
          <a:lstStyle/>
          <a:p>
            <a:r>
              <a:rPr lang="en-GB" sz="1100" dirty="0"/>
              <a:t>https://www.linkedin.com/pulse/20140813103409-1146575-here-s-looking-at-you</a:t>
            </a:r>
          </a:p>
        </p:txBody>
      </p:sp>
    </p:spTree>
    <p:extLst>
      <p:ext uri="{BB962C8B-B14F-4D97-AF65-F5344CB8AC3E}">
        <p14:creationId xmlns:p14="http://schemas.microsoft.com/office/powerpoint/2010/main" val="4693310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If a page has nothing to catch a user’s interest then </a:t>
            </a:r>
            <a:r>
              <a:rPr lang="en-GB" dirty="0" err="1" smtClean="0"/>
              <a:t>xe</a:t>
            </a:r>
            <a:r>
              <a:rPr lang="en-GB" dirty="0" smtClean="0"/>
              <a:t> will generally scan across from the top left to top right, then bottom left to bottom right – the Z-pattern</a:t>
            </a:r>
          </a:p>
          <a:p>
            <a:endParaRPr lang="en-GB" dirty="0"/>
          </a:p>
        </p:txBody>
      </p:sp>
      <p:sp>
        <p:nvSpPr>
          <p:cNvPr id="3" name="Title 2"/>
          <p:cNvSpPr>
            <a:spLocks noGrp="1"/>
          </p:cNvSpPr>
          <p:nvPr>
            <p:ph type="title"/>
          </p:nvPr>
        </p:nvSpPr>
        <p:spPr/>
        <p:txBody>
          <a:bodyPr/>
          <a:lstStyle/>
          <a:p>
            <a:r>
              <a:rPr lang="en-GB" dirty="0" smtClean="0"/>
              <a:t>Users Scan, Not </a:t>
            </a:r>
            <a:r>
              <a:rPr lang="en-GB" dirty="0"/>
              <a:t>R</a:t>
            </a:r>
            <a:r>
              <a:rPr lang="en-GB" dirty="0" smtClean="0"/>
              <a:t>ead</a:t>
            </a:r>
            <a:endParaRPr lang="en-GB" dirty="0"/>
          </a:p>
        </p:txBody>
      </p:sp>
      <p:pic>
        <p:nvPicPr>
          <p:cNvPr id="1026" name="Picture 2" descr="Image result for z-patter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9629" y="3068960"/>
            <a:ext cx="4604742" cy="2965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488375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This Z-pattern is widely used in marketing</a:t>
            </a:r>
          </a:p>
          <a:p>
            <a:r>
              <a:rPr lang="en-GB" dirty="0" smtClean="0"/>
              <a:t>The most important parts of an advert are put in the corners with a picture in the middle</a:t>
            </a:r>
          </a:p>
          <a:p>
            <a:pPr lvl="1"/>
            <a:r>
              <a:rPr lang="en-GB" dirty="0" smtClean="0"/>
              <a:t>Top left: logo</a:t>
            </a:r>
          </a:p>
          <a:p>
            <a:pPr lvl="1"/>
            <a:r>
              <a:rPr lang="en-GB" dirty="0" smtClean="0"/>
              <a:t>Across the top: important message</a:t>
            </a:r>
          </a:p>
          <a:p>
            <a:pPr lvl="1"/>
            <a:r>
              <a:rPr lang="en-GB" dirty="0" smtClean="0"/>
              <a:t>Across the bottom: more information</a:t>
            </a:r>
          </a:p>
          <a:p>
            <a:pPr lvl="1"/>
            <a:r>
              <a:rPr lang="en-GB" dirty="0" smtClean="0"/>
              <a:t>Bottom right: call to action</a:t>
            </a:r>
          </a:p>
          <a:p>
            <a:r>
              <a:rPr lang="en-GB" dirty="0" smtClean="0"/>
              <a:t>Many web designers believe that this is also appropriate for web pages</a:t>
            </a:r>
          </a:p>
          <a:p>
            <a:endParaRPr lang="en-GB" dirty="0"/>
          </a:p>
          <a:p>
            <a:r>
              <a:rPr lang="en-GB" dirty="0" smtClean="0"/>
              <a:t>They are wrong</a:t>
            </a:r>
          </a:p>
        </p:txBody>
      </p:sp>
      <p:sp>
        <p:nvSpPr>
          <p:cNvPr id="3" name="Title 2"/>
          <p:cNvSpPr>
            <a:spLocks noGrp="1"/>
          </p:cNvSpPr>
          <p:nvPr>
            <p:ph type="title"/>
          </p:nvPr>
        </p:nvSpPr>
        <p:spPr/>
        <p:txBody>
          <a:bodyPr/>
          <a:lstStyle/>
          <a:p>
            <a:r>
              <a:rPr lang="en-GB" dirty="0" smtClean="0"/>
              <a:t>Users Scan, Not Read</a:t>
            </a:r>
            <a:endParaRPr lang="en-GB" dirty="0"/>
          </a:p>
        </p:txBody>
      </p:sp>
    </p:spTree>
    <p:extLst>
      <p:ext uri="{BB962C8B-B14F-4D97-AF65-F5344CB8AC3E}">
        <p14:creationId xmlns:p14="http://schemas.microsoft.com/office/powerpoint/2010/main" val="1453450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When reading web pages people tend to scan in an F-pattern</a:t>
            </a:r>
          </a:p>
          <a:p>
            <a:pPr lvl="1"/>
            <a:r>
              <a:rPr lang="en-GB" dirty="0" smtClean="0"/>
              <a:t>Two horizontal stripes reading headlines/titles</a:t>
            </a:r>
          </a:p>
          <a:p>
            <a:pPr lvl="1"/>
            <a:r>
              <a:rPr lang="en-GB" dirty="0" smtClean="0"/>
              <a:t>A vertical strip looking for interesting stuff</a:t>
            </a:r>
            <a:endParaRPr lang="en-GB" dirty="0"/>
          </a:p>
        </p:txBody>
      </p:sp>
      <p:sp>
        <p:nvSpPr>
          <p:cNvPr id="3" name="Title 2"/>
          <p:cNvSpPr>
            <a:spLocks noGrp="1"/>
          </p:cNvSpPr>
          <p:nvPr>
            <p:ph type="title"/>
          </p:nvPr>
        </p:nvSpPr>
        <p:spPr/>
        <p:txBody>
          <a:bodyPr/>
          <a:lstStyle/>
          <a:p>
            <a:r>
              <a:rPr lang="en-GB" dirty="0" smtClean="0"/>
              <a:t>Users Scan, Not Read</a:t>
            </a:r>
            <a:endParaRPr lang="en-GB" dirty="0"/>
          </a:p>
        </p:txBody>
      </p:sp>
      <p:sp>
        <p:nvSpPr>
          <p:cNvPr id="4" name="TextBox 3"/>
          <p:cNvSpPr txBox="1"/>
          <p:nvPr/>
        </p:nvSpPr>
        <p:spPr>
          <a:xfrm>
            <a:off x="3923928" y="6563287"/>
            <a:ext cx="5097421" cy="276999"/>
          </a:xfrm>
          <a:prstGeom prst="rect">
            <a:avLst/>
          </a:prstGeom>
          <a:noFill/>
        </p:spPr>
        <p:txBody>
          <a:bodyPr wrap="none" rtlCol="0">
            <a:spAutoFit/>
          </a:bodyPr>
          <a:lstStyle/>
          <a:p>
            <a:r>
              <a:rPr lang="en-GB" sz="1200" dirty="0" smtClean="0"/>
              <a:t>https</a:t>
            </a:r>
            <a:r>
              <a:rPr lang="en-GB" sz="1200" dirty="0"/>
              <a:t>://www.nngroup.com/articles/f-shaped-pattern-reading-web-content/</a:t>
            </a:r>
          </a:p>
        </p:txBody>
      </p:sp>
      <p:pic>
        <p:nvPicPr>
          <p:cNvPr id="2050" name="Picture 2" descr="Eyetracking heatmaps with 3 different examples of the F-pattern for reading web p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2924944"/>
            <a:ext cx="7477125" cy="3467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062219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3573016"/>
            <a:ext cx="8229600" cy="3001520"/>
          </a:xfrm>
        </p:spPr>
        <p:txBody>
          <a:bodyPr/>
          <a:lstStyle/>
          <a:p>
            <a:r>
              <a:rPr lang="en-GB" dirty="0" smtClean="0"/>
              <a:t>Heat maps also show you what the user </a:t>
            </a:r>
            <a:r>
              <a:rPr lang="en-GB" i="1" dirty="0" smtClean="0"/>
              <a:t>isn’t</a:t>
            </a:r>
            <a:r>
              <a:rPr lang="en-GB" dirty="0" smtClean="0"/>
              <a:t> looking at</a:t>
            </a:r>
          </a:p>
          <a:p>
            <a:r>
              <a:rPr lang="en-GB" dirty="0" smtClean="0"/>
              <a:t>Notice the logos on the advert – most are ignored</a:t>
            </a:r>
          </a:p>
          <a:p>
            <a:r>
              <a:rPr lang="en-GB" dirty="0" smtClean="0"/>
              <a:t>This can tell you if your users are missing essential controls or information</a:t>
            </a:r>
            <a:endParaRPr lang="en-GB" dirty="0"/>
          </a:p>
        </p:txBody>
      </p:sp>
      <p:sp>
        <p:nvSpPr>
          <p:cNvPr id="3" name="Title 2"/>
          <p:cNvSpPr>
            <a:spLocks noGrp="1"/>
          </p:cNvSpPr>
          <p:nvPr>
            <p:ph type="title"/>
          </p:nvPr>
        </p:nvSpPr>
        <p:spPr/>
        <p:txBody>
          <a:bodyPr/>
          <a:lstStyle/>
          <a:p>
            <a:r>
              <a:rPr lang="en-GB" dirty="0" smtClean="0"/>
              <a:t>Dead Zones</a:t>
            </a:r>
            <a:endParaRPr lang="en-GB" dirty="0"/>
          </a:p>
        </p:txBody>
      </p:sp>
      <p:pic>
        <p:nvPicPr>
          <p:cNvPr id="4" name="Picture 3"/>
          <p:cNvPicPr>
            <a:picLocks noChangeAspect="1"/>
          </p:cNvPicPr>
          <p:nvPr/>
        </p:nvPicPr>
        <p:blipFill rotWithShape="1">
          <a:blip r:embed="rId2"/>
          <a:srcRect l="11017" r="11870"/>
          <a:stretch/>
        </p:blipFill>
        <p:spPr>
          <a:xfrm>
            <a:off x="467544" y="980728"/>
            <a:ext cx="4032449" cy="2419350"/>
          </a:xfrm>
          <a:prstGeom prst="rect">
            <a:avLst/>
          </a:prstGeom>
        </p:spPr>
      </p:pic>
      <p:pic>
        <p:nvPicPr>
          <p:cNvPr id="5" name="Picture 4"/>
          <p:cNvPicPr>
            <a:picLocks noChangeAspect="1"/>
          </p:cNvPicPr>
          <p:nvPr/>
        </p:nvPicPr>
        <p:blipFill rotWithShape="1">
          <a:blip r:embed="rId3"/>
          <a:srcRect l="11444" r="10066"/>
          <a:stretch/>
        </p:blipFill>
        <p:spPr>
          <a:xfrm>
            <a:off x="4572000" y="980728"/>
            <a:ext cx="4104456" cy="2381250"/>
          </a:xfrm>
          <a:prstGeom prst="rect">
            <a:avLst/>
          </a:prstGeom>
        </p:spPr>
      </p:pic>
    </p:spTree>
    <p:extLst>
      <p:ext uri="{BB962C8B-B14F-4D97-AF65-F5344CB8AC3E}">
        <p14:creationId xmlns:p14="http://schemas.microsoft.com/office/powerpoint/2010/main" val="248366247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Using the </a:t>
            </a:r>
            <a:r>
              <a:rPr lang="en-GB" dirty="0" err="1" smtClean="0"/>
              <a:t>eyetrackers</a:t>
            </a:r>
            <a:r>
              <a:rPr lang="en-GB" dirty="0" smtClean="0"/>
              <a:t> and looking at the UWTSD and Swansea websites, work out the following:</a:t>
            </a:r>
          </a:p>
          <a:p>
            <a:pPr lvl="1"/>
            <a:r>
              <a:rPr lang="en-GB" dirty="0" smtClean="0"/>
              <a:t>Which bits of the websites catch the eye first? Are they the ones that the owners want you to look at?</a:t>
            </a:r>
          </a:p>
          <a:p>
            <a:pPr lvl="1"/>
            <a:r>
              <a:rPr lang="en-GB" dirty="0" smtClean="0"/>
              <a:t>Which bits of the websites hold the viewers’ attention? Are they the ones that the owners want viewers to concentrate upon?</a:t>
            </a:r>
          </a:p>
          <a:p>
            <a:pPr lvl="1"/>
            <a:r>
              <a:rPr lang="en-GB" dirty="0" smtClean="0"/>
              <a:t>Which bits of the websites are ignored? Are these the ones that the owners want you to ignore?</a:t>
            </a:r>
          </a:p>
          <a:p>
            <a:pPr lvl="1"/>
            <a:endParaRPr lang="en-GB" dirty="0"/>
          </a:p>
          <a:p>
            <a:r>
              <a:rPr lang="en-GB" dirty="0" smtClean="0"/>
              <a:t>Follow the instructions on the sheet provided</a:t>
            </a:r>
            <a:endParaRPr lang="en-GB" dirty="0"/>
          </a:p>
        </p:txBody>
      </p:sp>
      <p:sp>
        <p:nvSpPr>
          <p:cNvPr id="3" name="Title 2"/>
          <p:cNvSpPr>
            <a:spLocks noGrp="1"/>
          </p:cNvSpPr>
          <p:nvPr>
            <p:ph type="title"/>
          </p:nvPr>
        </p:nvSpPr>
        <p:spPr/>
        <p:txBody>
          <a:bodyPr/>
          <a:lstStyle/>
          <a:p>
            <a:r>
              <a:rPr lang="en-GB" dirty="0" smtClean="0"/>
              <a:t>Activity</a:t>
            </a:r>
            <a:endParaRPr lang="en-GB" dirty="0"/>
          </a:p>
        </p:txBody>
      </p:sp>
    </p:spTree>
    <p:extLst>
      <p:ext uri="{BB962C8B-B14F-4D97-AF65-F5344CB8AC3E}">
        <p14:creationId xmlns:p14="http://schemas.microsoft.com/office/powerpoint/2010/main" val="365320732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a:xfrm>
            <a:off x="457200" y="404664"/>
            <a:ext cx="8229600" cy="576064"/>
          </a:xfrm>
        </p:spPr>
        <p:txBody>
          <a:bodyPr>
            <a:normAutofit fontScale="90000"/>
          </a:bodyPr>
          <a:lstStyle/>
          <a:p>
            <a:pPr eaLnBrk="1" hangingPunct="1">
              <a:defRPr/>
            </a:pPr>
            <a:r>
              <a:rPr lang="en-GB" smtClean="0"/>
              <a:t>Coming Soon…</a:t>
            </a:r>
            <a:endParaRPr lang="en-US" smtClean="0"/>
          </a:p>
        </p:txBody>
      </p:sp>
      <p:sp>
        <p:nvSpPr>
          <p:cNvPr id="155651" name="Rectangle 3"/>
          <p:cNvSpPr>
            <a:spLocks noGrp="1" noChangeArrowheads="1"/>
          </p:cNvSpPr>
          <p:nvPr>
            <p:ph idx="1"/>
          </p:nvPr>
        </p:nvSpPr>
        <p:spPr/>
        <p:txBody>
          <a:bodyPr/>
          <a:lstStyle/>
          <a:p>
            <a:pPr eaLnBrk="1" hangingPunct="1">
              <a:defRPr/>
            </a:pPr>
            <a:r>
              <a:rPr lang="en-GB" dirty="0" smtClean="0"/>
              <a:t>Next lecture:</a:t>
            </a:r>
          </a:p>
          <a:p>
            <a:pPr eaLnBrk="1" hangingPunct="1">
              <a:defRPr/>
            </a:pPr>
            <a:endParaRPr lang="en-GB" dirty="0" smtClean="0"/>
          </a:p>
          <a:p>
            <a:pPr eaLnBrk="1" hangingPunct="1">
              <a:defRPr/>
            </a:pPr>
            <a:r>
              <a:rPr lang="en-GB" dirty="0" smtClean="0"/>
              <a:t>Homework: Read the articles linked to this lecture on Moodle.</a:t>
            </a: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NULL"/></Relationships>
</file>

<file path=ppt/theme/theme1.xml><?xml version="1.0" encoding="utf-8"?>
<a:theme xmlns:a="http://schemas.openxmlformats.org/drawingml/2006/main" name="Nik2013">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17067</TotalTime>
  <Words>988</Words>
  <Application>Microsoft Office PowerPoint</Application>
  <PresentationFormat>On-screen Show (4:3)</PresentationFormat>
  <Paragraphs>103</Paragraphs>
  <Slides>18</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Georgia</vt:lpstr>
      <vt:lpstr>Times</vt:lpstr>
      <vt:lpstr>Trebuchet MS</vt:lpstr>
      <vt:lpstr>Wingdings</vt:lpstr>
      <vt:lpstr>Wingdings 2</vt:lpstr>
      <vt:lpstr>Nik2013</vt:lpstr>
      <vt:lpstr>User Experience Design</vt:lpstr>
      <vt:lpstr>What is eye tracking?</vt:lpstr>
      <vt:lpstr>Extraocular muscles</vt:lpstr>
      <vt:lpstr>Anatomy of the eye</vt:lpstr>
      <vt:lpstr>History</vt:lpstr>
      <vt:lpstr>Eye tracking technologies</vt:lpstr>
      <vt:lpstr>Optical Tracking </vt:lpstr>
      <vt:lpstr>Eye tracking and gaze tracking</vt:lpstr>
      <vt:lpstr>Activity</vt:lpstr>
      <vt:lpstr>Gaze Tracking in Usability Testing</vt:lpstr>
      <vt:lpstr>Scan Path</vt:lpstr>
      <vt:lpstr>Heat Map</vt:lpstr>
      <vt:lpstr>Users Scan, Not Read</vt:lpstr>
      <vt:lpstr>Users Scan, Not Read</vt:lpstr>
      <vt:lpstr>Users Scan, Not Read</vt:lpstr>
      <vt:lpstr>Dead Zones</vt:lpstr>
      <vt:lpstr>Activity</vt:lpstr>
      <vt:lpstr>Coming Soon…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Human-Computer Interaction</dc:title>
  <dc:subject>The Human</dc:subject>
  <dc:creator>Nik Whitehead</dc:creator>
  <cp:lastModifiedBy>Nik Whitehead</cp:lastModifiedBy>
  <cp:revision>207</cp:revision>
  <dcterms:created xsi:type="dcterms:W3CDTF">2003-09-29T11:49:22Z</dcterms:created>
  <dcterms:modified xsi:type="dcterms:W3CDTF">2020-01-28T17:00:23Z</dcterms:modified>
</cp:coreProperties>
</file>