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b="def" i="def"/>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839787" y="2057400"/>
            <a:ext cx="3932238" cy="3811588"/>
          </a:xfrm>
          <a:prstGeom prst="rect">
            <a:avLst/>
          </a:prstGeom>
        </p:spPr>
        <p:txBody>
          <a:bodyPr/>
          <a:lstStyle/>
          <a:p>
            <a:pPr marL="0" indent="0">
              <a:buSzTx/>
              <a:buFontTx/>
              <a:buNone/>
              <a:defRPr sz="1600"/>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3"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84"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 Id="rId3" Type="http://schemas.openxmlformats.org/officeDocument/2006/relationships/image" Target="../media/image3.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incafrica.com/library/marcel-schwantes-25-unique-leadership-quotes-to-empower-" TargetMode="External"/><Relationship Id="rId3" Type="http://schemas.openxmlformats.org/officeDocument/2006/relationships/hyperlink" Target="https://www.indeed.com/career-"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94" name="EMERGENT LEADERSHIP SKILLS FOR THE WORKPLACE-BMSW6101 EMERGENT LEADERSHIP SKILLS FOR THE WORKPLACE-BMSW6101" descr="EMERGENT LEADERSHIP SKILLS FOR THE WORKPLACE-BMSW6101 EMERGENT LEADERSHIP SKILLS FOR THE WORKPLACE-BMSW6101"/>
          <p:cNvPicPr>
            <a:picLocks noChangeAspect="0"/>
          </p:cNvPicPr>
          <p:nvPr/>
        </p:nvPicPr>
        <p:blipFill>
          <a:blip r:embed="rId2">
            <a:extLst/>
          </a:blip>
          <a:stretch>
            <a:fillRect/>
          </a:stretch>
        </p:blipFill>
        <p:spPr>
          <a:xfrm>
            <a:off x="633585" y="1173732"/>
            <a:ext cx="7410716" cy="510888"/>
          </a:xfrm>
          <a:prstGeom prst="rect">
            <a:avLst/>
          </a:prstGeom>
          <a:effectLst>
            <a:outerShdw sx="100000" sy="100000" kx="0" ky="0" algn="b" rotWithShape="0" blurRad="381000" dist="119618" dir="0">
              <a:srgbClr val="000000">
                <a:alpha val="75000"/>
              </a:srgbClr>
            </a:outerShdw>
            <a:reflection blurRad="0" stA="100000" stPos="0" endA="0" endPos="40000" dist="0" dir="5400000" fadeDir="5400000" sx="100000" sy="-100000" kx="0" ky="0" algn="bl" rotWithShape="0"/>
          </a:effectLst>
        </p:spPr>
      </p:pic>
      <p:sp>
        <p:nvSpPr>
          <p:cNvPr id="95" name="Student-Andreea Goia Student number-1912602"/>
          <p:cNvSpPr txBox="1"/>
          <p:nvPr/>
        </p:nvSpPr>
        <p:spPr>
          <a:xfrm>
            <a:off x="3623505" y="1876194"/>
            <a:ext cx="2914795" cy="631538"/>
          </a:xfrm>
          <a:prstGeom prst="rect">
            <a:avLst/>
          </a:prstGeom>
          <a:gradFill>
            <a:gsLst>
              <a:gs pos="0">
                <a:srgbClr val="5F82CB"/>
              </a:gs>
              <a:gs pos="50000">
                <a:srgbClr val="3E70CA"/>
              </a:gs>
              <a:gs pos="100000">
                <a:srgbClr val="2F61BA"/>
              </a:gs>
            </a:gsLst>
            <a:lin ang="5400000"/>
          </a:gradFill>
          <a:ln w="6350">
            <a:solidFill>
              <a:schemeClr val="accent5"/>
            </a:solidFill>
            <a:miter/>
          </a:ln>
          <a:extLst>
            <a:ext uri="{C572A759-6A51-4108-AA02-DFA0A04FC94B}">
              <ma14:wrappingTextBoxFlag xmlns:ma14="http://schemas.microsoft.com/office/mac/drawingml/2011/main" val="1"/>
            </a:ext>
          </a:extLst>
        </p:spPr>
        <p:txBody>
          <a:bodyPr lIns="45719" rIns="45719">
            <a:spAutoFit/>
          </a:bodyPr>
          <a:lstStyle>
            <a:lvl1pPr>
              <a:defRPr>
                <a:solidFill>
                  <a:srgbClr val="FFFFFF"/>
                </a:solidFill>
              </a:defRPr>
            </a:lvl1pPr>
          </a:lstStyle>
          <a:p>
            <a:pPr/>
            <a:r>
              <a:t>Student-Andreea Goia Student number-1912602</a:t>
            </a:r>
          </a:p>
        </p:txBody>
      </p:sp>
      <p:sp>
        <p:nvSpPr>
          <p:cNvPr id="96" name="Lecturer-Sujeewa Herath"/>
          <p:cNvSpPr txBox="1"/>
          <p:nvPr/>
        </p:nvSpPr>
        <p:spPr>
          <a:xfrm>
            <a:off x="3627624" y="2456765"/>
            <a:ext cx="2410555" cy="339438"/>
          </a:xfrm>
          <a:prstGeom prst="rect">
            <a:avLst/>
          </a:prstGeom>
          <a:gradFill>
            <a:gsLst>
              <a:gs pos="0">
                <a:srgbClr val="5F82CB"/>
              </a:gs>
              <a:gs pos="50000">
                <a:srgbClr val="3E70CA"/>
              </a:gs>
              <a:gs pos="100000">
                <a:srgbClr val="2F61BA"/>
              </a:gs>
            </a:gsLst>
            <a:lin ang="5400000"/>
          </a:gradFill>
          <a:ln w="6350">
            <a:solidFill>
              <a:schemeClr val="accent5"/>
            </a:solidFill>
            <a:miter/>
          </a:ln>
          <a:extLst>
            <a:ext uri="{C572A759-6A51-4108-AA02-DFA0A04FC94B}">
              <ma14:wrappingTextBoxFlag xmlns:ma14="http://schemas.microsoft.com/office/mac/drawingml/2011/main" val="1"/>
            </a:ext>
          </a:extLst>
        </p:spPr>
        <p:txBody>
          <a:bodyPr wrap="none" lIns="45719" rIns="45719">
            <a:spAutoFit/>
          </a:bodyPr>
          <a:lstStyle>
            <a:lvl1pPr>
              <a:defRPr>
                <a:solidFill>
                  <a:srgbClr val="FFFFFF"/>
                </a:solidFill>
              </a:defRPr>
            </a:lvl1pPr>
          </a:lstStyle>
          <a:p>
            <a:pPr/>
            <a:r>
              <a:t>Lecturer-Sujeewa Herath</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98" name="TABLE OF CONTENT TABLE OF CONTENT" descr="TABLE OF CONTENT TABLE OF CONTENT"/>
          <p:cNvPicPr>
            <a:picLocks noChangeAspect="0"/>
          </p:cNvPicPr>
          <p:nvPr/>
        </p:nvPicPr>
        <p:blipFill>
          <a:blip r:embed="rId2">
            <a:extLst/>
          </a:blip>
          <a:stretch>
            <a:fillRect/>
          </a:stretch>
        </p:blipFill>
        <p:spPr>
          <a:xfrm>
            <a:off x="3795603" y="759038"/>
            <a:ext cx="4600794" cy="510888"/>
          </a:xfrm>
          <a:prstGeom prst="rect">
            <a:avLst/>
          </a:prstGeom>
          <a:effectLst>
            <a:outerShdw sx="100000" sy="100000" kx="0" ky="0" algn="b" rotWithShape="0" blurRad="381000" dist="119618" dir="0">
              <a:srgbClr val="000000">
                <a:alpha val="75000"/>
              </a:srgbClr>
            </a:outerShdw>
            <a:reflection blurRad="0" stA="100000" stPos="0" endA="0" endPos="40000" dist="0" dir="5400000" fadeDir="5400000" sx="100000" sy="-100000" kx="0" ky="0" algn="bl" rotWithShape="0"/>
          </a:effectLst>
        </p:spPr>
      </p:pic>
      <p:pic>
        <p:nvPicPr>
          <p:cNvPr id="99" name="1.What is considered Leadership;… 1.What is considered Leadership;2.What it takes to become Leader;3.How to identify Leadership Qualities;4.What is Task Oriented Leadership;5.Qualities of Task Oriented Leadership;6.How do Task Oriented Leader Function;7." descr="1.What is considered Leadership;… 1.What is considered Leadership;2.What it takes to become Leader;3.How to identify Leadership Qualities;4.What is Task Oriented Leadership;5.Qualities of Task Oriented Leadership;6.How do Task Oriented Leader Function;7.Communication of Clear Objectives;8.Issue Distinct Deadlines;9.Layout Processes;10.Reward Systems;11.Why Task Oriented Leadership is the way to go;12.References."/>
          <p:cNvPicPr>
            <a:picLocks noChangeAspect="0"/>
          </p:cNvPicPr>
          <p:nvPr/>
        </p:nvPicPr>
        <p:blipFill>
          <a:blip r:embed="rId3">
            <a:extLst/>
          </a:blip>
          <a:stretch>
            <a:fillRect/>
          </a:stretch>
        </p:blipFill>
        <p:spPr>
          <a:xfrm>
            <a:off x="1177505" y="1789848"/>
            <a:ext cx="4676995" cy="4308188"/>
          </a:xfrm>
          <a:prstGeom prst="rect">
            <a:avLst/>
          </a:prstGeom>
          <a:effectLst>
            <a:outerShdw sx="100000" sy="100000" kx="0" ky="0" algn="b" rotWithShape="0" blurRad="381000" dist="119618" dir="0">
              <a:srgbClr val="000000">
                <a:alpha val="75000"/>
              </a:srgbClr>
            </a:outerShdw>
            <a:reflection blurRad="0" stA="0" stPos="0" endA="0" endPos="40000" dist="0" dir="5400000" fadeDir="5400000" sx="100000" sy="-100000" kx="0" ky="0" algn="bl" rotWithShape="0"/>
          </a:effectLst>
        </p:spPr>
      </p:pic>
    </p:spTree>
  </p:cSld>
  <p:clrMapOvr>
    <a:masterClrMapping/>
  </p:clrMapOvr>
  <mc:AlternateContent xmlns:mc="http://schemas.openxmlformats.org/markup-compatibility/2006">
    <mc:Choice xmlns:p14="http://schemas.microsoft.com/office/powerpoint/2010/main" Requires="p14">
      <p:transition spd="slow" advClick="1" p14:dur="3000">
        <p:cover dir="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1" name="Title 3"/>
          <p:cNvSpPr txBox="1"/>
          <p:nvPr>
            <p:ph type="title"/>
          </p:nvPr>
        </p:nvSpPr>
        <p:spPr>
          <a:prstGeom prst="rect">
            <a:avLst/>
          </a:prstGeom>
        </p:spPr>
        <p:txBody>
          <a:bodyPr/>
          <a:lstStyle/>
          <a:p>
            <a:pPr/>
            <a:r>
              <a:t>          What is Considered as Leadership?</a:t>
            </a:r>
          </a:p>
        </p:txBody>
      </p:sp>
      <p:sp>
        <p:nvSpPr>
          <p:cNvPr id="102" name="Content Placeholder 4"/>
          <p:cNvSpPr txBox="1"/>
          <p:nvPr>
            <p:ph type="body" idx="1"/>
          </p:nvPr>
        </p:nvSpPr>
        <p:spPr>
          <a:prstGeom prst="rect">
            <a:avLst/>
          </a:prstGeom>
        </p:spPr>
        <p:txBody>
          <a:bodyPr/>
          <a:lstStyle/>
          <a:p>
            <a:pPr/>
            <a:r>
              <a:t>A leader's role is to set the direction of their group's actions in order to achieve a common objective(Hemphill &amp; Coons, 1957 p.7).</a:t>
            </a:r>
          </a:p>
          <a:p>
            <a:pPr/>
            <a:r>
              <a:t>A leader is someone who has the ability to influence others in a way that goes above and beyond just following the orders of their bosses(Katz and Kahn, 1978 p.528).</a:t>
            </a:r>
          </a:p>
          <a:p>
            <a:pPr/>
            <a:r>
              <a:t>Leaders are capable of stepping beyond their own culture and igniting more adaptable processes of change(Schein 1991 p.2).</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4" name="Title 3"/>
          <p:cNvSpPr txBox="1"/>
          <p:nvPr>
            <p:ph type="title"/>
          </p:nvPr>
        </p:nvSpPr>
        <p:spPr>
          <a:prstGeom prst="rect">
            <a:avLst/>
          </a:prstGeom>
        </p:spPr>
        <p:txBody>
          <a:bodyPr/>
          <a:lstStyle/>
          <a:p>
            <a:pPr/>
            <a:r>
              <a:t>       What it takes to become  Leader</a:t>
            </a:r>
          </a:p>
        </p:txBody>
      </p:sp>
      <p:pic>
        <p:nvPicPr>
          <p:cNvPr id="105" name="Content Placeholder 6" descr="Content Placeholder 6"/>
          <p:cNvPicPr>
            <a:picLocks noChangeAspect="1"/>
          </p:cNvPicPr>
          <p:nvPr/>
        </p:nvPicPr>
        <p:blipFill>
          <a:blip r:embed="rId2">
            <a:extLst/>
          </a:blip>
          <a:stretch>
            <a:fillRect/>
          </a:stretch>
        </p:blipFill>
        <p:spPr>
          <a:xfrm>
            <a:off x="587828" y="1690689"/>
            <a:ext cx="5584373" cy="4486274"/>
          </a:xfrm>
          <a:prstGeom prst="rect">
            <a:avLst/>
          </a:prstGeom>
          <a:ln w="12700">
            <a:miter lim="400000"/>
          </a:ln>
        </p:spPr>
      </p:pic>
      <p:sp>
        <p:nvSpPr>
          <p:cNvPr id="106" name="Content Placeholder 5"/>
          <p:cNvSpPr txBox="1"/>
          <p:nvPr>
            <p:ph type="body" sz="half" idx="1"/>
          </p:nvPr>
        </p:nvSpPr>
        <p:spPr>
          <a:xfrm>
            <a:off x="6172200" y="1825625"/>
            <a:ext cx="5181600" cy="4351338"/>
          </a:xfrm>
          <a:prstGeom prst="rect">
            <a:avLst/>
          </a:prstGeom>
        </p:spPr>
        <p:txBody>
          <a:bodyPr/>
          <a:lstStyle/>
          <a:p>
            <a:pPr>
              <a:lnSpc>
                <a:spcPct val="72000"/>
              </a:lnSpc>
              <a:defRPr sz="2100"/>
            </a:pPr>
            <a:r>
              <a:t>Perseverance: According to Calvin Coolidge (2019) nothing can replace perseverance, talent cannot, genius will not, education will not, perseverance and determination alone is omnipotent. </a:t>
            </a:r>
          </a:p>
          <a:p>
            <a:pPr>
              <a:lnSpc>
                <a:spcPct val="72000"/>
              </a:lnSpc>
              <a:defRPr sz="2100"/>
            </a:pPr>
            <a:r>
              <a:t>Selflessness: The first and most important decision to a leader is serving. Without selflessness a person’s capacity of leading becomes limited (Greenleaf, 2008).</a:t>
            </a:r>
          </a:p>
          <a:p>
            <a:pPr>
              <a:lnSpc>
                <a:spcPct val="72000"/>
              </a:lnSpc>
              <a:defRPr sz="2100"/>
            </a:pPr>
            <a:r>
              <a:t>Decisiveness: Decisiveness is the most important quality of a dynamic leader, a leader must have the ability of communicating a decision passionately and with integrity</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8" name="Title 1"/>
          <p:cNvSpPr txBox="1"/>
          <p:nvPr>
            <p:ph type="title"/>
          </p:nvPr>
        </p:nvSpPr>
        <p:spPr>
          <a:prstGeom prst="rect">
            <a:avLst/>
          </a:prstGeom>
        </p:spPr>
        <p:txBody>
          <a:bodyPr/>
          <a:lstStyle/>
          <a:p>
            <a:pPr/>
            <a:r>
              <a:t>        How to Identify Leadership Qualities</a:t>
            </a:r>
          </a:p>
        </p:txBody>
      </p:sp>
      <p:sp>
        <p:nvSpPr>
          <p:cNvPr id="109" name="Content Placeholder 4"/>
          <p:cNvSpPr txBox="1"/>
          <p:nvPr>
            <p:ph type="body" idx="1"/>
          </p:nvPr>
        </p:nvSpPr>
        <p:spPr>
          <a:prstGeom prst="rect">
            <a:avLst/>
          </a:prstGeom>
        </p:spPr>
        <p:txBody>
          <a:bodyPr/>
          <a:lstStyle/>
          <a:p>
            <a:pPr>
              <a:lnSpc>
                <a:spcPct val="81000"/>
              </a:lnSpc>
            </a:pPr>
            <a:r>
              <a:t>The vast amount of research aimed at identifying certain leadership characteristics, talents, or attributes demonstrates that the approach used in scientific methodology may, in fact, be applied to the study of leadership. Following this breakdown of leadership into its component parts, a variety of psychometric or ideographic signals are utilized to identify the traits, characteristics, and competencies that make up successful leadership (ladkin, 2010 p. 4).</a:t>
            </a:r>
          </a:p>
          <a:p>
            <a:pPr>
              <a:lnSpc>
                <a:spcPct val="81000"/>
              </a:lnSpc>
            </a:pPr>
            <a:r>
              <a:t>The LPC scale is particularly good in identifying the psychometric and ideographic signals that may be utilized to discern unique leadership styles based on the rules of how a leader can be decided. I am task-oriented in my leadership style because of my LPC score of 50.</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1" name="Title 1"/>
          <p:cNvSpPr txBox="1"/>
          <p:nvPr>
            <p:ph type="title"/>
          </p:nvPr>
        </p:nvSpPr>
        <p:spPr>
          <a:prstGeom prst="rect">
            <a:avLst/>
          </a:prstGeom>
        </p:spPr>
        <p:txBody>
          <a:bodyPr/>
          <a:lstStyle/>
          <a:p>
            <a:pPr/>
            <a:r>
              <a:t>       What is Task Oriented Leadership?</a:t>
            </a:r>
          </a:p>
        </p:txBody>
      </p:sp>
      <p:sp>
        <p:nvSpPr>
          <p:cNvPr id="112" name="Content Placeholder 2"/>
          <p:cNvSpPr txBox="1"/>
          <p:nvPr>
            <p:ph type="body" idx="1"/>
          </p:nvPr>
        </p:nvSpPr>
        <p:spPr>
          <a:prstGeom prst="rect">
            <a:avLst/>
          </a:prstGeom>
        </p:spPr>
        <p:txBody>
          <a:bodyPr/>
          <a:lstStyle/>
          <a:p>
            <a:pPr marL="221742" indent="-221742" defTabSz="886968">
              <a:lnSpc>
                <a:spcPct val="81000"/>
              </a:lnSpc>
              <a:spcBef>
                <a:spcPts val="900"/>
              </a:spcBef>
              <a:defRPr sz="2716"/>
            </a:pPr>
            <a:r>
              <a:t>The primary focus of a goal-oriented leadership style is on getting things done. </a:t>
            </a:r>
          </a:p>
          <a:p>
            <a:pPr marL="221742" indent="-221742" defTabSz="886968">
              <a:lnSpc>
                <a:spcPct val="81000"/>
              </a:lnSpc>
              <a:spcBef>
                <a:spcPts val="900"/>
              </a:spcBef>
              <a:defRPr sz="2716"/>
            </a:pPr>
            <a:r>
              <a:t>In order to keep the team on track and on schedule, leaders who are serious about getting the work done delegate responsibilities, develop clear processes, and set deadlines. </a:t>
            </a:r>
          </a:p>
          <a:p>
            <a:pPr marL="221742" indent="-221742" defTabSz="886968">
              <a:lnSpc>
                <a:spcPct val="81000"/>
              </a:lnSpc>
              <a:spcBef>
                <a:spcPts val="900"/>
              </a:spcBef>
              <a:defRPr sz="2716"/>
            </a:pPr>
            <a:r>
              <a:t>Leaders employing this leadership style create a well-ordered workplace where everyone knows exactly what their responsibilities are and when they are due. </a:t>
            </a:r>
          </a:p>
          <a:p>
            <a:pPr marL="221742" indent="-221742" defTabSz="886968">
              <a:lnSpc>
                <a:spcPct val="81000"/>
              </a:lnSpc>
              <a:spcBef>
                <a:spcPts val="900"/>
              </a:spcBef>
              <a:defRPr sz="2716"/>
            </a:pPr>
            <a:r>
              <a:t>Task-oriented governance may be a viable alternative for leaders who are often entrusted with achieving a high range of objectives in a short amount of time.</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4" name="Title 3"/>
          <p:cNvSpPr txBox="1"/>
          <p:nvPr>
            <p:ph type="title"/>
          </p:nvPr>
        </p:nvSpPr>
        <p:spPr>
          <a:prstGeom prst="rect">
            <a:avLst/>
          </a:prstGeom>
        </p:spPr>
        <p:txBody>
          <a:bodyPr/>
          <a:lstStyle/>
          <a:p>
            <a:pPr/>
            <a:r>
              <a:t>        Qualities of Task Oriented Leadership</a:t>
            </a:r>
          </a:p>
        </p:txBody>
      </p:sp>
      <p:pic>
        <p:nvPicPr>
          <p:cNvPr id="115" name="Content Placeholder 1" descr="Content Placeholder 1"/>
          <p:cNvPicPr>
            <a:picLocks noChangeAspect="1"/>
          </p:cNvPicPr>
          <p:nvPr/>
        </p:nvPicPr>
        <p:blipFill>
          <a:blip r:embed="rId2">
            <a:extLst/>
          </a:blip>
          <a:stretch>
            <a:fillRect/>
          </a:stretch>
        </p:blipFill>
        <p:spPr>
          <a:xfrm>
            <a:off x="370113" y="1825625"/>
            <a:ext cx="5802088" cy="4351338"/>
          </a:xfrm>
          <a:prstGeom prst="rect">
            <a:avLst/>
          </a:prstGeom>
          <a:ln w="12700">
            <a:miter lim="400000"/>
          </a:ln>
        </p:spPr>
      </p:pic>
      <p:sp>
        <p:nvSpPr>
          <p:cNvPr id="116" name="Content Placeholder 5"/>
          <p:cNvSpPr txBox="1"/>
          <p:nvPr>
            <p:ph type="body" sz="half" idx="1"/>
          </p:nvPr>
        </p:nvSpPr>
        <p:spPr>
          <a:xfrm>
            <a:off x="6172200" y="1825625"/>
            <a:ext cx="5181600" cy="4351338"/>
          </a:xfrm>
          <a:prstGeom prst="rect">
            <a:avLst/>
          </a:prstGeom>
        </p:spPr>
        <p:txBody>
          <a:bodyPr/>
          <a:lstStyle/>
          <a:p>
            <a:pPr/>
            <a:r>
              <a:t>Making a Plan, Step by Step</a:t>
            </a:r>
          </a:p>
          <a:p>
            <a:pPr/>
            <a:r>
              <a:t>System of rewards and penalties</a:t>
            </a:r>
          </a:p>
          <a:p>
            <a:pPr/>
            <a:r>
              <a:t>The prioritization of achieving specific outcomes</a:t>
            </a:r>
          </a:p>
          <a:p>
            <a:pPr/>
            <a:r>
              <a:t>Maintaining strict schedules</a:t>
            </a:r>
          </a:p>
          <a:p>
            <a:pPr/>
            <a:r>
              <a:t>Requiring employees </a:t>
            </a:r>
          </a:p>
          <a:p>
            <a:pPr/>
            <a:r>
              <a:t>Process-oriented objectives and methods for achieving them are required of workers.</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8" name="Title 1"/>
          <p:cNvSpPr txBox="1"/>
          <p:nvPr>
            <p:ph type="title"/>
          </p:nvPr>
        </p:nvSpPr>
        <p:spPr>
          <a:prstGeom prst="rect">
            <a:avLst/>
          </a:prstGeom>
        </p:spPr>
        <p:txBody>
          <a:bodyPr/>
          <a:lstStyle/>
          <a:p>
            <a:pPr/>
            <a:r>
              <a:t>      How do Task Oriented Leader Function</a:t>
            </a:r>
          </a:p>
        </p:txBody>
      </p:sp>
      <p:sp>
        <p:nvSpPr>
          <p:cNvPr id="119" name="Content Placeholder 3"/>
          <p:cNvSpPr txBox="1"/>
          <p:nvPr>
            <p:ph type="body" sz="half" idx="1"/>
          </p:nvPr>
        </p:nvSpPr>
        <p:spPr>
          <a:xfrm>
            <a:off x="6172200" y="1328057"/>
            <a:ext cx="5181600" cy="4848906"/>
          </a:xfrm>
          <a:prstGeom prst="rect">
            <a:avLst/>
          </a:prstGeom>
        </p:spPr>
        <p:txBody>
          <a:bodyPr/>
          <a:lstStyle/>
          <a:p>
            <a:pPr>
              <a:defRPr b="1"/>
            </a:pPr>
            <a:r>
              <a:t>Communication of clear objectives</a:t>
            </a:r>
          </a:p>
          <a:p>
            <a:pPr>
              <a:defRPr b="1"/>
            </a:pPr>
          </a:p>
          <a:p>
            <a:pPr>
              <a:defRPr b="1"/>
            </a:pPr>
            <a:r>
              <a:t>Issue distinct deadlines</a:t>
            </a:r>
          </a:p>
          <a:p>
            <a:pPr>
              <a:defRPr b="1"/>
            </a:pPr>
          </a:p>
          <a:p>
            <a:pPr>
              <a:defRPr b="1"/>
            </a:pPr>
            <a:r>
              <a:t>Layout processes</a:t>
            </a:r>
          </a:p>
          <a:p>
            <a:pPr/>
          </a:p>
          <a:p>
            <a:pPr>
              <a:defRPr b="1"/>
            </a:pPr>
            <a:r>
              <a:t>Use Reward System</a:t>
            </a:r>
          </a:p>
        </p:txBody>
      </p:sp>
      <p:pic>
        <p:nvPicPr>
          <p:cNvPr id="120" name="Picture 5" descr="Picture 5"/>
          <p:cNvPicPr>
            <a:picLocks noChangeAspect="1"/>
          </p:cNvPicPr>
          <p:nvPr/>
        </p:nvPicPr>
        <p:blipFill>
          <a:blip r:embed="rId2">
            <a:extLst/>
          </a:blip>
          <a:stretch>
            <a:fillRect/>
          </a:stretch>
        </p:blipFill>
        <p:spPr>
          <a:xfrm>
            <a:off x="84874" y="1328057"/>
            <a:ext cx="6087326" cy="5181601"/>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2" name="Title 1"/>
          <p:cNvSpPr txBox="1"/>
          <p:nvPr>
            <p:ph type="title"/>
          </p:nvPr>
        </p:nvSpPr>
        <p:spPr>
          <a:prstGeom prst="rect">
            <a:avLst/>
          </a:prstGeom>
        </p:spPr>
        <p:txBody>
          <a:bodyPr/>
          <a:lstStyle/>
          <a:p>
            <a:pPr/>
            <a:r>
              <a:t>      Communication of Clear Objectives</a:t>
            </a:r>
          </a:p>
        </p:txBody>
      </p:sp>
      <p:sp>
        <p:nvSpPr>
          <p:cNvPr id="123" name="Content Placeholder 2"/>
          <p:cNvSpPr txBox="1"/>
          <p:nvPr>
            <p:ph type="body" sz="half" idx="1"/>
          </p:nvPr>
        </p:nvSpPr>
        <p:spPr>
          <a:prstGeom prst="rect">
            <a:avLst/>
          </a:prstGeom>
        </p:spPr>
        <p:txBody>
          <a:bodyPr/>
          <a:lstStyle/>
          <a:p>
            <a:pPr/>
            <a:r>
              <a:t>Task oriented leaders explain tasks to their teams so that they can understand and follow necessary steps towards achieving the objective. Setting Clear objectives does include the delegation of responsibilities to provide simple instructions and outline tasks (Guide, 2019).  </a:t>
            </a:r>
          </a:p>
        </p:txBody>
      </p:sp>
      <p:pic>
        <p:nvPicPr>
          <p:cNvPr id="124" name="Content Placeholder 6" descr="Content Placeholder 6"/>
          <p:cNvPicPr>
            <a:picLocks noChangeAspect="1"/>
          </p:cNvPicPr>
          <p:nvPr/>
        </p:nvPicPr>
        <p:blipFill>
          <a:blip r:embed="rId2">
            <a:extLst/>
          </a:blip>
          <a:stretch>
            <a:fillRect/>
          </a:stretch>
        </p:blipFill>
        <p:spPr>
          <a:xfrm>
            <a:off x="6019800" y="1262742"/>
            <a:ext cx="5334000" cy="5290458"/>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6" name="Title 1"/>
          <p:cNvSpPr txBox="1"/>
          <p:nvPr>
            <p:ph type="title"/>
          </p:nvPr>
        </p:nvSpPr>
        <p:spPr>
          <a:prstGeom prst="rect">
            <a:avLst/>
          </a:prstGeom>
        </p:spPr>
        <p:txBody>
          <a:bodyPr/>
          <a:lstStyle/>
          <a:p>
            <a:pPr/>
            <a:r>
              <a:t>                 Issue Distinct Deadlines </a:t>
            </a:r>
          </a:p>
        </p:txBody>
      </p:sp>
      <p:sp>
        <p:nvSpPr>
          <p:cNvPr id="127" name="Content Placeholder 2"/>
          <p:cNvSpPr txBox="1"/>
          <p:nvPr>
            <p:ph type="body" sz="half" idx="1"/>
          </p:nvPr>
        </p:nvSpPr>
        <p:spPr>
          <a:prstGeom prst="rect">
            <a:avLst/>
          </a:prstGeom>
        </p:spPr>
        <p:txBody>
          <a:bodyPr/>
          <a:lstStyle/>
          <a:p>
            <a:pPr>
              <a:lnSpc>
                <a:spcPct val="81000"/>
              </a:lnSpc>
            </a:pPr>
            <a:r>
              <a:t>For Achievement of Results each goal must have clear deadlines</a:t>
            </a:r>
            <a:endParaRPr b="1"/>
          </a:p>
          <a:p>
            <a:pPr>
              <a:lnSpc>
                <a:spcPct val="81000"/>
              </a:lnSpc>
            </a:pPr>
            <a:endParaRPr b="1"/>
          </a:p>
          <a:p>
            <a:pPr>
              <a:lnSpc>
                <a:spcPct val="81000"/>
              </a:lnSpc>
            </a:pPr>
            <a:r>
              <a:t>If necessary hard and soft deadlines should be defined</a:t>
            </a:r>
          </a:p>
          <a:p>
            <a:pPr>
              <a:lnSpc>
                <a:spcPct val="81000"/>
              </a:lnSpc>
            </a:pPr>
          </a:p>
          <a:p>
            <a:pPr>
              <a:lnSpc>
                <a:spcPct val="81000"/>
              </a:lnSpc>
            </a:pPr>
            <a:r>
              <a:t>Reminders should be set at certain intervals so that team members can remember deadlines</a:t>
            </a:r>
          </a:p>
        </p:txBody>
      </p:sp>
      <p:pic>
        <p:nvPicPr>
          <p:cNvPr id="128" name="Content Placeholder 4" descr="Content Placeholder 4"/>
          <p:cNvPicPr>
            <a:picLocks noChangeAspect="1"/>
          </p:cNvPicPr>
          <p:nvPr/>
        </p:nvPicPr>
        <p:blipFill>
          <a:blip r:embed="rId2">
            <a:extLst/>
          </a:blip>
          <a:stretch>
            <a:fillRect/>
          </a:stretch>
        </p:blipFill>
        <p:spPr>
          <a:xfrm>
            <a:off x="6019798" y="1262742"/>
            <a:ext cx="5823858" cy="5399315"/>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0" name="Title 1"/>
          <p:cNvSpPr txBox="1"/>
          <p:nvPr>
            <p:ph type="title"/>
          </p:nvPr>
        </p:nvSpPr>
        <p:spPr>
          <a:prstGeom prst="rect">
            <a:avLst/>
          </a:prstGeom>
        </p:spPr>
        <p:txBody>
          <a:bodyPr/>
          <a:lstStyle/>
          <a:p>
            <a:pPr/>
            <a:r>
              <a:t>                        Layout Processes</a:t>
            </a:r>
          </a:p>
        </p:txBody>
      </p:sp>
      <p:sp>
        <p:nvSpPr>
          <p:cNvPr id="131" name="Content Placeholder 2"/>
          <p:cNvSpPr txBox="1"/>
          <p:nvPr>
            <p:ph type="body" idx="1"/>
          </p:nvPr>
        </p:nvSpPr>
        <p:spPr>
          <a:prstGeom prst="rect">
            <a:avLst/>
          </a:prstGeom>
        </p:spPr>
        <p:txBody>
          <a:bodyPr/>
          <a:lstStyle/>
          <a:p>
            <a:pPr/>
            <a:r>
              <a:t>Task-oriented leadership concentrate on creating basic procedures which each member of the team can follow in order to retain their concentration and enhance productivity.(Guide, 2019).</a:t>
            </a:r>
          </a:p>
          <a:p>
            <a:pPr/>
            <a:r>
              <a:t>For example, a market manager can explain how the staff should go about developing their product.</a:t>
            </a:r>
          </a:p>
          <a:p>
            <a:pPr/>
            <a:r>
              <a:t>By laying out processes leaders should outline the amount of time to be used on each stage to attain the goal</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3" name="Title 1"/>
          <p:cNvSpPr txBox="1"/>
          <p:nvPr>
            <p:ph type="title"/>
          </p:nvPr>
        </p:nvSpPr>
        <p:spPr>
          <a:prstGeom prst="rect">
            <a:avLst/>
          </a:prstGeom>
        </p:spPr>
        <p:txBody>
          <a:bodyPr/>
          <a:lstStyle/>
          <a:p>
            <a:pPr/>
            <a:r>
              <a:t>                    Reward Systems</a:t>
            </a:r>
          </a:p>
        </p:txBody>
      </p:sp>
      <p:sp>
        <p:nvSpPr>
          <p:cNvPr id="134" name="Content Placeholder 2"/>
          <p:cNvSpPr txBox="1"/>
          <p:nvPr>
            <p:ph type="body" idx="1"/>
          </p:nvPr>
        </p:nvSpPr>
        <p:spPr>
          <a:prstGeom prst="rect">
            <a:avLst/>
          </a:prstGeom>
        </p:spPr>
        <p:txBody>
          <a:bodyPr/>
          <a:lstStyle/>
          <a:p>
            <a:pPr/>
            <a:r>
              <a:t> For a task oriented leader to become successful they must utilize a reward system for encouraging the maintainance focus amongst workers.</a:t>
            </a:r>
          </a:p>
          <a:p>
            <a:pPr/>
          </a:p>
          <a:p>
            <a:pPr/>
            <a:r>
              <a:t>The manager of sales, for example, may decide to offer a bonus to sales agents that exceed the sales goals to set the incentive increasing their effort which increases the revenue of the company and in the end the company rewards them for that effort (Guide, 2019).</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6" name="Title 1"/>
          <p:cNvSpPr txBox="1"/>
          <p:nvPr>
            <p:ph type="title"/>
          </p:nvPr>
        </p:nvSpPr>
        <p:spPr>
          <a:prstGeom prst="rect">
            <a:avLst/>
          </a:prstGeom>
        </p:spPr>
        <p:txBody>
          <a:bodyPr/>
          <a:lstStyle/>
          <a:p>
            <a:pPr/>
            <a:r>
              <a:t>          Why Task Oriented Leadership is the                       </a:t>
            </a:r>
            <a:br/>
            <a:r>
              <a:t>                                Way to Go</a:t>
            </a:r>
          </a:p>
        </p:txBody>
      </p:sp>
      <p:sp>
        <p:nvSpPr>
          <p:cNvPr id="137" name="Content Placeholder 2"/>
          <p:cNvSpPr txBox="1"/>
          <p:nvPr>
            <p:ph type="body" sz="half" idx="1"/>
          </p:nvPr>
        </p:nvSpPr>
        <p:spPr>
          <a:prstGeom prst="rect">
            <a:avLst/>
          </a:prstGeom>
        </p:spPr>
        <p:txBody>
          <a:bodyPr/>
          <a:lstStyle/>
          <a:p>
            <a:pPr/>
            <a:r>
              <a:t>More Goals Can be achieved</a:t>
            </a:r>
          </a:p>
          <a:p>
            <a:pPr/>
            <a:r>
              <a:t>Deadlines can be easily met</a:t>
            </a:r>
          </a:p>
          <a:p>
            <a:pPr/>
            <a:r>
              <a:t>Effective systems can be developed</a:t>
            </a:r>
          </a:p>
          <a:p>
            <a:pPr/>
            <a:r>
              <a:t>Client relationships will improve</a:t>
            </a:r>
          </a:p>
          <a:p>
            <a:pPr/>
            <a:r>
              <a:t>Employees do develop tremendously through practice</a:t>
            </a:r>
          </a:p>
        </p:txBody>
      </p:sp>
      <p:pic>
        <p:nvPicPr>
          <p:cNvPr id="138" name="Content Placeholder 4" descr="Content Placeholder 4"/>
          <p:cNvPicPr>
            <a:picLocks noChangeAspect="1"/>
          </p:cNvPicPr>
          <p:nvPr/>
        </p:nvPicPr>
        <p:blipFill>
          <a:blip r:embed="rId2">
            <a:extLst/>
          </a:blip>
          <a:stretch>
            <a:fillRect/>
          </a:stretch>
        </p:blipFill>
        <p:spPr>
          <a:xfrm>
            <a:off x="6019800" y="1690688"/>
            <a:ext cx="5671457" cy="4486276"/>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0" name="Title 4"/>
          <p:cNvSpPr txBox="1"/>
          <p:nvPr>
            <p:ph type="title"/>
          </p:nvPr>
        </p:nvSpPr>
        <p:spPr>
          <a:xfrm>
            <a:off x="0" y="-97537"/>
            <a:ext cx="12192000" cy="6742178"/>
          </a:xfrm>
          <a:prstGeom prst="rect">
            <a:avLst/>
          </a:prstGeom>
        </p:spPr>
        <p:txBody>
          <a:bodyPr/>
          <a:lstStyle/>
          <a:p>
            <a:pPr marL="457200" indent="-457200">
              <a:lnSpc>
                <a:spcPct val="150000"/>
              </a:lnSpc>
              <a:spcBef>
                <a:spcPts val="1200"/>
              </a:spcBef>
              <a:defRPr sz="1400">
                <a:latin typeface="Times New Roman"/>
                <a:ea typeface="Times New Roman"/>
                <a:cs typeface="Times New Roman"/>
                <a:sym typeface="Times New Roman"/>
              </a:defRPr>
            </a:pPr>
            <a:r>
              <a:t>Reference list</a:t>
            </a:r>
            <a:br/>
            <a:r>
              <a:t>Coolidge, C. (2019). </a:t>
            </a:r>
            <a:r>
              <a:rPr i="1"/>
              <a:t>Leadership Quotes about character, initiative, persistence and risk</a:t>
            </a:r>
            <a:r>
              <a:t>. [online] Govleaders.org. Available at: https://govleaders.org/quotes.htm.</a:t>
            </a:r>
            <a:br/>
            <a:br/>
            <a:r>
              <a:t>Greenleaf, R. (2008). </a:t>
            </a:r>
            <a:r>
              <a:rPr i="1"/>
              <a:t>Inc.Africa</a:t>
            </a:r>
            <a:r>
              <a:t>. [online] incafrica.com. Available at: </a:t>
            </a:r>
            <a:r>
              <a:rPr u="sng">
                <a:solidFill>
                  <a:srgbClr val="0563C1"/>
                </a:solidFill>
                <a:uFill>
                  <a:solidFill>
                    <a:srgbClr val="0563C1"/>
                  </a:solidFill>
                </a:uFill>
                <a:hlinkClick r:id="rId2" invalidUrl="" action="" tgtFrame="" tooltip="" history="1" highlightClick="0" endSnd="0"/>
              </a:rPr>
              <a:t>https://</a:t>
            </a:r>
            <a:r>
              <a:rPr u="sng">
                <a:solidFill>
                  <a:srgbClr val="0563C1"/>
                </a:solidFill>
                <a:uFill>
                  <a:solidFill>
                    <a:srgbClr val="0563C1"/>
                  </a:solidFill>
                </a:uFill>
                <a:hlinkClick r:id="rId2" invalidUrl="" action="" tgtFrame="" tooltip="" history="1" highlightClick="0" endSnd="0"/>
              </a:rPr>
              <a:t>incafrica.com/library/marcel-schwantes-25-unique-leadership-quotes-to-empower-</a:t>
            </a:r>
            <a:r>
              <a:t>	both-leaders-and-followers [Accessed 14 Jul. 2022].</a:t>
            </a:r>
            <a:br/>
            <a:br/>
            <a:r>
              <a:t>Guide, C. (2019). </a:t>
            </a:r>
            <a:r>
              <a:rPr i="1"/>
              <a:t>Task-Oriented Leadership: Definition and Examples | Indeed.com</a:t>
            </a:r>
            <a:r>
              <a:t>. [online] Indeed.com. Available at: </a:t>
            </a:r>
            <a:r>
              <a:rPr u="sng">
                <a:solidFill>
                  <a:srgbClr val="0563C1"/>
                </a:solidFill>
                <a:uFill>
                  <a:solidFill>
                    <a:srgbClr val="0563C1"/>
                  </a:solidFill>
                </a:uFill>
                <a:hlinkClick r:id="rId3" invalidUrl="" action="" tgtFrame="" tooltip="" history="1" highlightClick="0" endSnd="0"/>
              </a:rPr>
              <a:t>https://</a:t>
            </a:r>
            <a:r>
              <a:rPr u="sng">
                <a:solidFill>
                  <a:srgbClr val="0563C1"/>
                </a:solidFill>
                <a:uFill>
                  <a:solidFill>
                    <a:srgbClr val="0563C1"/>
                  </a:solidFill>
                </a:uFill>
                <a:hlinkClick r:id="rId3" invalidUrl="" action="" tgtFrame="" tooltip="" history="1" highlightClick="0" endSnd="0"/>
              </a:rPr>
              <a:t>www.indeed.com/career-</a:t>
            </a:r>
            <a:r>
              <a:t>	advice/career-development/task-oriented-leadership.</a:t>
            </a:r>
            <a:br/>
            <a:br/>
            <a:r>
              <a:t>Hemphil, D. and Cools, L. (1957). </a:t>
            </a:r>
            <a:r>
              <a:rPr i="1"/>
              <a:t>Google Scholar</a:t>
            </a:r>
            <a:r>
              <a:t>. [online] scholar.google.com. Available at: https://scholar.google.com/scholar?q=Hemphill+%26+Coons 	[Accessed 14 Jul. 2022].</a:t>
            </a:r>
            <a:br/>
            <a:br/>
            <a:r>
              <a:t>Katz, D. and Khan, R.L. (1978). </a:t>
            </a:r>
            <a:r>
              <a:rPr i="1"/>
              <a:t>The social psychology of organizations. New York Wiley. - References</a:t>
            </a:r>
            <a:r>
              <a:t>. [online] Scirp.org. Available at: 	www.scirp.org/(S(lz5mqp453edsnp55rrgjct55))/reference/ReferencesPapers.aspx?ReferenceID=669860.</a:t>
            </a:r>
            <a:br/>
            <a:br/>
            <a:r>
              <a:t>Ladkin, D. (2010). Rethinking Leadership. doi:10.4337/9781849805346</a:t>
            </a:r>
            <a:br/>
            <a:br/>
            <a:r>
              <a:t>Schein, E.H. (1991). </a:t>
            </a:r>
            <a:r>
              <a:rPr i="1"/>
              <a:t>Organizational culture and leadership</a:t>
            </a:r>
            <a:r>
              <a:t>. San Franciso: Jossey-Bass Publishers.</a:t>
            </a:r>
            <a:br/>
            <a:r>
              <a:rPr>
                <a:latin typeface="+mj-lt"/>
                <a:ea typeface="+mj-ea"/>
                <a:cs typeface="+mj-cs"/>
                <a:sym typeface="Calibri"/>
              </a:rPr>
              <a:t> </a:t>
            </a:r>
            <a:br>
              <a:rPr>
                <a:latin typeface="+mj-lt"/>
                <a:ea typeface="+mj-ea"/>
                <a:cs typeface="+mj-cs"/>
                <a:sym typeface="Calibri"/>
              </a:rPr>
            </a:b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