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theme/theme5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4"/>
    <p:sldMasterId id="2147483664" r:id="rId5"/>
    <p:sldMasterId id="2147483660" r:id="rId6"/>
    <p:sldMasterId id="2147483648" r:id="rId7"/>
    <p:sldMasterId id="2147483672" r:id="rId8"/>
  </p:sldMasterIdLst>
  <p:sldIdLst>
    <p:sldId id="256" r:id="rId9"/>
    <p:sldId id="292" r:id="rId10"/>
    <p:sldId id="296" r:id="rId11"/>
    <p:sldId id="297" r:id="rId12"/>
    <p:sldId id="288" r:id="rId13"/>
    <p:sldId id="298" r:id="rId14"/>
    <p:sldId id="301" r:id="rId15"/>
    <p:sldId id="293" r:id="rId16"/>
    <p:sldId id="294" r:id="rId17"/>
    <p:sldId id="302" r:id="rId18"/>
    <p:sldId id="285" r:id="rId19"/>
    <p:sldId id="290" r:id="rId20"/>
    <p:sldId id="283" r:id="rId21"/>
    <p:sldId id="284" r:id="rId22"/>
    <p:sldId id="299" r:id="rId23"/>
    <p:sldId id="286" r:id="rId24"/>
    <p:sldId id="287" r:id="rId25"/>
    <p:sldId id="291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585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 Cartwright" userId="c8129c12-4aad-4f00-a765-fc80ae8680fc" providerId="ADAL" clId="{386251A9-4020-48FF-86D1-F66FDA6E5BC6}"/>
    <pc:docChg chg="undo custSel addSld delSld modSld sldOrd addMainMaster modMainMaster">
      <pc:chgData name="Jane Cartwright" userId="c8129c12-4aad-4f00-a765-fc80ae8680fc" providerId="ADAL" clId="{386251A9-4020-48FF-86D1-F66FDA6E5BC6}" dt="2023-11-26T20:30:51.041" v="861" actId="20577"/>
      <pc:docMkLst>
        <pc:docMk/>
      </pc:docMkLst>
      <pc:sldChg chg="modSp mod">
        <pc:chgData name="Jane Cartwright" userId="c8129c12-4aad-4f00-a765-fc80ae8680fc" providerId="ADAL" clId="{386251A9-4020-48FF-86D1-F66FDA6E5BC6}" dt="2023-11-26T20:12:41.970" v="342" actId="20577"/>
        <pc:sldMkLst>
          <pc:docMk/>
          <pc:sldMk cId="2089369783" sldId="256"/>
        </pc:sldMkLst>
      </pc:sldChg>
      <pc:sldChg chg="modSp mod ord">
        <pc:chgData name="Jane Cartwright" userId="c8129c12-4aad-4f00-a765-fc80ae8680fc" providerId="ADAL" clId="{386251A9-4020-48FF-86D1-F66FDA6E5BC6}" dt="2023-11-26T20:13:07.057" v="344" actId="14100"/>
        <pc:sldMkLst>
          <pc:docMk/>
          <pc:sldMk cId="3982879932" sldId="288"/>
        </pc:sldMkLst>
      </pc:sldChg>
      <pc:sldChg chg="del">
        <pc:chgData name="Jane Cartwright" userId="c8129c12-4aad-4f00-a765-fc80ae8680fc" providerId="ADAL" clId="{386251A9-4020-48FF-86D1-F66FDA6E5BC6}" dt="2023-11-26T20:28:20.438" v="804" actId="2696"/>
        <pc:sldMkLst>
          <pc:docMk/>
          <pc:sldMk cId="3937450408" sldId="289"/>
        </pc:sldMkLst>
      </pc:sldChg>
      <pc:sldChg chg="modSp mod">
        <pc:chgData name="Jane Cartwright" userId="c8129c12-4aad-4f00-a765-fc80ae8680fc" providerId="ADAL" clId="{386251A9-4020-48FF-86D1-F66FDA6E5BC6}" dt="2023-11-26T20:30:51.041" v="861" actId="20577"/>
        <pc:sldMkLst>
          <pc:docMk/>
          <pc:sldMk cId="612055942" sldId="291"/>
        </pc:sldMkLst>
      </pc:sldChg>
      <pc:sldChg chg="modSp new mod">
        <pc:chgData name="Jane Cartwright" userId="c8129c12-4aad-4f00-a765-fc80ae8680fc" providerId="ADAL" clId="{386251A9-4020-48FF-86D1-F66FDA6E5BC6}" dt="2023-11-26T19:42:44.145" v="70" actId="6549"/>
        <pc:sldMkLst>
          <pc:docMk/>
          <pc:sldMk cId="1451671405" sldId="292"/>
        </pc:sldMkLst>
      </pc:sldChg>
      <pc:sldChg chg="modSp new mod">
        <pc:chgData name="Jane Cartwright" userId="c8129c12-4aad-4f00-a765-fc80ae8680fc" providerId="ADAL" clId="{386251A9-4020-48FF-86D1-F66FDA6E5BC6}" dt="2023-11-26T20:20:07.977" v="470" actId="20577"/>
        <pc:sldMkLst>
          <pc:docMk/>
          <pc:sldMk cId="2204933380" sldId="293"/>
        </pc:sldMkLst>
      </pc:sldChg>
      <pc:sldChg chg="modSp new mod">
        <pc:chgData name="Jane Cartwright" userId="c8129c12-4aad-4f00-a765-fc80ae8680fc" providerId="ADAL" clId="{386251A9-4020-48FF-86D1-F66FDA6E5BC6}" dt="2023-11-26T19:53:17.614" v="164" actId="113"/>
        <pc:sldMkLst>
          <pc:docMk/>
          <pc:sldMk cId="3881879434" sldId="294"/>
        </pc:sldMkLst>
      </pc:sldChg>
      <pc:sldChg chg="modSp new del mod">
        <pc:chgData name="Jane Cartwright" userId="c8129c12-4aad-4f00-a765-fc80ae8680fc" providerId="ADAL" clId="{386251A9-4020-48FF-86D1-F66FDA6E5BC6}" dt="2023-11-26T20:07:27.343" v="219" actId="2696"/>
        <pc:sldMkLst>
          <pc:docMk/>
          <pc:sldMk cId="2598982483" sldId="295"/>
        </pc:sldMkLst>
      </pc:sldChg>
      <pc:sldChg chg="modSp add mod">
        <pc:chgData name="Jane Cartwright" userId="c8129c12-4aad-4f00-a765-fc80ae8680fc" providerId="ADAL" clId="{386251A9-4020-48FF-86D1-F66FDA6E5BC6}" dt="2023-11-26T20:08:23.914" v="220" actId="14100"/>
        <pc:sldMkLst>
          <pc:docMk/>
          <pc:sldMk cId="3986975222" sldId="296"/>
        </pc:sldMkLst>
      </pc:sldChg>
      <pc:sldChg chg="modSp add mod">
        <pc:chgData name="Jane Cartwright" userId="c8129c12-4aad-4f00-a765-fc80ae8680fc" providerId="ADAL" clId="{386251A9-4020-48FF-86D1-F66FDA6E5BC6}" dt="2023-11-26T20:03:10.853" v="184" actId="27636"/>
        <pc:sldMkLst>
          <pc:docMk/>
          <pc:sldMk cId="1584856264" sldId="297"/>
        </pc:sldMkLst>
      </pc:sldChg>
      <pc:sldChg chg="add">
        <pc:chgData name="Jane Cartwright" userId="c8129c12-4aad-4f00-a765-fc80ae8680fc" providerId="ADAL" clId="{386251A9-4020-48FF-86D1-F66FDA6E5BC6}" dt="2023-11-26T20:15:20.238" v="346"/>
        <pc:sldMkLst>
          <pc:docMk/>
          <pc:sldMk cId="79306620" sldId="298"/>
        </pc:sldMkLst>
      </pc:sldChg>
      <pc:sldChg chg="modSp add mod ord">
        <pc:chgData name="Jane Cartwright" userId="c8129c12-4aad-4f00-a765-fc80ae8680fc" providerId="ADAL" clId="{386251A9-4020-48FF-86D1-F66FDA6E5BC6}" dt="2023-11-26T20:29:54.767" v="807"/>
        <pc:sldMkLst>
          <pc:docMk/>
          <pc:sldMk cId="939641985" sldId="299"/>
        </pc:sldMkLst>
      </pc:sldChg>
      <pc:sldChg chg="add del ord">
        <pc:chgData name="Jane Cartwright" userId="c8129c12-4aad-4f00-a765-fc80ae8680fc" providerId="ADAL" clId="{386251A9-4020-48FF-86D1-F66FDA6E5BC6}" dt="2023-11-26T20:29:28.230" v="805" actId="2696"/>
        <pc:sldMkLst>
          <pc:docMk/>
          <pc:sldMk cId="1220314070" sldId="300"/>
        </pc:sldMkLst>
      </pc:sldChg>
      <pc:sldChg chg="modSp add mod">
        <pc:chgData name="Jane Cartwright" userId="c8129c12-4aad-4f00-a765-fc80ae8680fc" providerId="ADAL" clId="{386251A9-4020-48FF-86D1-F66FDA6E5BC6}" dt="2023-11-26T20:18:07.470" v="422" actId="20577"/>
        <pc:sldMkLst>
          <pc:docMk/>
          <pc:sldMk cId="1546890477" sldId="301"/>
        </pc:sldMkLst>
      </pc:sldChg>
      <pc:sldChg chg="modSp new mod">
        <pc:chgData name="Jane Cartwright" userId="c8129c12-4aad-4f00-a765-fc80ae8680fc" providerId="ADAL" clId="{386251A9-4020-48FF-86D1-F66FDA6E5BC6}" dt="2023-11-26T20:27:16.391" v="801" actId="20577"/>
        <pc:sldMkLst>
          <pc:docMk/>
          <pc:sldMk cId="3755917642" sldId="302"/>
        </pc:sldMkLst>
      </pc:sldChg>
      <pc:sldMasterChg chg="add addSldLayout">
        <pc:chgData name="Jane Cartwright" userId="c8129c12-4aad-4f00-a765-fc80ae8680fc" providerId="ADAL" clId="{386251A9-4020-48FF-86D1-F66FDA6E5BC6}" dt="2023-11-26T20:15:38.646" v="347" actId="27028"/>
        <pc:sldMasterMkLst>
          <pc:docMk/>
          <pc:sldMasterMk cId="2429923069" sldId="2147483648"/>
        </pc:sldMasterMkLst>
        <pc:sldLayoutChg chg="add">
          <pc:chgData name="Jane Cartwright" userId="c8129c12-4aad-4f00-a765-fc80ae8680fc" providerId="ADAL" clId="{386251A9-4020-48FF-86D1-F66FDA6E5BC6}" dt="2023-11-26T20:15:20.222" v="345" actId="27028"/>
          <pc:sldLayoutMkLst>
            <pc:docMk/>
            <pc:sldMasterMk cId="2429923069" sldId="2147483648"/>
            <pc:sldLayoutMk cId="57323025" sldId="2147483649"/>
          </pc:sldLayoutMkLst>
        </pc:sldLayoutChg>
        <pc:sldLayoutChg chg="add">
          <pc:chgData name="Jane Cartwright" userId="c8129c12-4aad-4f00-a765-fc80ae8680fc" providerId="ADAL" clId="{386251A9-4020-48FF-86D1-F66FDA6E5BC6}" dt="2023-11-26T20:15:38.646" v="347" actId="27028"/>
          <pc:sldLayoutMkLst>
            <pc:docMk/>
            <pc:sldMasterMk cId="2429923069" sldId="2147483648"/>
            <pc:sldLayoutMk cId="630589139" sldId="2147483650"/>
          </pc:sldLayoutMkLst>
        </pc:sldLayoutChg>
      </pc:sldMasterChg>
      <pc:sldMasterChg chg="add addSldLayout">
        <pc:chgData name="Jane Cartwright" userId="c8129c12-4aad-4f00-a765-fc80ae8680fc" providerId="ADAL" clId="{386251A9-4020-48FF-86D1-F66FDA6E5BC6}" dt="2023-11-26T20:03:10.805" v="180" actId="27028"/>
        <pc:sldMasterMkLst>
          <pc:docMk/>
          <pc:sldMasterMk cId="1215913598" sldId="2147483660"/>
        </pc:sldMasterMkLst>
        <pc:sldLayoutChg chg="add">
          <pc:chgData name="Jane Cartwright" userId="c8129c12-4aad-4f00-a765-fc80ae8680fc" providerId="ADAL" clId="{386251A9-4020-48FF-86D1-F66FDA6E5BC6}" dt="2023-11-26T20:03:10.805" v="180" actId="27028"/>
          <pc:sldLayoutMkLst>
            <pc:docMk/>
            <pc:sldMasterMk cId="1215913598" sldId="2147483660"/>
            <pc:sldLayoutMk cId="384609958" sldId="2147483652"/>
          </pc:sldLayoutMkLst>
        </pc:sldLayoutChg>
      </pc:sldMasterChg>
      <pc:sldMasterChg chg="replId modSldLayout">
        <pc:chgData name="Jane Cartwright" userId="c8129c12-4aad-4f00-a765-fc80ae8680fc" providerId="ADAL" clId="{386251A9-4020-48FF-86D1-F66FDA6E5BC6}" dt="2023-11-26T20:15:20.222" v="345" actId="27028"/>
        <pc:sldMasterMkLst>
          <pc:docMk/>
          <pc:sldMasterMk cId="2267666117" sldId="2147483662"/>
        </pc:sldMasterMkLst>
        <pc:sldLayoutChg chg="replId">
          <pc:chgData name="Jane Cartwright" userId="c8129c12-4aad-4f00-a765-fc80ae8680fc" providerId="ADAL" clId="{386251A9-4020-48FF-86D1-F66FDA6E5BC6}" dt="2023-11-26T20:03:01.901" v="178" actId="27028"/>
          <pc:sldLayoutMkLst>
            <pc:docMk/>
            <pc:sldMasterMk cId="2267666117" sldId="2147483662"/>
            <pc:sldLayoutMk cId="2394659299" sldId="2147483661"/>
          </pc:sldLayoutMkLst>
        </pc:sldLayoutChg>
        <pc:sldLayoutChg chg="replId">
          <pc:chgData name="Jane Cartwright" userId="c8129c12-4aad-4f00-a765-fc80ae8680fc" providerId="ADAL" clId="{386251A9-4020-48FF-86D1-F66FDA6E5BC6}" dt="2023-11-26T20:03:10.805" v="180" actId="27028"/>
          <pc:sldLayoutMkLst>
            <pc:docMk/>
            <pc:sldMasterMk cId="2267666117" sldId="2147483662"/>
            <pc:sldLayoutMk cId="571067231" sldId="2147483663"/>
          </pc:sldLayoutMkLst>
        </pc:sldLayoutChg>
        <pc:sldLayoutChg chg="replId">
          <pc:chgData name="Jane Cartwright" userId="c8129c12-4aad-4f00-a765-fc80ae8680fc" providerId="ADAL" clId="{386251A9-4020-48FF-86D1-F66FDA6E5BC6}" dt="2023-11-26T20:15:20.222" v="345" actId="27028"/>
          <pc:sldLayoutMkLst>
            <pc:docMk/>
            <pc:sldMasterMk cId="2267666117" sldId="2147483662"/>
            <pc:sldLayoutMk cId="3351318563" sldId="2147483665"/>
          </pc:sldLayoutMkLst>
        </pc:sldLayoutChg>
      </pc:sldMasterChg>
      <pc:sldMasterChg chg="add replId addSldLayout modSldLayout">
        <pc:chgData name="Jane Cartwright" userId="c8129c12-4aad-4f00-a765-fc80ae8680fc" providerId="ADAL" clId="{386251A9-4020-48FF-86D1-F66FDA6E5BC6}" dt="2023-11-26T20:15:38.646" v="347" actId="27028"/>
        <pc:sldMasterMkLst>
          <pc:docMk/>
          <pc:sldMasterMk cId="2541353543" sldId="2147483664"/>
        </pc:sldMasterMkLst>
        <pc:sldLayoutChg chg="add replId">
          <pc:chgData name="Jane Cartwright" userId="c8129c12-4aad-4f00-a765-fc80ae8680fc" providerId="ADAL" clId="{386251A9-4020-48FF-86D1-F66FDA6E5BC6}" dt="2023-11-26T20:15:38.646" v="347" actId="27028"/>
          <pc:sldLayoutMkLst>
            <pc:docMk/>
            <pc:sldMasterMk cId="2541353543" sldId="2147483664"/>
            <pc:sldLayoutMk cId="2455130727" sldId="2147483666"/>
          </pc:sldLayoutMkLst>
        </pc:sldLayoutChg>
      </pc:sldMasterChg>
      <pc:sldMasterChg chg="add addSldLayout">
        <pc:chgData name="Jane Cartwright" userId="c8129c12-4aad-4f00-a765-fc80ae8680fc" providerId="ADAL" clId="{386251A9-4020-48FF-86D1-F66FDA6E5BC6}" dt="2023-11-26T20:17:34.200" v="371" actId="27028"/>
        <pc:sldMasterMkLst>
          <pc:docMk/>
          <pc:sldMasterMk cId="1049956117" sldId="2147483672"/>
        </pc:sldMasterMkLst>
        <pc:sldLayoutChg chg="add">
          <pc:chgData name="Jane Cartwright" userId="c8129c12-4aad-4f00-a765-fc80ae8680fc" providerId="ADAL" clId="{386251A9-4020-48FF-86D1-F66FDA6E5BC6}" dt="2023-11-26T20:17:34.200" v="371" actId="27028"/>
          <pc:sldLayoutMkLst>
            <pc:docMk/>
            <pc:sldMasterMk cId="1049956117" sldId="2147483672"/>
            <pc:sldLayoutMk cId="3882319194" sldId="2147483674"/>
          </pc:sldLayoutMkLst>
        </pc:sldLayoutChg>
      </pc:sldMasterChg>
    </pc:docChg>
  </pc:docChgLst>
  <pc:docChgLst>
    <pc:chgData name="Jane Cartwright" userId="c8129c12-4aad-4f00-a765-fc80ae8680fc" providerId="ADAL" clId="{EB6058BF-6F2D-4629-BCF0-DF1DA1B94B6B}"/>
    <pc:docChg chg="custSel modSld">
      <pc:chgData name="Jane Cartwright" userId="c8129c12-4aad-4f00-a765-fc80ae8680fc" providerId="ADAL" clId="{EB6058BF-6F2D-4629-BCF0-DF1DA1B94B6B}" dt="2025-10-07T13:57:50.845" v="21" actId="6549"/>
      <pc:docMkLst>
        <pc:docMk/>
      </pc:docMkLst>
      <pc:sldChg chg="modSp mod">
        <pc:chgData name="Jane Cartwright" userId="c8129c12-4aad-4f00-a765-fc80ae8680fc" providerId="ADAL" clId="{EB6058BF-6F2D-4629-BCF0-DF1DA1B94B6B}" dt="2025-10-07T13:57:50.845" v="21" actId="6549"/>
        <pc:sldMkLst>
          <pc:docMk/>
          <pc:sldMk cId="3755917642" sldId="302"/>
        </pc:sldMkLst>
        <pc:spChg chg="mod">
          <ac:chgData name="Jane Cartwright" userId="c8129c12-4aad-4f00-a765-fc80ae8680fc" providerId="ADAL" clId="{EB6058BF-6F2D-4629-BCF0-DF1DA1B94B6B}" dt="2025-10-07T13:57:24.257" v="1" actId="27636"/>
          <ac:spMkLst>
            <pc:docMk/>
            <pc:sldMk cId="3755917642" sldId="302"/>
            <ac:spMk id="2" creationId="{969E365B-F0B5-96F6-95FC-26A732615B46}"/>
          </ac:spMkLst>
        </pc:spChg>
        <pc:spChg chg="mod">
          <ac:chgData name="Jane Cartwright" userId="c8129c12-4aad-4f00-a765-fc80ae8680fc" providerId="ADAL" clId="{EB6058BF-6F2D-4629-BCF0-DF1DA1B94B6B}" dt="2025-10-07T13:57:50.845" v="21" actId="6549"/>
          <ac:spMkLst>
            <pc:docMk/>
            <pc:sldMk cId="3755917642" sldId="302"/>
            <ac:spMk id="3" creationId="{CE91B0BA-748C-36F2-8A0D-BD9368312D0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F8E87-62E4-4F56-96B7-3BFB3DB5BD65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EB337-5ACB-45E9-848F-19A2AC507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318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F8E87-62E4-4F56-96B7-3BFB3DB5BD65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EB337-5ACB-45E9-848F-19A2AC507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6592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F8E87-62E4-4F56-96B7-3BFB3DB5BD65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EB337-5ACB-45E9-848F-19A2AC507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267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F8E87-62E4-4F56-96B7-3BFB3DB5BD65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EB337-5ACB-45E9-848F-19A2AC507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067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F8E87-62E4-4F56-96B7-3BFB3DB5BD65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EB337-5ACB-45E9-848F-19A2AC507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073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F8E87-62E4-4F56-96B7-3BFB3DB5BD65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EB337-5ACB-45E9-848F-19A2AC507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472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F8E87-62E4-4F56-96B7-3BFB3DB5BD65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EB337-5ACB-45E9-848F-19A2AC507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783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F8E87-62E4-4F56-96B7-3BFB3DB5BD65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EB337-5ACB-45E9-848F-19A2AC507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312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F8E87-62E4-4F56-96B7-3BFB3DB5BD65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EB337-5ACB-45E9-848F-19A2AC507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99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F8E87-62E4-4F56-96B7-3BFB3DB5BD65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EB337-5ACB-45E9-848F-19A2AC507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232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F8E87-62E4-4F56-96B7-3BFB3DB5BD65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EB337-5ACB-45E9-848F-19A2AC507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7622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55E8-62BA-4591-B5E8-105034FDCF5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3D605-1536-4584-BAE8-15CF96D10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1307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FB50E-1A5E-4EF6-8C8C-FDFD3FABB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16A62-3AEB-4C84-967B-869AFFE6B9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E247D3-ADAA-4336-9476-E7E0091978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D5B3ED-5A91-4D93-ACA2-EAF16D66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04FB8-1B6B-4004-BD64-818AA74DD134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59C41C-724F-4E80-BDB7-13FA44D25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22DECD-4EA9-4EBB-82F5-2B49682E3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47AD6-201E-429E-AB18-B047F7FB9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99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8898-89E6-40EC-8D25-BCAA6690DAE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EC0AF-C1FB-4B20-BAC4-137D626E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5891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8898-89E6-40EC-8D25-BCAA6690DAE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EC0AF-C1FB-4B20-BAC4-137D626E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230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319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5F8E87-62E4-4F56-96B7-3BFB3DB5BD65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EB337-5ACB-45E9-848F-19A2AC507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666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1" r:id="rId2"/>
    <p:sldLayoutId id="2147483651" r:id="rId3"/>
    <p:sldLayoutId id="2147483663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0655E8-62BA-4591-B5E8-105034FDCF5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13D605-1536-4584-BAE8-15CF96D10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353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4597A9-7D56-47F3-B009-9076036AE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747FBF-669A-49D5-954D-000C28171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FEB218-EDAF-4F3C-8557-700AA20FE2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004FB8-1B6B-4004-BD64-818AA74DD134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62DDA0-45D4-4C97-A29C-E022C353B8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8E210E-173F-4CDA-A3EA-387A91F951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147AD6-201E-429E-AB18-B047F7FB9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913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3C8898-89E6-40EC-8D25-BCAA6690DAE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3EC0AF-C1FB-4B20-BAC4-137D626E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923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49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519634" y="-3086"/>
            <a:ext cx="994583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sz="135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7829442" y="6172201"/>
            <a:ext cx="1111577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sz="135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5983014" y="5197178"/>
            <a:ext cx="31587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8137" y="15178"/>
            <a:ext cx="1649213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6457950" y="3276601"/>
            <a:ext cx="2646945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675" kern="1200" cap="all" spc="15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10/7/2025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675" kern="1200" cap="all" spc="15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429500" y="6356351"/>
            <a:ext cx="1085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675" kern="1200" cap="all" spc="15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956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s://commons.wikimedia.org/wiki/File%3AHywel_Dda.jpg" TargetMode="Externa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commons.wikimedia.org/wiki/Avicenna" TargetMode="Externa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iif.bodleian.ox.ac.uk/iiif/viewer/9bf187bf-f862-4453-bc4f-851f6d3948af#?c=0&amp;m=0&amp;s=0&amp;cv=0&amp;r=0&amp;xywh=-5690%2C-418%2C16053%2C8355" TargetMode="External"/><Relationship Id="rId2" Type="http://schemas.openxmlformats.org/officeDocument/2006/relationships/hyperlink" Target="https://www.library.wales/discover/digital-gallery/manuscripts/the-middle-ages/white-book-of-rhydderch/#?c=&amp;m=&amp;s=&amp;cv=&amp;xywh=-885%2C-1%2C5849%2C408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ourcebooks.fordham.edu/sbook.asp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search.uwtsd.ac.uk/discovery/fulldisplay?docid=alma99100287260202421&amp;context=L&amp;vid=44WHELF_UWTSD:44WHELF_UWTSD_VU1&amp;lang=en&amp;search_scope=MyInst_and_CI&amp;adaptor=Local%20Search%20Engine&amp;tab=Everything&amp;query=any,contains,arthur%20in%20celtic%20language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yfraith-hywel.org.uk/en/llyfryddiaeth-gweithiaumawr.php" TargetMode="Externa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fulldisplay?docid=alma99100147648002421&amp;context=L&amp;vid=44WHELF_UWTSD:44WHELF_UWTSD_VU1&amp;lang=en&amp;search_scope=MyInst_and_CI&amp;adaptor=Local%20Search%20Engine&amp;tab=Everything&amp;query=any,contains,Celtic%20Culture%20A%20Historical%20%20Encyclopedia&amp;offset=0" TargetMode="External"/><Relationship Id="rId2" Type="http://schemas.openxmlformats.org/officeDocument/2006/relationships/hyperlink" Target="https://www.library.wales/discover/digital-gallery/printed-material/a-welsh-classical-dictionary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archive.org/details/Thompson2016MotifIndex/mode/2up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-99392"/>
            <a:ext cx="7772400" cy="3699843"/>
          </a:xfrm>
        </p:spPr>
        <p:txBody>
          <a:bodyPr/>
          <a:lstStyle/>
          <a:p>
            <a:r>
              <a:rPr lang="en-GB" sz="3600" dirty="0"/>
              <a:t>Medieval Prose in Wales: </a:t>
            </a:r>
            <a:br>
              <a:rPr lang="en-GB" sz="3600" dirty="0"/>
            </a:br>
            <a:r>
              <a:rPr lang="en-GB" sz="3600" dirty="0"/>
              <a:t>Introduction to Module</a:t>
            </a:r>
            <a:br>
              <a:rPr lang="en-GB" sz="3600" dirty="0"/>
            </a:br>
            <a:r>
              <a:rPr lang="en-GB" sz="3600" dirty="0"/>
              <a:t>Prof. Jane Cartwright</a:t>
            </a:r>
            <a:br>
              <a:rPr lang="en-GB" dirty="0"/>
            </a:br>
            <a:r>
              <a:rPr lang="en-GB" sz="1200" dirty="0"/>
              <a:t>Howard Pyle [Public domain], via Wikimedia Commons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1722" y="2636912"/>
            <a:ext cx="5286167" cy="4426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3697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E95D7-E8D1-C2BD-B43F-8AC63B71D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Descriptor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4EC29-19A1-6F38-CCF8-DFDF028632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AIM(S)</a:t>
            </a:r>
            <a:endParaRPr lang="en-GB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provide students with a systematic understanding of the content, context, cultural and historical importance of a selection of medieval prose texts relating to Wales;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familiarise students with the key themes, theories and concepts that have been proposed in relation to these texts and encourage them to evaluate these ideas.</a:t>
            </a:r>
          </a:p>
          <a:p>
            <a:pPr marL="342900" lvl="0" indent="-342900" algn="just"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18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lvl="0" indent="0" algn="just">
              <a:spcBef>
                <a:spcPts val="600"/>
              </a:spcBef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LEARNING OUTCOMES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should: 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possess a detailed knowledge and appreciation of a selection of medieval prose texts relating to Wales;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 able to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critically analyse, interpret and evaluate specific examples of primary medieval sources and the hypotheses proposed about these texts in a range of secondary sources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;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 able transmit their understanding and knowledge of key aspects of these medieval texts orally in class and textually in written coursework.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1671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1" y="188640"/>
            <a:ext cx="3985902" cy="161566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Mabinogion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475" y="2008415"/>
            <a:ext cx="4324933" cy="3579693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i="1" dirty="0" err="1"/>
              <a:t>Pedeir</a:t>
            </a:r>
            <a:r>
              <a:rPr lang="en-GB" i="1" dirty="0"/>
              <a:t> </a:t>
            </a:r>
            <a:r>
              <a:rPr lang="en-GB" i="1" dirty="0" err="1"/>
              <a:t>Keinc</a:t>
            </a:r>
            <a:r>
              <a:rPr lang="en-GB" i="1" dirty="0"/>
              <a:t> y </a:t>
            </a:r>
            <a:r>
              <a:rPr lang="en-GB" i="1" dirty="0" err="1"/>
              <a:t>Mabinogi</a:t>
            </a:r>
            <a:endParaRPr lang="en-GB" i="1" dirty="0"/>
          </a:p>
          <a:p>
            <a:r>
              <a:rPr lang="en-GB" dirty="0"/>
              <a:t>The First Branch of the </a:t>
            </a:r>
            <a:r>
              <a:rPr lang="en-GB" dirty="0" err="1"/>
              <a:t>Mabinogi</a:t>
            </a:r>
            <a:r>
              <a:rPr lang="en-GB" dirty="0"/>
              <a:t> (</a:t>
            </a:r>
            <a:r>
              <a:rPr lang="en-GB" dirty="0" err="1"/>
              <a:t>Pwyll</a:t>
            </a:r>
            <a:r>
              <a:rPr lang="en-GB" dirty="0"/>
              <a:t>)</a:t>
            </a:r>
          </a:p>
          <a:p>
            <a:r>
              <a:rPr lang="en-GB" dirty="0"/>
              <a:t>The Second Branch of the </a:t>
            </a:r>
            <a:r>
              <a:rPr lang="en-GB" dirty="0" err="1"/>
              <a:t>Mabinogi</a:t>
            </a:r>
            <a:r>
              <a:rPr lang="en-GB" dirty="0"/>
              <a:t> (Branwen)</a:t>
            </a:r>
          </a:p>
          <a:p>
            <a:r>
              <a:rPr lang="en-GB" dirty="0"/>
              <a:t>The Third Branch of the </a:t>
            </a:r>
            <a:r>
              <a:rPr lang="en-GB" dirty="0" err="1"/>
              <a:t>Mabinogi</a:t>
            </a:r>
            <a:r>
              <a:rPr lang="en-GB" dirty="0"/>
              <a:t> (Manawydan)</a:t>
            </a:r>
          </a:p>
          <a:p>
            <a:r>
              <a:rPr lang="en-GB" dirty="0"/>
              <a:t>The Fourth Branch of the </a:t>
            </a:r>
            <a:r>
              <a:rPr lang="en-GB" dirty="0" err="1"/>
              <a:t>Mabinogi</a:t>
            </a:r>
            <a:r>
              <a:rPr lang="en-GB" dirty="0"/>
              <a:t> (Math)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Wikimedia commons, beginning of ‘The Dream of the Emperor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Maxen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37085" y="855744"/>
            <a:ext cx="4206915" cy="4380209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402FADFF-DDF0-4C70-A986-75D23DECF2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38" r="5177" b="-1"/>
          <a:stretch/>
        </p:blipFill>
        <p:spPr bwMode="auto">
          <a:xfrm>
            <a:off x="5062606" y="857249"/>
            <a:ext cx="4081394" cy="4241205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975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4757"/>
            <a:ext cx="9144000" cy="5145993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8840066" cy="51435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2686050" cy="51435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1C6E05-FC21-4342-A72A-06C206A8E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632807"/>
          </a:xfrm>
        </p:spPr>
        <p:txBody>
          <a:bodyPr>
            <a:normAutofit fontScale="90000"/>
          </a:bodyPr>
          <a:lstStyle/>
          <a:p>
            <a:r>
              <a:rPr lang="en-GB" dirty="0"/>
              <a:t>11 tales: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6ABAE-DE83-4D71-A0B9-D0324F6DF2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984753"/>
            <a:ext cx="3822701" cy="350522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 err="1"/>
              <a:t>Pedeir</a:t>
            </a:r>
            <a:r>
              <a:rPr lang="en-GB" i="1" dirty="0"/>
              <a:t> </a:t>
            </a:r>
            <a:r>
              <a:rPr lang="en-GB" i="1" dirty="0" err="1"/>
              <a:t>Keinc</a:t>
            </a:r>
            <a:r>
              <a:rPr lang="en-GB" i="1" dirty="0"/>
              <a:t> y </a:t>
            </a:r>
            <a:r>
              <a:rPr lang="en-GB" i="1" dirty="0" err="1"/>
              <a:t>Mabinogi</a:t>
            </a:r>
            <a:endParaRPr lang="en-GB" i="1" dirty="0"/>
          </a:p>
          <a:p>
            <a:r>
              <a:rPr lang="en-GB" dirty="0"/>
              <a:t>The First Branch of the </a:t>
            </a:r>
            <a:r>
              <a:rPr lang="en-GB" dirty="0" err="1"/>
              <a:t>Mabinogi</a:t>
            </a:r>
            <a:r>
              <a:rPr lang="en-GB" dirty="0"/>
              <a:t> (</a:t>
            </a:r>
            <a:r>
              <a:rPr lang="en-GB" dirty="0" err="1"/>
              <a:t>Pwyll</a:t>
            </a:r>
            <a:r>
              <a:rPr lang="en-GB" dirty="0"/>
              <a:t>)</a:t>
            </a:r>
          </a:p>
          <a:p>
            <a:r>
              <a:rPr lang="en-GB" dirty="0"/>
              <a:t>The Second Branch of the </a:t>
            </a:r>
            <a:r>
              <a:rPr lang="en-GB" dirty="0" err="1"/>
              <a:t>Mabinogi</a:t>
            </a:r>
            <a:r>
              <a:rPr lang="en-GB" dirty="0"/>
              <a:t> (</a:t>
            </a:r>
            <a:r>
              <a:rPr lang="en-GB" dirty="0" err="1"/>
              <a:t>Branwen</a:t>
            </a:r>
            <a:r>
              <a:rPr lang="en-GB" dirty="0"/>
              <a:t>)</a:t>
            </a:r>
          </a:p>
          <a:p>
            <a:r>
              <a:rPr lang="en-GB" dirty="0"/>
              <a:t>The Third Branch of the </a:t>
            </a:r>
            <a:r>
              <a:rPr lang="en-GB" dirty="0" err="1"/>
              <a:t>Mabinogi</a:t>
            </a:r>
            <a:r>
              <a:rPr lang="en-GB" dirty="0"/>
              <a:t> (Manawydan)</a:t>
            </a:r>
          </a:p>
          <a:p>
            <a:r>
              <a:rPr lang="en-GB" dirty="0"/>
              <a:t>The Fourth Branch of the </a:t>
            </a:r>
            <a:r>
              <a:rPr lang="en-GB" dirty="0" err="1"/>
              <a:t>Mabinogi</a:t>
            </a:r>
            <a:r>
              <a:rPr lang="en-GB" dirty="0"/>
              <a:t> (Math)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6DBC3C-892C-4828-911B-E1102018A3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51351" y="1763902"/>
            <a:ext cx="4388715" cy="372607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/>
              <a:t>The three romances (cf. Chrétien de Troyes Perceval, Yvain, </a:t>
            </a:r>
            <a:r>
              <a:rPr lang="en-GB" i="1" dirty="0" err="1"/>
              <a:t>Erec</a:t>
            </a:r>
            <a:r>
              <a:rPr lang="en-GB" i="1" dirty="0"/>
              <a:t> et </a:t>
            </a:r>
            <a:r>
              <a:rPr lang="en-GB" i="1" dirty="0" err="1"/>
              <a:t>Enide</a:t>
            </a:r>
            <a:r>
              <a:rPr lang="en-GB" i="1" dirty="0"/>
              <a:t>)</a:t>
            </a:r>
          </a:p>
          <a:p>
            <a:pPr marL="0" indent="0">
              <a:buNone/>
            </a:pPr>
            <a:r>
              <a:rPr lang="en-GB" dirty="0" err="1"/>
              <a:t>Peredur</a:t>
            </a:r>
            <a:r>
              <a:rPr lang="en-GB" dirty="0"/>
              <a:t> son of </a:t>
            </a:r>
            <a:r>
              <a:rPr lang="en-GB" dirty="0" err="1"/>
              <a:t>Efrog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The Lady of the Well (Owain)</a:t>
            </a:r>
          </a:p>
          <a:p>
            <a:pPr marL="0" indent="0">
              <a:buNone/>
            </a:pPr>
            <a:r>
              <a:rPr lang="en-GB" dirty="0"/>
              <a:t>Geraint son of </a:t>
            </a:r>
            <a:r>
              <a:rPr lang="en-GB" dirty="0" err="1"/>
              <a:t>Erbin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How </a:t>
            </a:r>
            <a:r>
              <a:rPr lang="en-GB" dirty="0" err="1"/>
              <a:t>Culhwch</a:t>
            </a:r>
            <a:r>
              <a:rPr lang="en-GB" dirty="0"/>
              <a:t>  Won Olwen</a:t>
            </a:r>
          </a:p>
          <a:p>
            <a:pPr marL="0" indent="0">
              <a:buNone/>
            </a:pPr>
            <a:r>
              <a:rPr lang="en-GB" dirty="0"/>
              <a:t>The Dream of the Emperor </a:t>
            </a:r>
            <a:r>
              <a:rPr lang="en-GB" dirty="0" err="1"/>
              <a:t>Maxen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Rhonabwy’s</a:t>
            </a:r>
            <a:r>
              <a:rPr lang="en-GB" dirty="0"/>
              <a:t> Dream</a:t>
            </a:r>
          </a:p>
          <a:p>
            <a:pPr marL="0" indent="0">
              <a:buNone/>
            </a:pPr>
            <a:r>
              <a:rPr lang="en-GB" dirty="0" err="1"/>
              <a:t>Lludd</a:t>
            </a:r>
            <a:r>
              <a:rPr lang="en-GB" dirty="0"/>
              <a:t> and </a:t>
            </a:r>
            <a:r>
              <a:rPr lang="en-GB" dirty="0" err="1"/>
              <a:t>Llefelys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48562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37140-D802-408B-BEFD-B6A21A0B5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5341" y="-531439"/>
            <a:ext cx="3630007" cy="27038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100" dirty="0"/>
              <a:t>Arthurian literature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AB06D36-D066-41D2-A89C-3F3A7CC8E84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91" r="15889" b="2"/>
          <a:stretch/>
        </p:blipFill>
        <p:spPr>
          <a:xfrm>
            <a:off x="20" y="10"/>
            <a:ext cx="4587406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54A1A-9F11-46CA-886B-4763AE590D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58659" y="1340768"/>
            <a:ext cx="4885341" cy="5152107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</a:pPr>
            <a:r>
              <a:rPr lang="en-US" b="0" i="0" dirty="0">
                <a:effectLst/>
              </a:rPr>
              <a:t>the quintessential medieval hero King Arthur. </a:t>
            </a:r>
          </a:p>
          <a:p>
            <a:pPr indent="-228600">
              <a:lnSpc>
                <a:spcPct val="90000"/>
              </a:lnSpc>
            </a:pPr>
            <a:r>
              <a:rPr lang="en-US" b="0" i="0" dirty="0">
                <a:effectLst/>
              </a:rPr>
              <a:t>Was he purely a legendary figure or a 'real' hero? </a:t>
            </a:r>
          </a:p>
          <a:p>
            <a:pPr indent="-228600">
              <a:lnSpc>
                <a:spcPct val="90000"/>
              </a:lnSpc>
            </a:pPr>
            <a:r>
              <a:rPr lang="en-US" b="0" i="0" dirty="0">
                <a:effectLst/>
              </a:rPr>
              <a:t>What do the earliest Arthurian sources reveal about Arthur and how did the myths and legends that accrued to Arthur develop over time?</a:t>
            </a:r>
          </a:p>
          <a:p>
            <a:pPr indent="-228600">
              <a:lnSpc>
                <a:spcPct val="90000"/>
              </a:lnSpc>
            </a:pPr>
            <a:r>
              <a:rPr lang="en-US" dirty="0"/>
              <a:t>How is he depicted in prose tales, e.g. How </a:t>
            </a:r>
            <a:r>
              <a:rPr lang="en-US" dirty="0" err="1"/>
              <a:t>Culhwch</a:t>
            </a:r>
            <a:r>
              <a:rPr lang="en-US" dirty="0"/>
              <a:t> Won Arthur?</a:t>
            </a:r>
          </a:p>
        </p:txBody>
      </p:sp>
    </p:spTree>
    <p:extLst>
      <p:ext uri="{BB962C8B-B14F-4D97-AF65-F5344CB8AC3E}">
        <p14:creationId xmlns:p14="http://schemas.microsoft.com/office/powerpoint/2010/main" val="3982879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7772400" cy="1470025"/>
          </a:xfrm>
        </p:spPr>
        <p:txBody>
          <a:bodyPr>
            <a:normAutofit/>
          </a:bodyPr>
          <a:lstStyle/>
          <a:p>
            <a:r>
              <a:rPr lang="en-GB"/>
              <a:t>The </a:t>
            </a:r>
            <a:r>
              <a:rPr lang="en-GB" dirty="0"/>
              <a:t>Laws of Hywel </a:t>
            </a:r>
            <a:r>
              <a:rPr lang="en-GB" dirty="0" err="1"/>
              <a:t>Dda</a:t>
            </a:r>
            <a:br>
              <a:rPr lang="en-GB" dirty="0"/>
            </a:br>
            <a:r>
              <a:rPr lang="en-GB" sz="1300" dirty="0">
                <a:hlinkClick r:id="rId2"/>
              </a:rPr>
              <a:t>https://commons.wikimedia.org/wiki/File%3AHywel_Dda.jpg</a:t>
            </a:r>
            <a:r>
              <a:rPr lang="en-GB" sz="1300" dirty="0"/>
              <a:t>, National Library of Wales, MS </a:t>
            </a:r>
            <a:r>
              <a:rPr lang="en-GB" sz="1300" dirty="0" err="1"/>
              <a:t>Peniarth</a:t>
            </a:r>
            <a:r>
              <a:rPr lang="en-GB" sz="1300" dirty="0"/>
              <a:t> 28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4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647831"/>
            <a:ext cx="3390900" cy="481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06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1714" cy="51435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19634" y="854936"/>
            <a:ext cx="994583" cy="448202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450"/>
              </a:spcAft>
            </a:pPr>
            <a:r>
              <a:rPr lang="en-US" sz="1350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41" name="Freeform: Shape 140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9442" y="5486401"/>
            <a:ext cx="1111577" cy="509522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450"/>
              </a:spcAft>
            </a:pPr>
            <a:r>
              <a:rPr lang="en-US" sz="1350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83014" y="4755133"/>
            <a:ext cx="3158700" cy="1245617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grpSp>
        <p:nvGrpSpPr>
          <p:cNvPr id="145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37" y="868633"/>
            <a:ext cx="1649213" cy="2498441"/>
            <a:chOff x="4473129" y="923925"/>
            <a:chExt cx="3308947" cy="5012817"/>
          </a:xfrm>
          <a:noFill/>
        </p:grpSpPr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 dirty="0"/>
            </a:p>
          </p:txBody>
        </p:sp>
      </p:grpSp>
      <p:grpSp>
        <p:nvGrpSpPr>
          <p:cNvPr id="154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57950" y="3314700"/>
            <a:ext cx="2646945" cy="2686049"/>
            <a:chOff x="4114800" y="1423987"/>
            <a:chExt cx="3961542" cy="4007547"/>
          </a:xfrm>
          <a:noFill/>
        </p:grpSpPr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</p:grpSp>
      <p:sp useBgFill="1">
        <p:nvSpPr>
          <p:cNvPr id="163" name="Rectangle 162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1714" cy="51435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1714" cy="51435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67" name="Top Left">
            <a:extLst>
              <a:ext uri="{FF2B5EF4-FFF2-40B4-BE49-F238E27FC236}">
                <a16:creationId xmlns:a16="http://schemas.microsoft.com/office/drawing/2014/main" id="{7092E392-4FB7-4E2D-928D-EFC63D148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37" y="854935"/>
            <a:ext cx="1649213" cy="2512139"/>
            <a:chOff x="10849" y="-3086"/>
            <a:chExt cx="2198951" cy="3349518"/>
          </a:xfrm>
        </p:grpSpPr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B57026F-1936-4B50-9E5F-0037B748B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350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31C2FEB5-C2DC-4FDF-9FE5-407608D6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60B00B9B-BAB1-4074-A3AF-13B08F4E0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0B6DF209-B3F7-4699-802B-4BE211132E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C45FFE10-7D64-45F0-B227-92979752A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4395C91B-6EED-4F5B-8873-5E0AA757F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248D099A-D8DD-4FBA-AF53-928CE633CC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1F857259-D6C4-41F7-82DC-37816E8AD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sz="135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7948832-AF4B-483E-BA2B-5192C5981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834" y="1699543"/>
            <a:ext cx="4554887" cy="3493128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36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GB" sz="3600" b="1" dirty="0"/>
              <a:t>The Physicians of </a:t>
            </a:r>
            <a:r>
              <a:rPr lang="en-GB" sz="3600" b="1" dirty="0" err="1"/>
              <a:t>Myddfai</a:t>
            </a:r>
            <a:r>
              <a:rPr lang="en-GB" sz="3600" b="1" dirty="0"/>
              <a:t>, medieval medical texts and the Legend of the Lady of the Lake</a:t>
            </a:r>
            <a:br>
              <a:rPr lang="en-US" sz="36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900" b="0" i="0" kern="1200" dirty="0" err="1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Détail</a:t>
            </a:r>
            <a:r>
              <a:rPr lang="en-US" sz="900" b="0" i="0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900" b="0" i="0" kern="1200" dirty="0" err="1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d'une</a:t>
            </a:r>
            <a:r>
              <a:rPr lang="en-US" sz="900" b="0" i="0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900" b="0" i="0" kern="1200" dirty="0" err="1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enluminure</a:t>
            </a:r>
            <a:r>
              <a:rPr lang="en-US" sz="900" b="0" i="0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 du </a:t>
            </a:r>
            <a:r>
              <a:rPr lang="en-US" sz="900" b="0" i="1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Canon </a:t>
            </a:r>
            <a:r>
              <a:rPr lang="en-US" sz="900" b="0" i="1" kern="1200" dirty="0" err="1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medicinae</a:t>
            </a:r>
            <a:r>
              <a:rPr lang="en-US" sz="900" b="0" i="0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 </a:t>
            </a:r>
            <a:r>
              <a:rPr lang="en-US" sz="900" b="0" i="0" kern="1200" dirty="0" err="1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d’</a:t>
            </a:r>
            <a:r>
              <a:rPr lang="en-US" sz="900" b="0" i="0" u="none" strike="noStrike" kern="1200" dirty="0" err="1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  <a:hlinkClick r:id="rId2" tooltip="Avicenna"/>
              </a:rPr>
              <a:t>Avicenne</a:t>
            </a:r>
            <a:r>
              <a:rPr lang="en-US" sz="900" b="0" i="0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 (</a:t>
            </a:r>
            <a:r>
              <a:rPr lang="en-US" sz="900" b="0" i="0" kern="1200" dirty="0" err="1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Besançon</a:t>
            </a:r>
            <a:r>
              <a:rPr lang="en-US" sz="900" b="0" i="0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 - BM - </a:t>
            </a:r>
            <a:r>
              <a:rPr lang="en-US" sz="900" b="0" i="0" kern="1200" dirty="0" err="1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ms.</a:t>
            </a:r>
            <a:r>
              <a:rPr lang="en-US" sz="900" b="0" i="0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 0457 - f. 051).</a:t>
            </a:r>
            <a:br>
              <a:rPr lang="en-US" sz="9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9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900" b="0" i="0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File:Medieval </a:t>
            </a:r>
            <a:r>
              <a:rPr lang="en-US" sz="900" b="0" i="0" kern="1200" dirty="0" err="1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wikisource.png|Medieval_wikisource</a:t>
            </a:r>
            <a:r>
              <a:rPr lang="en-US" sz="900" b="0" i="0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]</a:t>
            </a:r>
            <a:endParaRPr lang="en-US" sz="9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6F1EA39C-D87F-423C-BC14-FB01804D615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5" r="1553" b="1"/>
          <a:stretch/>
        </p:blipFill>
        <p:spPr bwMode="auto">
          <a:xfrm>
            <a:off x="4881562" y="1504355"/>
            <a:ext cx="3849291" cy="3849291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77" name="Bottom Right">
            <a:extLst>
              <a:ext uri="{FF2B5EF4-FFF2-40B4-BE49-F238E27FC236}">
                <a16:creationId xmlns:a16="http://schemas.microsoft.com/office/drawing/2014/main" id="{A7C60A7A-4212-46AC-80A2-DE231DD3D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85300" y="3314701"/>
            <a:ext cx="3158700" cy="2686049"/>
            <a:chOff x="7980400" y="3276601"/>
            <a:chExt cx="4211600" cy="3581399"/>
          </a:xfrm>
        </p:grpSpPr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EDA875D-6B8A-4B32-89EB-F4CD6D1FC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350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179" name="Graphic 157">
              <a:extLst>
                <a:ext uri="{FF2B5EF4-FFF2-40B4-BE49-F238E27FC236}">
                  <a16:creationId xmlns:a16="http://schemas.microsoft.com/office/drawing/2014/main" id="{AA7D7CCE-E90B-483E-AFF7-CF95CABC97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67F2D919-84B6-4EC4-87F5-BDFF145BBE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 sz="1350"/>
              </a:p>
            </p:txBody>
          </p:sp>
          <p:sp>
            <p:nvSpPr>
              <p:cNvPr id="182" name="Freeform: Shape 181">
                <a:extLst>
                  <a:ext uri="{FF2B5EF4-FFF2-40B4-BE49-F238E27FC236}">
                    <a16:creationId xmlns:a16="http://schemas.microsoft.com/office/drawing/2014/main" id="{65C8244C-685B-42CF-B028-C7ADE067CC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 sz="1350"/>
              </a:p>
            </p:txBody>
          </p:sp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0420B7EF-9249-4974-A978-AAD55C81B7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 sz="1350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05BD8B59-E1C0-4320-BFC1-66D139E80B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 sz="1350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A983471C-A7FE-4ED8-BE9B-601CEC61EB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 sz="1350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E8B842F2-803D-4F74-BBF6-6965BC0FD2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 sz="1350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94ECDF1E-AE5F-46C4-A134-C28C6D6B78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 sz="1350"/>
              </a:p>
            </p:txBody>
          </p:sp>
        </p:grp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C0E491A0-7D49-4A1F-B2DB-C94F56329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1350"/>
            </a:p>
          </p:txBody>
        </p:sp>
      </p:grpSp>
      <p:grpSp>
        <p:nvGrpSpPr>
          <p:cNvPr id="189" name="Cross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761630" y="3384423"/>
            <a:ext cx="89154" cy="89154"/>
            <a:chOff x="1175347" y="3733800"/>
            <a:chExt cx="118872" cy="118872"/>
          </a:xfrm>
        </p:grpSpPr>
        <p:cxnSp>
          <p:nvCxnSpPr>
            <p:cNvPr id="190" name="Straight Connector 189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91" name="Straight Connector 190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46890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400F2-F90C-6680-50F5-ABD1CC921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it assessed?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F962A-18DA-6382-C592-B6421780D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Level 5</a:t>
            </a:r>
            <a:endParaRPr lang="en-GB" sz="18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Write ONE essay of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4,000 words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 ONE of the following topics: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the portrayal of Arthur in any medieval Welsh prose tale.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57150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Compare and contrast any male character with any female character in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Four Branches of the </a:t>
            </a:r>
            <a:r>
              <a:rPr lang="en-GB" sz="18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Mabinogi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Do you agree that the female characters in the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Four Branches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are more memorable than the male characters?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Who were the physicians of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Myddfai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what light do the extant medieval Welsh medical texts shed on medical beliefs in Wales?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4933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206F8-B081-D939-8916-42606433E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it assessed?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FA47C-D5C3-7E02-E553-6DB5CCEE12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Level 6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 fontAlgn="base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Write ONE essay of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5,000 words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 ONE of the following topics: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0" fontAlgn="base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Analyse the portrayal of Arthur in any medieval Welsh prose tale. In your answer you should draw comparisons with other relevant Arthurian texts where appropriate.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>
              <a:buFont typeface="+mj-lt"/>
              <a:buAutoNum type="arabicPeriod"/>
              <a:tabLst>
                <a:tab pos="457200" algn="l"/>
              </a:tabLs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Compare and contrast any male character with any female character in 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Four Branches of the </a:t>
            </a:r>
            <a:r>
              <a:rPr lang="en-GB" sz="18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Mabinogi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 Do you agree that the female characters in the 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Four Branches 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are more memorable than the male characters?  In your answer you should demonstrate your ability to critically analyse the range of techniques employed by the author.</a:t>
            </a:r>
          </a:p>
          <a:p>
            <a:pPr fontAlgn="base">
              <a:buFont typeface="+mj-lt"/>
              <a:buAutoNum type="arabicPeriod"/>
              <a:tabLst>
                <a:tab pos="457200" algn="l"/>
              </a:tabLst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457200" fontAlgn="base">
              <a:buFont typeface="+mj-lt"/>
              <a:buAutoNum type="arabicPeriod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W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 were the physicians of 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Myddfai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and what light do the extant medieval Welsh medical texts shed on medical beliefs in Wales? In your answer you should analyse a range of recipes and excerpts from the primary sources.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8794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E365B-F0B5-96F6-95FC-26A732615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1B0BA-748C-36F2-8A0D-BD9368312D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Deadline: 16 December 2025</a:t>
            </a:r>
            <a:r>
              <a:rPr lang="en-GB" dirty="0"/>
              <a:t>(before midnight)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9176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4B759-5940-44AF-9C93-47975A3B5C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sources: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36060-91AB-4385-BFCA-95287B928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Sioned Davies (trans.), </a:t>
            </a:r>
            <a:r>
              <a:rPr lang="en-GB" i="1" dirty="0"/>
              <a:t>The </a:t>
            </a:r>
            <a:r>
              <a:rPr lang="en-GB" i="1" dirty="0" err="1"/>
              <a:t>Mabinogion</a:t>
            </a:r>
            <a:r>
              <a:rPr lang="en-GB" i="1" dirty="0"/>
              <a:t> </a:t>
            </a:r>
            <a:r>
              <a:rPr lang="en-GB" dirty="0"/>
              <a:t>(Oxford: Oxford University Press, 2007)</a:t>
            </a:r>
          </a:p>
          <a:p>
            <a:r>
              <a:rPr lang="en-GB" dirty="0"/>
              <a:t>The White Book of </a:t>
            </a:r>
            <a:r>
              <a:rPr lang="en-GB" dirty="0" err="1"/>
              <a:t>Rhydderch</a:t>
            </a:r>
            <a:r>
              <a:rPr lang="en-GB" dirty="0"/>
              <a:t> (Aberystwyth, NLW, MSS </a:t>
            </a:r>
            <a:r>
              <a:rPr lang="en-GB" dirty="0" err="1"/>
              <a:t>Peniarth</a:t>
            </a:r>
            <a:r>
              <a:rPr lang="en-GB" dirty="0"/>
              <a:t> 4 and 5) c. 1350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White Book of </a:t>
            </a:r>
            <a:r>
              <a:rPr lang="en-GB" dirty="0" err="1">
                <a:hlinkClick r:id="rId2"/>
              </a:rPr>
              <a:t>Rhydderch</a:t>
            </a:r>
            <a:r>
              <a:rPr lang="en-GB" dirty="0">
                <a:hlinkClick r:id="rId2"/>
              </a:rPr>
              <a:t> | The National Library of Wales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The Red Book of </a:t>
            </a:r>
            <a:r>
              <a:rPr lang="en-GB" dirty="0" err="1"/>
              <a:t>Hergest</a:t>
            </a:r>
            <a:r>
              <a:rPr lang="en-GB" dirty="0"/>
              <a:t> (Oxford, Bodleian Library, Jesus College MS 111) c. 1400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The Red Book of </a:t>
            </a:r>
            <a:r>
              <a:rPr lang="en-GB" dirty="0" err="1">
                <a:hlinkClick r:id="rId3"/>
              </a:rPr>
              <a:t>Hergest</a:t>
            </a:r>
            <a:r>
              <a:rPr lang="en-GB" dirty="0">
                <a:hlinkClick r:id="rId3"/>
              </a:rPr>
              <a:t> : Digital Bodleian (ox.ac.uk)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[Read </a:t>
            </a:r>
            <a:r>
              <a:rPr lang="en-GB" i="1" dirty="0"/>
              <a:t>The Fourth Branch</a:t>
            </a:r>
            <a:r>
              <a:rPr lang="en-GB" dirty="0"/>
              <a:t> and </a:t>
            </a:r>
            <a:r>
              <a:rPr lang="en-GB" i="1" dirty="0"/>
              <a:t>How </a:t>
            </a:r>
            <a:r>
              <a:rPr lang="en-GB" i="1" dirty="0" err="1"/>
              <a:t>Culhwch</a:t>
            </a:r>
            <a:r>
              <a:rPr lang="en-GB" i="1" dirty="0"/>
              <a:t> Won Olwen</a:t>
            </a:r>
            <a:r>
              <a:rPr lang="en-GB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12799227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37140-D802-408B-BEFD-B6A21A0B5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5341" y="-675455"/>
            <a:ext cx="3630007" cy="26642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100" dirty="0"/>
              <a:t>Arthur: Primary Sources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AB06D36-D066-41D2-A89C-3F3A7CC8E84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91" r="15889" b="2"/>
          <a:stretch/>
        </p:blipFill>
        <p:spPr>
          <a:xfrm>
            <a:off x="20" y="10"/>
            <a:ext cx="4587406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54A1A-9F11-46CA-886B-4763AE590D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58659" y="1268760"/>
            <a:ext cx="4885341" cy="5224115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2400" dirty="0"/>
              <a:t>Internet Medieval Sourcebook, ed. Paul Halsall http://sourcebooks.fordham.edu</a:t>
            </a:r>
            <a:endParaRPr lang="en-GB" sz="2400" dirty="0">
              <a:hlinkClick r:id="rId3"/>
            </a:endParaRPr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Internet History Sourcebooks (fordham.edu)</a:t>
            </a:r>
            <a:endParaRPr lang="en-GB" sz="2400" dirty="0"/>
          </a:p>
          <a:p>
            <a:pPr indent="-228600">
              <a:lnSpc>
                <a:spcPct val="90000"/>
              </a:lnSpc>
            </a:pPr>
            <a:r>
              <a:rPr lang="en-US" sz="2400" dirty="0" err="1"/>
              <a:t>Nerys</a:t>
            </a:r>
            <a:r>
              <a:rPr lang="en-US" sz="2400" dirty="0"/>
              <a:t> Ann Jones (ed. and trans.), </a:t>
            </a:r>
            <a:r>
              <a:rPr lang="en-US" sz="2400" i="1" dirty="0"/>
              <a:t>Arthur in Early Welsh Poetry</a:t>
            </a:r>
            <a:r>
              <a:rPr lang="en-US" sz="2400" dirty="0"/>
              <a:t> (Cambridge: MHRA, 2019)</a:t>
            </a:r>
          </a:p>
          <a:p>
            <a:pPr indent="-228600">
              <a:lnSpc>
                <a:spcPct val="90000"/>
              </a:lnSpc>
            </a:pPr>
            <a:r>
              <a:rPr lang="en-GB" sz="2400" dirty="0"/>
              <a:t>Sioned Davies (trans.), </a:t>
            </a:r>
            <a:r>
              <a:rPr lang="en-GB" sz="2400" i="1" dirty="0"/>
              <a:t>The </a:t>
            </a:r>
            <a:r>
              <a:rPr lang="en-GB" sz="2400" i="1" dirty="0" err="1"/>
              <a:t>Mabinogion</a:t>
            </a:r>
            <a:r>
              <a:rPr lang="en-GB" sz="2400" i="1" dirty="0"/>
              <a:t> </a:t>
            </a:r>
            <a:r>
              <a:rPr lang="en-GB" sz="2400" dirty="0"/>
              <a:t>(Oxford: Oxford University Press, 2007)</a:t>
            </a:r>
          </a:p>
          <a:p>
            <a:pPr indent="-228600">
              <a:lnSpc>
                <a:spcPct val="90000"/>
              </a:lnSpc>
            </a:pPr>
            <a:r>
              <a:rPr lang="en-GB" sz="2400" dirty="0"/>
              <a:t>Geoffrey of Monmouth, </a:t>
            </a:r>
            <a:r>
              <a:rPr lang="en-GB" sz="2400" i="1" dirty="0"/>
              <a:t>History of the Kings of Britain </a:t>
            </a:r>
            <a:r>
              <a:rPr lang="en-GB" sz="2400" dirty="0"/>
              <a:t>(trans.) Aaron Thompson (Cambridge: Ontario, 1999)</a:t>
            </a:r>
          </a:p>
          <a:p>
            <a:pPr indent="-228600">
              <a:lnSpc>
                <a:spcPct val="90000"/>
              </a:lnSpc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818883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Sources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200" dirty="0">
                <a:effectLst/>
                <a:ea typeface="Times New Roman" panose="02020603050405020304" pitchFamily="18" charset="0"/>
              </a:rPr>
              <a:t>Byfield, Catherine E., ‘Character and Conflict in the Four Branches of the </a:t>
            </a:r>
            <a:r>
              <a:rPr lang="en-GB" sz="3200" dirty="0" err="1">
                <a:effectLst/>
                <a:ea typeface="Times New Roman" panose="02020603050405020304" pitchFamily="18" charset="0"/>
              </a:rPr>
              <a:t>Mabinogi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’, </a:t>
            </a:r>
            <a:r>
              <a:rPr lang="en-GB" sz="3200" i="1" dirty="0">
                <a:effectLst/>
                <a:ea typeface="Times New Roman" panose="02020603050405020304" pitchFamily="18" charset="0"/>
              </a:rPr>
              <a:t>Bulletin of the Board of Celtic Studies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 40 (1993), 51-72.</a:t>
            </a:r>
          </a:p>
          <a:p>
            <a:pPr marL="0" indent="0">
              <a:buNone/>
            </a:pPr>
            <a:r>
              <a:rPr lang="en-GB" dirty="0"/>
              <a:t>Charles-Edwards, T., ‘The Arthur of History’ in </a:t>
            </a:r>
            <a:r>
              <a:rPr lang="en-GB" i="1" dirty="0"/>
              <a:t>The Arthur of the Welsh,</a:t>
            </a:r>
            <a:r>
              <a:rPr lang="en-GB" dirty="0"/>
              <a:t> eds. R. Bromwich </a:t>
            </a:r>
            <a:r>
              <a:rPr lang="en-GB" i="1" dirty="0"/>
              <a:t>et al</a:t>
            </a:r>
            <a:r>
              <a:rPr lang="en-GB" dirty="0"/>
              <a:t>. (Cardiff, 1991), pp. 15-32.</a:t>
            </a:r>
          </a:p>
          <a:p>
            <a:pPr marL="0" indent="0">
              <a:buNone/>
            </a:pPr>
            <a:r>
              <a:rPr lang="en-GB" dirty="0" err="1"/>
              <a:t>Dumville</a:t>
            </a:r>
            <a:r>
              <a:rPr lang="en-GB" dirty="0"/>
              <a:t>, D.N. ‘"</a:t>
            </a:r>
            <a:r>
              <a:rPr lang="en-GB" dirty="0" err="1"/>
              <a:t>Nennius</a:t>
            </a:r>
            <a:r>
              <a:rPr lang="en-GB" dirty="0"/>
              <a:t>" and the </a:t>
            </a:r>
            <a:r>
              <a:rPr lang="en-GB" i="1" dirty="0" err="1"/>
              <a:t>Historia</a:t>
            </a:r>
            <a:r>
              <a:rPr lang="en-GB" i="1" dirty="0"/>
              <a:t> </a:t>
            </a:r>
            <a:r>
              <a:rPr lang="en-GB" i="1" dirty="0" err="1"/>
              <a:t>Brittonum</a:t>
            </a:r>
            <a:r>
              <a:rPr lang="en-GB" dirty="0"/>
              <a:t>’, </a:t>
            </a:r>
            <a:r>
              <a:rPr lang="en-GB" i="1" dirty="0" err="1"/>
              <a:t>Studia</a:t>
            </a:r>
            <a:r>
              <a:rPr lang="en-GB" i="1" dirty="0"/>
              <a:t> </a:t>
            </a:r>
            <a:r>
              <a:rPr lang="en-GB" i="1" dirty="0" err="1"/>
              <a:t>Celtica</a:t>
            </a:r>
            <a:r>
              <a:rPr lang="en-GB" dirty="0"/>
              <a:t> 10/11 (1975/76), pp. 78-95. </a:t>
            </a:r>
            <a:r>
              <a:rPr lang="en-GB" dirty="0" err="1"/>
              <a:t>Dumville</a:t>
            </a:r>
            <a:r>
              <a:rPr lang="en-GB" dirty="0"/>
              <a:t>, D.N., ‘Celtic-Latin Texts in Northern England, c. 1150-c. 1250’, </a:t>
            </a:r>
            <a:r>
              <a:rPr lang="en-GB" i="1" dirty="0" err="1"/>
              <a:t>Celtica</a:t>
            </a:r>
            <a:r>
              <a:rPr lang="en-GB" dirty="0"/>
              <a:t> 12 (1977), pp. 19-49.</a:t>
            </a:r>
          </a:p>
          <a:p>
            <a:pPr marL="0" indent="0">
              <a:buNone/>
            </a:pPr>
            <a:r>
              <a:rPr lang="en-GB" dirty="0"/>
              <a:t>Haycock, </a:t>
            </a:r>
            <a:r>
              <a:rPr lang="en-GB" dirty="0" err="1"/>
              <a:t>Marged</a:t>
            </a:r>
            <a:r>
              <a:rPr lang="en-GB" dirty="0"/>
              <a:t> (ed. and trans.), ‘“</a:t>
            </a:r>
            <a:r>
              <a:rPr lang="en-GB" dirty="0" err="1"/>
              <a:t>Preiddeu</a:t>
            </a:r>
            <a:r>
              <a:rPr lang="en-GB" dirty="0"/>
              <a:t> </a:t>
            </a:r>
            <a:r>
              <a:rPr lang="en-GB" dirty="0" err="1"/>
              <a:t>Annwn</a:t>
            </a:r>
            <a:r>
              <a:rPr lang="en-GB" dirty="0"/>
              <a:t>” and the Figure of Taliesin’, </a:t>
            </a:r>
            <a:r>
              <a:rPr lang="en-GB" i="1" dirty="0"/>
              <a:t>Studia </a:t>
            </a:r>
            <a:r>
              <a:rPr lang="en-GB" i="1" dirty="0" err="1"/>
              <a:t>Celtica</a:t>
            </a:r>
            <a:r>
              <a:rPr lang="en-GB" dirty="0"/>
              <a:t> 18/19 (1983/84),  60-77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22347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Sources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300" dirty="0"/>
              <a:t>Jackson, K.H., ‘The Arthur of History’, in R.S. Loomis (ed.), </a:t>
            </a:r>
            <a:r>
              <a:rPr lang="en-GB" sz="3300" i="1" dirty="0"/>
              <a:t>Arthurian Literature in the Middle Ages</a:t>
            </a:r>
            <a:r>
              <a:rPr lang="en-GB" sz="3300" dirty="0"/>
              <a:t> (Oxford, 1959), pp. 1-11.</a:t>
            </a:r>
          </a:p>
          <a:p>
            <a:pPr marL="0" indent="0">
              <a:buNone/>
            </a:pPr>
            <a:r>
              <a:rPr lang="en-GB" sz="3300" dirty="0"/>
              <a:t>Lloyd, Morgan, C. and </a:t>
            </a:r>
            <a:r>
              <a:rPr lang="en-GB" sz="3300" dirty="0" err="1"/>
              <a:t>Poppe</a:t>
            </a:r>
            <a:r>
              <a:rPr lang="en-GB" sz="3300" dirty="0"/>
              <a:t>, E. (eds), Arthur in the Celtic Languages: The Arthurian Legend in Celtic Literatures (Cardiff: University of Wales Press, 2019)</a:t>
            </a:r>
            <a:r>
              <a:rPr lang="en-GB" sz="2000" dirty="0">
                <a:hlinkClick r:id="rId2"/>
              </a:rPr>
              <a:t> Arthur in the Celtic languages : the Arthurian legend in Celtic literatures and traditions - University of Wales Trinity Saint David (uwtsd.ac.uk)</a:t>
            </a:r>
            <a:endParaRPr lang="en-GB" sz="3300" dirty="0"/>
          </a:p>
          <a:p>
            <a:pPr marL="0" indent="0">
              <a:buNone/>
            </a:pPr>
            <a:r>
              <a:rPr lang="en-GB" sz="3300" dirty="0" err="1"/>
              <a:t>Padel</a:t>
            </a:r>
            <a:r>
              <a:rPr lang="en-GB" sz="3300" dirty="0"/>
              <a:t>, O.J., ‘The Nature of Arthur’, </a:t>
            </a:r>
            <a:r>
              <a:rPr lang="en-GB" sz="3300" i="1" dirty="0"/>
              <a:t>Cambrian Medieval Celtic Studies</a:t>
            </a:r>
            <a:r>
              <a:rPr lang="en-GB" sz="3300" dirty="0"/>
              <a:t> 27 (1994), pp. 1-31. </a:t>
            </a:r>
          </a:p>
          <a:p>
            <a:pPr marL="0" indent="0">
              <a:buNone/>
            </a:pPr>
            <a:r>
              <a:rPr lang="en-GB" sz="3300" dirty="0"/>
              <a:t>Roberts, B.F., </a:t>
            </a:r>
            <a:r>
              <a:rPr lang="en-GB" sz="3300" i="1" dirty="0"/>
              <a:t>‘</a:t>
            </a:r>
            <a:r>
              <a:rPr lang="en-GB" sz="3300" i="1" dirty="0" err="1"/>
              <a:t>Culhwch</a:t>
            </a:r>
            <a:r>
              <a:rPr lang="en-GB" sz="3300" i="1" dirty="0"/>
              <a:t> ac Olwen, </a:t>
            </a:r>
            <a:r>
              <a:rPr lang="en-GB" sz="3300" dirty="0"/>
              <a:t>the Triads, Saints’ Lives’, in </a:t>
            </a:r>
            <a:r>
              <a:rPr lang="en-GB" sz="3300" i="1" dirty="0"/>
              <a:t>The Arthur of the Welsh,</a:t>
            </a:r>
            <a:r>
              <a:rPr lang="en-GB" sz="3300" dirty="0"/>
              <a:t> eds. R. Bromwich </a:t>
            </a:r>
            <a:r>
              <a:rPr lang="en-GB" sz="3300" i="1" dirty="0"/>
              <a:t>et al</a:t>
            </a:r>
            <a:r>
              <a:rPr lang="en-GB" sz="3300" dirty="0"/>
              <a:t>. (Cardiff, 1991), pp. 73-95.</a:t>
            </a:r>
          </a:p>
          <a:p>
            <a:pPr marL="0" indent="0">
              <a:buNone/>
            </a:pPr>
            <a:r>
              <a:rPr lang="en-GB" sz="3300" dirty="0">
                <a:effectLst/>
                <a:ea typeface="Times New Roman" panose="02020603050405020304" pitchFamily="18" charset="0"/>
              </a:rPr>
              <a:t>Valente, R. L., ‘Gwydion and </a:t>
            </a:r>
            <a:r>
              <a:rPr lang="en-GB" sz="3300" dirty="0" err="1">
                <a:effectLst/>
                <a:ea typeface="Times New Roman" panose="02020603050405020304" pitchFamily="18" charset="0"/>
              </a:rPr>
              <a:t>Aranrhod</a:t>
            </a:r>
            <a:r>
              <a:rPr lang="en-GB" sz="3300" dirty="0">
                <a:effectLst/>
                <a:ea typeface="Times New Roman" panose="02020603050405020304" pitchFamily="18" charset="0"/>
              </a:rPr>
              <a:t>: Crossing the Borders of Gender in </a:t>
            </a:r>
            <a:r>
              <a:rPr lang="en-GB" sz="3300" i="1" dirty="0">
                <a:effectLst/>
                <a:ea typeface="Times New Roman" panose="02020603050405020304" pitchFamily="18" charset="0"/>
              </a:rPr>
              <a:t>Math</a:t>
            </a:r>
            <a:r>
              <a:rPr lang="en-GB" sz="3300" dirty="0">
                <a:effectLst/>
                <a:ea typeface="Times New Roman" panose="02020603050405020304" pitchFamily="18" charset="0"/>
              </a:rPr>
              <a:t>', </a:t>
            </a:r>
            <a:r>
              <a:rPr lang="en-GB" sz="3300" i="1" dirty="0">
                <a:effectLst/>
                <a:ea typeface="Times New Roman" panose="02020603050405020304" pitchFamily="18" charset="0"/>
              </a:rPr>
              <a:t>Bulletin of the Board of Celtic Studies</a:t>
            </a:r>
            <a:r>
              <a:rPr lang="en-GB" sz="3300" dirty="0">
                <a:effectLst/>
                <a:ea typeface="Times New Roman" panose="02020603050405020304" pitchFamily="18" charset="0"/>
              </a:rPr>
              <a:t> 35 (1988), 1-9.</a:t>
            </a:r>
          </a:p>
          <a:p>
            <a:pPr marL="0" indent="0">
              <a:buNone/>
            </a:pPr>
            <a:r>
              <a:rPr lang="en-GB" sz="3300" dirty="0">
                <a:effectLst/>
                <a:ea typeface="Times New Roman" panose="02020603050405020304" pitchFamily="18" charset="0"/>
              </a:rPr>
              <a:t>Winward, Fiona, ‘Some Aspects of the Women in </a:t>
            </a:r>
            <a:r>
              <a:rPr lang="en-GB" sz="3300" i="1" dirty="0">
                <a:effectLst/>
                <a:ea typeface="Times New Roman" panose="02020603050405020304" pitchFamily="18" charset="0"/>
              </a:rPr>
              <a:t>The Four Branches</a:t>
            </a:r>
            <a:r>
              <a:rPr lang="en-GB" sz="3300" dirty="0">
                <a:effectLst/>
                <a:ea typeface="Times New Roman" panose="02020603050405020304" pitchFamily="18" charset="0"/>
              </a:rPr>
              <a:t>', </a:t>
            </a:r>
            <a:r>
              <a:rPr lang="en-GB" sz="3300" i="1" dirty="0">
                <a:effectLst/>
                <a:ea typeface="Times New Roman" panose="02020603050405020304" pitchFamily="18" charset="0"/>
              </a:rPr>
              <a:t>Cambrian Medieval Celtic Studies</a:t>
            </a:r>
            <a:r>
              <a:rPr lang="en-GB" sz="3300" dirty="0">
                <a:effectLst/>
                <a:ea typeface="Times New Roman" panose="02020603050405020304" pitchFamily="18" charset="0"/>
              </a:rPr>
              <a:t> 34 (1997), 77-106.</a:t>
            </a:r>
          </a:p>
          <a:p>
            <a:pPr marL="0" indent="0">
              <a:buNone/>
            </a:pPr>
            <a:endParaRPr lang="en-GB" sz="32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89669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(law texts)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Autofit/>
          </a:bodyPr>
          <a:lstStyle/>
          <a:p>
            <a:r>
              <a:rPr lang="en-GB" sz="2000" dirty="0" err="1"/>
              <a:t>Cyfraith</a:t>
            </a:r>
            <a:r>
              <a:rPr lang="en-GB" sz="2000" dirty="0"/>
              <a:t> Hywel website </a:t>
            </a:r>
            <a:r>
              <a:rPr lang="en-GB" sz="2000" i="1" dirty="0">
                <a:hlinkClick r:id="rId2"/>
              </a:rPr>
              <a:t>http://www.cyfraith-hywel.org.uk/en/llyfryddiaeth-gweithiaumawr.php</a:t>
            </a:r>
            <a:r>
              <a:rPr lang="en-GB" sz="2000" dirty="0"/>
              <a:t>, accessed 23 November 2016</a:t>
            </a:r>
          </a:p>
          <a:p>
            <a:r>
              <a:rPr lang="en-GB" sz="2000" dirty="0" err="1">
                <a:effectLst/>
                <a:ea typeface="Times New Roman" panose="02020603050405020304" pitchFamily="18" charset="0"/>
              </a:rPr>
              <a:t>Helmholz</a:t>
            </a:r>
            <a:r>
              <a:rPr lang="en-GB" sz="2000" dirty="0">
                <a:effectLst/>
                <a:ea typeface="Times New Roman" panose="02020603050405020304" pitchFamily="18" charset="0"/>
              </a:rPr>
              <a:t>, R.H., Marriage, </a:t>
            </a:r>
            <a:r>
              <a:rPr lang="en-GB" sz="2000" i="1" dirty="0">
                <a:effectLst/>
                <a:ea typeface="Times New Roman" panose="02020603050405020304" pitchFamily="18" charset="0"/>
              </a:rPr>
              <a:t>Litigation in Medieval England</a:t>
            </a:r>
            <a:r>
              <a:rPr lang="en-GB" sz="2000" dirty="0">
                <a:effectLst/>
                <a:ea typeface="Times New Roman" panose="02020603050405020304" pitchFamily="18" charset="0"/>
              </a:rPr>
              <a:t> (Cambridge: Cambridge University Press, 1974).</a:t>
            </a:r>
          </a:p>
          <a:p>
            <a:r>
              <a:rPr lang="en-GB" sz="2000" dirty="0"/>
              <a:t>Jenkins, Dafydd (trans.) The</a:t>
            </a:r>
            <a:r>
              <a:rPr lang="en-GB" sz="2000" i="1" dirty="0"/>
              <a:t> Law of Hywel </a:t>
            </a:r>
            <a:r>
              <a:rPr lang="en-GB" sz="2000" i="1" dirty="0" err="1"/>
              <a:t>Dda</a:t>
            </a:r>
            <a:r>
              <a:rPr lang="en-GB" sz="2000" dirty="0"/>
              <a:t> (Llandysul: Gomer Press, 1986).</a:t>
            </a:r>
          </a:p>
          <a:p>
            <a:r>
              <a:rPr lang="en-GB" sz="2000" dirty="0"/>
              <a:t>Jenkins, Dafydd and Owen, M.E. (eds), </a:t>
            </a:r>
            <a:r>
              <a:rPr lang="en-GB" sz="2000" i="1" dirty="0"/>
              <a:t>The Welsh Law of Women</a:t>
            </a:r>
            <a:r>
              <a:rPr lang="en-GB" sz="2000" dirty="0"/>
              <a:t> (Cardiff: University of Wales Press, 1980)</a:t>
            </a:r>
          </a:p>
          <a:p>
            <a:r>
              <a:rPr lang="en-GB" sz="2000" dirty="0"/>
              <a:t>Owen, M. E. (ed.), </a:t>
            </a:r>
            <a:r>
              <a:rPr lang="en-GB" sz="2000" i="1" dirty="0"/>
              <a:t>The Welsh King and his Court</a:t>
            </a:r>
            <a:r>
              <a:rPr lang="en-GB" sz="2000" dirty="0"/>
              <a:t>, ed. M. E. Owen (Cardiff: University of Wales Press, 2000)</a:t>
            </a:r>
          </a:p>
          <a:p>
            <a:r>
              <a:rPr lang="en-GB" sz="2000" dirty="0"/>
              <a:t>Pryce, Huw, </a:t>
            </a:r>
            <a:r>
              <a:rPr lang="en-GB" sz="2000" i="1" dirty="0"/>
              <a:t>Native Law and the Church in Medieval </a:t>
            </a:r>
            <a:r>
              <a:rPr lang="en-GB" sz="2000" dirty="0"/>
              <a:t>Wales (Oxford: Oxford University Press, 1985)</a:t>
            </a:r>
          </a:p>
          <a:p>
            <a:r>
              <a:rPr lang="en-GB" sz="2000" dirty="0">
                <a:effectLst/>
                <a:ea typeface="Times New Roman" panose="02020603050405020304" pitchFamily="18" charset="0"/>
              </a:rPr>
              <a:t>Sheehan, Michael M., </a:t>
            </a:r>
            <a:r>
              <a:rPr lang="en-GB" sz="2000" i="1" dirty="0">
                <a:effectLst/>
                <a:ea typeface="Times New Roman" panose="02020603050405020304" pitchFamily="18" charset="0"/>
              </a:rPr>
              <a:t>Marriage, Family, and Law in Medieval Europe: Collected Studies</a:t>
            </a:r>
            <a:r>
              <a:rPr lang="en-GB" sz="2000" dirty="0">
                <a:effectLst/>
                <a:ea typeface="Times New Roman" panose="02020603050405020304" pitchFamily="18" charset="0"/>
              </a:rPr>
              <a:t> (Cardiff: University of Wales Press, 1996).</a:t>
            </a:r>
          </a:p>
        </p:txBody>
      </p:sp>
    </p:spTree>
    <p:extLst>
      <p:ext uri="{BB962C8B-B14F-4D97-AF65-F5344CB8AC3E}">
        <p14:creationId xmlns:p14="http://schemas.microsoft.com/office/powerpoint/2010/main" val="9396419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18368-80E2-489D-8471-1B3752099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sources: People/Characters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3C56F-7DF1-48D3-9097-BD00BD40E4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8316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Peter C. </a:t>
            </a:r>
            <a:r>
              <a:rPr lang="en-GB" dirty="0" err="1"/>
              <a:t>Bartrum</a:t>
            </a:r>
            <a:r>
              <a:rPr lang="en-GB" dirty="0"/>
              <a:t>, </a:t>
            </a:r>
            <a:r>
              <a:rPr lang="en-GB" i="1" dirty="0"/>
              <a:t>A Welsh Classical Dictionary, </a:t>
            </a:r>
            <a:r>
              <a:rPr lang="en-GB" dirty="0"/>
              <a:t>available on the NLW website</a:t>
            </a: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A Welsh Classical Dictionary | The National Library of Wales</a:t>
            </a:r>
            <a:endParaRPr lang="en-GB" dirty="0"/>
          </a:p>
          <a:p>
            <a:r>
              <a:rPr lang="en-GB" i="1" dirty="0"/>
              <a:t>Early Peoples of Britain and Ireland: An </a:t>
            </a:r>
            <a:r>
              <a:rPr lang="en-GB" i="1" dirty="0" err="1"/>
              <a:t>Encyclopedia</a:t>
            </a:r>
            <a:r>
              <a:rPr lang="en-GB" dirty="0"/>
              <a:t>, ed. Christopher A. Snyder, 2 vols (Oxford: Greenwood Publishing, 2008)</a:t>
            </a:r>
          </a:p>
          <a:p>
            <a:r>
              <a:rPr lang="en-GB" dirty="0"/>
              <a:t>The Oxford Dictionary of National Biography (available online via UWTSD library website electronic resources)</a:t>
            </a:r>
          </a:p>
          <a:p>
            <a:r>
              <a:rPr lang="en-GB" i="1" dirty="0"/>
              <a:t>Celtic Culture: A Historical </a:t>
            </a:r>
            <a:r>
              <a:rPr lang="en-GB" i="1" dirty="0" err="1"/>
              <a:t>Encyclopedia</a:t>
            </a:r>
            <a:r>
              <a:rPr lang="en-GB" dirty="0"/>
              <a:t>, ed. John T. Koch (Santa Barbara: ABC Clio, 2006)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Celtic culture a historical </a:t>
            </a:r>
            <a:r>
              <a:rPr lang="en-GB" dirty="0" err="1">
                <a:hlinkClick r:id="rId3"/>
              </a:rPr>
              <a:t>encyclopedia</a:t>
            </a:r>
            <a:r>
              <a:rPr lang="en-GB" dirty="0">
                <a:hlinkClick r:id="rId3"/>
              </a:rPr>
              <a:t>. Volume 1, A-</a:t>
            </a:r>
            <a:r>
              <a:rPr lang="en-GB" dirty="0" err="1">
                <a:hlinkClick r:id="rId3"/>
              </a:rPr>
              <a:t>Celti</a:t>
            </a:r>
            <a:r>
              <a:rPr lang="en-GB" dirty="0">
                <a:hlinkClick r:id="rId3"/>
              </a:rPr>
              <a:t> - University of Wales Trinity Saint David (uwtsd.ac.uk)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3356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CD79F-0D46-458C-AC7C-1268EF3FE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sources: Motifs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5DFCE-31F7-49C9-B624-2424819ECE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Stith Thompson, </a:t>
            </a:r>
            <a:r>
              <a:rPr lang="en-GB" i="1" dirty="0"/>
              <a:t>Motif-Index of Folk Literature </a:t>
            </a:r>
            <a:r>
              <a:rPr lang="en-GB" dirty="0"/>
              <a:t>available online on the Internet Archive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Motif-Index of Folk-Literature : Stith Thompson : Free Download, Borrow, and Streaming : Internet Archive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114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5C2B2D-8DD8-4BD2-A729-2E76292D5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 dirty="0"/>
              <a:t>Medieval v Modern</a:t>
            </a:r>
          </a:p>
        </p:txBody>
      </p:sp>
      <p:sp>
        <p:nvSpPr>
          <p:cNvPr id="7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  <a:gd name="connsiteX0" fmla="*/ 0 w 2606040"/>
              <a:gd name="connsiteY0" fmla="*/ 0 h 18288"/>
              <a:gd name="connsiteX1" fmla="*/ 599389 w 2606040"/>
              <a:gd name="connsiteY1" fmla="*/ 0 h 18288"/>
              <a:gd name="connsiteX2" fmla="*/ 1303020 w 2606040"/>
              <a:gd name="connsiteY2" fmla="*/ 0 h 18288"/>
              <a:gd name="connsiteX3" fmla="*/ 1876349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80590 w 2606040"/>
              <a:gd name="connsiteY6" fmla="*/ 18288 h 18288"/>
              <a:gd name="connsiteX7" fmla="*/ 1276960 w 2606040"/>
              <a:gd name="connsiteY7" fmla="*/ 18288 h 18288"/>
              <a:gd name="connsiteX8" fmla="*/ 65151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DB108-07CA-478C-A453-12AA3F037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2766523"/>
            <a:ext cx="3888432" cy="376610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i="1" dirty="0"/>
              <a:t>The </a:t>
            </a:r>
            <a:r>
              <a:rPr lang="en-GB" sz="2800" i="1" dirty="0" err="1"/>
              <a:t>Mabinogion</a:t>
            </a:r>
            <a:r>
              <a:rPr lang="en-GB" sz="2800" i="1" dirty="0"/>
              <a:t> </a:t>
            </a:r>
            <a:r>
              <a:rPr lang="en-GB" sz="2800" dirty="0"/>
              <a:t>and Arthurian literature – enduring appeal, inspiring new creative works: poetry, songs, opera, plays, film, artwork.</a:t>
            </a:r>
          </a:p>
          <a:p>
            <a:pPr marL="0" indent="0">
              <a:buNone/>
            </a:pPr>
            <a:r>
              <a:rPr lang="en-GB" sz="2800" dirty="0"/>
              <a:t>The Lady of the Lake</a:t>
            </a:r>
          </a:p>
          <a:p>
            <a:pPr marL="0" indent="0">
              <a:buNone/>
            </a:pPr>
            <a:r>
              <a:rPr lang="en-GB" sz="2800" dirty="0"/>
              <a:t>Do you know any modern </a:t>
            </a:r>
            <a:r>
              <a:rPr lang="en-GB" sz="2800" dirty="0" err="1"/>
              <a:t>adaptatiions</a:t>
            </a:r>
            <a:r>
              <a:rPr lang="en-GB" sz="2800"/>
              <a:t>?</a:t>
            </a:r>
            <a:endParaRPr lang="en-GB" sz="2800" dirty="0"/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1AA5C10-C323-42A2-8C34-B977426B1A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6" r="-2" b="11621"/>
          <a:stretch/>
        </p:blipFill>
        <p:spPr bwMode="auto"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20559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Sagona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EEF62C05E3CE948847BA126F0AAA57B" ma:contentTypeVersion="13" ma:contentTypeDescription="Create a new document." ma:contentTypeScope="" ma:versionID="08efd9e2ffb5f8a5111d7448d8c5df66">
  <xsd:schema xmlns:xsd="http://www.w3.org/2001/XMLSchema" xmlns:xs="http://www.w3.org/2001/XMLSchema" xmlns:p="http://schemas.microsoft.com/office/2006/metadata/properties" xmlns:ns3="23b19444-a407-4d64-bb54-26f24f987b4b" xmlns:ns4="917ebe23-77a0-4db3-9660-de977ba204ce" targetNamespace="http://schemas.microsoft.com/office/2006/metadata/properties" ma:root="true" ma:fieldsID="6aaa3cd8a20a2b4ddc845a701017a0af" ns3:_="" ns4:_="">
    <xsd:import namespace="23b19444-a407-4d64-bb54-26f24f987b4b"/>
    <xsd:import namespace="917ebe23-77a0-4db3-9660-de977ba204c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b19444-a407-4d64-bb54-26f24f987b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17ebe23-77a0-4db3-9660-de977ba204ce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A3F8391-363B-4965-9C8D-BA35C1FC11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74275D8-046E-4788-A4FD-D7FA24F283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3b19444-a407-4d64-bb54-26f24f987b4b"/>
    <ds:schemaRef ds:uri="917ebe23-77a0-4db3-9660-de977ba204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60526F9-C264-458D-B625-6934BDD54820}">
  <ds:schemaRefs>
    <ds:schemaRef ds:uri="http://purl.org/dc/dcmitype/"/>
    <ds:schemaRef ds:uri="http://schemas.microsoft.com/office/2006/metadata/properties"/>
    <ds:schemaRef ds:uri="http://purl.org/dc/terms/"/>
    <ds:schemaRef ds:uri="http://purl.org/dc/elements/1.1/"/>
    <ds:schemaRef ds:uri="917ebe23-77a0-4db3-9660-de977ba204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23b19444-a407-4d64-bb54-26f24f987b4b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1635</Words>
  <Application>Microsoft Office PowerPoint</Application>
  <PresentationFormat>On-screen Show (4:3)</PresentationFormat>
  <Paragraphs>109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18</vt:i4>
      </vt:variant>
    </vt:vector>
  </HeadingPairs>
  <TitlesOfParts>
    <vt:vector size="31" baseType="lpstr">
      <vt:lpstr>AvenirNext LT Pro Medium</vt:lpstr>
      <vt:lpstr>Arial</vt:lpstr>
      <vt:lpstr>Avenir Next LT Pro</vt:lpstr>
      <vt:lpstr>Calibri</vt:lpstr>
      <vt:lpstr>Calibri Light</vt:lpstr>
      <vt:lpstr>Sagona Book</vt:lpstr>
      <vt:lpstr>Symbol</vt:lpstr>
      <vt:lpstr>Times New Roman</vt:lpstr>
      <vt:lpstr>Office Theme</vt:lpstr>
      <vt:lpstr>Office Theme</vt:lpstr>
      <vt:lpstr>Office Theme</vt:lpstr>
      <vt:lpstr>Office Theme</vt:lpstr>
      <vt:lpstr>ExploreVTI</vt:lpstr>
      <vt:lpstr>Medieval Prose in Wales:  Introduction to Module Prof. Jane Cartwright Howard Pyle [Public domain], via Wikimedia Commons</vt:lpstr>
      <vt:lpstr>Module Descriptor</vt:lpstr>
      <vt:lpstr>Content The Mabinogion</vt:lpstr>
      <vt:lpstr>11 tales:</vt:lpstr>
      <vt:lpstr>Arthurian literature</vt:lpstr>
      <vt:lpstr>The Laws of Hywel Dda https://commons.wikimedia.org/wiki/File%3AHywel_Dda.jpg, National Library of Wales, MS Peniarth 28 </vt:lpstr>
      <vt:lpstr> The Physicians of Myddfai, medieval medical texts and the Legend of the Lady of the Lake  Détail d'une enluminure du Canon medicinae d’Avicenne (Besançon - BM - ms. 0457 - f. 051).  File:Medieval wikisource.png|Medieval_wikisource]</vt:lpstr>
      <vt:lpstr>How is it assessed?</vt:lpstr>
      <vt:lpstr>How is it assessed?</vt:lpstr>
      <vt:lpstr>PowerPoint Presentation</vt:lpstr>
      <vt:lpstr>Primary sources:</vt:lpstr>
      <vt:lpstr>Arthur: Primary Sources</vt:lpstr>
      <vt:lpstr>Secondary Sources </vt:lpstr>
      <vt:lpstr>Secondary Sources 2</vt:lpstr>
      <vt:lpstr>Bibliography (law texts)</vt:lpstr>
      <vt:lpstr>Useful sources: People/Characters</vt:lpstr>
      <vt:lpstr>Useful sources: Motifs</vt:lpstr>
      <vt:lpstr>Medieval v Modern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Arthurian Literature in Wales Prof. Jane Cartwright</dc:title>
  <dc:creator>user</dc:creator>
  <cp:lastModifiedBy>Jane Cartwright</cp:lastModifiedBy>
  <cp:revision>43</cp:revision>
  <dcterms:created xsi:type="dcterms:W3CDTF">2017-12-12T18:53:47Z</dcterms:created>
  <dcterms:modified xsi:type="dcterms:W3CDTF">2025-10-07T13:57:51Z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0x010100CEEF62C05E3CE948847BA126F0AAA57B</vt:lpwstr>
  </property>
</Properties>
</file>