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28"/>
  </p:notesMasterIdLst>
  <p:sldIdLst>
    <p:sldId id="257" r:id="rId3"/>
    <p:sldId id="339" r:id="rId4"/>
    <p:sldId id="384" r:id="rId5"/>
    <p:sldId id="393" r:id="rId6"/>
    <p:sldId id="385" r:id="rId7"/>
    <p:sldId id="401" r:id="rId8"/>
    <p:sldId id="405" r:id="rId9"/>
    <p:sldId id="402" r:id="rId10"/>
    <p:sldId id="404" r:id="rId11"/>
    <p:sldId id="394" r:id="rId12"/>
    <p:sldId id="395" r:id="rId13"/>
    <p:sldId id="406" r:id="rId14"/>
    <p:sldId id="386" r:id="rId15"/>
    <p:sldId id="396" r:id="rId16"/>
    <p:sldId id="270" r:id="rId17"/>
    <p:sldId id="340" r:id="rId18"/>
    <p:sldId id="352" r:id="rId19"/>
    <p:sldId id="363" r:id="rId20"/>
    <p:sldId id="407" r:id="rId21"/>
    <p:sldId id="408" r:id="rId22"/>
    <p:sldId id="409" r:id="rId23"/>
    <p:sldId id="410" r:id="rId24"/>
    <p:sldId id="411" r:id="rId25"/>
    <p:sldId id="412" r:id="rId26"/>
    <p:sldId id="413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82337" autoAdjust="0"/>
  </p:normalViewPr>
  <p:slideViewPr>
    <p:cSldViewPr snapToGrid="0">
      <p:cViewPr>
        <p:scale>
          <a:sx n="82" d="100"/>
          <a:sy n="82" d="100"/>
        </p:scale>
        <p:origin x="492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1987A6-CB3D-4470-9AE0-60C537C48290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E4E44A-82BB-4079-AF2A-81C6F16E4536}">
      <dgm:prSet/>
      <dgm:spPr/>
      <dgm:t>
        <a:bodyPr/>
        <a:lstStyle/>
        <a:p>
          <a:r>
            <a:rPr lang="en-US" b="1"/>
            <a:t>Goal: </a:t>
          </a:r>
          <a:r>
            <a:rPr lang="en-US"/>
            <a:t>match demand with supply</a:t>
          </a:r>
        </a:p>
      </dgm:t>
    </dgm:pt>
    <dgm:pt modelId="{758D941D-F817-4BFE-9D71-A7EF8107C8A8}" type="parTrans" cxnId="{747CCEC6-B6D7-4D48-90C4-7690EFBB06C3}">
      <dgm:prSet/>
      <dgm:spPr/>
      <dgm:t>
        <a:bodyPr/>
        <a:lstStyle/>
        <a:p>
          <a:endParaRPr lang="en-US"/>
        </a:p>
      </dgm:t>
    </dgm:pt>
    <dgm:pt modelId="{E5751AB6-154B-40F7-8E79-F3F8473297DE}" type="sibTrans" cxnId="{747CCEC6-B6D7-4D48-90C4-7690EFBB06C3}">
      <dgm:prSet/>
      <dgm:spPr/>
      <dgm:t>
        <a:bodyPr/>
        <a:lstStyle/>
        <a:p>
          <a:endParaRPr lang="en-US"/>
        </a:p>
      </dgm:t>
    </dgm:pt>
    <dgm:pt modelId="{D7A25A0C-B78E-43FD-B6FF-0E3469401B19}">
      <dgm:prSet/>
      <dgm:spPr/>
      <dgm:t>
        <a:bodyPr/>
        <a:lstStyle/>
        <a:p>
          <a:r>
            <a:rPr lang="en-US"/>
            <a:t>Maximise value &amp; lower waste</a:t>
          </a:r>
        </a:p>
      </dgm:t>
    </dgm:pt>
    <dgm:pt modelId="{CE1086EB-984A-43CC-AF5F-204417C67D67}" type="parTrans" cxnId="{E4C6652F-7375-4FD3-9D84-A209AE0B18F4}">
      <dgm:prSet/>
      <dgm:spPr/>
      <dgm:t>
        <a:bodyPr/>
        <a:lstStyle/>
        <a:p>
          <a:endParaRPr lang="en-US"/>
        </a:p>
      </dgm:t>
    </dgm:pt>
    <dgm:pt modelId="{DD1E0DC0-6333-4A43-BFA0-07629C32BE10}" type="sibTrans" cxnId="{E4C6652F-7375-4FD3-9D84-A209AE0B18F4}">
      <dgm:prSet/>
      <dgm:spPr/>
      <dgm:t>
        <a:bodyPr/>
        <a:lstStyle/>
        <a:p>
          <a:endParaRPr lang="en-US"/>
        </a:p>
      </dgm:t>
    </dgm:pt>
    <dgm:pt modelId="{DAEF1AC2-2BA6-405A-A769-7B0EC1AA4902}">
      <dgm:prSet/>
      <dgm:spPr/>
      <dgm:t>
        <a:bodyPr/>
        <a:lstStyle/>
        <a:p>
          <a:r>
            <a:rPr lang="en-GB"/>
            <a:t>Reducing operational costs, transferring the saved cost to add value to customers, increasing profitability. </a:t>
          </a:r>
          <a:endParaRPr lang="en-US"/>
        </a:p>
      </dgm:t>
    </dgm:pt>
    <dgm:pt modelId="{93FAAE36-415E-48A7-977B-5FA5FCF95AA6}" type="parTrans" cxnId="{9E6AA7E0-126E-4F3C-A816-FD81DF35F7AA}">
      <dgm:prSet/>
      <dgm:spPr/>
      <dgm:t>
        <a:bodyPr/>
        <a:lstStyle/>
        <a:p>
          <a:endParaRPr lang="en-US"/>
        </a:p>
      </dgm:t>
    </dgm:pt>
    <dgm:pt modelId="{A0AE2DC0-B582-4A3D-A6F4-79664AE863C5}" type="sibTrans" cxnId="{9E6AA7E0-126E-4F3C-A816-FD81DF35F7AA}">
      <dgm:prSet/>
      <dgm:spPr/>
      <dgm:t>
        <a:bodyPr/>
        <a:lstStyle/>
        <a:p>
          <a:endParaRPr lang="en-US"/>
        </a:p>
      </dgm:t>
    </dgm:pt>
    <dgm:pt modelId="{C96A471C-4FD0-44FF-AE7B-C1368DEBEE3D}" type="pres">
      <dgm:prSet presAssocID="{031987A6-CB3D-4470-9AE0-60C537C48290}" presName="Name0" presStyleCnt="0">
        <dgm:presLayoutVars>
          <dgm:dir/>
          <dgm:animLvl val="lvl"/>
          <dgm:resizeHandles val="exact"/>
        </dgm:presLayoutVars>
      </dgm:prSet>
      <dgm:spPr/>
    </dgm:pt>
    <dgm:pt modelId="{82D623C6-ABEE-4998-810D-185E4A99DAAE}" type="pres">
      <dgm:prSet presAssocID="{DAEF1AC2-2BA6-405A-A769-7B0EC1AA4902}" presName="boxAndChildren" presStyleCnt="0"/>
      <dgm:spPr/>
    </dgm:pt>
    <dgm:pt modelId="{1592CFA2-EFA2-485B-8BA1-1B42D9CCEAA3}" type="pres">
      <dgm:prSet presAssocID="{DAEF1AC2-2BA6-405A-A769-7B0EC1AA4902}" presName="parentTextBox" presStyleLbl="node1" presStyleIdx="0" presStyleCnt="3"/>
      <dgm:spPr/>
    </dgm:pt>
    <dgm:pt modelId="{8F951881-942B-41C3-9683-8F5488BD7020}" type="pres">
      <dgm:prSet presAssocID="{DD1E0DC0-6333-4A43-BFA0-07629C32BE10}" presName="sp" presStyleCnt="0"/>
      <dgm:spPr/>
    </dgm:pt>
    <dgm:pt modelId="{8419BB7D-CDA5-4FB7-9B14-5657C1A852B7}" type="pres">
      <dgm:prSet presAssocID="{D7A25A0C-B78E-43FD-B6FF-0E3469401B19}" presName="arrowAndChildren" presStyleCnt="0"/>
      <dgm:spPr/>
    </dgm:pt>
    <dgm:pt modelId="{E54E8ECF-C210-4EEB-804F-9A80F8599DCE}" type="pres">
      <dgm:prSet presAssocID="{D7A25A0C-B78E-43FD-B6FF-0E3469401B19}" presName="parentTextArrow" presStyleLbl="node1" presStyleIdx="1" presStyleCnt="3"/>
      <dgm:spPr/>
    </dgm:pt>
    <dgm:pt modelId="{02BBF1E1-816C-458B-B8A7-DD305567A40F}" type="pres">
      <dgm:prSet presAssocID="{E5751AB6-154B-40F7-8E79-F3F8473297DE}" presName="sp" presStyleCnt="0"/>
      <dgm:spPr/>
    </dgm:pt>
    <dgm:pt modelId="{D9E264D1-CAE3-4475-8664-1154347CD9CB}" type="pres">
      <dgm:prSet presAssocID="{B8E4E44A-82BB-4079-AF2A-81C6F16E4536}" presName="arrowAndChildren" presStyleCnt="0"/>
      <dgm:spPr/>
    </dgm:pt>
    <dgm:pt modelId="{C86931E3-07DB-4064-B59F-9FA1A2A1A855}" type="pres">
      <dgm:prSet presAssocID="{B8E4E44A-82BB-4079-AF2A-81C6F16E4536}" presName="parentTextArrow" presStyleLbl="node1" presStyleIdx="2" presStyleCnt="3"/>
      <dgm:spPr/>
    </dgm:pt>
  </dgm:ptLst>
  <dgm:cxnLst>
    <dgm:cxn modelId="{2B5DF11A-E1DB-400A-B273-84394C789998}" type="presOf" srcId="{031987A6-CB3D-4470-9AE0-60C537C48290}" destId="{C96A471C-4FD0-44FF-AE7B-C1368DEBEE3D}" srcOrd="0" destOrd="0" presId="urn:microsoft.com/office/officeart/2005/8/layout/process4"/>
    <dgm:cxn modelId="{E4C6652F-7375-4FD3-9D84-A209AE0B18F4}" srcId="{031987A6-CB3D-4470-9AE0-60C537C48290}" destId="{D7A25A0C-B78E-43FD-B6FF-0E3469401B19}" srcOrd="1" destOrd="0" parTransId="{CE1086EB-984A-43CC-AF5F-204417C67D67}" sibTransId="{DD1E0DC0-6333-4A43-BFA0-07629C32BE10}"/>
    <dgm:cxn modelId="{1A778C9C-8C10-49EC-A782-E30E34976851}" type="presOf" srcId="{DAEF1AC2-2BA6-405A-A769-7B0EC1AA4902}" destId="{1592CFA2-EFA2-485B-8BA1-1B42D9CCEAA3}" srcOrd="0" destOrd="0" presId="urn:microsoft.com/office/officeart/2005/8/layout/process4"/>
    <dgm:cxn modelId="{5EDA04BB-9A3C-47F5-9D41-89CA220AABBC}" type="presOf" srcId="{B8E4E44A-82BB-4079-AF2A-81C6F16E4536}" destId="{C86931E3-07DB-4064-B59F-9FA1A2A1A855}" srcOrd="0" destOrd="0" presId="urn:microsoft.com/office/officeart/2005/8/layout/process4"/>
    <dgm:cxn modelId="{747CCEC6-B6D7-4D48-90C4-7690EFBB06C3}" srcId="{031987A6-CB3D-4470-9AE0-60C537C48290}" destId="{B8E4E44A-82BB-4079-AF2A-81C6F16E4536}" srcOrd="0" destOrd="0" parTransId="{758D941D-F817-4BFE-9D71-A7EF8107C8A8}" sibTransId="{E5751AB6-154B-40F7-8E79-F3F8473297DE}"/>
    <dgm:cxn modelId="{44751ED9-3001-4B41-B6A7-B8E3CCD4E93D}" type="presOf" srcId="{D7A25A0C-B78E-43FD-B6FF-0E3469401B19}" destId="{E54E8ECF-C210-4EEB-804F-9A80F8599DCE}" srcOrd="0" destOrd="0" presId="urn:microsoft.com/office/officeart/2005/8/layout/process4"/>
    <dgm:cxn modelId="{9E6AA7E0-126E-4F3C-A816-FD81DF35F7AA}" srcId="{031987A6-CB3D-4470-9AE0-60C537C48290}" destId="{DAEF1AC2-2BA6-405A-A769-7B0EC1AA4902}" srcOrd="2" destOrd="0" parTransId="{93FAAE36-415E-48A7-977B-5FA5FCF95AA6}" sibTransId="{A0AE2DC0-B582-4A3D-A6F4-79664AE863C5}"/>
    <dgm:cxn modelId="{B48ED708-028F-49A7-A324-20422C68088E}" type="presParOf" srcId="{C96A471C-4FD0-44FF-AE7B-C1368DEBEE3D}" destId="{82D623C6-ABEE-4998-810D-185E4A99DAAE}" srcOrd="0" destOrd="0" presId="urn:microsoft.com/office/officeart/2005/8/layout/process4"/>
    <dgm:cxn modelId="{E5D23645-75D6-4DAB-B6B5-CD67CEE7316B}" type="presParOf" srcId="{82D623C6-ABEE-4998-810D-185E4A99DAAE}" destId="{1592CFA2-EFA2-485B-8BA1-1B42D9CCEAA3}" srcOrd="0" destOrd="0" presId="urn:microsoft.com/office/officeart/2005/8/layout/process4"/>
    <dgm:cxn modelId="{5ACCC07F-CFEE-4C8C-9E19-AEE2B722A6E8}" type="presParOf" srcId="{C96A471C-4FD0-44FF-AE7B-C1368DEBEE3D}" destId="{8F951881-942B-41C3-9683-8F5488BD7020}" srcOrd="1" destOrd="0" presId="urn:microsoft.com/office/officeart/2005/8/layout/process4"/>
    <dgm:cxn modelId="{E3078439-079B-4E91-9B2D-352A2801E9CE}" type="presParOf" srcId="{C96A471C-4FD0-44FF-AE7B-C1368DEBEE3D}" destId="{8419BB7D-CDA5-4FB7-9B14-5657C1A852B7}" srcOrd="2" destOrd="0" presId="urn:microsoft.com/office/officeart/2005/8/layout/process4"/>
    <dgm:cxn modelId="{974B8B2B-14C0-4E1F-ADC8-39FD42803390}" type="presParOf" srcId="{8419BB7D-CDA5-4FB7-9B14-5657C1A852B7}" destId="{E54E8ECF-C210-4EEB-804F-9A80F8599DCE}" srcOrd="0" destOrd="0" presId="urn:microsoft.com/office/officeart/2005/8/layout/process4"/>
    <dgm:cxn modelId="{7BF9BECD-ECF9-4F2C-9940-E2ECFCC804B4}" type="presParOf" srcId="{C96A471C-4FD0-44FF-AE7B-C1368DEBEE3D}" destId="{02BBF1E1-816C-458B-B8A7-DD305567A40F}" srcOrd="3" destOrd="0" presId="urn:microsoft.com/office/officeart/2005/8/layout/process4"/>
    <dgm:cxn modelId="{FA8B1DA8-F49C-408E-AA2E-68780FA20D88}" type="presParOf" srcId="{C96A471C-4FD0-44FF-AE7B-C1368DEBEE3D}" destId="{D9E264D1-CAE3-4475-8664-1154347CD9CB}" srcOrd="4" destOrd="0" presId="urn:microsoft.com/office/officeart/2005/8/layout/process4"/>
    <dgm:cxn modelId="{D1ED3091-403D-4FE3-9C7B-0D0FD69FC3EB}" type="presParOf" srcId="{D9E264D1-CAE3-4475-8664-1154347CD9CB}" destId="{C86931E3-07DB-4064-B59F-9FA1A2A1A85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9DA7FD-E4FE-4542-9BD8-D359077A017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C465894-E3C2-4A3E-8F80-5F0944D9A89C}">
      <dgm:prSet/>
      <dgm:spPr/>
      <dgm:t>
        <a:bodyPr/>
        <a:lstStyle/>
        <a:p>
          <a:r>
            <a:rPr lang="en-US" dirty="0"/>
            <a:t>Digital supply chain:</a:t>
          </a:r>
          <a:r>
            <a:rPr lang="en-US" b="1" dirty="0"/>
            <a:t> </a:t>
          </a:r>
        </a:p>
        <a:p>
          <a:r>
            <a:rPr lang="en-US" dirty="0"/>
            <a:t>A supply chain that is managed digitally, usually with Web technologies</a:t>
          </a:r>
        </a:p>
      </dgm:t>
    </dgm:pt>
    <dgm:pt modelId="{0EE3DEB0-749B-458B-BD7D-E3AFE46F7BF0}" type="parTrans" cxnId="{9C9BA3E2-1B7C-49CF-BD2F-9556CC22F5D7}">
      <dgm:prSet/>
      <dgm:spPr/>
      <dgm:t>
        <a:bodyPr/>
        <a:lstStyle/>
        <a:p>
          <a:endParaRPr lang="en-US"/>
        </a:p>
      </dgm:t>
    </dgm:pt>
    <dgm:pt modelId="{12AADD8C-D531-4993-9290-73806E341EAA}" type="sibTrans" cxnId="{9C9BA3E2-1B7C-49CF-BD2F-9556CC22F5D7}">
      <dgm:prSet/>
      <dgm:spPr/>
      <dgm:t>
        <a:bodyPr/>
        <a:lstStyle/>
        <a:p>
          <a:endParaRPr lang="en-US"/>
        </a:p>
      </dgm:t>
    </dgm:pt>
    <dgm:pt modelId="{6A8C177C-35DB-4510-B1AB-ACEFCC1AC8C8}">
      <dgm:prSet/>
      <dgm:spPr/>
      <dgm:t>
        <a:bodyPr/>
        <a:lstStyle/>
        <a:p>
          <a:r>
            <a:rPr lang="en-US" dirty="0"/>
            <a:t>The technology will includes e-commerce, e-procurement, e-manufacturing, e-collaboration and e-operations</a:t>
          </a:r>
        </a:p>
      </dgm:t>
    </dgm:pt>
    <dgm:pt modelId="{FD8C9354-329D-445D-B6F3-37B8D4337420}" type="parTrans" cxnId="{75FAF027-97B3-4E8E-80D5-80AD70727CA0}">
      <dgm:prSet/>
      <dgm:spPr/>
      <dgm:t>
        <a:bodyPr/>
        <a:lstStyle/>
        <a:p>
          <a:endParaRPr lang="en-US"/>
        </a:p>
      </dgm:t>
    </dgm:pt>
    <dgm:pt modelId="{33C7B824-2C70-4194-8BD0-F7307E2A94D7}" type="sibTrans" cxnId="{75FAF027-97B3-4E8E-80D5-80AD70727CA0}">
      <dgm:prSet/>
      <dgm:spPr/>
      <dgm:t>
        <a:bodyPr/>
        <a:lstStyle/>
        <a:p>
          <a:endParaRPr lang="en-US"/>
        </a:p>
      </dgm:t>
    </dgm:pt>
    <dgm:pt modelId="{73A7C608-354A-493C-8D62-46D797D0F18B}" type="pres">
      <dgm:prSet presAssocID="{639DA7FD-E4FE-4542-9BD8-D359077A017A}" presName="linear" presStyleCnt="0">
        <dgm:presLayoutVars>
          <dgm:animLvl val="lvl"/>
          <dgm:resizeHandles val="exact"/>
        </dgm:presLayoutVars>
      </dgm:prSet>
      <dgm:spPr/>
    </dgm:pt>
    <dgm:pt modelId="{9CA21CFC-3417-4307-AF27-49F986845FDA}" type="pres">
      <dgm:prSet presAssocID="{4C465894-E3C2-4A3E-8F80-5F0944D9A89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AA6D1B4-9393-47F2-A57D-DB03BAAD599C}" type="pres">
      <dgm:prSet presAssocID="{12AADD8C-D531-4993-9290-73806E341EAA}" presName="spacer" presStyleCnt="0"/>
      <dgm:spPr/>
    </dgm:pt>
    <dgm:pt modelId="{97E70CD6-DB30-46D5-BE96-603D7912A03B}" type="pres">
      <dgm:prSet presAssocID="{6A8C177C-35DB-4510-B1AB-ACEFCC1AC8C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6CA4C04-4982-4F1B-8CC4-FB252F82E31B}" type="presOf" srcId="{4C465894-E3C2-4A3E-8F80-5F0944D9A89C}" destId="{9CA21CFC-3417-4307-AF27-49F986845FDA}" srcOrd="0" destOrd="0" presId="urn:microsoft.com/office/officeart/2005/8/layout/vList2"/>
    <dgm:cxn modelId="{75FAF027-97B3-4E8E-80D5-80AD70727CA0}" srcId="{639DA7FD-E4FE-4542-9BD8-D359077A017A}" destId="{6A8C177C-35DB-4510-B1AB-ACEFCC1AC8C8}" srcOrd="1" destOrd="0" parTransId="{FD8C9354-329D-445D-B6F3-37B8D4337420}" sibTransId="{33C7B824-2C70-4194-8BD0-F7307E2A94D7}"/>
    <dgm:cxn modelId="{5ECDF675-6707-41DE-AE7F-A1340B8BAF11}" type="presOf" srcId="{6A8C177C-35DB-4510-B1AB-ACEFCC1AC8C8}" destId="{97E70CD6-DB30-46D5-BE96-603D7912A03B}" srcOrd="0" destOrd="0" presId="urn:microsoft.com/office/officeart/2005/8/layout/vList2"/>
    <dgm:cxn modelId="{8385F6DE-FE6D-4426-BAAE-ACE15749CF02}" type="presOf" srcId="{639DA7FD-E4FE-4542-9BD8-D359077A017A}" destId="{73A7C608-354A-493C-8D62-46D797D0F18B}" srcOrd="0" destOrd="0" presId="urn:microsoft.com/office/officeart/2005/8/layout/vList2"/>
    <dgm:cxn modelId="{9C9BA3E2-1B7C-49CF-BD2F-9556CC22F5D7}" srcId="{639DA7FD-E4FE-4542-9BD8-D359077A017A}" destId="{4C465894-E3C2-4A3E-8F80-5F0944D9A89C}" srcOrd="0" destOrd="0" parTransId="{0EE3DEB0-749B-458B-BD7D-E3AFE46F7BF0}" sibTransId="{12AADD8C-D531-4993-9290-73806E341EAA}"/>
    <dgm:cxn modelId="{DF975979-FA50-4C3D-A72D-9C9544EB2EBC}" type="presParOf" srcId="{73A7C608-354A-493C-8D62-46D797D0F18B}" destId="{9CA21CFC-3417-4307-AF27-49F986845FDA}" srcOrd="0" destOrd="0" presId="urn:microsoft.com/office/officeart/2005/8/layout/vList2"/>
    <dgm:cxn modelId="{CBA252EF-7691-42AE-87FA-EF36E3C3FE77}" type="presParOf" srcId="{73A7C608-354A-493C-8D62-46D797D0F18B}" destId="{0AA6D1B4-9393-47F2-A57D-DB03BAAD599C}" srcOrd="1" destOrd="0" presId="urn:microsoft.com/office/officeart/2005/8/layout/vList2"/>
    <dgm:cxn modelId="{8ADBA4AB-E6BC-4DF2-B159-CF6280971483}" type="presParOf" srcId="{73A7C608-354A-493C-8D62-46D797D0F18B}" destId="{97E70CD6-DB30-46D5-BE96-603D7912A03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C17ECB-1CFA-4A7E-800B-9018F0A67557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72084A6-B0E5-4595-8883-5FAEE2E8DA45}">
      <dgm:prSet/>
      <dgm:spPr/>
      <dgm:t>
        <a:bodyPr/>
        <a:lstStyle/>
        <a:p>
          <a:r>
            <a:rPr lang="en-US"/>
            <a:t>Business: Achieve the Goal of Business:</a:t>
          </a:r>
        </a:p>
      </dgm:t>
    </dgm:pt>
    <dgm:pt modelId="{BAA5132C-8969-47C2-9CB9-F4C8D4646873}" type="parTrans" cxnId="{66076E84-D13A-489B-9E05-0E8123FBEB1A}">
      <dgm:prSet/>
      <dgm:spPr/>
      <dgm:t>
        <a:bodyPr/>
        <a:lstStyle/>
        <a:p>
          <a:endParaRPr lang="en-US"/>
        </a:p>
      </dgm:t>
    </dgm:pt>
    <dgm:pt modelId="{2D59AE40-CA2A-46B1-A488-E4274B0459DA}" type="sibTrans" cxnId="{66076E84-D13A-489B-9E05-0E8123FBEB1A}">
      <dgm:prSet/>
      <dgm:spPr/>
      <dgm:t>
        <a:bodyPr/>
        <a:lstStyle/>
        <a:p>
          <a:endParaRPr lang="en-US"/>
        </a:p>
      </dgm:t>
    </dgm:pt>
    <dgm:pt modelId="{C2A14B42-5953-4842-B0B3-47C7D978CFBF}">
      <dgm:prSet/>
      <dgm:spPr/>
      <dgm:t>
        <a:bodyPr/>
        <a:lstStyle/>
        <a:p>
          <a:r>
            <a:rPr lang="en-GB"/>
            <a:t>Reducing operational costs </a:t>
          </a:r>
          <a:endParaRPr lang="en-US"/>
        </a:p>
      </dgm:t>
    </dgm:pt>
    <dgm:pt modelId="{20FED002-CF15-4DF1-9160-8E672DC026A7}" type="parTrans" cxnId="{DC9D7DF3-0F1D-4650-88A0-2E2199E0E1C8}">
      <dgm:prSet/>
      <dgm:spPr/>
      <dgm:t>
        <a:bodyPr/>
        <a:lstStyle/>
        <a:p>
          <a:endParaRPr lang="en-US"/>
        </a:p>
      </dgm:t>
    </dgm:pt>
    <dgm:pt modelId="{CBDFF37D-64E5-4850-82E0-D8CDCABE108F}" type="sibTrans" cxnId="{DC9D7DF3-0F1D-4650-88A0-2E2199E0E1C8}">
      <dgm:prSet/>
      <dgm:spPr/>
      <dgm:t>
        <a:bodyPr/>
        <a:lstStyle/>
        <a:p>
          <a:endParaRPr lang="en-US"/>
        </a:p>
      </dgm:t>
    </dgm:pt>
    <dgm:pt modelId="{66DAD3A5-8DB2-442D-9CE0-CD79C070A7C3}">
      <dgm:prSet/>
      <dgm:spPr/>
      <dgm:t>
        <a:bodyPr/>
        <a:lstStyle/>
        <a:p>
          <a:r>
            <a:rPr lang="en-GB"/>
            <a:t>Add value to customers</a:t>
          </a:r>
          <a:endParaRPr lang="en-US"/>
        </a:p>
      </dgm:t>
    </dgm:pt>
    <dgm:pt modelId="{753A6713-2EC0-41D6-8B82-FAF5348F6A95}" type="parTrans" cxnId="{C8F0F6B6-D32B-4146-A295-CDEBCE1A5A5B}">
      <dgm:prSet/>
      <dgm:spPr/>
      <dgm:t>
        <a:bodyPr/>
        <a:lstStyle/>
        <a:p>
          <a:endParaRPr lang="en-US"/>
        </a:p>
      </dgm:t>
    </dgm:pt>
    <dgm:pt modelId="{39DABCB3-B33E-443B-BE47-02555646046C}" type="sibTrans" cxnId="{C8F0F6B6-D32B-4146-A295-CDEBCE1A5A5B}">
      <dgm:prSet/>
      <dgm:spPr/>
      <dgm:t>
        <a:bodyPr/>
        <a:lstStyle/>
        <a:p>
          <a:endParaRPr lang="en-US"/>
        </a:p>
      </dgm:t>
    </dgm:pt>
    <dgm:pt modelId="{FA11CEB9-4E3F-4B10-B34B-E194E42E332D}">
      <dgm:prSet/>
      <dgm:spPr/>
      <dgm:t>
        <a:bodyPr/>
        <a:lstStyle/>
        <a:p>
          <a:r>
            <a:rPr lang="en-US" dirty="0"/>
            <a:t>Technology: </a:t>
          </a:r>
        </a:p>
        <a:p>
          <a:r>
            <a:rPr lang="en-US" dirty="0"/>
            <a:t>System Integration of </a:t>
          </a:r>
        </a:p>
        <a:p>
          <a:r>
            <a:rPr lang="en-US" dirty="0"/>
            <a:t>Buy-side E-commerce and Sell-side E-commerce </a:t>
          </a:r>
        </a:p>
        <a:p>
          <a:r>
            <a:rPr lang="en-US" dirty="0"/>
            <a:t>from upstream to downstream.</a:t>
          </a:r>
        </a:p>
      </dgm:t>
    </dgm:pt>
    <dgm:pt modelId="{B402656E-5C5D-4DC9-BF78-03A8E0C024EE}" type="parTrans" cxnId="{E80B3C9D-A840-43EA-93DC-102FC59EDABD}">
      <dgm:prSet/>
      <dgm:spPr/>
      <dgm:t>
        <a:bodyPr/>
        <a:lstStyle/>
        <a:p>
          <a:endParaRPr lang="en-US"/>
        </a:p>
      </dgm:t>
    </dgm:pt>
    <dgm:pt modelId="{7EBD112E-E2CF-4319-9BD2-150DBD8336D8}" type="sibTrans" cxnId="{E80B3C9D-A840-43EA-93DC-102FC59EDABD}">
      <dgm:prSet/>
      <dgm:spPr/>
      <dgm:t>
        <a:bodyPr/>
        <a:lstStyle/>
        <a:p>
          <a:endParaRPr lang="en-US"/>
        </a:p>
      </dgm:t>
    </dgm:pt>
    <dgm:pt modelId="{9E2F99FC-2F5B-48E3-9E16-192EF3B5D893}" type="pres">
      <dgm:prSet presAssocID="{05C17ECB-1CFA-4A7E-800B-9018F0A67557}" presName="Name0" presStyleCnt="0">
        <dgm:presLayoutVars>
          <dgm:dir/>
          <dgm:animLvl val="lvl"/>
          <dgm:resizeHandles val="exact"/>
        </dgm:presLayoutVars>
      </dgm:prSet>
      <dgm:spPr/>
    </dgm:pt>
    <dgm:pt modelId="{F1D677E7-466F-406B-9B18-3ACBC3706C31}" type="pres">
      <dgm:prSet presAssocID="{FA11CEB9-4E3F-4B10-B34B-E194E42E332D}" presName="boxAndChildren" presStyleCnt="0"/>
      <dgm:spPr/>
    </dgm:pt>
    <dgm:pt modelId="{E35CCCC0-08A6-47F1-BBD8-3FCB8C072BA7}" type="pres">
      <dgm:prSet presAssocID="{FA11CEB9-4E3F-4B10-B34B-E194E42E332D}" presName="parentTextBox" presStyleLbl="node1" presStyleIdx="0" presStyleCnt="2"/>
      <dgm:spPr/>
    </dgm:pt>
    <dgm:pt modelId="{9DF82B76-DDE8-4165-A325-BE4F81401DDE}" type="pres">
      <dgm:prSet presAssocID="{2D59AE40-CA2A-46B1-A488-E4274B0459DA}" presName="sp" presStyleCnt="0"/>
      <dgm:spPr/>
    </dgm:pt>
    <dgm:pt modelId="{F9FC0E56-4120-4A69-8FA8-F0AC1E414DD2}" type="pres">
      <dgm:prSet presAssocID="{572084A6-B0E5-4595-8883-5FAEE2E8DA45}" presName="arrowAndChildren" presStyleCnt="0"/>
      <dgm:spPr/>
    </dgm:pt>
    <dgm:pt modelId="{A59E9E40-18D1-46C7-AB1C-FCB536A99757}" type="pres">
      <dgm:prSet presAssocID="{572084A6-B0E5-4595-8883-5FAEE2E8DA45}" presName="parentTextArrow" presStyleLbl="node1" presStyleIdx="0" presStyleCnt="2"/>
      <dgm:spPr/>
    </dgm:pt>
    <dgm:pt modelId="{644DBE0A-77D8-40B2-8F04-F3AC4059E8D4}" type="pres">
      <dgm:prSet presAssocID="{572084A6-B0E5-4595-8883-5FAEE2E8DA45}" presName="arrow" presStyleLbl="node1" presStyleIdx="1" presStyleCnt="2"/>
      <dgm:spPr/>
    </dgm:pt>
    <dgm:pt modelId="{DF5D6DCE-FA02-4ABE-AA0A-67A311CEB312}" type="pres">
      <dgm:prSet presAssocID="{572084A6-B0E5-4595-8883-5FAEE2E8DA45}" presName="descendantArrow" presStyleCnt="0"/>
      <dgm:spPr/>
    </dgm:pt>
    <dgm:pt modelId="{D0A1F95C-C6C6-43FB-83B8-34BC7EAA15A6}" type="pres">
      <dgm:prSet presAssocID="{C2A14B42-5953-4842-B0B3-47C7D978CFBF}" presName="childTextArrow" presStyleLbl="fgAccFollowNode1" presStyleIdx="0" presStyleCnt="2">
        <dgm:presLayoutVars>
          <dgm:bulletEnabled val="1"/>
        </dgm:presLayoutVars>
      </dgm:prSet>
      <dgm:spPr/>
    </dgm:pt>
    <dgm:pt modelId="{5B9A5A26-EA2C-4BD6-BE00-ED75E22C2E45}" type="pres">
      <dgm:prSet presAssocID="{66DAD3A5-8DB2-442D-9CE0-CD79C070A7C3}" presName="childTextArrow" presStyleLbl="fgAccFollowNode1" presStyleIdx="1" presStyleCnt="2">
        <dgm:presLayoutVars>
          <dgm:bulletEnabled val="1"/>
        </dgm:presLayoutVars>
      </dgm:prSet>
      <dgm:spPr/>
    </dgm:pt>
  </dgm:ptLst>
  <dgm:cxnLst>
    <dgm:cxn modelId="{BB3A5F2A-6E8D-40ED-A072-632AEEFD2F55}" type="presOf" srcId="{66DAD3A5-8DB2-442D-9CE0-CD79C070A7C3}" destId="{5B9A5A26-EA2C-4BD6-BE00-ED75E22C2E45}" srcOrd="0" destOrd="0" presId="urn:microsoft.com/office/officeart/2005/8/layout/process4"/>
    <dgm:cxn modelId="{0339162D-AF86-43E6-B6DB-C0EC9E716B32}" type="presOf" srcId="{05C17ECB-1CFA-4A7E-800B-9018F0A67557}" destId="{9E2F99FC-2F5B-48E3-9E16-192EF3B5D893}" srcOrd="0" destOrd="0" presId="urn:microsoft.com/office/officeart/2005/8/layout/process4"/>
    <dgm:cxn modelId="{DFB23630-9453-4481-BD0E-A662DC32578B}" type="presOf" srcId="{572084A6-B0E5-4595-8883-5FAEE2E8DA45}" destId="{A59E9E40-18D1-46C7-AB1C-FCB536A99757}" srcOrd="0" destOrd="0" presId="urn:microsoft.com/office/officeart/2005/8/layout/process4"/>
    <dgm:cxn modelId="{31071A4C-C45B-467B-AF06-8648284F1FDB}" type="presOf" srcId="{C2A14B42-5953-4842-B0B3-47C7D978CFBF}" destId="{D0A1F95C-C6C6-43FB-83B8-34BC7EAA15A6}" srcOrd="0" destOrd="0" presId="urn:microsoft.com/office/officeart/2005/8/layout/process4"/>
    <dgm:cxn modelId="{66076E84-D13A-489B-9E05-0E8123FBEB1A}" srcId="{05C17ECB-1CFA-4A7E-800B-9018F0A67557}" destId="{572084A6-B0E5-4595-8883-5FAEE2E8DA45}" srcOrd="0" destOrd="0" parTransId="{BAA5132C-8969-47C2-9CB9-F4C8D4646873}" sibTransId="{2D59AE40-CA2A-46B1-A488-E4274B0459DA}"/>
    <dgm:cxn modelId="{99328D8B-B2D7-4E52-9BB3-F87EB601F674}" type="presOf" srcId="{FA11CEB9-4E3F-4B10-B34B-E194E42E332D}" destId="{E35CCCC0-08A6-47F1-BBD8-3FCB8C072BA7}" srcOrd="0" destOrd="0" presId="urn:microsoft.com/office/officeart/2005/8/layout/process4"/>
    <dgm:cxn modelId="{E80B3C9D-A840-43EA-93DC-102FC59EDABD}" srcId="{05C17ECB-1CFA-4A7E-800B-9018F0A67557}" destId="{FA11CEB9-4E3F-4B10-B34B-E194E42E332D}" srcOrd="1" destOrd="0" parTransId="{B402656E-5C5D-4DC9-BF78-03A8E0C024EE}" sibTransId="{7EBD112E-E2CF-4319-9BD2-150DBD8336D8}"/>
    <dgm:cxn modelId="{C8F0F6B6-D32B-4146-A295-CDEBCE1A5A5B}" srcId="{572084A6-B0E5-4595-8883-5FAEE2E8DA45}" destId="{66DAD3A5-8DB2-442D-9CE0-CD79C070A7C3}" srcOrd="1" destOrd="0" parTransId="{753A6713-2EC0-41D6-8B82-FAF5348F6A95}" sibTransId="{39DABCB3-B33E-443B-BE47-02555646046C}"/>
    <dgm:cxn modelId="{5C48E4C1-1638-49B1-881E-73EE1648CEED}" type="presOf" srcId="{572084A6-B0E5-4595-8883-5FAEE2E8DA45}" destId="{644DBE0A-77D8-40B2-8F04-F3AC4059E8D4}" srcOrd="1" destOrd="0" presId="urn:microsoft.com/office/officeart/2005/8/layout/process4"/>
    <dgm:cxn modelId="{DC9D7DF3-0F1D-4650-88A0-2E2199E0E1C8}" srcId="{572084A6-B0E5-4595-8883-5FAEE2E8DA45}" destId="{C2A14B42-5953-4842-B0B3-47C7D978CFBF}" srcOrd="0" destOrd="0" parTransId="{20FED002-CF15-4DF1-9160-8E672DC026A7}" sibTransId="{CBDFF37D-64E5-4850-82E0-D8CDCABE108F}"/>
    <dgm:cxn modelId="{5E91156C-5845-4235-A849-EB2DE9BECF7B}" type="presParOf" srcId="{9E2F99FC-2F5B-48E3-9E16-192EF3B5D893}" destId="{F1D677E7-466F-406B-9B18-3ACBC3706C31}" srcOrd="0" destOrd="0" presId="urn:microsoft.com/office/officeart/2005/8/layout/process4"/>
    <dgm:cxn modelId="{6F674F45-6433-4DCC-806B-1D85F48BE8BE}" type="presParOf" srcId="{F1D677E7-466F-406B-9B18-3ACBC3706C31}" destId="{E35CCCC0-08A6-47F1-BBD8-3FCB8C072BA7}" srcOrd="0" destOrd="0" presId="urn:microsoft.com/office/officeart/2005/8/layout/process4"/>
    <dgm:cxn modelId="{0749C95A-EB1B-4DD8-A30C-4F7AAE07D727}" type="presParOf" srcId="{9E2F99FC-2F5B-48E3-9E16-192EF3B5D893}" destId="{9DF82B76-DDE8-4165-A325-BE4F81401DDE}" srcOrd="1" destOrd="0" presId="urn:microsoft.com/office/officeart/2005/8/layout/process4"/>
    <dgm:cxn modelId="{FD938874-8085-4481-A9BB-CECFAE84F62C}" type="presParOf" srcId="{9E2F99FC-2F5B-48E3-9E16-192EF3B5D893}" destId="{F9FC0E56-4120-4A69-8FA8-F0AC1E414DD2}" srcOrd="2" destOrd="0" presId="urn:microsoft.com/office/officeart/2005/8/layout/process4"/>
    <dgm:cxn modelId="{B9E4D9A7-31AB-47FD-8A84-528ED908F556}" type="presParOf" srcId="{F9FC0E56-4120-4A69-8FA8-F0AC1E414DD2}" destId="{A59E9E40-18D1-46C7-AB1C-FCB536A99757}" srcOrd="0" destOrd="0" presId="urn:microsoft.com/office/officeart/2005/8/layout/process4"/>
    <dgm:cxn modelId="{2F35865E-4D95-4C8C-9F10-3DB5425222B8}" type="presParOf" srcId="{F9FC0E56-4120-4A69-8FA8-F0AC1E414DD2}" destId="{644DBE0A-77D8-40B2-8F04-F3AC4059E8D4}" srcOrd="1" destOrd="0" presId="urn:microsoft.com/office/officeart/2005/8/layout/process4"/>
    <dgm:cxn modelId="{60262008-5977-47A6-B19E-6B98D940A11B}" type="presParOf" srcId="{F9FC0E56-4120-4A69-8FA8-F0AC1E414DD2}" destId="{DF5D6DCE-FA02-4ABE-AA0A-67A311CEB312}" srcOrd="2" destOrd="0" presId="urn:microsoft.com/office/officeart/2005/8/layout/process4"/>
    <dgm:cxn modelId="{F50D64AD-B636-4239-B7FB-97ADCD776DD6}" type="presParOf" srcId="{DF5D6DCE-FA02-4ABE-AA0A-67A311CEB312}" destId="{D0A1F95C-C6C6-43FB-83B8-34BC7EAA15A6}" srcOrd="0" destOrd="0" presId="urn:microsoft.com/office/officeart/2005/8/layout/process4"/>
    <dgm:cxn modelId="{4F5108B5-4B8A-4AE8-8232-B5FC0C02E779}" type="presParOf" srcId="{DF5D6DCE-FA02-4ABE-AA0A-67A311CEB312}" destId="{5B9A5A26-EA2C-4BD6-BE00-ED75E22C2E45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6CFDBF3-EF71-47F2-B472-178D69D498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EFDB51-A9DE-4EFF-8E90-E60E6329E5AE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E-PROCUREMENT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925CC4-E7AE-440E-BFE5-0BD30FCE6678}" type="parTrans" cxnId="{FCAE3D05-685D-4918-A134-B3D09447AC1F}">
      <dgm:prSet/>
      <dgm:spPr/>
      <dgm:t>
        <a:bodyPr/>
        <a:lstStyle/>
        <a:p>
          <a:endParaRPr lang="en-US"/>
        </a:p>
      </dgm:t>
    </dgm:pt>
    <dgm:pt modelId="{FED91717-2660-4E0E-99F1-76D5258E13EF}" type="sibTrans" cxnId="{FCAE3D05-685D-4918-A134-B3D09447AC1F}">
      <dgm:prSet/>
      <dgm:spPr/>
      <dgm:t>
        <a:bodyPr/>
        <a:lstStyle/>
        <a:p>
          <a:endParaRPr lang="en-US"/>
        </a:p>
      </dgm:t>
    </dgm:pt>
    <dgm:pt modelId="{819D651F-70C8-42CA-9524-7F102382E9EC}">
      <dgm:prSet custT="1"/>
      <dgm:spPr/>
      <dgm:t>
        <a:bodyPr/>
        <a:lstStyle/>
        <a:p>
          <a:r>
            <a:rPr lang="en-GB" sz="2400" i="0" dirty="0">
              <a:latin typeface="Arial" panose="020B0604020202020204" pitchFamily="34" charset="0"/>
              <a:cs typeface="Arial" panose="020B0604020202020204" pitchFamily="34" charset="0"/>
            </a:rPr>
            <a:t>The electronic integration and management of all procurement activities including purchasing request, authorisation, ordering, delivery and payment between a purchaser and a supplier</a:t>
          </a:r>
          <a:endParaRPr lang="en-US" sz="240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DCF20D-28B7-48F8-9A7F-ABDF6DEB0246}" type="parTrans" cxnId="{8B14B5CA-BC3E-462C-A9DE-AE8598E0DF4F}">
      <dgm:prSet/>
      <dgm:spPr/>
      <dgm:t>
        <a:bodyPr/>
        <a:lstStyle/>
        <a:p>
          <a:endParaRPr lang="en-US"/>
        </a:p>
      </dgm:t>
    </dgm:pt>
    <dgm:pt modelId="{D584D8AA-29D2-43DB-9A87-8F3BFAD9F8B3}" type="sibTrans" cxnId="{8B14B5CA-BC3E-462C-A9DE-AE8598E0DF4F}">
      <dgm:prSet/>
      <dgm:spPr/>
      <dgm:t>
        <a:bodyPr/>
        <a:lstStyle/>
        <a:p>
          <a:endParaRPr lang="en-US"/>
        </a:p>
      </dgm:t>
    </dgm:pt>
    <dgm:pt modelId="{9B9088E7-9F33-4A40-8F85-9BADC1995F48}">
      <dgm:prSet/>
      <dgm:spPr/>
      <dgm:t>
        <a:bodyPr/>
        <a:lstStyle/>
        <a:p>
          <a:r>
            <a:rPr lang="en-GB" i="1" dirty="0"/>
            <a:t>Chaffey, (2009:309)</a:t>
          </a:r>
          <a:endParaRPr lang="en-US" dirty="0"/>
        </a:p>
      </dgm:t>
    </dgm:pt>
    <dgm:pt modelId="{D79E3484-5984-4C8E-9708-E19D1E753D97}" type="parTrans" cxnId="{8CD95926-D141-4AE4-9319-8EA71D3107AB}">
      <dgm:prSet/>
      <dgm:spPr/>
      <dgm:t>
        <a:bodyPr/>
        <a:lstStyle/>
        <a:p>
          <a:endParaRPr lang="en-US"/>
        </a:p>
      </dgm:t>
    </dgm:pt>
    <dgm:pt modelId="{24AB563C-1F05-4315-BAF1-529F110561E2}" type="sibTrans" cxnId="{8CD95926-D141-4AE4-9319-8EA71D3107AB}">
      <dgm:prSet/>
      <dgm:spPr/>
      <dgm:t>
        <a:bodyPr/>
        <a:lstStyle/>
        <a:p>
          <a:endParaRPr lang="en-US"/>
        </a:p>
      </dgm:t>
    </dgm:pt>
    <dgm:pt modelId="{79C09BAC-C1A4-42C4-94DD-596321BE142E}" type="pres">
      <dgm:prSet presAssocID="{B6CFDBF3-EF71-47F2-B472-178D69D4981C}" presName="root" presStyleCnt="0">
        <dgm:presLayoutVars>
          <dgm:dir/>
          <dgm:resizeHandles val="exact"/>
        </dgm:presLayoutVars>
      </dgm:prSet>
      <dgm:spPr/>
    </dgm:pt>
    <dgm:pt modelId="{316D8365-2C9A-480B-B542-F69DBF80099C}" type="pres">
      <dgm:prSet presAssocID="{A7EFDB51-A9DE-4EFF-8E90-E60E6329E5AE}" presName="compNode" presStyleCnt="0"/>
      <dgm:spPr/>
    </dgm:pt>
    <dgm:pt modelId="{1A99D471-DBCF-48F5-927F-A6CEAF98173E}" type="pres">
      <dgm:prSet presAssocID="{A7EFDB51-A9DE-4EFF-8E90-E60E6329E5AE}" presName="bgRect" presStyleLbl="bgShp" presStyleIdx="0" presStyleCnt="3"/>
      <dgm:spPr>
        <a:solidFill>
          <a:schemeClr val="accent1">
            <a:lumMod val="40000"/>
            <a:lumOff val="60000"/>
          </a:schemeClr>
        </a:solidFill>
      </dgm:spPr>
    </dgm:pt>
    <dgm:pt modelId="{7B7A8EC2-C30F-4B7E-981F-A3C78F78EE26}" type="pres">
      <dgm:prSet presAssocID="{A7EFDB51-A9DE-4EFF-8E90-E60E6329E5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5C37FF54-2665-4D05-8B17-AB2C0005F85E}" type="pres">
      <dgm:prSet presAssocID="{A7EFDB51-A9DE-4EFF-8E90-E60E6329E5AE}" presName="spaceRect" presStyleCnt="0"/>
      <dgm:spPr/>
    </dgm:pt>
    <dgm:pt modelId="{9B0F5A8B-BAE2-4CDD-958D-DCBC0CAE86CE}" type="pres">
      <dgm:prSet presAssocID="{A7EFDB51-A9DE-4EFF-8E90-E60E6329E5AE}" presName="parTx" presStyleLbl="revTx" presStyleIdx="0" presStyleCnt="3">
        <dgm:presLayoutVars>
          <dgm:chMax val="0"/>
          <dgm:chPref val="0"/>
        </dgm:presLayoutVars>
      </dgm:prSet>
      <dgm:spPr/>
    </dgm:pt>
    <dgm:pt modelId="{019CA487-9212-42CF-B602-C116AA954528}" type="pres">
      <dgm:prSet presAssocID="{FED91717-2660-4E0E-99F1-76D5258E13EF}" presName="sibTrans" presStyleCnt="0"/>
      <dgm:spPr/>
    </dgm:pt>
    <dgm:pt modelId="{F7A9D18A-7D69-4120-868F-DBFCE8399ABC}" type="pres">
      <dgm:prSet presAssocID="{819D651F-70C8-42CA-9524-7F102382E9EC}" presName="compNode" presStyleCnt="0"/>
      <dgm:spPr/>
    </dgm:pt>
    <dgm:pt modelId="{14B4B44F-0C16-43C6-9127-9B2441C4C84A}" type="pres">
      <dgm:prSet presAssocID="{819D651F-70C8-42CA-9524-7F102382E9EC}" presName="bgRect" presStyleLbl="bgShp" presStyleIdx="1" presStyleCnt="3" custScaleY="212453"/>
      <dgm:spPr>
        <a:solidFill>
          <a:schemeClr val="accent1">
            <a:lumMod val="40000"/>
            <a:lumOff val="60000"/>
          </a:schemeClr>
        </a:solidFill>
      </dgm:spPr>
    </dgm:pt>
    <dgm:pt modelId="{EEA2B53E-01B8-48C4-9B7D-F72E525392E1}" type="pres">
      <dgm:prSet presAssocID="{819D651F-70C8-42CA-9524-7F102382E9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DBE51B71-57D9-4709-86B9-CEF4491BBFCA}" type="pres">
      <dgm:prSet presAssocID="{819D651F-70C8-42CA-9524-7F102382E9EC}" presName="spaceRect" presStyleCnt="0"/>
      <dgm:spPr/>
    </dgm:pt>
    <dgm:pt modelId="{7D3D2CD2-4194-434B-BA41-9A1AA6228B0C}" type="pres">
      <dgm:prSet presAssocID="{819D651F-70C8-42CA-9524-7F102382E9EC}" presName="parTx" presStyleLbl="revTx" presStyleIdx="1" presStyleCnt="3" custScaleY="262088">
        <dgm:presLayoutVars>
          <dgm:chMax val="0"/>
          <dgm:chPref val="0"/>
        </dgm:presLayoutVars>
      </dgm:prSet>
      <dgm:spPr/>
    </dgm:pt>
    <dgm:pt modelId="{29AB7BDC-EC2D-4376-935C-A88EB2778170}" type="pres">
      <dgm:prSet presAssocID="{D584D8AA-29D2-43DB-9A87-8F3BFAD9F8B3}" presName="sibTrans" presStyleCnt="0"/>
      <dgm:spPr/>
    </dgm:pt>
    <dgm:pt modelId="{ACA26C83-963A-45DF-B87D-7CDC81FDC651}" type="pres">
      <dgm:prSet presAssocID="{9B9088E7-9F33-4A40-8F85-9BADC1995F48}" presName="compNode" presStyleCnt="0"/>
      <dgm:spPr/>
    </dgm:pt>
    <dgm:pt modelId="{878ECF1D-0150-49CC-B42C-10A1D8660DF8}" type="pres">
      <dgm:prSet presAssocID="{9B9088E7-9F33-4A40-8F85-9BADC1995F48}" presName="bgRect" presStyleLbl="bgShp" presStyleIdx="2" presStyleCnt="3" custScaleY="100000"/>
      <dgm:spPr>
        <a:solidFill>
          <a:schemeClr val="accent1">
            <a:lumMod val="40000"/>
            <a:lumOff val="60000"/>
          </a:schemeClr>
        </a:solidFill>
      </dgm:spPr>
    </dgm:pt>
    <dgm:pt modelId="{8A97F8DD-9F3F-453F-A3A1-387909199A18}" type="pres">
      <dgm:prSet presAssocID="{9B9088E7-9F33-4A40-8F85-9BADC1995F4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"/>
        </a:ext>
      </dgm:extLst>
    </dgm:pt>
    <dgm:pt modelId="{A4D0ECB3-3AD3-43EE-B820-CFEA868DB2BF}" type="pres">
      <dgm:prSet presAssocID="{9B9088E7-9F33-4A40-8F85-9BADC1995F48}" presName="spaceRect" presStyleCnt="0"/>
      <dgm:spPr/>
    </dgm:pt>
    <dgm:pt modelId="{63F05D44-7BF7-474E-872C-81C860E2A31F}" type="pres">
      <dgm:prSet presAssocID="{9B9088E7-9F33-4A40-8F85-9BADC1995F4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CAE3D05-685D-4918-A134-B3D09447AC1F}" srcId="{B6CFDBF3-EF71-47F2-B472-178D69D4981C}" destId="{A7EFDB51-A9DE-4EFF-8E90-E60E6329E5AE}" srcOrd="0" destOrd="0" parTransId="{50925CC4-E7AE-440E-BFE5-0BD30FCE6678}" sibTransId="{FED91717-2660-4E0E-99F1-76D5258E13EF}"/>
    <dgm:cxn modelId="{8CD95926-D141-4AE4-9319-8EA71D3107AB}" srcId="{B6CFDBF3-EF71-47F2-B472-178D69D4981C}" destId="{9B9088E7-9F33-4A40-8F85-9BADC1995F48}" srcOrd="2" destOrd="0" parTransId="{D79E3484-5984-4C8E-9708-E19D1E753D97}" sibTransId="{24AB563C-1F05-4315-BAF1-529F110561E2}"/>
    <dgm:cxn modelId="{71258127-52F7-4012-9B03-85EA6772768D}" type="presOf" srcId="{B6CFDBF3-EF71-47F2-B472-178D69D4981C}" destId="{79C09BAC-C1A4-42C4-94DD-596321BE142E}" srcOrd="0" destOrd="0" presId="urn:microsoft.com/office/officeart/2018/2/layout/IconVerticalSolidList"/>
    <dgm:cxn modelId="{D9424391-2F43-4A05-93E0-02961095F3A9}" type="presOf" srcId="{9B9088E7-9F33-4A40-8F85-9BADC1995F48}" destId="{63F05D44-7BF7-474E-872C-81C860E2A31F}" srcOrd="0" destOrd="0" presId="urn:microsoft.com/office/officeart/2018/2/layout/IconVerticalSolidList"/>
    <dgm:cxn modelId="{09D4199C-AB72-4C66-BCE9-84DEE14E05B1}" type="presOf" srcId="{A7EFDB51-A9DE-4EFF-8E90-E60E6329E5AE}" destId="{9B0F5A8B-BAE2-4CDD-958D-DCBC0CAE86CE}" srcOrd="0" destOrd="0" presId="urn:microsoft.com/office/officeart/2018/2/layout/IconVerticalSolidList"/>
    <dgm:cxn modelId="{8B14B5CA-BC3E-462C-A9DE-AE8598E0DF4F}" srcId="{B6CFDBF3-EF71-47F2-B472-178D69D4981C}" destId="{819D651F-70C8-42CA-9524-7F102382E9EC}" srcOrd="1" destOrd="0" parTransId="{A9DCF20D-28B7-48F8-9A7F-ABDF6DEB0246}" sibTransId="{D584D8AA-29D2-43DB-9A87-8F3BFAD9F8B3}"/>
    <dgm:cxn modelId="{2C6E5AFC-A79A-4B0A-BF1C-CDE3319CADB0}" type="presOf" srcId="{819D651F-70C8-42CA-9524-7F102382E9EC}" destId="{7D3D2CD2-4194-434B-BA41-9A1AA6228B0C}" srcOrd="0" destOrd="0" presId="urn:microsoft.com/office/officeart/2018/2/layout/IconVerticalSolidList"/>
    <dgm:cxn modelId="{4C35E61F-8306-4C1D-B306-6565BAE1F2FA}" type="presParOf" srcId="{79C09BAC-C1A4-42C4-94DD-596321BE142E}" destId="{316D8365-2C9A-480B-B542-F69DBF80099C}" srcOrd="0" destOrd="0" presId="urn:microsoft.com/office/officeart/2018/2/layout/IconVerticalSolidList"/>
    <dgm:cxn modelId="{066A788A-9062-4209-A350-7BE00CD5C506}" type="presParOf" srcId="{316D8365-2C9A-480B-B542-F69DBF80099C}" destId="{1A99D471-DBCF-48F5-927F-A6CEAF98173E}" srcOrd="0" destOrd="0" presId="urn:microsoft.com/office/officeart/2018/2/layout/IconVerticalSolidList"/>
    <dgm:cxn modelId="{A99E4A91-4E84-4758-A929-BF1DD71527EA}" type="presParOf" srcId="{316D8365-2C9A-480B-B542-F69DBF80099C}" destId="{7B7A8EC2-C30F-4B7E-981F-A3C78F78EE26}" srcOrd="1" destOrd="0" presId="urn:microsoft.com/office/officeart/2018/2/layout/IconVerticalSolidList"/>
    <dgm:cxn modelId="{5017C874-ED0A-4874-8BB2-62B55E6B73D9}" type="presParOf" srcId="{316D8365-2C9A-480B-B542-F69DBF80099C}" destId="{5C37FF54-2665-4D05-8B17-AB2C0005F85E}" srcOrd="2" destOrd="0" presId="urn:microsoft.com/office/officeart/2018/2/layout/IconVerticalSolidList"/>
    <dgm:cxn modelId="{8B3EBD64-FD6C-47FA-AB6C-19A34250AA05}" type="presParOf" srcId="{316D8365-2C9A-480B-B542-F69DBF80099C}" destId="{9B0F5A8B-BAE2-4CDD-958D-DCBC0CAE86CE}" srcOrd="3" destOrd="0" presId="urn:microsoft.com/office/officeart/2018/2/layout/IconVerticalSolidList"/>
    <dgm:cxn modelId="{1236D2C3-E214-4ABC-AEE7-489564E44CF1}" type="presParOf" srcId="{79C09BAC-C1A4-42C4-94DD-596321BE142E}" destId="{019CA487-9212-42CF-B602-C116AA954528}" srcOrd="1" destOrd="0" presId="urn:microsoft.com/office/officeart/2018/2/layout/IconVerticalSolidList"/>
    <dgm:cxn modelId="{A9ABB0E0-D1E7-40EC-98DD-7FD92D600AEA}" type="presParOf" srcId="{79C09BAC-C1A4-42C4-94DD-596321BE142E}" destId="{F7A9D18A-7D69-4120-868F-DBFCE8399ABC}" srcOrd="2" destOrd="0" presId="urn:microsoft.com/office/officeart/2018/2/layout/IconVerticalSolidList"/>
    <dgm:cxn modelId="{3469819F-E1F5-4377-BC89-F0DF31A8352A}" type="presParOf" srcId="{F7A9D18A-7D69-4120-868F-DBFCE8399ABC}" destId="{14B4B44F-0C16-43C6-9127-9B2441C4C84A}" srcOrd="0" destOrd="0" presId="urn:microsoft.com/office/officeart/2018/2/layout/IconVerticalSolidList"/>
    <dgm:cxn modelId="{9D21041D-E08A-4565-BA49-D4763CD4780B}" type="presParOf" srcId="{F7A9D18A-7D69-4120-868F-DBFCE8399ABC}" destId="{EEA2B53E-01B8-48C4-9B7D-F72E525392E1}" srcOrd="1" destOrd="0" presId="urn:microsoft.com/office/officeart/2018/2/layout/IconVerticalSolidList"/>
    <dgm:cxn modelId="{2D7E89BD-5D88-4E90-9D5D-FF1E77A145AD}" type="presParOf" srcId="{F7A9D18A-7D69-4120-868F-DBFCE8399ABC}" destId="{DBE51B71-57D9-4709-86B9-CEF4491BBFCA}" srcOrd="2" destOrd="0" presId="urn:microsoft.com/office/officeart/2018/2/layout/IconVerticalSolidList"/>
    <dgm:cxn modelId="{812D6711-BF86-4DEA-8A4C-196272C412DF}" type="presParOf" srcId="{F7A9D18A-7D69-4120-868F-DBFCE8399ABC}" destId="{7D3D2CD2-4194-434B-BA41-9A1AA6228B0C}" srcOrd="3" destOrd="0" presId="urn:microsoft.com/office/officeart/2018/2/layout/IconVerticalSolidList"/>
    <dgm:cxn modelId="{0551EBDD-1D5C-415E-9A56-525547143EDB}" type="presParOf" srcId="{79C09BAC-C1A4-42C4-94DD-596321BE142E}" destId="{29AB7BDC-EC2D-4376-935C-A88EB2778170}" srcOrd="3" destOrd="0" presId="urn:microsoft.com/office/officeart/2018/2/layout/IconVerticalSolidList"/>
    <dgm:cxn modelId="{FF07AD9B-7238-463F-AE8B-A641F9D12697}" type="presParOf" srcId="{79C09BAC-C1A4-42C4-94DD-596321BE142E}" destId="{ACA26C83-963A-45DF-B87D-7CDC81FDC651}" srcOrd="4" destOrd="0" presId="urn:microsoft.com/office/officeart/2018/2/layout/IconVerticalSolidList"/>
    <dgm:cxn modelId="{60FD8697-F1D5-417B-8A87-843487288BEA}" type="presParOf" srcId="{ACA26C83-963A-45DF-B87D-7CDC81FDC651}" destId="{878ECF1D-0150-49CC-B42C-10A1D8660DF8}" srcOrd="0" destOrd="0" presId="urn:microsoft.com/office/officeart/2018/2/layout/IconVerticalSolidList"/>
    <dgm:cxn modelId="{90CA4C20-D5A2-4C97-A9D8-CEE5780DCDB4}" type="presParOf" srcId="{ACA26C83-963A-45DF-B87D-7CDC81FDC651}" destId="{8A97F8DD-9F3F-453F-A3A1-387909199A18}" srcOrd="1" destOrd="0" presId="urn:microsoft.com/office/officeart/2018/2/layout/IconVerticalSolidList"/>
    <dgm:cxn modelId="{8727FD4B-CA2E-46F0-957B-6D53D4374226}" type="presParOf" srcId="{ACA26C83-963A-45DF-B87D-7CDC81FDC651}" destId="{A4D0ECB3-3AD3-43EE-B820-CFEA868DB2BF}" srcOrd="2" destOrd="0" presId="urn:microsoft.com/office/officeart/2018/2/layout/IconVerticalSolidList"/>
    <dgm:cxn modelId="{9FCD2EA9-532D-4CC1-B782-73C817719D67}" type="presParOf" srcId="{ACA26C83-963A-45DF-B87D-7CDC81FDC651}" destId="{63F05D44-7BF7-474E-872C-81C860E2A3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D333E0B-FECD-4D81-8E1F-7814F2958CA9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D268772-F8AB-44BD-A368-C87610BBB966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Major benefits are? </a:t>
          </a:r>
        </a:p>
        <a:p>
          <a:pPr>
            <a:defRPr b="1"/>
          </a:pP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AF0B22-C27F-428C-80A9-245A1B56CA38}" type="parTrans" cxnId="{FA4A7CE2-C161-463D-96BC-49C837B677EA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3D7123-9422-4550-AEA1-ABD9449CDCAC}" type="sibTrans" cxnId="{FA4A7CE2-C161-463D-96BC-49C837B677EA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6005E8-D5FB-471E-99CC-484F4824CFA7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As a result of?</a:t>
          </a:r>
        </a:p>
      </dgm:t>
    </dgm:pt>
    <dgm:pt modelId="{05F2C4B8-811D-44A2-996A-57D36FC9964F}" type="parTrans" cxnId="{C0630BF6-F02F-47FE-BD99-555918DF0A2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7A8B1B-C6DD-4171-9D51-486F46DE8E0E}" type="sibTrans" cxnId="{C0630BF6-F02F-47FE-BD99-555918DF0A21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8F84A6-39B0-461B-918A-4CFACFED743B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89BDA4-70CF-4FFE-834D-38E22D3A47F6}" type="parTrans" cxnId="{C033C3B9-F607-4230-856E-1A4F6EEB41B8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128DA8-6FF7-4F40-86C4-C3CB369549BC}" type="sibTrans" cxnId="{C033C3B9-F607-4230-856E-1A4F6EEB41B8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041DE8-5D57-4CA2-A35F-58F820CB8EBF}" type="pres">
      <dgm:prSet presAssocID="{AD333E0B-FECD-4D81-8E1F-7814F2958CA9}" presName="root" presStyleCnt="0">
        <dgm:presLayoutVars>
          <dgm:dir/>
          <dgm:resizeHandles val="exact"/>
        </dgm:presLayoutVars>
      </dgm:prSet>
      <dgm:spPr/>
    </dgm:pt>
    <dgm:pt modelId="{996E0E1F-1A5B-4C4F-9F3E-F1D9183157A5}" type="pres">
      <dgm:prSet presAssocID="{5D268772-F8AB-44BD-A368-C87610BBB966}" presName="compNode" presStyleCnt="0"/>
      <dgm:spPr/>
    </dgm:pt>
    <dgm:pt modelId="{6175376E-6323-4CDB-8F25-EF2CB07B119A}" type="pres">
      <dgm:prSet presAssocID="{5D268772-F8AB-44BD-A368-C87610BBB96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D58C3725-7449-4BF0-87CD-2176B1D21489}" type="pres">
      <dgm:prSet presAssocID="{5D268772-F8AB-44BD-A368-C87610BBB966}" presName="iconSpace" presStyleCnt="0"/>
      <dgm:spPr/>
    </dgm:pt>
    <dgm:pt modelId="{9AFFE8B0-97FC-49A9-BB18-3C96DC86E184}" type="pres">
      <dgm:prSet presAssocID="{5D268772-F8AB-44BD-A368-C87610BBB966}" presName="parTx" presStyleLbl="revTx" presStyleIdx="0" presStyleCnt="4">
        <dgm:presLayoutVars>
          <dgm:chMax val="0"/>
          <dgm:chPref val="0"/>
        </dgm:presLayoutVars>
      </dgm:prSet>
      <dgm:spPr/>
    </dgm:pt>
    <dgm:pt modelId="{747C135D-E40A-4600-9958-76D048554C53}" type="pres">
      <dgm:prSet presAssocID="{5D268772-F8AB-44BD-A368-C87610BBB966}" presName="txSpace" presStyleCnt="0"/>
      <dgm:spPr/>
    </dgm:pt>
    <dgm:pt modelId="{0660EFD9-FF1D-4B25-8FAD-1FF7BAA12782}" type="pres">
      <dgm:prSet presAssocID="{5D268772-F8AB-44BD-A368-C87610BBB966}" presName="desTx" presStyleLbl="revTx" presStyleIdx="1" presStyleCnt="4">
        <dgm:presLayoutVars/>
      </dgm:prSet>
      <dgm:spPr/>
    </dgm:pt>
    <dgm:pt modelId="{8AD665AC-BD67-4F7E-9071-0A3A1463472B}" type="pres">
      <dgm:prSet presAssocID="{933D7123-9422-4550-AEA1-ABD9449CDCAC}" presName="sibTrans" presStyleCnt="0"/>
      <dgm:spPr/>
    </dgm:pt>
    <dgm:pt modelId="{F4E21DDC-B0D4-4D3B-BBA4-FCEAD004C82A}" type="pres">
      <dgm:prSet presAssocID="{866005E8-D5FB-471E-99CC-484F4824CFA7}" presName="compNode" presStyleCnt="0"/>
      <dgm:spPr/>
    </dgm:pt>
    <dgm:pt modelId="{529A5554-C1AA-4E96-8EFF-5FFFAADE4D2C}" type="pres">
      <dgm:prSet presAssocID="{866005E8-D5FB-471E-99CC-484F4824CFA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184497D-1E67-4732-9986-BD2D00C9328E}" type="pres">
      <dgm:prSet presAssocID="{866005E8-D5FB-471E-99CC-484F4824CFA7}" presName="iconSpace" presStyleCnt="0"/>
      <dgm:spPr/>
    </dgm:pt>
    <dgm:pt modelId="{14A67EF6-AFFE-43DF-A530-541A00460A61}" type="pres">
      <dgm:prSet presAssocID="{866005E8-D5FB-471E-99CC-484F4824CFA7}" presName="parTx" presStyleLbl="revTx" presStyleIdx="2" presStyleCnt="4">
        <dgm:presLayoutVars>
          <dgm:chMax val="0"/>
          <dgm:chPref val="0"/>
        </dgm:presLayoutVars>
      </dgm:prSet>
      <dgm:spPr/>
    </dgm:pt>
    <dgm:pt modelId="{BD638079-9425-4AF3-8470-DEC46D6EF507}" type="pres">
      <dgm:prSet presAssocID="{866005E8-D5FB-471E-99CC-484F4824CFA7}" presName="txSpace" presStyleCnt="0"/>
      <dgm:spPr/>
    </dgm:pt>
    <dgm:pt modelId="{0E48ABD0-A7CC-464E-9AC8-CC97406B925B}" type="pres">
      <dgm:prSet presAssocID="{866005E8-D5FB-471E-99CC-484F4824CFA7}" presName="desTx" presStyleLbl="revTx" presStyleIdx="3" presStyleCnt="4" custLinFactY="-55789" custLinFactNeighborX="-1017" custLinFactNeighborY="-100000">
        <dgm:presLayoutVars/>
      </dgm:prSet>
      <dgm:spPr/>
    </dgm:pt>
  </dgm:ptLst>
  <dgm:cxnLst>
    <dgm:cxn modelId="{525D8C3B-1FBC-4096-A92F-F341D66EC5B7}" type="presOf" srcId="{5D268772-F8AB-44BD-A368-C87610BBB966}" destId="{9AFFE8B0-97FC-49A9-BB18-3C96DC86E184}" srcOrd="0" destOrd="0" presId="urn:microsoft.com/office/officeart/2018/2/layout/IconLabelDescriptionList"/>
    <dgm:cxn modelId="{63FFD65B-F846-4865-BACC-E1860F7D97AF}" type="presOf" srcId="{AD8F84A6-39B0-461B-918A-4CFACFED743B}" destId="{0E48ABD0-A7CC-464E-9AC8-CC97406B925B}" srcOrd="0" destOrd="0" presId="urn:microsoft.com/office/officeart/2018/2/layout/IconLabelDescriptionList"/>
    <dgm:cxn modelId="{874C6B87-EDC9-4DA3-9454-215C3B785743}" type="presOf" srcId="{AD333E0B-FECD-4D81-8E1F-7814F2958CA9}" destId="{2E041DE8-5D57-4CA2-A35F-58F820CB8EBF}" srcOrd="0" destOrd="0" presId="urn:microsoft.com/office/officeart/2018/2/layout/IconLabelDescriptionList"/>
    <dgm:cxn modelId="{C033C3B9-F607-4230-856E-1A4F6EEB41B8}" srcId="{866005E8-D5FB-471E-99CC-484F4824CFA7}" destId="{AD8F84A6-39B0-461B-918A-4CFACFED743B}" srcOrd="0" destOrd="0" parTransId="{2A89BDA4-70CF-4FFE-834D-38E22D3A47F6}" sibTransId="{31128DA8-6FF7-4F40-86C4-C3CB369549BC}"/>
    <dgm:cxn modelId="{FA4A7CE2-C161-463D-96BC-49C837B677EA}" srcId="{AD333E0B-FECD-4D81-8E1F-7814F2958CA9}" destId="{5D268772-F8AB-44BD-A368-C87610BBB966}" srcOrd="0" destOrd="0" parTransId="{46AF0B22-C27F-428C-80A9-245A1B56CA38}" sibTransId="{933D7123-9422-4550-AEA1-ABD9449CDCAC}"/>
    <dgm:cxn modelId="{C0630BF6-F02F-47FE-BD99-555918DF0A21}" srcId="{AD333E0B-FECD-4D81-8E1F-7814F2958CA9}" destId="{866005E8-D5FB-471E-99CC-484F4824CFA7}" srcOrd="1" destOrd="0" parTransId="{05F2C4B8-811D-44A2-996A-57D36FC9964F}" sibTransId="{C17A8B1B-C6DD-4171-9D51-486F46DE8E0E}"/>
    <dgm:cxn modelId="{020DBEF6-31E8-42C4-A864-D3D99C7CCC8C}" type="presOf" srcId="{866005E8-D5FB-471E-99CC-484F4824CFA7}" destId="{14A67EF6-AFFE-43DF-A530-541A00460A61}" srcOrd="0" destOrd="0" presId="urn:microsoft.com/office/officeart/2018/2/layout/IconLabelDescriptionList"/>
    <dgm:cxn modelId="{C57C5278-B728-4222-AE9C-67FD82D9997E}" type="presParOf" srcId="{2E041DE8-5D57-4CA2-A35F-58F820CB8EBF}" destId="{996E0E1F-1A5B-4C4F-9F3E-F1D9183157A5}" srcOrd="0" destOrd="0" presId="urn:microsoft.com/office/officeart/2018/2/layout/IconLabelDescriptionList"/>
    <dgm:cxn modelId="{6EFEDD6F-3DD2-4551-8FEA-E276FE33866F}" type="presParOf" srcId="{996E0E1F-1A5B-4C4F-9F3E-F1D9183157A5}" destId="{6175376E-6323-4CDB-8F25-EF2CB07B119A}" srcOrd="0" destOrd="0" presId="urn:microsoft.com/office/officeart/2018/2/layout/IconLabelDescriptionList"/>
    <dgm:cxn modelId="{6AAA61FB-76FC-450F-9524-1A67144079E5}" type="presParOf" srcId="{996E0E1F-1A5B-4C4F-9F3E-F1D9183157A5}" destId="{D58C3725-7449-4BF0-87CD-2176B1D21489}" srcOrd="1" destOrd="0" presId="urn:microsoft.com/office/officeart/2018/2/layout/IconLabelDescriptionList"/>
    <dgm:cxn modelId="{EAB9D3F8-3BC9-4A16-BF60-8DF90FE8E12D}" type="presParOf" srcId="{996E0E1F-1A5B-4C4F-9F3E-F1D9183157A5}" destId="{9AFFE8B0-97FC-49A9-BB18-3C96DC86E184}" srcOrd="2" destOrd="0" presId="urn:microsoft.com/office/officeart/2018/2/layout/IconLabelDescriptionList"/>
    <dgm:cxn modelId="{A016F919-76BB-4ECF-BD93-D0E363569FAF}" type="presParOf" srcId="{996E0E1F-1A5B-4C4F-9F3E-F1D9183157A5}" destId="{747C135D-E40A-4600-9958-76D048554C53}" srcOrd="3" destOrd="0" presId="urn:microsoft.com/office/officeart/2018/2/layout/IconLabelDescriptionList"/>
    <dgm:cxn modelId="{DC2F8004-620B-44EF-B883-A502A55C3691}" type="presParOf" srcId="{996E0E1F-1A5B-4C4F-9F3E-F1D9183157A5}" destId="{0660EFD9-FF1D-4B25-8FAD-1FF7BAA12782}" srcOrd="4" destOrd="0" presId="urn:microsoft.com/office/officeart/2018/2/layout/IconLabelDescriptionList"/>
    <dgm:cxn modelId="{07128323-F8C5-480B-8E9F-79D6F1AC7C76}" type="presParOf" srcId="{2E041DE8-5D57-4CA2-A35F-58F820CB8EBF}" destId="{8AD665AC-BD67-4F7E-9071-0A3A1463472B}" srcOrd="1" destOrd="0" presId="urn:microsoft.com/office/officeart/2018/2/layout/IconLabelDescriptionList"/>
    <dgm:cxn modelId="{24458C8B-BFDB-46CB-8296-F019D36ECEF9}" type="presParOf" srcId="{2E041DE8-5D57-4CA2-A35F-58F820CB8EBF}" destId="{F4E21DDC-B0D4-4D3B-BBA4-FCEAD004C82A}" srcOrd="2" destOrd="0" presId="urn:microsoft.com/office/officeart/2018/2/layout/IconLabelDescriptionList"/>
    <dgm:cxn modelId="{F18205BF-C711-475A-BFAA-8C169AF02166}" type="presParOf" srcId="{F4E21DDC-B0D4-4D3B-BBA4-FCEAD004C82A}" destId="{529A5554-C1AA-4E96-8EFF-5FFFAADE4D2C}" srcOrd="0" destOrd="0" presId="urn:microsoft.com/office/officeart/2018/2/layout/IconLabelDescriptionList"/>
    <dgm:cxn modelId="{99488E21-187F-4905-9420-0AE59AA4DF3C}" type="presParOf" srcId="{F4E21DDC-B0D4-4D3B-BBA4-FCEAD004C82A}" destId="{6184497D-1E67-4732-9986-BD2D00C9328E}" srcOrd="1" destOrd="0" presId="urn:microsoft.com/office/officeart/2018/2/layout/IconLabelDescriptionList"/>
    <dgm:cxn modelId="{7FFD8888-C845-4AE3-B115-CB596F86DD92}" type="presParOf" srcId="{F4E21DDC-B0D4-4D3B-BBA4-FCEAD004C82A}" destId="{14A67EF6-AFFE-43DF-A530-541A00460A61}" srcOrd="2" destOrd="0" presId="urn:microsoft.com/office/officeart/2018/2/layout/IconLabelDescriptionList"/>
    <dgm:cxn modelId="{5BF21702-39E8-4580-B074-23C7FA26538A}" type="presParOf" srcId="{F4E21DDC-B0D4-4D3B-BBA4-FCEAD004C82A}" destId="{BD638079-9425-4AF3-8470-DEC46D6EF507}" srcOrd="3" destOrd="0" presId="urn:microsoft.com/office/officeart/2018/2/layout/IconLabelDescriptionList"/>
    <dgm:cxn modelId="{EA196B38-8918-4255-A8DB-A692217FEDBE}" type="presParOf" srcId="{F4E21DDC-B0D4-4D3B-BBA4-FCEAD004C82A}" destId="{0E48ABD0-A7CC-464E-9AC8-CC97406B925B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604497C-4A75-4931-8C16-C1BC30BA2E0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DD3792-0D3B-405E-BA02-405F1676DD49}">
      <dgm:prSet/>
      <dgm:spPr/>
      <dgm:t>
        <a:bodyPr/>
        <a:lstStyle/>
        <a:p>
          <a:r>
            <a:rPr lang="en-US" dirty="0"/>
            <a:t>Corporate (enterprise) portal:</a:t>
          </a:r>
          <a:r>
            <a:rPr lang="en-US" b="1" dirty="0"/>
            <a:t> </a:t>
          </a:r>
          <a:r>
            <a:rPr lang="en-US" dirty="0"/>
            <a:t>A gateway for entering a corporate Web site, enabling communication, collaboration, and access to company information</a:t>
          </a:r>
        </a:p>
      </dgm:t>
    </dgm:pt>
    <dgm:pt modelId="{7FAA3483-FEE9-45D3-8418-57EBDDC99BBF}" type="parTrans" cxnId="{F99DBC18-B020-4F08-A5C2-79431F34B356}">
      <dgm:prSet/>
      <dgm:spPr/>
      <dgm:t>
        <a:bodyPr/>
        <a:lstStyle/>
        <a:p>
          <a:endParaRPr lang="en-US"/>
        </a:p>
      </dgm:t>
    </dgm:pt>
    <dgm:pt modelId="{19F8B42C-0E77-4F9E-91E6-7C1699865D81}" type="sibTrans" cxnId="{F99DBC18-B020-4F08-A5C2-79431F34B356}">
      <dgm:prSet/>
      <dgm:spPr/>
      <dgm:t>
        <a:bodyPr/>
        <a:lstStyle/>
        <a:p>
          <a:endParaRPr lang="en-US"/>
        </a:p>
      </dgm:t>
    </dgm:pt>
    <dgm:pt modelId="{FCA7F57B-F509-40FB-AB78-2A3353C760DD}">
      <dgm:prSet/>
      <dgm:spPr/>
      <dgm:t>
        <a:bodyPr/>
        <a:lstStyle/>
        <a:p>
          <a:r>
            <a:rPr lang="en-US"/>
            <a:t>Corporate portals offer employees, business partners, and customers an organized focal point for their interactions with the firm</a:t>
          </a:r>
        </a:p>
      </dgm:t>
    </dgm:pt>
    <dgm:pt modelId="{09203640-D572-411C-BFB7-8314DCB01D60}" type="parTrans" cxnId="{3FBCE2D6-985F-4C9F-B6E1-660A5AC7E1D0}">
      <dgm:prSet/>
      <dgm:spPr/>
      <dgm:t>
        <a:bodyPr/>
        <a:lstStyle/>
        <a:p>
          <a:endParaRPr lang="en-US"/>
        </a:p>
      </dgm:t>
    </dgm:pt>
    <dgm:pt modelId="{0784E1F3-F40C-481A-86EB-24E95500872E}" type="sibTrans" cxnId="{3FBCE2D6-985F-4C9F-B6E1-660A5AC7E1D0}">
      <dgm:prSet/>
      <dgm:spPr/>
      <dgm:t>
        <a:bodyPr/>
        <a:lstStyle/>
        <a:p>
          <a:endParaRPr lang="en-US"/>
        </a:p>
      </dgm:t>
    </dgm:pt>
    <dgm:pt modelId="{423A1AC5-B402-4A09-860C-29DC7A398C84}" type="pres">
      <dgm:prSet presAssocID="{2604497C-4A75-4931-8C16-C1BC30BA2E07}" presName="linear" presStyleCnt="0">
        <dgm:presLayoutVars>
          <dgm:animLvl val="lvl"/>
          <dgm:resizeHandles val="exact"/>
        </dgm:presLayoutVars>
      </dgm:prSet>
      <dgm:spPr/>
    </dgm:pt>
    <dgm:pt modelId="{E038FDF3-F8CD-44BC-ABD2-18BAB71B1141}" type="pres">
      <dgm:prSet presAssocID="{E7DD3792-0D3B-405E-BA02-405F1676DD4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084C27D-6219-482A-A2A2-400E3BA1822C}" type="pres">
      <dgm:prSet presAssocID="{19F8B42C-0E77-4F9E-91E6-7C1699865D81}" presName="spacer" presStyleCnt="0"/>
      <dgm:spPr/>
    </dgm:pt>
    <dgm:pt modelId="{052E416D-E3AB-4A1F-A826-4257E038112F}" type="pres">
      <dgm:prSet presAssocID="{FCA7F57B-F509-40FB-AB78-2A3353C760D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99DBC18-B020-4F08-A5C2-79431F34B356}" srcId="{2604497C-4A75-4931-8C16-C1BC30BA2E07}" destId="{E7DD3792-0D3B-405E-BA02-405F1676DD49}" srcOrd="0" destOrd="0" parTransId="{7FAA3483-FEE9-45D3-8418-57EBDDC99BBF}" sibTransId="{19F8B42C-0E77-4F9E-91E6-7C1699865D81}"/>
    <dgm:cxn modelId="{4DF6446B-18D5-463E-81E9-323652F2CB49}" type="presOf" srcId="{E7DD3792-0D3B-405E-BA02-405F1676DD49}" destId="{E038FDF3-F8CD-44BC-ABD2-18BAB71B1141}" srcOrd="0" destOrd="0" presId="urn:microsoft.com/office/officeart/2005/8/layout/vList2"/>
    <dgm:cxn modelId="{C16E5E56-C023-4C79-81FD-84A49A6E1120}" type="presOf" srcId="{2604497C-4A75-4931-8C16-C1BC30BA2E07}" destId="{423A1AC5-B402-4A09-860C-29DC7A398C84}" srcOrd="0" destOrd="0" presId="urn:microsoft.com/office/officeart/2005/8/layout/vList2"/>
    <dgm:cxn modelId="{870440C6-361D-4F2F-BF71-FE1D1AAAD520}" type="presOf" srcId="{FCA7F57B-F509-40FB-AB78-2A3353C760DD}" destId="{052E416D-E3AB-4A1F-A826-4257E038112F}" srcOrd="0" destOrd="0" presId="urn:microsoft.com/office/officeart/2005/8/layout/vList2"/>
    <dgm:cxn modelId="{3FBCE2D6-985F-4C9F-B6E1-660A5AC7E1D0}" srcId="{2604497C-4A75-4931-8C16-C1BC30BA2E07}" destId="{FCA7F57B-F509-40FB-AB78-2A3353C760DD}" srcOrd="1" destOrd="0" parTransId="{09203640-D572-411C-BFB7-8314DCB01D60}" sibTransId="{0784E1F3-F40C-481A-86EB-24E95500872E}"/>
    <dgm:cxn modelId="{405A7ADE-2381-46B5-9D85-A3A584CC7721}" type="presParOf" srcId="{423A1AC5-B402-4A09-860C-29DC7A398C84}" destId="{E038FDF3-F8CD-44BC-ABD2-18BAB71B1141}" srcOrd="0" destOrd="0" presId="urn:microsoft.com/office/officeart/2005/8/layout/vList2"/>
    <dgm:cxn modelId="{F8694F1E-5D0E-4672-80B2-2EEE15D94E84}" type="presParOf" srcId="{423A1AC5-B402-4A09-860C-29DC7A398C84}" destId="{C084C27D-6219-482A-A2A2-400E3BA1822C}" srcOrd="1" destOrd="0" presId="urn:microsoft.com/office/officeart/2005/8/layout/vList2"/>
    <dgm:cxn modelId="{3A107E2D-E783-48F0-A945-580103889E36}" type="presParOf" srcId="{423A1AC5-B402-4A09-860C-29DC7A398C84}" destId="{052E416D-E3AB-4A1F-A826-4257E038112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604497C-4A75-4931-8C16-C1BC30BA2E07}" type="doc">
      <dgm:prSet loTypeId="urn:microsoft.com/office/officeart/2005/8/layout/vList2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7DD3792-0D3B-405E-BA02-405F1676DD49}">
      <dgm:prSet custT="1"/>
      <dgm:spPr/>
      <dgm:t>
        <a:bodyPr/>
        <a:lstStyle/>
        <a:p>
          <a:r>
            <a:rPr lang="en-US" sz="2500" dirty="0"/>
            <a:t>Corporate portal applications:</a:t>
          </a:r>
        </a:p>
        <a:p>
          <a:r>
            <a:rPr lang="en-US" sz="1600" dirty="0"/>
            <a:t>Knowledge bases</a:t>
          </a:r>
        </a:p>
        <a:p>
          <a:r>
            <a:rPr lang="en-US" sz="1600" dirty="0"/>
            <a:t>Business process </a:t>
          </a:r>
          <a:r>
            <a:rPr lang="en-US" sz="1600" dirty="0" err="1"/>
            <a:t>supoor</a:t>
          </a:r>
          <a:endParaRPr lang="en-US" sz="1600" dirty="0"/>
        </a:p>
        <a:p>
          <a:r>
            <a:rPr lang="en-US" sz="1600" dirty="0"/>
            <a:t>Customer-facing</a:t>
          </a:r>
        </a:p>
        <a:p>
          <a:r>
            <a:rPr lang="en-US" sz="1600" dirty="0"/>
            <a:t>Collaboration &amp; Project support</a:t>
          </a:r>
        </a:p>
      </dgm:t>
    </dgm:pt>
    <dgm:pt modelId="{7FAA3483-FEE9-45D3-8418-57EBDDC99BBF}" type="parTrans" cxnId="{F99DBC18-B020-4F08-A5C2-79431F34B356}">
      <dgm:prSet/>
      <dgm:spPr/>
      <dgm:t>
        <a:bodyPr/>
        <a:lstStyle/>
        <a:p>
          <a:endParaRPr lang="en-US"/>
        </a:p>
      </dgm:t>
    </dgm:pt>
    <dgm:pt modelId="{19F8B42C-0E77-4F9E-91E6-7C1699865D81}" type="sibTrans" cxnId="{F99DBC18-B020-4F08-A5C2-79431F34B356}">
      <dgm:prSet/>
      <dgm:spPr/>
      <dgm:t>
        <a:bodyPr/>
        <a:lstStyle/>
        <a:p>
          <a:endParaRPr lang="en-US"/>
        </a:p>
      </dgm:t>
    </dgm:pt>
    <dgm:pt modelId="{FCA7F57B-F509-40FB-AB78-2A3353C760DD}">
      <dgm:prSet custT="1"/>
      <dgm:spPr/>
      <dgm:t>
        <a:bodyPr/>
        <a:lstStyle/>
        <a:p>
          <a:r>
            <a:rPr lang="en-US" sz="3100" dirty="0"/>
            <a:t>Personal Pages for users:</a:t>
          </a:r>
        </a:p>
        <a:p>
          <a:r>
            <a:rPr lang="en-US" sz="1600" dirty="0"/>
            <a:t>Search &amp; Indexing tools</a:t>
          </a:r>
        </a:p>
        <a:p>
          <a:r>
            <a:rPr lang="en-US" sz="1600" dirty="0" err="1"/>
            <a:t>Securiy</a:t>
          </a:r>
          <a:r>
            <a:rPr lang="en-US" sz="1600" dirty="0"/>
            <a:t> applications</a:t>
          </a:r>
        </a:p>
        <a:p>
          <a:r>
            <a:rPr lang="en-US" sz="1600" dirty="0"/>
            <a:t>Directories &amp; Bulletins</a:t>
          </a:r>
        </a:p>
      </dgm:t>
    </dgm:pt>
    <dgm:pt modelId="{09203640-D572-411C-BFB7-8314DCB01D60}" type="parTrans" cxnId="{3FBCE2D6-985F-4C9F-B6E1-660A5AC7E1D0}">
      <dgm:prSet/>
      <dgm:spPr/>
      <dgm:t>
        <a:bodyPr/>
        <a:lstStyle/>
        <a:p>
          <a:endParaRPr lang="en-US"/>
        </a:p>
      </dgm:t>
    </dgm:pt>
    <dgm:pt modelId="{0784E1F3-F40C-481A-86EB-24E95500872E}" type="sibTrans" cxnId="{3FBCE2D6-985F-4C9F-B6E1-660A5AC7E1D0}">
      <dgm:prSet/>
      <dgm:spPr/>
      <dgm:t>
        <a:bodyPr/>
        <a:lstStyle/>
        <a:p>
          <a:endParaRPr lang="en-US"/>
        </a:p>
      </dgm:t>
    </dgm:pt>
    <dgm:pt modelId="{423A1AC5-B402-4A09-860C-29DC7A398C84}" type="pres">
      <dgm:prSet presAssocID="{2604497C-4A75-4931-8C16-C1BC30BA2E07}" presName="linear" presStyleCnt="0">
        <dgm:presLayoutVars>
          <dgm:animLvl val="lvl"/>
          <dgm:resizeHandles val="exact"/>
        </dgm:presLayoutVars>
      </dgm:prSet>
      <dgm:spPr/>
    </dgm:pt>
    <dgm:pt modelId="{E038FDF3-F8CD-44BC-ABD2-18BAB71B1141}" type="pres">
      <dgm:prSet presAssocID="{E7DD3792-0D3B-405E-BA02-405F1676DD4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084C27D-6219-482A-A2A2-400E3BA1822C}" type="pres">
      <dgm:prSet presAssocID="{19F8B42C-0E77-4F9E-91E6-7C1699865D81}" presName="spacer" presStyleCnt="0"/>
      <dgm:spPr/>
    </dgm:pt>
    <dgm:pt modelId="{052E416D-E3AB-4A1F-A826-4257E038112F}" type="pres">
      <dgm:prSet presAssocID="{FCA7F57B-F509-40FB-AB78-2A3353C760DD}" presName="parentText" presStyleLbl="node1" presStyleIdx="1" presStyleCnt="2" custScaleY="96368">
        <dgm:presLayoutVars>
          <dgm:chMax val="0"/>
          <dgm:bulletEnabled val="1"/>
        </dgm:presLayoutVars>
      </dgm:prSet>
      <dgm:spPr/>
    </dgm:pt>
  </dgm:ptLst>
  <dgm:cxnLst>
    <dgm:cxn modelId="{F99DBC18-B020-4F08-A5C2-79431F34B356}" srcId="{2604497C-4A75-4931-8C16-C1BC30BA2E07}" destId="{E7DD3792-0D3B-405E-BA02-405F1676DD49}" srcOrd="0" destOrd="0" parTransId="{7FAA3483-FEE9-45D3-8418-57EBDDC99BBF}" sibTransId="{19F8B42C-0E77-4F9E-91E6-7C1699865D81}"/>
    <dgm:cxn modelId="{4DF6446B-18D5-463E-81E9-323652F2CB49}" type="presOf" srcId="{E7DD3792-0D3B-405E-BA02-405F1676DD49}" destId="{E038FDF3-F8CD-44BC-ABD2-18BAB71B1141}" srcOrd="0" destOrd="0" presId="urn:microsoft.com/office/officeart/2005/8/layout/vList2"/>
    <dgm:cxn modelId="{C16E5E56-C023-4C79-81FD-84A49A6E1120}" type="presOf" srcId="{2604497C-4A75-4931-8C16-C1BC30BA2E07}" destId="{423A1AC5-B402-4A09-860C-29DC7A398C84}" srcOrd="0" destOrd="0" presId="urn:microsoft.com/office/officeart/2005/8/layout/vList2"/>
    <dgm:cxn modelId="{870440C6-361D-4F2F-BF71-FE1D1AAAD520}" type="presOf" srcId="{FCA7F57B-F509-40FB-AB78-2A3353C760DD}" destId="{052E416D-E3AB-4A1F-A826-4257E038112F}" srcOrd="0" destOrd="0" presId="urn:microsoft.com/office/officeart/2005/8/layout/vList2"/>
    <dgm:cxn modelId="{3FBCE2D6-985F-4C9F-B6E1-660A5AC7E1D0}" srcId="{2604497C-4A75-4931-8C16-C1BC30BA2E07}" destId="{FCA7F57B-F509-40FB-AB78-2A3353C760DD}" srcOrd="1" destOrd="0" parTransId="{09203640-D572-411C-BFB7-8314DCB01D60}" sibTransId="{0784E1F3-F40C-481A-86EB-24E95500872E}"/>
    <dgm:cxn modelId="{405A7ADE-2381-46B5-9D85-A3A584CC7721}" type="presParOf" srcId="{423A1AC5-B402-4A09-860C-29DC7A398C84}" destId="{E038FDF3-F8CD-44BC-ABD2-18BAB71B1141}" srcOrd="0" destOrd="0" presId="urn:microsoft.com/office/officeart/2005/8/layout/vList2"/>
    <dgm:cxn modelId="{F8694F1E-5D0E-4672-80B2-2EEE15D94E84}" type="presParOf" srcId="{423A1AC5-B402-4A09-860C-29DC7A398C84}" destId="{C084C27D-6219-482A-A2A2-400E3BA1822C}" srcOrd="1" destOrd="0" presId="urn:microsoft.com/office/officeart/2005/8/layout/vList2"/>
    <dgm:cxn modelId="{3A107E2D-E783-48F0-A945-580103889E36}" type="presParOf" srcId="{423A1AC5-B402-4A09-860C-29DC7A398C84}" destId="{052E416D-E3AB-4A1F-A826-4257E038112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2CFA2-EFA2-485B-8BA1-1B42D9CCEAA3}">
      <dsp:nvSpPr>
        <dsp:cNvPr id="0" name=""/>
        <dsp:cNvSpPr/>
      </dsp:nvSpPr>
      <dsp:spPr>
        <a:xfrm>
          <a:off x="0" y="3748394"/>
          <a:ext cx="4971603" cy="12303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Reducing operational costs, transferring the saved cost to add value to customers, increasing profitability. </a:t>
          </a:r>
          <a:endParaRPr lang="en-US" sz="2100" kern="1200"/>
        </a:p>
      </dsp:txBody>
      <dsp:txXfrm>
        <a:off x="0" y="3748394"/>
        <a:ext cx="4971603" cy="1230306"/>
      </dsp:txXfrm>
    </dsp:sp>
    <dsp:sp modelId="{E54E8ECF-C210-4EEB-804F-9A80F8599DCE}">
      <dsp:nvSpPr>
        <dsp:cNvPr id="0" name=""/>
        <dsp:cNvSpPr/>
      </dsp:nvSpPr>
      <dsp:spPr>
        <a:xfrm rot="10800000">
          <a:off x="0" y="1874637"/>
          <a:ext cx="4971603" cy="1892211"/>
        </a:xfrm>
        <a:prstGeom prst="upArrowCallou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Maximise value &amp; lower waste</a:t>
          </a:r>
        </a:p>
      </dsp:txBody>
      <dsp:txXfrm rot="10800000">
        <a:off x="0" y="1874637"/>
        <a:ext cx="4971603" cy="1229502"/>
      </dsp:txXfrm>
    </dsp:sp>
    <dsp:sp modelId="{C86931E3-07DB-4064-B59F-9FA1A2A1A855}">
      <dsp:nvSpPr>
        <dsp:cNvPr id="0" name=""/>
        <dsp:cNvSpPr/>
      </dsp:nvSpPr>
      <dsp:spPr>
        <a:xfrm rot="10800000">
          <a:off x="0" y="880"/>
          <a:ext cx="4971603" cy="1892211"/>
        </a:xfrm>
        <a:prstGeom prst="upArrowCallou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Goal: </a:t>
          </a:r>
          <a:r>
            <a:rPr lang="en-US" sz="2100" kern="1200"/>
            <a:t>match demand with supply</a:t>
          </a:r>
        </a:p>
      </dsp:txBody>
      <dsp:txXfrm rot="10800000">
        <a:off x="0" y="880"/>
        <a:ext cx="4971603" cy="12295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A21CFC-3417-4307-AF27-49F986845FDA}">
      <dsp:nvSpPr>
        <dsp:cNvPr id="0" name=""/>
        <dsp:cNvSpPr/>
      </dsp:nvSpPr>
      <dsp:spPr>
        <a:xfrm>
          <a:off x="0" y="247507"/>
          <a:ext cx="4971603" cy="22034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Digital supply chain:</a:t>
          </a:r>
          <a:r>
            <a:rPr lang="en-US" sz="2700" b="1" kern="1200" dirty="0"/>
            <a:t> </a:t>
          </a:r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 supply chain that is managed digitally, usually with Web technologies</a:t>
          </a:r>
        </a:p>
      </dsp:txBody>
      <dsp:txXfrm>
        <a:off x="107561" y="355068"/>
        <a:ext cx="4756481" cy="1988280"/>
      </dsp:txXfrm>
    </dsp:sp>
    <dsp:sp modelId="{97E70CD6-DB30-46D5-BE96-603D7912A03B}">
      <dsp:nvSpPr>
        <dsp:cNvPr id="0" name=""/>
        <dsp:cNvSpPr/>
      </dsp:nvSpPr>
      <dsp:spPr>
        <a:xfrm>
          <a:off x="0" y="2528670"/>
          <a:ext cx="4971603" cy="2203402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The technology will includes e-commerce, e-procurement, e-manufacturing, e-collaboration and e-operations</a:t>
          </a:r>
        </a:p>
      </dsp:txBody>
      <dsp:txXfrm>
        <a:off x="107561" y="2636231"/>
        <a:ext cx="4756481" cy="1988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CCCC0-08A6-47F1-BBD8-3FCB8C072BA7}">
      <dsp:nvSpPr>
        <dsp:cNvPr id="0" name=""/>
        <dsp:cNvSpPr/>
      </dsp:nvSpPr>
      <dsp:spPr>
        <a:xfrm>
          <a:off x="0" y="2470633"/>
          <a:ext cx="7213600" cy="16210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Technology: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System Integration of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Buy-side E-commerce and Sell-side E-commerce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from upstream to downstream.</a:t>
          </a:r>
        </a:p>
      </dsp:txBody>
      <dsp:txXfrm>
        <a:off x="0" y="2470633"/>
        <a:ext cx="7213600" cy="1621002"/>
      </dsp:txXfrm>
    </dsp:sp>
    <dsp:sp modelId="{644DBE0A-77D8-40B2-8F04-F3AC4059E8D4}">
      <dsp:nvSpPr>
        <dsp:cNvPr id="0" name=""/>
        <dsp:cNvSpPr/>
      </dsp:nvSpPr>
      <dsp:spPr>
        <a:xfrm rot="10800000">
          <a:off x="0" y="1845"/>
          <a:ext cx="7213600" cy="2493102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Business: Achieve the Goal of Business:</a:t>
          </a:r>
        </a:p>
      </dsp:txBody>
      <dsp:txXfrm rot="-10800000">
        <a:off x="0" y="1845"/>
        <a:ext cx="7213600" cy="875078"/>
      </dsp:txXfrm>
    </dsp:sp>
    <dsp:sp modelId="{D0A1F95C-C6C6-43FB-83B8-34BC7EAA15A6}">
      <dsp:nvSpPr>
        <dsp:cNvPr id="0" name=""/>
        <dsp:cNvSpPr/>
      </dsp:nvSpPr>
      <dsp:spPr>
        <a:xfrm>
          <a:off x="0" y="876924"/>
          <a:ext cx="3606799" cy="74543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Reducing operational costs </a:t>
          </a:r>
          <a:endParaRPr lang="en-US" sz="2500" kern="1200"/>
        </a:p>
      </dsp:txBody>
      <dsp:txXfrm>
        <a:off x="0" y="876924"/>
        <a:ext cx="3606799" cy="745437"/>
      </dsp:txXfrm>
    </dsp:sp>
    <dsp:sp modelId="{5B9A5A26-EA2C-4BD6-BE00-ED75E22C2E45}">
      <dsp:nvSpPr>
        <dsp:cNvPr id="0" name=""/>
        <dsp:cNvSpPr/>
      </dsp:nvSpPr>
      <dsp:spPr>
        <a:xfrm>
          <a:off x="3606800" y="876924"/>
          <a:ext cx="3606799" cy="74543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Add value to customers</a:t>
          </a:r>
          <a:endParaRPr lang="en-US" sz="2500" kern="1200"/>
        </a:p>
      </dsp:txBody>
      <dsp:txXfrm>
        <a:off x="3606800" y="876924"/>
        <a:ext cx="3606799" cy="7454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99D471-DBCF-48F5-927F-A6CEAF98173E}">
      <dsp:nvSpPr>
        <dsp:cNvPr id="0" name=""/>
        <dsp:cNvSpPr/>
      </dsp:nvSpPr>
      <dsp:spPr>
        <a:xfrm>
          <a:off x="0" y="108412"/>
          <a:ext cx="5277074" cy="1048810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A8EC2-C30F-4B7E-981F-A3C78F78EE26}">
      <dsp:nvSpPr>
        <dsp:cNvPr id="0" name=""/>
        <dsp:cNvSpPr/>
      </dsp:nvSpPr>
      <dsp:spPr>
        <a:xfrm>
          <a:off x="317265" y="344395"/>
          <a:ext cx="2" cy="576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F5A8B-BAE2-4CDD-958D-DCBC0CAE86CE}">
      <dsp:nvSpPr>
        <dsp:cNvPr id="0" name=""/>
        <dsp:cNvSpPr/>
      </dsp:nvSpPr>
      <dsp:spPr>
        <a:xfrm>
          <a:off x="634532" y="108412"/>
          <a:ext cx="4642541" cy="115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29" tIns="122529" rIns="122529" bIns="12252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E-PROCUREMENT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4532" y="108412"/>
        <a:ext cx="4642541" cy="1157750"/>
      </dsp:txXfrm>
    </dsp:sp>
    <dsp:sp modelId="{14B4B44F-0C16-43C6-9127-9B2441C4C84A}">
      <dsp:nvSpPr>
        <dsp:cNvPr id="0" name=""/>
        <dsp:cNvSpPr/>
      </dsp:nvSpPr>
      <dsp:spPr>
        <a:xfrm>
          <a:off x="0" y="1621805"/>
          <a:ext cx="5277074" cy="2228228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A2B53E-01B8-48C4-9B7D-F72E525392E1}">
      <dsp:nvSpPr>
        <dsp:cNvPr id="0" name=""/>
        <dsp:cNvSpPr/>
      </dsp:nvSpPr>
      <dsp:spPr>
        <a:xfrm>
          <a:off x="317265" y="2447497"/>
          <a:ext cx="2" cy="576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D2CD2-4194-434B-BA41-9A1AA6228B0C}">
      <dsp:nvSpPr>
        <dsp:cNvPr id="0" name=""/>
        <dsp:cNvSpPr/>
      </dsp:nvSpPr>
      <dsp:spPr>
        <a:xfrm>
          <a:off x="634532" y="1273227"/>
          <a:ext cx="4642541" cy="303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29" tIns="122529" rIns="122529" bIns="12252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0" kern="1200" dirty="0">
              <a:latin typeface="Arial" panose="020B0604020202020204" pitchFamily="34" charset="0"/>
              <a:cs typeface="Arial" panose="020B0604020202020204" pitchFamily="34" charset="0"/>
            </a:rPr>
            <a:t>The electronic integration and management of all procurement activities including purchasing request, authorisation, ordering, delivery and payment between a purchaser and a supplier</a:t>
          </a:r>
          <a:endParaRPr lang="en-US" sz="240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4532" y="1273227"/>
        <a:ext cx="4642541" cy="3034326"/>
      </dsp:txXfrm>
    </dsp:sp>
    <dsp:sp modelId="{878ECF1D-0150-49CC-B42C-10A1D8660DF8}">
      <dsp:nvSpPr>
        <dsp:cNvPr id="0" name=""/>
        <dsp:cNvSpPr/>
      </dsp:nvSpPr>
      <dsp:spPr>
        <a:xfrm>
          <a:off x="0" y="4314617"/>
          <a:ext cx="5277074" cy="1048810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97F8DD-9F3F-453F-A3A1-387909199A18}">
      <dsp:nvSpPr>
        <dsp:cNvPr id="0" name=""/>
        <dsp:cNvSpPr/>
      </dsp:nvSpPr>
      <dsp:spPr>
        <a:xfrm>
          <a:off x="317265" y="4550599"/>
          <a:ext cx="2" cy="5768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05D44-7BF7-474E-872C-81C860E2A31F}">
      <dsp:nvSpPr>
        <dsp:cNvPr id="0" name=""/>
        <dsp:cNvSpPr/>
      </dsp:nvSpPr>
      <dsp:spPr>
        <a:xfrm>
          <a:off x="634532" y="4314617"/>
          <a:ext cx="4642541" cy="115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29" tIns="122529" rIns="122529" bIns="1225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/>
            <a:t>Chaffey, (2009:309)</a:t>
          </a:r>
          <a:endParaRPr lang="en-US" sz="1400" kern="1200" dirty="0"/>
        </a:p>
      </dsp:txBody>
      <dsp:txXfrm>
        <a:off x="634532" y="4314617"/>
        <a:ext cx="4642541" cy="1157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5376E-6323-4CDB-8F25-EF2CB07B119A}">
      <dsp:nvSpPr>
        <dsp:cNvPr id="0" name=""/>
        <dsp:cNvSpPr/>
      </dsp:nvSpPr>
      <dsp:spPr>
        <a:xfrm>
          <a:off x="2892" y="695772"/>
          <a:ext cx="1297898" cy="12978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FE8B0-97FC-49A9-BB18-3C96DC86E184}">
      <dsp:nvSpPr>
        <dsp:cNvPr id="0" name=""/>
        <dsp:cNvSpPr/>
      </dsp:nvSpPr>
      <dsp:spPr>
        <a:xfrm>
          <a:off x="2892" y="2109853"/>
          <a:ext cx="3708281" cy="830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Major benefits are? </a:t>
          </a:r>
        </a:p>
        <a:p>
          <a:pPr marL="0" lvl="0" indent="0" algn="l" defTabSz="1066800">
            <a:spcBef>
              <a:spcPct val="0"/>
            </a:spcBef>
            <a:spcAft>
              <a:spcPct val="35000"/>
            </a:spcAft>
            <a:buNone/>
            <a:defRPr b="1"/>
          </a:pP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2" y="2109853"/>
        <a:ext cx="3708281" cy="830250"/>
      </dsp:txXfrm>
    </dsp:sp>
    <dsp:sp modelId="{0660EFD9-FF1D-4B25-8FAD-1FF7BAA12782}">
      <dsp:nvSpPr>
        <dsp:cNvPr id="0" name=""/>
        <dsp:cNvSpPr/>
      </dsp:nvSpPr>
      <dsp:spPr>
        <a:xfrm>
          <a:off x="2892" y="2994142"/>
          <a:ext cx="3708281" cy="403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9A5554-C1AA-4E96-8EFF-5FFFAADE4D2C}">
      <dsp:nvSpPr>
        <dsp:cNvPr id="0" name=""/>
        <dsp:cNvSpPr/>
      </dsp:nvSpPr>
      <dsp:spPr>
        <a:xfrm>
          <a:off x="4360123" y="695772"/>
          <a:ext cx="1297898" cy="12978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67EF6-AFFE-43DF-A530-541A00460A61}">
      <dsp:nvSpPr>
        <dsp:cNvPr id="0" name=""/>
        <dsp:cNvSpPr/>
      </dsp:nvSpPr>
      <dsp:spPr>
        <a:xfrm>
          <a:off x="4360123" y="2109853"/>
          <a:ext cx="3708281" cy="830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As a result of?</a:t>
          </a:r>
        </a:p>
      </dsp:txBody>
      <dsp:txXfrm>
        <a:off x="4360123" y="2109853"/>
        <a:ext cx="3708281" cy="830250"/>
      </dsp:txXfrm>
    </dsp:sp>
    <dsp:sp modelId="{0E48ABD0-A7CC-464E-9AC8-CC97406B925B}">
      <dsp:nvSpPr>
        <dsp:cNvPr id="0" name=""/>
        <dsp:cNvSpPr/>
      </dsp:nvSpPr>
      <dsp:spPr>
        <a:xfrm>
          <a:off x="4322409" y="2365428"/>
          <a:ext cx="3708281" cy="4035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22409" y="2365428"/>
        <a:ext cx="3708281" cy="4035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8FDF3-F8CD-44BC-ABD2-18BAB71B1141}">
      <dsp:nvSpPr>
        <dsp:cNvPr id="0" name=""/>
        <dsp:cNvSpPr/>
      </dsp:nvSpPr>
      <dsp:spPr>
        <a:xfrm>
          <a:off x="0" y="1660"/>
          <a:ext cx="4611928" cy="22066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Corporate (enterprise) portal:</a:t>
          </a:r>
          <a:r>
            <a:rPr lang="en-US" sz="2300" b="1" kern="1200" dirty="0"/>
            <a:t> </a:t>
          </a:r>
          <a:r>
            <a:rPr lang="en-US" sz="2300" kern="1200" dirty="0"/>
            <a:t>A gateway for entering a corporate Web site, enabling communication, collaboration, and access to company information</a:t>
          </a:r>
        </a:p>
      </dsp:txBody>
      <dsp:txXfrm>
        <a:off x="107718" y="109378"/>
        <a:ext cx="4396492" cy="1991184"/>
      </dsp:txXfrm>
    </dsp:sp>
    <dsp:sp modelId="{052E416D-E3AB-4A1F-A826-4257E038112F}">
      <dsp:nvSpPr>
        <dsp:cNvPr id="0" name=""/>
        <dsp:cNvSpPr/>
      </dsp:nvSpPr>
      <dsp:spPr>
        <a:xfrm>
          <a:off x="0" y="2274521"/>
          <a:ext cx="4611928" cy="220662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Corporate portals offer employees, business partners, and customers an organized focal point for their interactions with the firm</a:t>
          </a:r>
        </a:p>
      </dsp:txBody>
      <dsp:txXfrm>
        <a:off x="107718" y="2382239"/>
        <a:ext cx="4396492" cy="19911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8FDF3-F8CD-44BC-ABD2-18BAB71B1141}">
      <dsp:nvSpPr>
        <dsp:cNvPr id="0" name=""/>
        <dsp:cNvSpPr/>
      </dsp:nvSpPr>
      <dsp:spPr>
        <a:xfrm>
          <a:off x="0" y="6037"/>
          <a:ext cx="4611928" cy="222537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Corporate portal applications: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Knowledge bases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Business process </a:t>
          </a:r>
          <a:r>
            <a:rPr lang="en-US" sz="1600" kern="1200" dirty="0" err="1"/>
            <a:t>supoor</a:t>
          </a:r>
          <a:endParaRPr lang="en-US" sz="1600" kern="1200" dirty="0"/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Customer-facing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Collaboration &amp; Project support</a:t>
          </a:r>
        </a:p>
      </dsp:txBody>
      <dsp:txXfrm>
        <a:off x="108634" y="114671"/>
        <a:ext cx="4394660" cy="2008108"/>
      </dsp:txXfrm>
    </dsp:sp>
    <dsp:sp modelId="{052E416D-E3AB-4A1F-A826-4257E038112F}">
      <dsp:nvSpPr>
        <dsp:cNvPr id="0" name=""/>
        <dsp:cNvSpPr/>
      </dsp:nvSpPr>
      <dsp:spPr>
        <a:xfrm>
          <a:off x="0" y="2332213"/>
          <a:ext cx="4611928" cy="2144550"/>
        </a:xfrm>
        <a:prstGeom prst="round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Personal Pages for users: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Search &amp; Indexing tools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Securiy</a:t>
          </a:r>
          <a:r>
            <a:rPr lang="en-US" sz="1600" kern="1200" dirty="0"/>
            <a:t> applications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Directories &amp; Bulletins</a:t>
          </a:r>
        </a:p>
      </dsp:txBody>
      <dsp:txXfrm>
        <a:off x="104688" y="2436901"/>
        <a:ext cx="4402552" cy="19351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134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ED06F-9B8B-615E-85B3-CC887635B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36DBE3-48FC-E0EF-1823-4F26C90351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136A32-F90B-A865-05F5-3EFBD59F3B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D0409-471C-6D8E-BDBF-D77A18DF7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2366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8FFE1B-CDDC-8DBC-6BA4-35EE1C142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CD862C-346C-1631-0AA7-8C1D853CC7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04AE4F-67F2-82B2-2E95-B3F606B93A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7A016-1E8B-9951-B3F1-E9036B6144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0410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Benefits:</a:t>
            </a:r>
          </a:p>
          <a:p>
            <a:pPr lvl="0">
              <a:defRPr b="1"/>
            </a:pPr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cost reduction, </a:t>
            </a:r>
          </a:p>
          <a:p>
            <a:pPr lvl="0">
              <a:defRPr b="1"/>
            </a:pPr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increased revenue, </a:t>
            </a:r>
          </a:p>
          <a:p>
            <a:pPr lvl="0">
              <a:defRPr b="1"/>
            </a:pPr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better customer retention</a:t>
            </a:r>
          </a:p>
          <a:p>
            <a:endParaRPr lang="en-GB" dirty="0"/>
          </a:p>
          <a:p>
            <a:r>
              <a:rPr lang="en-GB" dirty="0"/>
              <a:t>As a result of:</a:t>
            </a:r>
          </a:p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fewer stock outs</a:t>
            </a:r>
          </a:p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less exception processing</a:t>
            </a:r>
          </a:p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reduced inventory throughout the supply chain</a:t>
            </a:r>
          </a:p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lower materials costs</a:t>
            </a:r>
          </a:p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increased sales volume</a:t>
            </a:r>
          </a:p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increased competitive advantage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56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AC284E-B78A-418F-94F1-DD7664EEDEAE}" type="datetimeFigureOut">
              <a:rPr lang="en-US" smtClean="0"/>
              <a:pPr>
                <a:defRPr/>
              </a:pPr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7F23-AC17-4E5A-A1F3-234343A010B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7629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  <p:sldLayoutId id="2147484323" r:id="rId2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%12PE2058%20Ch06-03.gif%20%20%20%20%20%20%20%20%20%20%20%20%20%20%20%20%20%20%20%20%20%20%20%20%20%20%20%20%20%20%20%20%20%20%20%20%20%20%20%20%20%20%20%20%200001EC53%0bAdam's%20work%20%20%20%20%20%20%20%20%20%20%20%20%20%20%20%20%20%20%20%20B65CE38B: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%12PE2058%20Ch06-01.gif%20%20%20%20%20%20%20%20%20%20%20%20%20%20%20%20%20%20%20%20%20%20%20%20%20%20%20%20%20%20%20%20%20%20%20%20%20%20%20%20%20%20%20%20%200001EC53%0bAdam's%20work%20%20%20%20%20%20%20%20%20%20%20%20%20%20%20%20%20%20%20%20B65CE38B: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BMSP6017</a:t>
            </a:r>
            <a:br>
              <a:rPr lang="en-GB" altLang="en-US" sz="1800" dirty="0"/>
            </a:br>
            <a:r>
              <a:rPr lang="en-GB" altLang="en-US" sz="1800" dirty="0"/>
              <a:t>Digital Business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8: Digital Supply Chain Management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7607"/>
            <a:ext cx="10515600" cy="1325563"/>
          </a:xfrm>
        </p:spPr>
        <p:txBody>
          <a:bodyPr/>
          <a:lstStyle/>
          <a:p>
            <a:r>
              <a:rPr lang="en-GB" sz="3600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C4278-324B-C776-C60B-67E115604CE2}"/>
              </a:ext>
            </a:extLst>
          </p:cNvPr>
          <p:cNvSpPr txBox="1">
            <a:spLocks/>
          </p:cNvSpPr>
          <p:nvPr/>
        </p:nvSpPr>
        <p:spPr>
          <a:xfrm>
            <a:off x="2525584" y="1926968"/>
            <a:ext cx="6732716" cy="3378203"/>
          </a:xfrm>
          <a:prstGeom prst="rect">
            <a:avLst/>
          </a:prstGeom>
        </p:spPr>
        <p:txBody>
          <a:bodyPr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Principles of Supply Chain Management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Supply Chain Management in Digital Business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Bullwhip Effect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Collaborate Commerce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8C7C8-5AB2-414F-88A7-D4727611B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522D-7EC2-69DD-B63B-E2A9FCE3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0" y="532871"/>
            <a:ext cx="5365210" cy="673630"/>
          </a:xfrm>
        </p:spPr>
        <p:txBody>
          <a:bodyPr/>
          <a:lstStyle/>
          <a:p>
            <a:r>
              <a:rPr lang="en-GB" sz="3600" dirty="0"/>
              <a:t>Activity/Discussion:</a:t>
            </a:r>
          </a:p>
        </p:txBody>
      </p:sp>
      <p:pic>
        <p:nvPicPr>
          <p:cNvPr id="1026" name="Picture 2" descr="Shot of two young businesspeople using their digital tablets in their office at work">
            <a:extLst>
              <a:ext uri="{FF2B5EF4-FFF2-40B4-BE49-F238E27FC236}">
                <a16:creationId xmlns:a16="http://schemas.microsoft.com/office/drawing/2014/main" id="{B0FBA447-1256-D672-D374-B2FBC48C20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" y="0"/>
            <a:ext cx="5523315" cy="573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0CE065-599E-3AB7-5BED-774E502CE2EB}"/>
              </a:ext>
            </a:extLst>
          </p:cNvPr>
          <p:cNvSpPr txBox="1"/>
          <p:nvPr/>
        </p:nvSpPr>
        <p:spPr>
          <a:xfrm>
            <a:off x="5836920" y="2076350"/>
            <a:ext cx="5768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Think of your last purchase – consider the journey from concept -&gt; door, who, and what has been involved?</a:t>
            </a:r>
          </a:p>
        </p:txBody>
      </p:sp>
    </p:spTree>
    <p:extLst>
      <p:ext uri="{BB962C8B-B14F-4D97-AF65-F5344CB8AC3E}">
        <p14:creationId xmlns:p14="http://schemas.microsoft.com/office/powerpoint/2010/main" val="3663290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83FDA-C02B-B7ED-0385-EB2EAD22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C2013-DA61-A5AA-99A6-D24F95D7E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6" y="525146"/>
            <a:ext cx="11504083" cy="1325563"/>
          </a:xfrm>
        </p:spPr>
        <p:txBody>
          <a:bodyPr/>
          <a:lstStyle/>
          <a:p>
            <a:r>
              <a:rPr lang="en-GB" sz="3600" dirty="0"/>
              <a:t>What is Supply Chain?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F97C92-24D0-FF9A-F303-5048D71CC265}"/>
              </a:ext>
            </a:extLst>
          </p:cNvPr>
          <p:cNvSpPr txBox="1"/>
          <p:nvPr/>
        </p:nvSpPr>
        <p:spPr>
          <a:xfrm>
            <a:off x="495805" y="1769789"/>
            <a:ext cx="574748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Selawik" panose="020F0502020204030204" pitchFamily="34" charset="0"/>
              </a:rPr>
              <a:t>Supply Chain Definition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Selawik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Selawik" panose="020F0502020204030204" pitchFamily="34" charset="0"/>
              </a:rPr>
              <a:t>A supply chain involves the flow of materials, information, money, and services from suppliers to customers.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Selawik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endParaRPr lang="en-US" sz="1800" b="1" i="0" u="none" strike="noStrike" dirty="0">
              <a:solidFill>
                <a:srgbClr val="000000"/>
              </a:solidFill>
              <a:effectLst/>
              <a:latin typeface="Selawik" panose="020F0502020204030204" pitchFamily="34" charset="0"/>
            </a:endParaRPr>
          </a:p>
          <a:p>
            <a:pPr algn="l" rtl="0" fontAlgn="base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Selawik" panose="020F0502020204030204" pitchFamily="34" charset="0"/>
              </a:rPr>
              <a:t>Key Supply Chain Activities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Selawik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Selawik" panose="020F0502020204030204" pitchFamily="34" charset="0"/>
              </a:rPr>
              <a:t>Activities include sourcing, assembly, warehousing, order entry, distribution, and delivery to customers.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2050" name="Picture 2" descr="Shipping and logistics concept,cargo box">
            <a:extLst>
              <a:ext uri="{FF2B5EF4-FFF2-40B4-BE49-F238E27FC236}">
                <a16:creationId xmlns:a16="http://schemas.microsoft.com/office/drawing/2014/main" id="{8283C5B1-9C0C-E57A-A3AD-ECCAF8D1C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449" y="-16100"/>
            <a:ext cx="5541543" cy="573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836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7C086-97A2-83FD-2A69-8DBF58288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C906-98CC-0AF8-5A90-6FB15F868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30" y="604157"/>
            <a:ext cx="11863070" cy="650110"/>
          </a:xfrm>
        </p:spPr>
        <p:txBody>
          <a:bodyPr/>
          <a:lstStyle/>
          <a:p>
            <a:r>
              <a:rPr lang="en-GB" sz="2800" dirty="0"/>
              <a:t>Activity: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4ABBAB-8760-B641-D4CD-F48BBC84F6CD}"/>
              </a:ext>
            </a:extLst>
          </p:cNvPr>
          <p:cNvSpPr txBox="1"/>
          <p:nvPr/>
        </p:nvSpPr>
        <p:spPr>
          <a:xfrm>
            <a:off x="-240322" y="1591574"/>
            <a:ext cx="10921810" cy="3227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6365" marR="812165">
              <a:lnSpc>
                <a:spcPct val="97000"/>
              </a:lnSpc>
              <a:spcAft>
                <a:spcPts val="0"/>
              </a:spcAft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Map the “Cradle-to-Grave” pathways for the following products:</a:t>
            </a:r>
          </a:p>
          <a:p>
            <a:pPr marL="1396365" marR="812165">
              <a:lnSpc>
                <a:spcPct val="97000"/>
              </a:lnSpc>
              <a:spcAft>
                <a:spcPts val="0"/>
              </a:spcAft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767965" marR="812165" lvl="2" indent="-457200">
              <a:lnSpc>
                <a:spcPct val="97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Snickers chocolate bar</a:t>
            </a:r>
          </a:p>
          <a:p>
            <a:pPr marL="2767965" marR="812165" lvl="2" indent="-457200">
              <a:lnSpc>
                <a:spcPct val="97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Hermès Birkin leather handbag</a:t>
            </a:r>
          </a:p>
          <a:p>
            <a:pPr marL="1396365" marR="812165">
              <a:lnSpc>
                <a:spcPct val="97000"/>
              </a:lnSpc>
              <a:spcAft>
                <a:spcPts val="0"/>
              </a:spcAft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396365" marR="812165">
              <a:lnSpc>
                <a:spcPct val="97000"/>
              </a:lnSpc>
              <a:spcAft>
                <a:spcPts val="0"/>
              </a:spcAft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C2E6D1-AADC-DE08-FB2B-16A6394C951F}"/>
              </a:ext>
            </a:extLst>
          </p:cNvPr>
          <p:cNvSpPr txBox="1"/>
          <p:nvPr/>
        </p:nvSpPr>
        <p:spPr>
          <a:xfrm>
            <a:off x="2040892" y="4445362"/>
            <a:ext cx="8784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Now make it sustainable/ ethical…</a:t>
            </a:r>
          </a:p>
        </p:txBody>
      </p:sp>
    </p:spTree>
    <p:extLst>
      <p:ext uri="{BB962C8B-B14F-4D97-AF65-F5344CB8AC3E}">
        <p14:creationId xmlns:p14="http://schemas.microsoft.com/office/powerpoint/2010/main" val="35314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7A560-86C1-9D70-8607-482BBB502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A7E7F-3EB6-8FB3-8187-26814CED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8" y="525146"/>
            <a:ext cx="6234852" cy="1325563"/>
          </a:xfrm>
        </p:spPr>
        <p:txBody>
          <a:bodyPr/>
          <a:lstStyle/>
          <a:p>
            <a:r>
              <a:rPr lang="en-GB" sz="3600" dirty="0"/>
              <a:t>So, what is the role of Supply Chain Management?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DB0898E-6CF3-D13E-8273-13D079F8D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" name="Rectangle 3">
            <a:extLst>
              <a:ext uri="{FF2B5EF4-FFF2-40B4-BE49-F238E27FC236}">
                <a16:creationId xmlns:a16="http://schemas.microsoft.com/office/drawing/2014/main" id="{61BF2DB6-C09F-41B7-9C66-428A8D122E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5816925"/>
              </p:ext>
            </p:extLst>
          </p:nvPr>
        </p:nvGraphicFramePr>
        <p:xfrm>
          <a:off x="6651049" y="3730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F817CF-AF04-8328-4EC9-122AA19300CA}"/>
              </a:ext>
            </a:extLst>
          </p:cNvPr>
          <p:cNvSpPr txBox="1"/>
          <p:nvPr/>
        </p:nvSpPr>
        <p:spPr>
          <a:xfrm>
            <a:off x="1943100" y="3429000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258061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21FCC-ED03-13FF-E846-C6A776E15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73D62-EF33-5601-A8C3-FA0BD6D25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Coordination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8FFEC6C8-CDC0-6DB6-1EF4-342CFE04F2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63231" y="1187927"/>
            <a:ext cx="11495417" cy="3612721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7866" tIns="33338" rIns="67866" bIns="33338" rtlCol="0">
            <a:normAutofit lnSpcReduction="10000"/>
          </a:bodyPr>
          <a:lstStyle/>
          <a:p>
            <a:pPr marL="342900" indent="-342900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Focus: playing the facilitator role linking suppliers and customers</a:t>
            </a:r>
          </a:p>
          <a:p>
            <a:pPr marL="342900" indent="-342900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latin typeface="Arial" panose="020B0604020202020204" pitchFamily="34" charset="0"/>
                <a:cs typeface="Arial" panose="020B0604020202020204" pitchFamily="34" charset="0"/>
              </a:rPr>
              <a:t>Building trust among channel partners/suppliers, developing incentive, and payment mechanisms that keep partners engaged</a:t>
            </a:r>
            <a:endParaRPr lang="en-US" altLang="en-US" sz="2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 based on innovative relationships/linkages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strengths in ability to identify market opportunities 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Push for a more coordination between suppliers to create a potential role for such </a:t>
            </a:r>
            <a:r>
              <a:rPr lang="en-US" altLang="en-US" sz="2200" b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endParaRPr lang="en-US" altLang="en-US" sz="2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9A2DA5-FBA2-4B9C-4F8B-C88EAB4E5811}"/>
              </a:ext>
            </a:extLst>
          </p:cNvPr>
          <p:cNvSpPr txBox="1"/>
          <p:nvPr/>
        </p:nvSpPr>
        <p:spPr>
          <a:xfrm>
            <a:off x="4572000" y="5094097"/>
            <a:ext cx="39270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 focus on “soft” assets</a:t>
            </a:r>
          </a:p>
        </p:txBody>
      </p:sp>
    </p:spTree>
    <p:extLst>
      <p:ext uri="{BB962C8B-B14F-4D97-AF65-F5344CB8AC3E}">
        <p14:creationId xmlns:p14="http://schemas.microsoft.com/office/powerpoint/2010/main" val="74025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AEE3E-A767-9EDC-BC8A-673D2DF887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169F3-863E-B14E-81C4-01E1C964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5206153" cy="1325563"/>
          </a:xfrm>
        </p:spPr>
        <p:txBody>
          <a:bodyPr/>
          <a:lstStyle/>
          <a:p>
            <a:r>
              <a:rPr lang="en-GB" sz="3600" dirty="0"/>
              <a:t>Types of supply chain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1D3E16E-1F1F-82B9-E611-2BBF068B0F83}"/>
              </a:ext>
            </a:extLst>
          </p:cNvPr>
          <p:cNvSpPr/>
          <p:nvPr/>
        </p:nvSpPr>
        <p:spPr>
          <a:xfrm>
            <a:off x="857250" y="2555421"/>
            <a:ext cx="2359479" cy="153488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Upstream Supply Chain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9E35783-804C-269B-E785-7D65732FFDDE}"/>
              </a:ext>
            </a:extLst>
          </p:cNvPr>
          <p:cNvSpPr/>
          <p:nvPr/>
        </p:nvSpPr>
        <p:spPr>
          <a:xfrm>
            <a:off x="4859110" y="2555420"/>
            <a:ext cx="2359479" cy="153488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Internal Supply Chain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F1377DF-F5C9-74BA-7FEE-E9EC043B2AE7}"/>
              </a:ext>
            </a:extLst>
          </p:cNvPr>
          <p:cNvSpPr/>
          <p:nvPr/>
        </p:nvSpPr>
        <p:spPr>
          <a:xfrm>
            <a:off x="8860970" y="2555421"/>
            <a:ext cx="2359479" cy="153488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Downstream Supply Chain</a:t>
            </a:r>
          </a:p>
        </p:txBody>
      </p:sp>
      <p:sp>
        <p:nvSpPr>
          <p:cNvPr id="9" name="Arrow: Up-Down 8">
            <a:extLst>
              <a:ext uri="{FF2B5EF4-FFF2-40B4-BE49-F238E27FC236}">
                <a16:creationId xmlns:a16="http://schemas.microsoft.com/office/drawing/2014/main" id="{D89F6074-B660-458E-A4A7-EADD7CDF6AF6}"/>
              </a:ext>
            </a:extLst>
          </p:cNvPr>
          <p:cNvSpPr/>
          <p:nvPr/>
        </p:nvSpPr>
        <p:spPr>
          <a:xfrm rot="16200000">
            <a:off x="3825648" y="2631076"/>
            <a:ext cx="424543" cy="1438137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Up-Down 9">
            <a:extLst>
              <a:ext uri="{FF2B5EF4-FFF2-40B4-BE49-F238E27FC236}">
                <a16:creationId xmlns:a16="http://schemas.microsoft.com/office/drawing/2014/main" id="{96F93329-C42E-F89C-0F10-9A345D58E746}"/>
              </a:ext>
            </a:extLst>
          </p:cNvPr>
          <p:cNvSpPr/>
          <p:nvPr/>
        </p:nvSpPr>
        <p:spPr>
          <a:xfrm rot="16200000">
            <a:off x="7827508" y="2538548"/>
            <a:ext cx="424543" cy="1438137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FF5BA8E3-EEB1-6F9A-C4CB-E5E007E7BD45}"/>
              </a:ext>
            </a:extLst>
          </p:cNvPr>
          <p:cNvSpPr/>
          <p:nvPr/>
        </p:nvSpPr>
        <p:spPr>
          <a:xfrm>
            <a:off x="9854293" y="4286249"/>
            <a:ext cx="693964" cy="7919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67E7F185-0F0A-C6F5-3E4C-895EA8EEB56B}"/>
              </a:ext>
            </a:extLst>
          </p:cNvPr>
          <p:cNvSpPr/>
          <p:nvPr/>
        </p:nvSpPr>
        <p:spPr>
          <a:xfrm rot="10800000">
            <a:off x="1690007" y="1578496"/>
            <a:ext cx="693964" cy="7919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C50764A-A36B-4507-5750-15EDCBF67698}"/>
              </a:ext>
            </a:extLst>
          </p:cNvPr>
          <p:cNvSpPr/>
          <p:nvPr/>
        </p:nvSpPr>
        <p:spPr>
          <a:xfrm>
            <a:off x="5127171" y="3943350"/>
            <a:ext cx="2457450" cy="97155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activities for converting inputs -&gt; outputs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89BAD92-06F0-79AB-D3CB-3B0B267126DD}"/>
              </a:ext>
            </a:extLst>
          </p:cNvPr>
          <p:cNvSpPr/>
          <p:nvPr/>
        </p:nvSpPr>
        <p:spPr>
          <a:xfrm>
            <a:off x="1096735" y="3943350"/>
            <a:ext cx="2879272" cy="228600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Transactions between the org and its suppliers.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Activities of a manufacturing company and suppliers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501CFAF-A914-F673-8821-D2A72716A41A}"/>
              </a:ext>
            </a:extLst>
          </p:cNvPr>
          <p:cNvSpPr/>
          <p:nvPr/>
        </p:nvSpPr>
        <p:spPr>
          <a:xfrm>
            <a:off x="8414657" y="726621"/>
            <a:ext cx="2457450" cy="200569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Transactions between the org and its customers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Delivering of products</a:t>
            </a:r>
          </a:p>
        </p:txBody>
      </p:sp>
    </p:spTree>
    <p:extLst>
      <p:ext uri="{BB962C8B-B14F-4D97-AF65-F5344CB8AC3E}">
        <p14:creationId xmlns:p14="http://schemas.microsoft.com/office/powerpoint/2010/main" val="2802669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B5216-2F90-C7F9-DBF5-28E2226BC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02DBA-4663-7E9E-045F-FCF82E0E2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7549303" cy="1325563"/>
          </a:xfrm>
        </p:spPr>
        <p:txBody>
          <a:bodyPr/>
          <a:lstStyle/>
          <a:p>
            <a:r>
              <a:rPr lang="en-GB" sz="3600" dirty="0"/>
              <a:t>Source of Value - Customisation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866DF9E8-0F29-A7DD-1AD9-80455E02E6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5991" y="2510543"/>
            <a:ext cx="11106473" cy="2583971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7866" tIns="33338" rIns="67866" bIns="33338" rtlCol="0">
            <a:noAutofit/>
          </a:bodyPr>
          <a:lstStyle/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Focus: developing highly tailored solutions to fit a specific set of customers</a:t>
            </a:r>
          </a:p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Deep relationships with the segment of choice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applied to differentiation, cost </a:t>
            </a:r>
            <a:r>
              <a:rPr lang="en-US" altLang="en-US" sz="2200" b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minimisation</a:t>
            </a: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coordination</a:t>
            </a:r>
          </a:p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Pursued by both large and small firms in an increasingly fragmented market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tailoring through range of products and services consistent with needs, seamless access to resources, </a:t>
            </a:r>
            <a:r>
              <a:rPr lang="en-US" altLang="en-US" sz="2200" b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localised</a:t>
            </a:r>
            <a:r>
              <a:rPr lang="en-US" altLang="en-US" sz="2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decision making</a:t>
            </a:r>
          </a:p>
          <a:p>
            <a:pPr marL="457200" indent="-457200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en-US" sz="2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051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5CEE0-32D2-4CD8-7976-B24D86D93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989CF-76A5-99CF-6901-2B2F27FD8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4087646" cy="1325563"/>
          </a:xfrm>
        </p:spPr>
        <p:txBody>
          <a:bodyPr/>
          <a:lstStyle/>
          <a:p>
            <a:r>
              <a:rPr lang="en-GB" sz="3600" dirty="0"/>
              <a:t>A Simple Supply Chain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F2F2CD-21B3-38AB-4D0D-1BD9D0DF9E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3" descr="EXH08_01">
            <a:extLst>
              <a:ext uri="{FF2B5EF4-FFF2-40B4-BE49-F238E27FC236}">
                <a16:creationId xmlns:a16="http://schemas.microsoft.com/office/drawing/2014/main" id="{55255972-1DF2-277F-9AB0-3CA8E335E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9" t="3703" r="1974" b="4514"/>
          <a:stretch>
            <a:fillRect/>
          </a:stretch>
        </p:blipFill>
        <p:spPr>
          <a:xfrm>
            <a:off x="4226604" y="356054"/>
            <a:ext cx="7704138" cy="51847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62032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5151B-AC16-40E6-AFDF-8FAF7E704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3BE9C-D168-0931-B990-05D8E545B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202972" cy="1325563"/>
          </a:xfrm>
        </p:spPr>
        <p:txBody>
          <a:bodyPr/>
          <a:lstStyle/>
          <a:p>
            <a:r>
              <a:rPr lang="en-GB" sz="3600" dirty="0"/>
              <a:t>Push or Pull?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C66517-223D-B71F-620E-C31813445A8F}"/>
              </a:ext>
            </a:extLst>
          </p:cNvPr>
          <p:cNvSpPr txBox="1"/>
          <p:nvPr/>
        </p:nvSpPr>
        <p:spPr>
          <a:xfrm>
            <a:off x="337022" y="2569286"/>
            <a:ext cx="45697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Push = Supply-driven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Pull = Demand-driven</a:t>
            </a:r>
            <a:endParaRPr lang="en-GB" sz="2400" dirty="0"/>
          </a:p>
        </p:txBody>
      </p:sp>
      <p:pic>
        <p:nvPicPr>
          <p:cNvPr id="3" name="Picture 3" descr="PE2058 Ch06-03.gif                                             0001EC53Adam's work                    B65CE38B:">
            <a:extLst>
              <a:ext uri="{FF2B5EF4-FFF2-40B4-BE49-F238E27FC236}">
                <a16:creationId xmlns:a16="http://schemas.microsoft.com/office/drawing/2014/main" id="{13377806-648A-4FE6-5E1B-F707E47E4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88" t="2190" r="18774" b="9867"/>
          <a:stretch>
            <a:fillRect/>
          </a:stretch>
        </p:blipFill>
        <p:spPr>
          <a:xfrm>
            <a:off x="6139542" y="1"/>
            <a:ext cx="5780221" cy="5709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25433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DE2F86-D2BA-BD3F-0FA0-CD39FE0E5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3C806-88EA-6A99-454A-1C3606CAC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309" y="2103437"/>
            <a:ext cx="10962348" cy="1325563"/>
          </a:xfrm>
        </p:spPr>
        <p:txBody>
          <a:bodyPr/>
          <a:lstStyle/>
          <a:p>
            <a:r>
              <a:rPr lang="en-GB" sz="3600" dirty="0"/>
              <a:t>The supply chain becomes an integral part of the organisations marketing capability and value proposition – Why?</a:t>
            </a:r>
          </a:p>
        </p:txBody>
      </p:sp>
    </p:spTree>
    <p:extLst>
      <p:ext uri="{BB962C8B-B14F-4D97-AF65-F5344CB8AC3E}">
        <p14:creationId xmlns:p14="http://schemas.microsoft.com/office/powerpoint/2010/main" val="1832370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21715-AE05-A778-B0A1-ABE693F97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A17C3D4-726B-C0E6-0DD6-9AF409D1F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3" y="333045"/>
            <a:ext cx="4700341" cy="1325563"/>
          </a:xfrm>
        </p:spPr>
        <p:txBody>
          <a:bodyPr/>
          <a:lstStyle/>
          <a:p>
            <a:r>
              <a:rPr lang="en-GB" sz="3600" dirty="0"/>
              <a:t>Evolution of SCM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D1884C-515D-76F4-A0FF-4B807A5FA02B}"/>
              </a:ext>
            </a:extLst>
          </p:cNvPr>
          <p:cNvSpPr txBox="1"/>
          <p:nvPr/>
        </p:nvSpPr>
        <p:spPr>
          <a:xfrm>
            <a:off x="201386" y="937421"/>
            <a:ext cx="1178922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1970s on: introduction of JIT (just in time) and MRP (materials resource planning)</a:t>
            </a:r>
          </a:p>
          <a:p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MRP integrates the various operational IS to maintain optimum level of all resources (inventory management was key)</a:t>
            </a:r>
          </a:p>
          <a:p>
            <a:pPr marL="342906" indent="-342906" fontAlgn="auto"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From 1990s - software (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SAP) enabled overall SCM</a:t>
            </a:r>
          </a:p>
          <a:p>
            <a:pPr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These systems integrate the business and also interface with suppliers’ systems</a:t>
            </a:r>
          </a:p>
          <a:p>
            <a:pPr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They also changed the s</a:t>
            </a:r>
            <a:r>
              <a:rPr lang="en-US" altLang="zh-CN" sz="2600" dirty="0">
                <a:latin typeface="Arial" panose="020B0604020202020204" pitchFamily="34" charset="0"/>
                <a:cs typeface="Arial" panose="020B0604020202020204" pitchFamily="34" charset="0"/>
              </a:rPr>
              <a:t>upply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chain emphasis: From manufacturer-led ‘push’ </a:t>
            </a:r>
            <a:r>
              <a:rPr lang="en-US" altLang="zh-CN" sz="2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o customer-led ‘pull’</a:t>
            </a:r>
            <a:r>
              <a:rPr lang="en-US" altLang="zh-CN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1"/>
            <a:endParaRPr lang="en-US" altLang="zh-CN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8363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E0620-9E95-F215-A25B-5B747232C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A3862-9141-4BF6-04A3-5B1CF935A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27" y="2283829"/>
            <a:ext cx="4840681" cy="1325563"/>
          </a:xfrm>
        </p:spPr>
        <p:txBody>
          <a:bodyPr/>
          <a:lstStyle/>
          <a:p>
            <a:r>
              <a:rPr lang="en-GB" sz="3600" dirty="0"/>
              <a:t>E-supply chain: SC in E-business</a:t>
            </a:r>
          </a:p>
        </p:txBody>
      </p:sp>
      <p:graphicFrame>
        <p:nvGraphicFramePr>
          <p:cNvPr id="3" name="Rectangle 3">
            <a:extLst>
              <a:ext uri="{FF2B5EF4-FFF2-40B4-BE49-F238E27FC236}">
                <a16:creationId xmlns:a16="http://schemas.microsoft.com/office/drawing/2014/main" id="{0D5FABCD-3C69-29A1-048D-A769819DD8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571151"/>
              </p:ext>
            </p:extLst>
          </p:nvPr>
        </p:nvGraphicFramePr>
        <p:xfrm>
          <a:off x="6096000" y="577171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90670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PE2058 Ch06-01.gif                                             0001EC53Adam's work                    B65CE38B:">
            <a:extLst>
              <a:ext uri="{FF2B5EF4-FFF2-40B4-BE49-F238E27FC236}">
                <a16:creationId xmlns:a16="http://schemas.microsoft.com/office/drawing/2014/main" id="{7F5BB8FF-AA9B-1DE8-5790-5FD8686084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25" r="-6" b="4632"/>
          <a:stretch>
            <a:fillRect/>
          </a:stretch>
        </p:blipFill>
        <p:spPr bwMode="auto">
          <a:xfrm>
            <a:off x="651638" y="0"/>
            <a:ext cx="11535322" cy="74566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54F3668-F5CA-BE4F-B5EE-94BF31E44890}"/>
              </a:ext>
            </a:extLst>
          </p:cNvPr>
          <p:cNvSpPr/>
          <p:nvPr/>
        </p:nvSpPr>
        <p:spPr>
          <a:xfrm>
            <a:off x="-105103" y="-189186"/>
            <a:ext cx="851337" cy="77251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41869-AEFD-B329-1AC5-E97174320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B64DD-C6D3-81EB-021B-37F560941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9869724" cy="653777"/>
          </a:xfrm>
        </p:spPr>
        <p:txBody>
          <a:bodyPr/>
          <a:lstStyle/>
          <a:p>
            <a:r>
              <a:rPr lang="en-GB" sz="3600" dirty="0"/>
              <a:t>Main goals of SCM in Digital Business</a:t>
            </a:r>
          </a:p>
        </p:txBody>
      </p:sp>
      <p:graphicFrame>
        <p:nvGraphicFramePr>
          <p:cNvPr id="11" name="Rectangle 3">
            <a:extLst>
              <a:ext uri="{FF2B5EF4-FFF2-40B4-BE49-F238E27FC236}">
                <a16:creationId xmlns:a16="http://schemas.microsoft.com/office/drawing/2014/main" id="{D4B05417-9849-6A6A-3BBB-431CDAAADF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83110"/>
              </p:ext>
            </p:extLst>
          </p:nvPr>
        </p:nvGraphicFramePr>
        <p:xfrm>
          <a:off x="2489200" y="1181288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2131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83950D-1EE0-6FB5-B7D2-714E9449A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6BA5DA4-2A4C-75AC-F888-0DF200D6C2D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9769078" cy="841036"/>
          </a:xfrm>
          <a:prstGeom prst="rect">
            <a:avLst/>
          </a:prstGeom>
        </p:spPr>
        <p:txBody>
          <a:bodyPr anchor="ctr">
            <a:normAutofit fontScale="92500"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The Enabling Technologies in Supply Chain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300CCB3F-7EB8-AE3F-16AA-E3DA73312CBA}"/>
              </a:ext>
            </a:extLst>
          </p:cNvPr>
          <p:cNvSpPr txBox="1">
            <a:spLocks noChangeArrowheads="1"/>
          </p:cNvSpPr>
          <p:nvPr/>
        </p:nvSpPr>
        <p:spPr>
          <a:xfrm>
            <a:off x="769006" y="1465794"/>
            <a:ext cx="10653987" cy="30956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en-US" altLang="zh-CN" sz="2200">
                <a:latin typeface="Arial" panose="020B0604020202020204" pitchFamily="34" charset="0"/>
                <a:cs typeface="Arial" panose="020B0604020202020204" pitchFamily="34" charset="0"/>
              </a:rPr>
              <a:t>B2B Exchange Standard</a:t>
            </a:r>
            <a:r>
              <a:rPr lang="en-US" altLang="zh-CN" sz="220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: </a:t>
            </a:r>
            <a:endParaRPr lang="en-US" altLang="zh-CN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zh-CN" sz="2200">
                <a:latin typeface="Arial" panose="020B0604020202020204" pitchFamily="34" charset="0"/>
                <a:cs typeface="Arial" panose="020B0604020202020204" pitchFamily="34" charset="0"/>
              </a:rPr>
              <a:t>Data interchange</a:t>
            </a:r>
          </a:p>
          <a:p>
            <a:pPr lvl="2"/>
            <a:r>
              <a:rPr lang="en-US" altLang="zh-CN" sz="2200">
                <a:latin typeface="Arial" panose="020B0604020202020204" pitchFamily="34" charset="0"/>
                <a:cs typeface="Arial" panose="020B0604020202020204" pitchFamily="34" charset="0"/>
              </a:rPr>
              <a:t>Enables the computer-to-computer exchange between two organisations of standard transactions.</a:t>
            </a:r>
          </a:p>
          <a:p>
            <a:pPr lvl="2"/>
            <a:endParaRPr lang="en-US" altLang="zh-CN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zh-CN" sz="2200">
                <a:latin typeface="Arial" panose="020B0604020202020204" pitchFamily="34" charset="0"/>
                <a:cs typeface="Arial" panose="020B0604020202020204" pitchFamily="34" charset="0"/>
              </a:rPr>
              <a:t>XML-based B2B exchange (XML-based Web Services Infrastructure) </a:t>
            </a:r>
          </a:p>
          <a:p>
            <a:pPr lvl="2"/>
            <a:r>
              <a:rPr lang="en-US" altLang="zh-CN" sz="2200">
                <a:latin typeface="Arial" panose="020B0604020202020204" pitchFamily="34" charset="0"/>
                <a:cs typeface="Arial" panose="020B0604020202020204" pitchFamily="34" charset="0"/>
              </a:rPr>
              <a:t>the latest technology that enables </a:t>
            </a:r>
            <a:r>
              <a:rPr lang="en-GB" altLang="en-US" sz="2200">
                <a:latin typeface="Arial" panose="020B0604020202020204" pitchFamily="34" charset="0"/>
                <a:cs typeface="Arial" panose="020B0604020202020204" pitchFamily="34" charset="0"/>
              </a:rPr>
              <a:t>Web-based tracking/ordering</a:t>
            </a:r>
            <a:endParaRPr lang="en-US" altLang="zh-CN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2387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9E2EF-69D5-2958-43A3-7A6E85DED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A29F5D3-531D-909A-48E3-E45435DDEFF7}"/>
              </a:ext>
            </a:extLst>
          </p:cNvPr>
          <p:cNvSpPr txBox="1">
            <a:spLocks noChangeArrowheads="1"/>
          </p:cNvSpPr>
          <p:nvPr/>
        </p:nvSpPr>
        <p:spPr>
          <a:xfrm>
            <a:off x="269642" y="386360"/>
            <a:ext cx="9366727" cy="914902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defRPr/>
            </a:pPr>
            <a:r>
              <a:rPr lang="en-GB" altLang="zh-CN" sz="3800" dirty="0">
                <a:ea typeface="宋体" pitchFamily="2" charset="-122"/>
              </a:rPr>
              <a:t>E-Procurement</a:t>
            </a:r>
          </a:p>
        </p:txBody>
      </p:sp>
      <p:graphicFrame>
        <p:nvGraphicFramePr>
          <p:cNvPr id="3" name="Text Box 4">
            <a:extLst>
              <a:ext uri="{FF2B5EF4-FFF2-40B4-BE49-F238E27FC236}">
                <a16:creationId xmlns:a16="http://schemas.microsoft.com/office/drawing/2014/main" id="{4BC25C07-9621-35AA-8A7D-9636A400E6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1895607"/>
              </p:ext>
            </p:extLst>
          </p:nvPr>
        </p:nvGraphicFramePr>
        <p:xfrm>
          <a:off x="5778973" y="165643"/>
          <a:ext cx="5277074" cy="5580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E89DE08-85D2-05F5-C83B-E693680115AB}"/>
              </a:ext>
            </a:extLst>
          </p:cNvPr>
          <p:cNvSpPr txBox="1"/>
          <p:nvPr/>
        </p:nvSpPr>
        <p:spPr>
          <a:xfrm>
            <a:off x="420414" y="2274838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Five Rights of Purchasing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Right price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Delivered at the right time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Right quality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Right quantity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the right source  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678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0EF68-CC6A-F5AE-66E8-20FE2609D9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32EA280-10AA-0464-1EF0-56CE8AB04B02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9769078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Supply Chain 4.0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0CF2C4-D438-2F6F-8041-1532DAFABF24}"/>
              </a:ext>
            </a:extLst>
          </p:cNvPr>
          <p:cNvSpPr txBox="1"/>
          <p:nvPr/>
        </p:nvSpPr>
        <p:spPr>
          <a:xfrm>
            <a:off x="313382" y="1382286"/>
            <a:ext cx="11565236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Automation into logistics and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supply chain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processes:</a:t>
            </a:r>
          </a:p>
          <a:p>
            <a:endParaRPr lang="en-GB" sz="20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Exploiting </a:t>
            </a:r>
            <a:r>
              <a:rPr lang="en-GB" sz="2000" b="1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predictive analytics 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better match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with demand</a:t>
            </a:r>
            <a:endParaRPr lang="en-GB" sz="20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Optimising operations 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using the latest technologies for the last mile delivery such as drones and autonomous robots.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resenting new methods, techniques, and information systems that </a:t>
            </a:r>
            <a:r>
              <a:rPr lang="en-GB" sz="2000" b="1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the coordination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optimisation of logistics processes</a:t>
            </a:r>
            <a:r>
              <a:rPr lang="en-GB" sz="20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20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reduction of operational costs as well as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emergence of entirely new services and business processes.</a:t>
            </a:r>
          </a:p>
          <a:p>
            <a:endParaRPr lang="en-GB" sz="20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Involving technologies and operational research (methods available) to </a:t>
            </a:r>
            <a:r>
              <a:rPr lang="en-GB" sz="2000" b="1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smart, integrated, and sustainable logistics practices 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focusing on automation, big data, Internet of Things, and decision support systems for transportation and logistics.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1278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D9816-BE03-BFF4-E708-DD3899C18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nderstanding the Bullwhip Effect in Demand Planning - Intelichain">
            <a:extLst>
              <a:ext uri="{FF2B5EF4-FFF2-40B4-BE49-F238E27FC236}">
                <a16:creationId xmlns:a16="http://schemas.microsoft.com/office/drawing/2014/main" id="{F8759605-17F4-DC2D-5B87-04579F12AB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00"/>
          <a:stretch>
            <a:fillRect/>
          </a:stretch>
        </p:blipFill>
        <p:spPr bwMode="auto">
          <a:xfrm>
            <a:off x="897921" y="0"/>
            <a:ext cx="11294079" cy="571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84B6BB4-BED5-BA97-A739-9CC123A82BD1}"/>
              </a:ext>
            </a:extLst>
          </p:cNvPr>
          <p:cNvSpPr/>
          <p:nvPr/>
        </p:nvSpPr>
        <p:spPr>
          <a:xfrm>
            <a:off x="-346841" y="-546538"/>
            <a:ext cx="1387365" cy="62641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067DC60-97F2-4282-5256-71F171718AAE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9769078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The Bullwhip Effect</a:t>
            </a:r>
          </a:p>
        </p:txBody>
      </p:sp>
    </p:spTree>
    <p:extLst>
      <p:ext uri="{BB962C8B-B14F-4D97-AF65-F5344CB8AC3E}">
        <p14:creationId xmlns:p14="http://schemas.microsoft.com/office/powerpoint/2010/main" val="3837815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36EF02-08C1-1D0C-9748-FB8A6300B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79B8F1B7-5F37-0586-544F-3AB51D84A173}"/>
              </a:ext>
            </a:extLst>
          </p:cNvPr>
          <p:cNvSpPr txBox="1">
            <a:spLocks noChangeArrowheads="1"/>
          </p:cNvSpPr>
          <p:nvPr/>
        </p:nvSpPr>
        <p:spPr>
          <a:xfrm>
            <a:off x="720247" y="2054164"/>
            <a:ext cx="10231533" cy="1729559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defRPr/>
            </a:pPr>
            <a:r>
              <a:rPr lang="en-GB" altLang="zh-CN" sz="3800" dirty="0">
                <a:ea typeface="宋体" pitchFamily="2" charset="-122"/>
              </a:rPr>
              <a:t>Where and how is Business Value Generated through Supply Chain Systems?</a:t>
            </a:r>
          </a:p>
        </p:txBody>
      </p:sp>
    </p:spTree>
    <p:extLst>
      <p:ext uri="{BB962C8B-B14F-4D97-AF65-F5344CB8AC3E}">
        <p14:creationId xmlns:p14="http://schemas.microsoft.com/office/powerpoint/2010/main" val="40438078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155BD-9784-2E0E-7D0A-B59E6E1A8F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EEAEE21B-7844-C536-E76F-2E04038798C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9769078" cy="841036"/>
          </a:xfrm>
          <a:prstGeom prst="rect">
            <a:avLst/>
          </a:prstGeom>
        </p:spPr>
        <p:txBody>
          <a:bodyPr anchor="ctr">
            <a:normAutofit lnSpcReduction="10000"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Retailers using Upstream Supply Chain - </a:t>
            </a:r>
            <a:r>
              <a:rPr lang="en-GB" dirty="0"/>
              <a:t>real-time data sharing with its suppliers</a:t>
            </a:r>
            <a:endParaRPr lang="en-GB" altLang="zh-CN" sz="3800" dirty="0">
              <a:ea typeface="宋体" pitchFamily="2" charset="-122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F04E1414-9A2E-7880-ED3E-6B8FC3E5F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35563" y="2137158"/>
            <a:ext cx="8340725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altLang="en-US" sz="3000" dirty="0">
                <a:latin typeface="Calibri" panose="020F0502020204030204" pitchFamily="34" charset="0"/>
              </a:rPr>
              <a:t>Tesco’s Upstream Supply Chain – Tesco Information Exchange (TIE)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altLang="en-US" sz="3000" dirty="0">
                <a:latin typeface="Calibri" panose="020F0502020204030204" pitchFamily="34" charset="0"/>
              </a:rPr>
              <a:t>Sainsbury – Sainsbury Information Direct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altLang="en-US" sz="3000" dirty="0">
                <a:latin typeface="Calibri" panose="020F0502020204030204" pitchFamily="34" charset="0"/>
              </a:rPr>
              <a:t>Safeway – Safeway Supplier Information Service</a:t>
            </a:r>
          </a:p>
        </p:txBody>
      </p:sp>
    </p:spTree>
    <p:extLst>
      <p:ext uri="{BB962C8B-B14F-4D97-AF65-F5344CB8AC3E}">
        <p14:creationId xmlns:p14="http://schemas.microsoft.com/office/powerpoint/2010/main" val="33504169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2E148-A8FB-2F56-4332-B95277200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3BAA7BAC-36E7-68D1-0256-44E4D612096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9769078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Tesco </a:t>
            </a:r>
            <a:r>
              <a:rPr lang="en-GB" altLang="zh-CN" sz="3800" dirty="0" err="1">
                <a:ea typeface="宋体" pitchFamily="2" charset="-122"/>
              </a:rPr>
              <a:t>Netix</a:t>
            </a:r>
            <a:r>
              <a:rPr lang="en-GB" altLang="zh-CN" sz="3800" dirty="0">
                <a:ea typeface="宋体" pitchFamily="2" charset="-122"/>
              </a:rPr>
              <a:t> Supply Chain example: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39F0A0-DFED-59C9-A999-35CB581D4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232" y="1336329"/>
            <a:ext cx="10699535" cy="398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2025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392B35-DEBB-66E9-1E44-4655988EE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D7796908-73AD-14D4-B555-0C537F5DDC1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9769078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Collaborative Commerce (c-commerce)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B4DC31A7-E331-C54A-6D9D-60488DEBDF4E}"/>
              </a:ext>
            </a:extLst>
          </p:cNvPr>
          <p:cNvSpPr txBox="1">
            <a:spLocks noChangeArrowheads="1"/>
          </p:cNvSpPr>
          <p:nvPr/>
        </p:nvSpPr>
        <p:spPr>
          <a:xfrm>
            <a:off x="836908" y="1565329"/>
            <a:ext cx="11453247" cy="15458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000" dirty="0">
                <a:latin typeface="Arial" panose="020B0604020202020204" pitchFamily="34" charset="0"/>
                <a:cs typeface="Arial" panose="020B0604020202020204" pitchFamily="34" charset="0"/>
              </a:rPr>
              <a:t>The use of digital technologies that enable companies to collaboratively plan, design, develop, manage, and research products, services, and innovative EC applications</a:t>
            </a:r>
          </a:p>
        </p:txBody>
      </p:sp>
      <p:graphicFrame>
        <p:nvGraphicFramePr>
          <p:cNvPr id="3" name="Rectangle 3">
            <a:extLst>
              <a:ext uri="{FF2B5EF4-FFF2-40B4-BE49-F238E27FC236}">
                <a16:creationId xmlns:a16="http://schemas.microsoft.com/office/drawing/2014/main" id="{864A35D6-E640-B5D1-8605-89D57AA0B3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7587861"/>
              </p:ext>
            </p:extLst>
          </p:nvPr>
        </p:nvGraphicFramePr>
        <p:xfrm>
          <a:off x="1836549" y="2764518"/>
          <a:ext cx="8071297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17564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85167-66E2-3FE0-483F-BE4C0E3372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D98AFAA3-F2D8-D76C-3308-6459F8A4A7D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9769078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Corporate (Enterprise) Portals</a:t>
            </a:r>
          </a:p>
        </p:txBody>
      </p:sp>
      <p:graphicFrame>
        <p:nvGraphicFramePr>
          <p:cNvPr id="2" name="Rectangle 3">
            <a:extLst>
              <a:ext uri="{FF2B5EF4-FFF2-40B4-BE49-F238E27FC236}">
                <a16:creationId xmlns:a16="http://schemas.microsoft.com/office/drawing/2014/main" id="{0AC01E14-EDAE-6897-9CB8-AFEDE8B9CA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1973244"/>
              </p:ext>
            </p:extLst>
          </p:nvPr>
        </p:nvGraphicFramePr>
        <p:xfrm>
          <a:off x="7091053" y="1053885"/>
          <a:ext cx="4611928" cy="4482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Rectangle 3">
            <a:extLst>
              <a:ext uri="{FF2B5EF4-FFF2-40B4-BE49-F238E27FC236}">
                <a16:creationId xmlns:a16="http://schemas.microsoft.com/office/drawing/2014/main" id="{6A750E70-F814-F14F-E6A5-DAC21FB439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5361024"/>
              </p:ext>
            </p:extLst>
          </p:nvPr>
        </p:nvGraphicFramePr>
        <p:xfrm>
          <a:off x="933510" y="1053885"/>
          <a:ext cx="4611928" cy="4482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4472301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974</Words>
  <Application>Microsoft Office PowerPoint</Application>
  <PresentationFormat>Widescreen</PresentationFormat>
  <Paragraphs>140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SimSun</vt:lpstr>
      <vt:lpstr>Aptos</vt:lpstr>
      <vt:lpstr>Arial</vt:lpstr>
      <vt:lpstr>Calibri</vt:lpstr>
      <vt:lpstr>Segoe UI</vt:lpstr>
      <vt:lpstr>Selawik</vt:lpstr>
      <vt:lpstr>Title Slide 1</vt:lpstr>
      <vt:lpstr>ALAMO22</vt:lpstr>
      <vt:lpstr>   Module: BMSP6017 Digital Business  Session 8: Digital Supply Chain Management   </vt:lpstr>
      <vt:lpstr>Session Objectives</vt:lpstr>
      <vt:lpstr>Activity/Discussion:</vt:lpstr>
      <vt:lpstr>What is Supply Chain?</vt:lpstr>
      <vt:lpstr>Activity:</vt:lpstr>
      <vt:lpstr>So, what is the role of Supply Chain Management?</vt:lpstr>
      <vt:lpstr>Coordination</vt:lpstr>
      <vt:lpstr>Types of supply chain</vt:lpstr>
      <vt:lpstr>Source of Value - Customisation</vt:lpstr>
      <vt:lpstr>A Simple Supply Chain</vt:lpstr>
      <vt:lpstr>Push or Pull?</vt:lpstr>
      <vt:lpstr>The supply chain becomes an integral part of the organisations marketing capability and value proposition – Why?</vt:lpstr>
      <vt:lpstr>Evolution of SCM</vt:lpstr>
      <vt:lpstr>E-supply chain: SC in E-business</vt:lpstr>
      <vt:lpstr>PowerPoint Presentation</vt:lpstr>
      <vt:lpstr>Main goals of SCM in Digital Business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11</cp:revision>
  <dcterms:created xsi:type="dcterms:W3CDTF">2025-09-08T10:01:36Z</dcterms:created>
  <dcterms:modified xsi:type="dcterms:W3CDTF">2025-11-17T12:48:37Z</dcterms:modified>
</cp:coreProperties>
</file>