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x="18288000" cy="10287000"/>
  <p:notesSz cx="6858000" cy="9144000"/>
  <p:embeddedFontLst>
    <p:embeddedFont>
      <p:font typeface="League Spartan" charset="1" panose="00000800000000000000"/>
      <p:regular r:id="rId18"/>
    </p:embeddedFont>
    <p:embeddedFont>
      <p:font typeface="Poppins" charset="1" panose="00000500000000000000"/>
      <p:regular r:id="rId19"/>
    </p:embeddedFont>
    <p:embeddedFont>
      <p:font typeface="Lato Bold" charset="1" panose="020F0502020204030203"/>
      <p:regular r:id="rId20"/>
    </p:embeddedFont>
    <p:embeddedFont>
      <p:font typeface="Canva Sans Medium" charset="1" panose="020B0603030501040103"/>
      <p:regular r:id="rId21"/>
    </p:embeddedFont>
    <p:embeddedFont>
      <p:font typeface="Canva Sans" charset="1" panose="020B0503030501040103"/>
      <p:regular r:id="rId22"/>
    </p:embeddedFont>
    <p:embeddedFont>
      <p:font typeface="Canva Sans Bold" charset="1" panose="020B0803030501040103"/>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7.svg" Type="http://schemas.openxmlformats.org/officeDocument/2006/relationships/image"/><Relationship Id="rId9" Target="../media/image8.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 Id="rId3" Target="../media/image10.png" Type="http://schemas.openxmlformats.org/officeDocument/2006/relationships/image"/><Relationship Id="rId4" Target="../media/image11.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 Id="rId3" Target="../media/image12.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jpeg" Type="http://schemas.openxmlformats.org/officeDocument/2006/relationships/image"/><Relationship Id="rId3" Target="../media/image8.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grpSp>
        <p:nvGrpSpPr>
          <p:cNvPr name="Group 3" id="3"/>
          <p:cNvGrpSpPr/>
          <p:nvPr/>
        </p:nvGrpSpPr>
        <p:grpSpPr>
          <a:xfrm rot="0">
            <a:off x="0" y="0"/>
            <a:ext cx="1914772" cy="10287000"/>
            <a:chOff x="0" y="0"/>
            <a:chExt cx="504302" cy="2709333"/>
          </a:xfrm>
        </p:grpSpPr>
        <p:sp>
          <p:nvSpPr>
            <p:cNvPr name="Freeform 4" id="4"/>
            <p:cNvSpPr/>
            <p:nvPr/>
          </p:nvSpPr>
          <p:spPr>
            <a:xfrm flipH="false" flipV="false" rot="0">
              <a:off x="0" y="0"/>
              <a:ext cx="504302" cy="2709333"/>
            </a:xfrm>
            <a:custGeom>
              <a:avLst/>
              <a:gdLst/>
              <a:ahLst/>
              <a:cxnLst/>
              <a:rect r="r" b="b" t="t" l="l"/>
              <a:pathLst>
                <a:path h="2709333" w="504302">
                  <a:moveTo>
                    <a:pt x="0" y="0"/>
                  </a:moveTo>
                  <a:lnTo>
                    <a:pt x="504302" y="0"/>
                  </a:lnTo>
                  <a:lnTo>
                    <a:pt x="504302" y="2709333"/>
                  </a:lnTo>
                  <a:lnTo>
                    <a:pt x="0" y="2709333"/>
                  </a:lnTo>
                  <a:close/>
                </a:path>
              </a:pathLst>
            </a:custGeom>
            <a:solidFill>
              <a:srgbClr val="593C8F"/>
            </a:solidFill>
          </p:spPr>
        </p:sp>
        <p:sp>
          <p:nvSpPr>
            <p:cNvPr name="TextBox 5" id="5"/>
            <p:cNvSpPr txBox="true"/>
            <p:nvPr/>
          </p:nvSpPr>
          <p:spPr>
            <a:xfrm>
              <a:off x="0" y="-47625"/>
              <a:ext cx="504302" cy="2756958"/>
            </a:xfrm>
            <a:prstGeom prst="rect">
              <a:avLst/>
            </a:prstGeom>
          </p:spPr>
          <p:txBody>
            <a:bodyPr anchor="ctr" rtlCol="false" tIns="50800" lIns="50800" bIns="50800" rIns="50800"/>
            <a:lstStyle/>
            <a:p>
              <a:pPr algn="ctr">
                <a:lnSpc>
                  <a:spcPts val="2659"/>
                </a:lnSpc>
              </a:pPr>
            </a:p>
          </p:txBody>
        </p:sp>
      </p:grpSp>
      <p:sp>
        <p:nvSpPr>
          <p:cNvPr name="TextBox 6" id="6"/>
          <p:cNvSpPr txBox="true"/>
          <p:nvPr/>
        </p:nvSpPr>
        <p:spPr>
          <a:xfrm rot="0">
            <a:off x="2231021" y="2062586"/>
            <a:ext cx="15692330" cy="1163154"/>
          </a:xfrm>
          <a:prstGeom prst="rect">
            <a:avLst/>
          </a:prstGeom>
        </p:spPr>
        <p:txBody>
          <a:bodyPr anchor="t" rtlCol="false" tIns="0" lIns="0" bIns="0" rIns="0">
            <a:spAutoFit/>
          </a:bodyPr>
          <a:lstStyle/>
          <a:p>
            <a:pPr algn="l">
              <a:lnSpc>
                <a:spcPts val="4664"/>
              </a:lnSpc>
              <a:spcBef>
                <a:spcPct val="0"/>
              </a:spcBef>
            </a:pPr>
            <a:r>
              <a:rPr lang="en-US" sz="3331">
                <a:solidFill>
                  <a:srgbClr val="593C8F"/>
                </a:solidFill>
                <a:latin typeface="League Spartan"/>
                <a:ea typeface="League Spartan"/>
                <a:cs typeface="League Spartan"/>
                <a:sym typeface="League Spartan"/>
              </a:rPr>
              <a:t>A COMPARATIVE ANALYSIS OF MACHINE AND DEEP LEARNING MODELS FOR AUTOMATED FAKE NEWS DETECTION</a:t>
            </a:r>
          </a:p>
        </p:txBody>
      </p:sp>
      <p:sp>
        <p:nvSpPr>
          <p:cNvPr name="AutoShape 7" id="7"/>
          <p:cNvSpPr/>
          <p:nvPr/>
        </p:nvSpPr>
        <p:spPr>
          <a:xfrm flipV="true">
            <a:off x="2231012" y="3225740"/>
            <a:ext cx="9687995" cy="20505"/>
          </a:xfrm>
          <a:prstGeom prst="line">
            <a:avLst/>
          </a:prstGeom>
          <a:ln cap="flat" w="38100">
            <a:solidFill>
              <a:srgbClr val="000000"/>
            </a:solidFill>
            <a:prstDash val="solid"/>
            <a:headEnd type="none" len="sm" w="sm"/>
            <a:tailEnd type="none" len="sm" w="sm"/>
          </a:ln>
        </p:spPr>
      </p:sp>
      <p:sp>
        <p:nvSpPr>
          <p:cNvPr name="Freeform 8" id="8"/>
          <p:cNvSpPr/>
          <p:nvPr/>
        </p:nvSpPr>
        <p:spPr>
          <a:xfrm flipH="false" flipV="false" rot="0">
            <a:off x="15517064" y="387350"/>
            <a:ext cx="2406278" cy="2380028"/>
          </a:xfrm>
          <a:custGeom>
            <a:avLst/>
            <a:gdLst/>
            <a:ahLst/>
            <a:cxnLst/>
            <a:rect r="r" b="b" t="t" l="l"/>
            <a:pathLst>
              <a:path h="2380028" w="2406278">
                <a:moveTo>
                  <a:pt x="0" y="0"/>
                </a:moveTo>
                <a:lnTo>
                  <a:pt x="2406278" y="0"/>
                </a:lnTo>
                <a:lnTo>
                  <a:pt x="2406278" y="2380028"/>
                </a:lnTo>
                <a:lnTo>
                  <a:pt x="0" y="2380028"/>
                </a:lnTo>
                <a:lnTo>
                  <a:pt x="0" y="0"/>
                </a:lnTo>
                <a:close/>
              </a:path>
            </a:pathLst>
          </a:custGeom>
          <a:blipFill>
            <a:blip r:embed="rId3">
              <a:alphaModFix amt="37000"/>
              <a:extLst>
                <a:ext uri="{96DAC541-7B7A-43D3-8B79-37D633B846F1}">
                  <asvg:svgBlip xmlns:asvg="http://schemas.microsoft.com/office/drawing/2016/SVG/main" r:embed="rId4"/>
                </a:ext>
              </a:extLst>
            </a:blip>
            <a:stretch>
              <a:fillRect l="0" t="0" r="0" b="0"/>
            </a:stretch>
          </a:blipFill>
        </p:spPr>
      </p:sp>
      <p:sp>
        <p:nvSpPr>
          <p:cNvPr name="Freeform 9" id="9"/>
          <p:cNvSpPr/>
          <p:nvPr/>
        </p:nvSpPr>
        <p:spPr>
          <a:xfrm flipH="false" flipV="false" rot="0">
            <a:off x="722687" y="6805396"/>
            <a:ext cx="612026" cy="2245966"/>
          </a:xfrm>
          <a:custGeom>
            <a:avLst/>
            <a:gdLst/>
            <a:ahLst/>
            <a:cxnLst/>
            <a:rect r="r" b="b" t="t" l="l"/>
            <a:pathLst>
              <a:path h="2245966" w="612026">
                <a:moveTo>
                  <a:pt x="0" y="0"/>
                </a:moveTo>
                <a:lnTo>
                  <a:pt x="612026" y="0"/>
                </a:lnTo>
                <a:lnTo>
                  <a:pt x="612026" y="2245966"/>
                </a:lnTo>
                <a:lnTo>
                  <a:pt x="0" y="224596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10" id="10"/>
          <p:cNvSpPr/>
          <p:nvPr/>
        </p:nvSpPr>
        <p:spPr>
          <a:xfrm flipH="false" flipV="false" rot="0">
            <a:off x="16186029" y="8748496"/>
            <a:ext cx="1073271" cy="509804"/>
          </a:xfrm>
          <a:custGeom>
            <a:avLst/>
            <a:gdLst/>
            <a:ahLst/>
            <a:cxnLst/>
            <a:rect r="r" b="b" t="t" l="l"/>
            <a:pathLst>
              <a:path h="509804" w="1073271">
                <a:moveTo>
                  <a:pt x="0" y="0"/>
                </a:moveTo>
                <a:lnTo>
                  <a:pt x="1073271" y="0"/>
                </a:lnTo>
                <a:lnTo>
                  <a:pt x="1073271" y="509804"/>
                </a:lnTo>
                <a:lnTo>
                  <a:pt x="0" y="509804"/>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1" id="11"/>
          <p:cNvSpPr/>
          <p:nvPr/>
        </p:nvSpPr>
        <p:spPr>
          <a:xfrm flipH="false" flipV="false" rot="0">
            <a:off x="2231021" y="7147075"/>
            <a:ext cx="3935887" cy="1601421"/>
          </a:xfrm>
          <a:custGeom>
            <a:avLst/>
            <a:gdLst/>
            <a:ahLst/>
            <a:cxnLst/>
            <a:rect r="r" b="b" t="t" l="l"/>
            <a:pathLst>
              <a:path h="1601421" w="3935887">
                <a:moveTo>
                  <a:pt x="0" y="0"/>
                </a:moveTo>
                <a:lnTo>
                  <a:pt x="3935887" y="0"/>
                </a:lnTo>
                <a:lnTo>
                  <a:pt x="3935887" y="1601421"/>
                </a:lnTo>
                <a:lnTo>
                  <a:pt x="0" y="1601421"/>
                </a:lnTo>
                <a:lnTo>
                  <a:pt x="0" y="0"/>
                </a:lnTo>
                <a:close/>
              </a:path>
            </a:pathLst>
          </a:custGeom>
          <a:blipFill>
            <a:blip r:embed="rId9"/>
            <a:stretch>
              <a:fillRect l="0" t="0" r="0" b="0"/>
            </a:stretch>
          </a:blipFill>
        </p:spPr>
      </p:sp>
      <p:sp>
        <p:nvSpPr>
          <p:cNvPr name="TextBox 12" id="12"/>
          <p:cNvSpPr txBox="true"/>
          <p:nvPr/>
        </p:nvSpPr>
        <p:spPr>
          <a:xfrm rot="0">
            <a:off x="2231021" y="3739369"/>
            <a:ext cx="15028279" cy="3265461"/>
          </a:xfrm>
          <a:prstGeom prst="rect">
            <a:avLst/>
          </a:prstGeom>
        </p:spPr>
        <p:txBody>
          <a:bodyPr anchor="t" rtlCol="false" tIns="0" lIns="0" bIns="0" rIns="0">
            <a:spAutoFit/>
          </a:bodyPr>
          <a:lstStyle/>
          <a:p>
            <a:pPr algn="l">
              <a:lnSpc>
                <a:spcPts val="4288"/>
              </a:lnSpc>
            </a:pPr>
            <a:r>
              <a:rPr lang="en-US" sz="3063">
                <a:solidFill>
                  <a:srgbClr val="000000"/>
                </a:solidFill>
                <a:latin typeface="Poppins"/>
                <a:ea typeface="Poppins"/>
                <a:cs typeface="Poppins"/>
                <a:sym typeface="Poppins"/>
              </a:rPr>
              <a:t>Student name: Muhammad Haroon</a:t>
            </a:r>
          </a:p>
          <a:p>
            <a:pPr algn="l">
              <a:lnSpc>
                <a:spcPts val="4288"/>
              </a:lnSpc>
            </a:pPr>
            <a:r>
              <a:rPr lang="en-US" sz="3063">
                <a:solidFill>
                  <a:srgbClr val="000000"/>
                </a:solidFill>
                <a:latin typeface="Poppins"/>
                <a:ea typeface="Poppins"/>
                <a:cs typeface="Poppins"/>
                <a:sym typeface="Poppins"/>
              </a:rPr>
              <a:t>Student ID: 2434025</a:t>
            </a:r>
          </a:p>
          <a:p>
            <a:pPr algn="l">
              <a:lnSpc>
                <a:spcPts val="4288"/>
              </a:lnSpc>
            </a:pPr>
          </a:p>
          <a:p>
            <a:pPr algn="l">
              <a:lnSpc>
                <a:spcPts val="4288"/>
              </a:lnSpc>
            </a:pPr>
            <a:r>
              <a:rPr lang="en-US" sz="3063">
                <a:solidFill>
                  <a:srgbClr val="000000"/>
                </a:solidFill>
                <a:latin typeface="Poppins"/>
                <a:ea typeface="Poppins"/>
                <a:cs typeface="Poppins"/>
                <a:sym typeface="Poppins"/>
              </a:rPr>
              <a:t>Module: Research Methods and Professional Development</a:t>
            </a:r>
          </a:p>
          <a:p>
            <a:pPr algn="l">
              <a:lnSpc>
                <a:spcPts val="4288"/>
              </a:lnSpc>
            </a:pPr>
            <a:r>
              <a:rPr lang="en-US" sz="3063">
                <a:solidFill>
                  <a:srgbClr val="000000"/>
                </a:solidFill>
                <a:latin typeface="Poppins"/>
                <a:ea typeface="Poppins"/>
                <a:cs typeface="Poppins"/>
                <a:sym typeface="Poppins"/>
              </a:rPr>
              <a:t>Module code: ACFA7004</a:t>
            </a:r>
          </a:p>
          <a:p>
            <a:pPr algn="l">
              <a:lnSpc>
                <a:spcPts val="4288"/>
              </a:lnSpc>
              <a:spcBef>
                <a:spcPct val="0"/>
              </a:spcBef>
            </a:pP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grpSp>
        <p:nvGrpSpPr>
          <p:cNvPr name="Group 3" id="3"/>
          <p:cNvGrpSpPr/>
          <p:nvPr/>
        </p:nvGrpSpPr>
        <p:grpSpPr>
          <a:xfrm rot="0">
            <a:off x="17916055" y="0"/>
            <a:ext cx="371945" cy="10287000"/>
            <a:chOff x="0" y="0"/>
            <a:chExt cx="97961" cy="2709333"/>
          </a:xfrm>
        </p:grpSpPr>
        <p:sp>
          <p:nvSpPr>
            <p:cNvPr name="Freeform 4" id="4"/>
            <p:cNvSpPr/>
            <p:nvPr/>
          </p:nvSpPr>
          <p:spPr>
            <a:xfrm flipH="false" flipV="false" rot="0">
              <a:off x="0" y="0"/>
              <a:ext cx="97961" cy="2709333"/>
            </a:xfrm>
            <a:custGeom>
              <a:avLst/>
              <a:gdLst/>
              <a:ahLst/>
              <a:cxnLst/>
              <a:rect r="r" b="b" t="t" l="l"/>
              <a:pathLst>
                <a:path h="2709333" w="97961">
                  <a:moveTo>
                    <a:pt x="0" y="0"/>
                  </a:moveTo>
                  <a:lnTo>
                    <a:pt x="97961" y="0"/>
                  </a:lnTo>
                  <a:lnTo>
                    <a:pt x="97961" y="2709333"/>
                  </a:lnTo>
                  <a:lnTo>
                    <a:pt x="0" y="2709333"/>
                  </a:lnTo>
                  <a:close/>
                </a:path>
              </a:pathLst>
            </a:custGeom>
            <a:solidFill>
              <a:srgbClr val="593C8F"/>
            </a:solidFill>
          </p:spPr>
        </p:sp>
        <p:sp>
          <p:nvSpPr>
            <p:cNvPr name="TextBox 5" id="5"/>
            <p:cNvSpPr txBox="true"/>
            <p:nvPr/>
          </p:nvSpPr>
          <p:spPr>
            <a:xfrm>
              <a:off x="0" y="-47625"/>
              <a:ext cx="97961" cy="2756958"/>
            </a:xfrm>
            <a:prstGeom prst="rect">
              <a:avLst/>
            </a:prstGeom>
          </p:spPr>
          <p:txBody>
            <a:bodyPr anchor="ctr" rtlCol="false" tIns="50800" lIns="50800" bIns="50800" rIns="50800"/>
            <a:lstStyle/>
            <a:p>
              <a:pPr algn="ctr">
                <a:lnSpc>
                  <a:spcPts val="2659"/>
                </a:lnSpc>
              </a:pPr>
            </a:p>
          </p:txBody>
        </p:sp>
      </p:grpSp>
      <p:sp>
        <p:nvSpPr>
          <p:cNvPr name="TextBox 6" id="6"/>
          <p:cNvSpPr txBox="true"/>
          <p:nvPr/>
        </p:nvSpPr>
        <p:spPr>
          <a:xfrm rot="0">
            <a:off x="1028720" y="1494821"/>
            <a:ext cx="4957463" cy="738201"/>
          </a:xfrm>
          <a:prstGeom prst="rect">
            <a:avLst/>
          </a:prstGeom>
        </p:spPr>
        <p:txBody>
          <a:bodyPr anchor="t" rtlCol="false" tIns="0" lIns="0" bIns="0" rIns="0">
            <a:spAutoFit/>
          </a:bodyPr>
          <a:lstStyle/>
          <a:p>
            <a:pPr algn="l">
              <a:lnSpc>
                <a:spcPts val="6018"/>
              </a:lnSpc>
              <a:spcBef>
                <a:spcPct val="0"/>
              </a:spcBef>
            </a:pPr>
            <a:r>
              <a:rPr lang="en-US" sz="4298">
                <a:solidFill>
                  <a:srgbClr val="593C8F"/>
                </a:solidFill>
                <a:latin typeface="League Spartan"/>
                <a:ea typeface="League Spartan"/>
                <a:cs typeface="League Spartan"/>
                <a:sym typeface="League Spartan"/>
              </a:rPr>
              <a:t>OF CONTENTS</a:t>
            </a:r>
          </a:p>
        </p:txBody>
      </p:sp>
      <p:sp>
        <p:nvSpPr>
          <p:cNvPr name="AutoShape 7" id="7"/>
          <p:cNvSpPr/>
          <p:nvPr/>
        </p:nvSpPr>
        <p:spPr>
          <a:xfrm flipH="true">
            <a:off x="1028720" y="2186817"/>
            <a:ext cx="0" cy="0"/>
          </a:xfrm>
          <a:prstGeom prst="line">
            <a:avLst/>
          </a:prstGeom>
          <a:ln cap="flat" w="19050">
            <a:solidFill>
              <a:srgbClr val="000000"/>
            </a:solidFill>
            <a:prstDash val="solid"/>
            <a:headEnd type="none" len="sm" w="sm"/>
            <a:tailEnd type="none" len="sm" w="sm"/>
          </a:ln>
        </p:spPr>
      </p:sp>
      <p:sp>
        <p:nvSpPr>
          <p:cNvPr name="AutoShape 8" id="8"/>
          <p:cNvSpPr/>
          <p:nvPr/>
        </p:nvSpPr>
        <p:spPr>
          <a:xfrm>
            <a:off x="1029792" y="2252109"/>
            <a:ext cx="2618740" cy="0"/>
          </a:xfrm>
          <a:prstGeom prst="line">
            <a:avLst/>
          </a:prstGeom>
          <a:ln cap="flat" w="38100">
            <a:solidFill>
              <a:srgbClr val="000000"/>
            </a:solidFill>
            <a:prstDash val="solid"/>
            <a:headEnd type="none" len="sm" w="sm"/>
            <a:tailEnd type="none" len="sm" w="sm"/>
          </a:ln>
        </p:spPr>
      </p:sp>
      <p:sp>
        <p:nvSpPr>
          <p:cNvPr name="TextBox 9" id="9"/>
          <p:cNvSpPr txBox="true"/>
          <p:nvPr/>
        </p:nvSpPr>
        <p:spPr>
          <a:xfrm rot="0">
            <a:off x="1028720" y="952500"/>
            <a:ext cx="3255770" cy="628024"/>
          </a:xfrm>
          <a:prstGeom prst="rect">
            <a:avLst/>
          </a:prstGeom>
        </p:spPr>
        <p:txBody>
          <a:bodyPr anchor="t" rtlCol="false" tIns="0" lIns="0" bIns="0" rIns="0">
            <a:spAutoFit/>
          </a:bodyPr>
          <a:lstStyle/>
          <a:p>
            <a:pPr algn="l">
              <a:lnSpc>
                <a:spcPts val="5080"/>
              </a:lnSpc>
              <a:spcBef>
                <a:spcPct val="0"/>
              </a:spcBef>
            </a:pPr>
            <a:r>
              <a:rPr lang="en-US" b="true" sz="3629">
                <a:solidFill>
                  <a:srgbClr val="000000"/>
                </a:solidFill>
                <a:latin typeface="Lato Bold"/>
                <a:ea typeface="Lato Bold"/>
                <a:cs typeface="Lato Bold"/>
                <a:sym typeface="Lato Bold"/>
              </a:rPr>
              <a:t>TABLE</a:t>
            </a:r>
          </a:p>
        </p:txBody>
      </p:sp>
      <p:sp>
        <p:nvSpPr>
          <p:cNvPr name="TextBox 10" id="10"/>
          <p:cNvSpPr txBox="true"/>
          <p:nvPr/>
        </p:nvSpPr>
        <p:spPr>
          <a:xfrm rot="0">
            <a:off x="992732" y="2493092"/>
            <a:ext cx="16266568" cy="4191246"/>
          </a:xfrm>
          <a:prstGeom prst="rect">
            <a:avLst/>
          </a:prstGeom>
        </p:spPr>
        <p:txBody>
          <a:bodyPr anchor="t" rtlCol="false" tIns="0" lIns="0" bIns="0" rIns="0">
            <a:spAutoFit/>
          </a:bodyPr>
          <a:lstStyle/>
          <a:p>
            <a:pPr algn="l" marL="645608" indent="-322804" lvl="1">
              <a:lnSpc>
                <a:spcPts val="4186"/>
              </a:lnSpc>
              <a:buFont typeface="Arial"/>
              <a:buChar char="•"/>
            </a:pPr>
            <a:r>
              <a:rPr lang="en-US" sz="2990">
                <a:solidFill>
                  <a:srgbClr val="000000"/>
                </a:solidFill>
                <a:latin typeface="Poppins"/>
                <a:ea typeface="Poppins"/>
                <a:cs typeface="Poppins"/>
                <a:sym typeface="Poppins"/>
              </a:rPr>
              <a:t>Research Context &amp; Background</a:t>
            </a:r>
          </a:p>
          <a:p>
            <a:pPr algn="l" marL="645608" indent="-322804" lvl="1">
              <a:lnSpc>
                <a:spcPts val="4186"/>
              </a:lnSpc>
              <a:buFont typeface="Arial"/>
              <a:buChar char="•"/>
            </a:pPr>
            <a:r>
              <a:rPr lang="en-US" sz="2990">
                <a:solidFill>
                  <a:srgbClr val="000000"/>
                </a:solidFill>
                <a:latin typeface="Poppins"/>
                <a:ea typeface="Poppins"/>
                <a:cs typeface="Poppins"/>
                <a:sym typeface="Poppins"/>
              </a:rPr>
              <a:t>Research Problem &amp; Gap</a:t>
            </a:r>
          </a:p>
          <a:p>
            <a:pPr algn="l" marL="645608" indent="-322804" lvl="1">
              <a:lnSpc>
                <a:spcPts val="4186"/>
              </a:lnSpc>
              <a:buFont typeface="Arial"/>
              <a:buChar char="•"/>
            </a:pPr>
            <a:r>
              <a:rPr lang="en-US" sz="2990">
                <a:solidFill>
                  <a:srgbClr val="000000"/>
                </a:solidFill>
                <a:latin typeface="Poppins"/>
                <a:ea typeface="Poppins"/>
                <a:cs typeface="Poppins"/>
                <a:sym typeface="Poppins"/>
              </a:rPr>
              <a:t>Research Aim &amp; Objectives</a:t>
            </a:r>
          </a:p>
          <a:p>
            <a:pPr algn="l" marL="645608" indent="-322804" lvl="1">
              <a:lnSpc>
                <a:spcPts val="4186"/>
              </a:lnSpc>
              <a:buFont typeface="Arial"/>
              <a:buChar char="•"/>
            </a:pPr>
            <a:r>
              <a:rPr lang="en-US" sz="2990">
                <a:solidFill>
                  <a:srgbClr val="000000"/>
                </a:solidFill>
                <a:latin typeface="Poppins"/>
                <a:ea typeface="Poppins"/>
                <a:cs typeface="Poppins"/>
                <a:sym typeface="Poppins"/>
              </a:rPr>
              <a:t>Brief Literature Review &amp; Summary</a:t>
            </a:r>
          </a:p>
          <a:p>
            <a:pPr algn="l" marL="645608" indent="-322804" lvl="1">
              <a:lnSpc>
                <a:spcPts val="4186"/>
              </a:lnSpc>
              <a:buFont typeface="Arial"/>
              <a:buChar char="•"/>
            </a:pPr>
            <a:r>
              <a:rPr lang="en-US" sz="2990">
                <a:solidFill>
                  <a:srgbClr val="000000"/>
                </a:solidFill>
                <a:latin typeface="Poppins"/>
                <a:ea typeface="Poppins"/>
                <a:cs typeface="Poppins"/>
                <a:sym typeface="Poppins"/>
              </a:rPr>
              <a:t>Research Methodology</a:t>
            </a:r>
          </a:p>
          <a:p>
            <a:pPr algn="l" marL="645608" indent="-322804" lvl="1">
              <a:lnSpc>
                <a:spcPts val="4186"/>
              </a:lnSpc>
              <a:buFont typeface="Arial"/>
              <a:buChar char="•"/>
            </a:pPr>
            <a:r>
              <a:rPr lang="en-US" sz="2990">
                <a:solidFill>
                  <a:srgbClr val="000000"/>
                </a:solidFill>
                <a:latin typeface="Poppins"/>
                <a:ea typeface="Poppins"/>
                <a:cs typeface="Poppins"/>
                <a:sym typeface="Poppins"/>
              </a:rPr>
              <a:t>Project Planning &amp; Resource Management</a:t>
            </a:r>
          </a:p>
          <a:p>
            <a:pPr algn="l" marL="645608" indent="-322804" lvl="1">
              <a:lnSpc>
                <a:spcPts val="4186"/>
              </a:lnSpc>
              <a:buFont typeface="Arial"/>
              <a:buChar char="•"/>
            </a:pPr>
            <a:r>
              <a:rPr lang="en-US" sz="2990">
                <a:solidFill>
                  <a:srgbClr val="000000"/>
                </a:solidFill>
                <a:latin typeface="Poppins"/>
                <a:ea typeface="Poppins"/>
                <a:cs typeface="Poppins"/>
                <a:sym typeface="Poppins"/>
              </a:rPr>
              <a:t>Project Impact &amp; Limitations</a:t>
            </a:r>
          </a:p>
          <a:p>
            <a:pPr algn="l" marL="645608" indent="-322804" lvl="1">
              <a:lnSpc>
                <a:spcPts val="4186"/>
              </a:lnSpc>
              <a:spcBef>
                <a:spcPct val="0"/>
              </a:spcBef>
              <a:buFont typeface="Arial"/>
              <a:buChar char="•"/>
            </a:pPr>
            <a:r>
              <a:rPr lang="en-US" sz="2990">
                <a:solidFill>
                  <a:srgbClr val="000000"/>
                </a:solidFill>
                <a:latin typeface="Poppins"/>
                <a:ea typeface="Poppins"/>
                <a:cs typeface="Poppins"/>
                <a:sym typeface="Poppins"/>
              </a:rPr>
              <a:t>References</a:t>
            </a:r>
          </a:p>
        </p:txBody>
      </p:sp>
      <p:sp>
        <p:nvSpPr>
          <p:cNvPr name="Freeform 11" id="11"/>
          <p:cNvSpPr/>
          <p:nvPr/>
        </p:nvSpPr>
        <p:spPr>
          <a:xfrm flipH="false" flipV="false" rot="0">
            <a:off x="16396252" y="6753863"/>
            <a:ext cx="612026" cy="2245966"/>
          </a:xfrm>
          <a:custGeom>
            <a:avLst/>
            <a:gdLst/>
            <a:ahLst/>
            <a:cxnLst/>
            <a:rect r="r" b="b" t="t" l="l"/>
            <a:pathLst>
              <a:path h="2245966" w="612026">
                <a:moveTo>
                  <a:pt x="0" y="0"/>
                </a:moveTo>
                <a:lnTo>
                  <a:pt x="612026" y="0"/>
                </a:lnTo>
                <a:lnTo>
                  <a:pt x="612026" y="2245966"/>
                </a:lnTo>
                <a:lnTo>
                  <a:pt x="0" y="224596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sp>
        <p:nvSpPr>
          <p:cNvPr name="TextBox 3" id="3"/>
          <p:cNvSpPr txBox="true"/>
          <p:nvPr/>
        </p:nvSpPr>
        <p:spPr>
          <a:xfrm rot="0">
            <a:off x="1028700" y="942975"/>
            <a:ext cx="16204653" cy="738194"/>
          </a:xfrm>
          <a:prstGeom prst="rect">
            <a:avLst/>
          </a:prstGeom>
        </p:spPr>
        <p:txBody>
          <a:bodyPr anchor="t" rtlCol="false" tIns="0" lIns="0" bIns="0" rIns="0">
            <a:spAutoFit/>
          </a:bodyPr>
          <a:lstStyle/>
          <a:p>
            <a:pPr algn="l">
              <a:lnSpc>
                <a:spcPts val="6018"/>
              </a:lnSpc>
              <a:spcBef>
                <a:spcPct val="0"/>
              </a:spcBef>
            </a:pPr>
            <a:r>
              <a:rPr lang="en-US" sz="4298">
                <a:solidFill>
                  <a:srgbClr val="593C8F"/>
                </a:solidFill>
                <a:latin typeface="League Spartan"/>
                <a:ea typeface="League Spartan"/>
                <a:cs typeface="League Spartan"/>
                <a:sym typeface="League Spartan"/>
              </a:rPr>
              <a:t>RESEARCH CONTEXT &amp; BACKGROUND</a:t>
            </a:r>
          </a:p>
        </p:txBody>
      </p:sp>
      <p:sp>
        <p:nvSpPr>
          <p:cNvPr name="AutoShape 4" id="4"/>
          <p:cNvSpPr/>
          <p:nvPr/>
        </p:nvSpPr>
        <p:spPr>
          <a:xfrm>
            <a:off x="1028700" y="1739959"/>
            <a:ext cx="2618740" cy="0"/>
          </a:xfrm>
          <a:prstGeom prst="line">
            <a:avLst/>
          </a:prstGeom>
          <a:ln cap="flat" w="38100">
            <a:solidFill>
              <a:srgbClr val="000000"/>
            </a:solidFill>
            <a:prstDash val="solid"/>
            <a:headEnd type="none" len="sm" w="sm"/>
            <a:tailEnd type="none" len="sm" w="sm"/>
          </a:ln>
        </p:spPr>
      </p:sp>
      <p:grpSp>
        <p:nvGrpSpPr>
          <p:cNvPr name="Group 5" id="5"/>
          <p:cNvGrpSpPr/>
          <p:nvPr/>
        </p:nvGrpSpPr>
        <p:grpSpPr>
          <a:xfrm rot="0">
            <a:off x="0" y="0"/>
            <a:ext cx="324460" cy="10287000"/>
            <a:chOff x="0" y="0"/>
            <a:chExt cx="85454" cy="2709333"/>
          </a:xfrm>
        </p:grpSpPr>
        <p:sp>
          <p:nvSpPr>
            <p:cNvPr name="Freeform 6" id="6"/>
            <p:cNvSpPr/>
            <p:nvPr/>
          </p:nvSpPr>
          <p:spPr>
            <a:xfrm flipH="false" flipV="false" rot="0">
              <a:off x="0" y="0"/>
              <a:ext cx="85454" cy="2709333"/>
            </a:xfrm>
            <a:custGeom>
              <a:avLst/>
              <a:gdLst/>
              <a:ahLst/>
              <a:cxnLst/>
              <a:rect r="r" b="b" t="t" l="l"/>
              <a:pathLst>
                <a:path h="2709333" w="85454">
                  <a:moveTo>
                    <a:pt x="0" y="0"/>
                  </a:moveTo>
                  <a:lnTo>
                    <a:pt x="85454" y="0"/>
                  </a:lnTo>
                  <a:lnTo>
                    <a:pt x="85454" y="2709333"/>
                  </a:lnTo>
                  <a:lnTo>
                    <a:pt x="0" y="2709333"/>
                  </a:lnTo>
                  <a:close/>
                </a:path>
              </a:pathLst>
            </a:custGeom>
            <a:solidFill>
              <a:srgbClr val="593C8F"/>
            </a:solidFill>
          </p:spPr>
        </p:sp>
        <p:sp>
          <p:nvSpPr>
            <p:cNvPr name="TextBox 7" id="7"/>
            <p:cNvSpPr txBox="true"/>
            <p:nvPr/>
          </p:nvSpPr>
          <p:spPr>
            <a:xfrm>
              <a:off x="0" y="-47625"/>
              <a:ext cx="85454" cy="2756958"/>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1028700" y="2200275"/>
            <a:ext cx="16204653" cy="3051175"/>
          </a:xfrm>
          <a:prstGeom prst="rect">
            <a:avLst/>
          </a:prstGeom>
        </p:spPr>
        <p:txBody>
          <a:bodyPr anchor="t" rtlCol="false" tIns="0" lIns="0" bIns="0" rIns="0">
            <a:spAutoFit/>
          </a:bodyPr>
          <a:lstStyle/>
          <a:p>
            <a:pPr algn="l" marL="539749" indent="-269875" lvl="1">
              <a:lnSpc>
                <a:spcPts val="3499"/>
              </a:lnSpc>
              <a:buFont typeface="Arial"/>
              <a:buChar char="•"/>
            </a:pPr>
            <a:r>
              <a:rPr lang="en-US" b="true" sz="2499">
                <a:solidFill>
                  <a:srgbClr val="000000"/>
                </a:solidFill>
                <a:latin typeface="Canva Sans Medium"/>
                <a:ea typeface="Canva Sans Medium"/>
                <a:cs typeface="Canva Sans Medium"/>
                <a:sym typeface="Canva Sans Medium"/>
              </a:rPr>
              <a:t>The Problem:</a:t>
            </a:r>
            <a:r>
              <a:rPr lang="en-US" sz="2499">
                <a:solidFill>
                  <a:srgbClr val="000000"/>
                </a:solidFill>
                <a:latin typeface="Canva Sans"/>
                <a:ea typeface="Canva Sans"/>
                <a:cs typeface="Canva Sans"/>
                <a:sym typeface="Canva Sans"/>
              </a:rPr>
              <a:t> Proliferation of fake news on social media platforms erodes public trust, influences elections, and threatens social cohesion.</a:t>
            </a:r>
          </a:p>
          <a:p>
            <a:pPr algn="l" marL="539749" indent="-269875" lvl="1">
              <a:lnSpc>
                <a:spcPts val="3499"/>
              </a:lnSpc>
              <a:buFont typeface="Arial"/>
              <a:buChar char="•"/>
            </a:pPr>
            <a:r>
              <a:rPr lang="en-US" b="true" sz="2499">
                <a:solidFill>
                  <a:srgbClr val="000000"/>
                </a:solidFill>
                <a:latin typeface="Canva Sans Medium"/>
                <a:ea typeface="Canva Sans Medium"/>
                <a:cs typeface="Canva Sans Medium"/>
                <a:sym typeface="Canva Sans Medium"/>
              </a:rPr>
              <a:t>The Scale:</a:t>
            </a:r>
            <a:r>
              <a:rPr lang="en-US" sz="2499">
                <a:solidFill>
                  <a:srgbClr val="000000"/>
                </a:solidFill>
                <a:latin typeface="Canva Sans"/>
                <a:ea typeface="Canva Sans"/>
                <a:cs typeface="Canva Sans"/>
                <a:sym typeface="Canva Sans"/>
              </a:rPr>
              <a:t> The volume and velocity of information make manual fact-checking impractical.</a:t>
            </a:r>
          </a:p>
          <a:p>
            <a:pPr algn="l" marL="539749" indent="-269875" lvl="1">
              <a:lnSpc>
                <a:spcPts val="3499"/>
              </a:lnSpc>
              <a:buFont typeface="Arial"/>
              <a:buChar char="•"/>
            </a:pPr>
            <a:r>
              <a:rPr lang="en-US" b="true" sz="2499">
                <a:solidFill>
                  <a:srgbClr val="000000"/>
                </a:solidFill>
                <a:latin typeface="Canva Sans Medium"/>
                <a:ea typeface="Canva Sans Medium"/>
                <a:cs typeface="Canva Sans Medium"/>
                <a:sym typeface="Canva Sans Medium"/>
              </a:rPr>
              <a:t>The Opportunity:</a:t>
            </a:r>
            <a:r>
              <a:rPr lang="en-US" sz="2499">
                <a:solidFill>
                  <a:srgbClr val="000000"/>
                </a:solidFill>
                <a:latin typeface="Canva Sans"/>
                <a:ea typeface="Canva Sans"/>
                <a:cs typeface="Canva Sans"/>
                <a:sym typeface="Canva Sans"/>
              </a:rPr>
              <a:t> Artificial Intelligence (AI), specifically Machine Learning (ML) and Deep Learning (DL), offers a promising solution for automated, scalable detection.</a:t>
            </a:r>
          </a:p>
          <a:p>
            <a:pPr algn="l" marL="539749" indent="-269875" lvl="1">
              <a:lnSpc>
                <a:spcPts val="3499"/>
              </a:lnSpc>
              <a:buFont typeface="Arial"/>
              <a:buChar char="•"/>
            </a:pPr>
            <a:r>
              <a:rPr lang="en-US" b="true" sz="2499">
                <a:solidFill>
                  <a:srgbClr val="000000"/>
                </a:solidFill>
                <a:latin typeface="Canva Sans Medium"/>
                <a:ea typeface="Canva Sans Medium"/>
                <a:cs typeface="Canva Sans Medium"/>
                <a:sym typeface="Canva Sans Medium"/>
              </a:rPr>
              <a:t>Current Development:</a:t>
            </a:r>
            <a:r>
              <a:rPr lang="en-US" sz="2499">
                <a:solidFill>
                  <a:srgbClr val="000000"/>
                </a:solidFill>
                <a:latin typeface="Canva Sans"/>
                <a:ea typeface="Canva Sans"/>
                <a:cs typeface="Canva Sans"/>
                <a:sym typeface="Canva Sans"/>
              </a:rPr>
              <a:t> Research is active in NLP, with approaches ranging from traditional classifiers (e.g., Naive Bayes, SVM) to advanced neural networks (e.g., LSTMs, BERT).</a:t>
            </a:r>
          </a:p>
        </p:txBody>
      </p:sp>
      <p:sp>
        <p:nvSpPr>
          <p:cNvPr name="TextBox 9" id="9"/>
          <p:cNvSpPr txBox="true"/>
          <p:nvPr/>
        </p:nvSpPr>
        <p:spPr>
          <a:xfrm rot="0">
            <a:off x="1028700" y="7401060"/>
            <a:ext cx="3247748" cy="349250"/>
          </a:xfrm>
          <a:prstGeom prst="rect">
            <a:avLst/>
          </a:prstGeom>
        </p:spPr>
        <p:txBody>
          <a:bodyPr anchor="t" rtlCol="false" tIns="0" lIns="0" bIns="0" rIns="0">
            <a:spAutoFit/>
          </a:bodyPr>
          <a:lstStyle/>
          <a:p>
            <a:pPr algn="l">
              <a:lnSpc>
                <a:spcPts val="2800"/>
              </a:lnSpc>
            </a:pPr>
            <a:r>
              <a:rPr lang="en-US" sz="2000" b="true">
                <a:solidFill>
                  <a:srgbClr val="000000"/>
                </a:solidFill>
                <a:latin typeface="Canva Sans Bold"/>
                <a:ea typeface="Canva Sans Bold"/>
                <a:cs typeface="Canva Sans Bold"/>
                <a:sym typeface="Canva Sans Bold"/>
              </a:rPr>
              <a:t>References</a:t>
            </a:r>
          </a:p>
        </p:txBody>
      </p:sp>
      <p:sp>
        <p:nvSpPr>
          <p:cNvPr name="AutoShape 10" id="10"/>
          <p:cNvSpPr/>
          <p:nvPr/>
        </p:nvSpPr>
        <p:spPr>
          <a:xfrm>
            <a:off x="1030328" y="7298658"/>
            <a:ext cx="6492240" cy="0"/>
          </a:xfrm>
          <a:prstGeom prst="line">
            <a:avLst/>
          </a:prstGeom>
          <a:ln cap="flat" w="38100">
            <a:solidFill>
              <a:srgbClr val="000000"/>
            </a:solidFill>
            <a:prstDash val="sysDash"/>
            <a:headEnd type="none" len="sm" w="sm"/>
            <a:tailEnd type="none" len="sm" w="sm"/>
          </a:ln>
        </p:spPr>
      </p:sp>
      <p:sp>
        <p:nvSpPr>
          <p:cNvPr name="TextBox 11" id="11"/>
          <p:cNvSpPr txBox="true"/>
          <p:nvPr/>
        </p:nvSpPr>
        <p:spPr>
          <a:xfrm rot="0">
            <a:off x="1030328" y="7833662"/>
            <a:ext cx="16228972" cy="1406613"/>
          </a:xfrm>
          <a:prstGeom prst="rect">
            <a:avLst/>
          </a:prstGeom>
        </p:spPr>
        <p:txBody>
          <a:bodyPr anchor="t" rtlCol="false" tIns="0" lIns="0" bIns="0" rIns="0">
            <a:spAutoFit/>
          </a:bodyPr>
          <a:lstStyle/>
          <a:p>
            <a:pPr algn="l" marL="431802" indent="-215901" lvl="1">
              <a:lnSpc>
                <a:spcPts val="2800"/>
              </a:lnSpc>
              <a:buAutoNum type="arabicPeriod" startAt="1"/>
            </a:pPr>
            <a:r>
              <a:rPr lang="en-US" sz="2000">
                <a:solidFill>
                  <a:srgbClr val="000000"/>
                </a:solidFill>
                <a:latin typeface="Canva Sans"/>
                <a:ea typeface="Canva Sans"/>
                <a:cs typeface="Canva Sans"/>
                <a:sym typeface="Canva Sans"/>
              </a:rPr>
              <a:t>Shu, K., Sliva, A., Wang, S., Tang, J. and Liu, H., 2017. Fake news detection on social media: A data mining perspective. ACM SIGKDD explorations newsletter, 19(1), pp.22-36.</a:t>
            </a:r>
          </a:p>
          <a:p>
            <a:pPr algn="l" marL="431802" indent="-215901" lvl="1">
              <a:lnSpc>
                <a:spcPts val="2800"/>
              </a:lnSpc>
              <a:buAutoNum type="arabicPeriod" startAt="1"/>
            </a:pPr>
            <a:r>
              <a:rPr lang="en-US" sz="2000">
                <a:solidFill>
                  <a:srgbClr val="000000"/>
                </a:solidFill>
                <a:latin typeface="Canva Sans"/>
                <a:ea typeface="Canva Sans"/>
                <a:cs typeface="Canva Sans"/>
                <a:sym typeface="Canva Sans"/>
              </a:rPr>
              <a:t>Tajrian, M., Rahman, A., Kabir, M.A. and Islam, M.R., 2023. A review of methodologies for fake news analysis. IEEe Access, 11, pp.73879-73893.</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sp>
        <p:nvSpPr>
          <p:cNvPr name="TextBox 3" id="3"/>
          <p:cNvSpPr txBox="true"/>
          <p:nvPr/>
        </p:nvSpPr>
        <p:spPr>
          <a:xfrm rot="0">
            <a:off x="1028700" y="942975"/>
            <a:ext cx="16204653" cy="738194"/>
          </a:xfrm>
          <a:prstGeom prst="rect">
            <a:avLst/>
          </a:prstGeom>
        </p:spPr>
        <p:txBody>
          <a:bodyPr anchor="t" rtlCol="false" tIns="0" lIns="0" bIns="0" rIns="0">
            <a:spAutoFit/>
          </a:bodyPr>
          <a:lstStyle/>
          <a:p>
            <a:pPr algn="l">
              <a:lnSpc>
                <a:spcPts val="6018"/>
              </a:lnSpc>
              <a:spcBef>
                <a:spcPct val="0"/>
              </a:spcBef>
            </a:pPr>
            <a:r>
              <a:rPr lang="en-US" sz="4298">
                <a:solidFill>
                  <a:srgbClr val="593C8F"/>
                </a:solidFill>
                <a:latin typeface="League Spartan"/>
                <a:ea typeface="League Spartan"/>
                <a:cs typeface="League Spartan"/>
                <a:sym typeface="League Spartan"/>
              </a:rPr>
              <a:t>RESEARCH PROBLEM &amp; GAP</a:t>
            </a:r>
          </a:p>
        </p:txBody>
      </p:sp>
      <p:sp>
        <p:nvSpPr>
          <p:cNvPr name="AutoShape 4" id="4"/>
          <p:cNvSpPr/>
          <p:nvPr/>
        </p:nvSpPr>
        <p:spPr>
          <a:xfrm>
            <a:off x="1028700" y="1739959"/>
            <a:ext cx="2618740" cy="0"/>
          </a:xfrm>
          <a:prstGeom prst="line">
            <a:avLst/>
          </a:prstGeom>
          <a:ln cap="flat" w="38100">
            <a:solidFill>
              <a:srgbClr val="000000"/>
            </a:solidFill>
            <a:prstDash val="solid"/>
            <a:headEnd type="none" len="sm" w="sm"/>
            <a:tailEnd type="none" len="sm" w="sm"/>
          </a:ln>
        </p:spPr>
      </p:sp>
      <p:grpSp>
        <p:nvGrpSpPr>
          <p:cNvPr name="Group 5" id="5"/>
          <p:cNvGrpSpPr/>
          <p:nvPr/>
        </p:nvGrpSpPr>
        <p:grpSpPr>
          <a:xfrm rot="0">
            <a:off x="0" y="0"/>
            <a:ext cx="324460" cy="10287000"/>
            <a:chOff x="0" y="0"/>
            <a:chExt cx="85454" cy="2709333"/>
          </a:xfrm>
        </p:grpSpPr>
        <p:sp>
          <p:nvSpPr>
            <p:cNvPr name="Freeform 6" id="6"/>
            <p:cNvSpPr/>
            <p:nvPr/>
          </p:nvSpPr>
          <p:spPr>
            <a:xfrm flipH="false" flipV="false" rot="0">
              <a:off x="0" y="0"/>
              <a:ext cx="85454" cy="2709333"/>
            </a:xfrm>
            <a:custGeom>
              <a:avLst/>
              <a:gdLst/>
              <a:ahLst/>
              <a:cxnLst/>
              <a:rect r="r" b="b" t="t" l="l"/>
              <a:pathLst>
                <a:path h="2709333" w="85454">
                  <a:moveTo>
                    <a:pt x="0" y="0"/>
                  </a:moveTo>
                  <a:lnTo>
                    <a:pt x="85454" y="0"/>
                  </a:lnTo>
                  <a:lnTo>
                    <a:pt x="85454" y="2709333"/>
                  </a:lnTo>
                  <a:lnTo>
                    <a:pt x="0" y="2709333"/>
                  </a:lnTo>
                  <a:close/>
                </a:path>
              </a:pathLst>
            </a:custGeom>
            <a:solidFill>
              <a:srgbClr val="593C8F"/>
            </a:solidFill>
          </p:spPr>
        </p:sp>
        <p:sp>
          <p:nvSpPr>
            <p:cNvPr name="TextBox 7" id="7"/>
            <p:cNvSpPr txBox="true"/>
            <p:nvPr/>
          </p:nvSpPr>
          <p:spPr>
            <a:xfrm>
              <a:off x="0" y="-47625"/>
              <a:ext cx="85454" cy="2756958"/>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1028700" y="2200275"/>
            <a:ext cx="16204653" cy="4365625"/>
          </a:xfrm>
          <a:prstGeom prst="rect">
            <a:avLst/>
          </a:prstGeom>
        </p:spPr>
        <p:txBody>
          <a:bodyPr anchor="t" rtlCol="false" tIns="0" lIns="0" bIns="0" rIns="0">
            <a:spAutoFit/>
          </a:bodyPr>
          <a:lstStyle/>
          <a:p>
            <a:pPr algn="l" marL="539749" indent="-269875" lvl="1">
              <a:lnSpc>
                <a:spcPts val="3499"/>
              </a:lnSpc>
              <a:buFont typeface="Arial"/>
              <a:buChar char="•"/>
            </a:pPr>
            <a:r>
              <a:rPr lang="en-US" b="true" sz="2499">
                <a:solidFill>
                  <a:srgbClr val="000000"/>
                </a:solidFill>
                <a:latin typeface="Canva Sans Medium"/>
                <a:ea typeface="Canva Sans Medium"/>
                <a:cs typeface="Canva Sans Medium"/>
                <a:sym typeface="Canva Sans Medium"/>
              </a:rPr>
              <a:t>Research Problem Statement:</a:t>
            </a:r>
            <a:r>
              <a:rPr lang="en-US" sz="2499">
                <a:solidFill>
                  <a:srgbClr val="000000"/>
                </a:solidFill>
                <a:latin typeface="Canva Sans"/>
                <a:ea typeface="Canva Sans"/>
                <a:cs typeface="Canva Sans"/>
                <a:sym typeface="Canva Sans"/>
              </a:rPr>
              <a:t> While numerous ML/DL models exist for fake news detection, there is a lack of a systematic, comparative framework that evaluates a diverse set of models on a common, real-world dataset using a standardized and comprehensive evaluation matrix. This makes it difficult to ascertain the most effective and efficient approach for practical implementation.</a:t>
            </a:r>
          </a:p>
          <a:p>
            <a:pPr algn="l" marL="539749" indent="-269875" lvl="1">
              <a:lnSpc>
                <a:spcPts val="3499"/>
              </a:lnSpc>
              <a:buFont typeface="Arial"/>
              <a:buChar char="•"/>
            </a:pPr>
            <a:r>
              <a:rPr lang="en-US" b="true" sz="2499">
                <a:solidFill>
                  <a:srgbClr val="000000"/>
                </a:solidFill>
                <a:latin typeface="Canva Sans Medium"/>
                <a:ea typeface="Canva Sans Medium"/>
                <a:cs typeface="Canva Sans Medium"/>
                <a:sym typeface="Canva Sans Medium"/>
              </a:rPr>
              <a:t>Identified Literature Gap:</a:t>
            </a:r>
          </a:p>
          <a:p>
            <a:pPr algn="l" marL="1079499" indent="-359833" lvl="2">
              <a:lnSpc>
                <a:spcPts val="3499"/>
              </a:lnSpc>
              <a:buFont typeface="Arial"/>
              <a:buChar char="⚬"/>
            </a:pPr>
            <a:r>
              <a:rPr lang="en-US" sz="2499">
                <a:solidFill>
                  <a:srgbClr val="000000"/>
                </a:solidFill>
                <a:latin typeface="Canva Sans"/>
                <a:ea typeface="Canva Sans"/>
                <a:cs typeface="Canva Sans"/>
                <a:sym typeface="Canva Sans"/>
              </a:rPr>
              <a:t>Many studies focus on a limited set of models (e.g., only classical ML or only DL).</a:t>
            </a:r>
          </a:p>
          <a:p>
            <a:pPr algn="l" marL="1079499" indent="-359833" lvl="2">
              <a:lnSpc>
                <a:spcPts val="3499"/>
              </a:lnSpc>
              <a:buFont typeface="Arial"/>
              <a:buChar char="⚬"/>
            </a:pPr>
            <a:r>
              <a:rPr lang="en-US" sz="2499">
                <a:solidFill>
                  <a:srgbClr val="000000"/>
                </a:solidFill>
                <a:latin typeface="Canva Sans"/>
                <a:ea typeface="Canva Sans"/>
                <a:cs typeface="Canva Sans"/>
                <a:sym typeface="Canva Sans"/>
              </a:rPr>
              <a:t>Evaluations often rely on a limited set of metrics (e.g., only Accuracy), which can be misleading for imbalanced datasets common in this domain.</a:t>
            </a:r>
          </a:p>
          <a:p>
            <a:pPr algn="l" marL="1079499" indent="-359833" lvl="2">
              <a:lnSpc>
                <a:spcPts val="3499"/>
              </a:lnSpc>
              <a:buFont typeface="Arial"/>
              <a:buChar char="⚬"/>
            </a:pPr>
            <a:r>
              <a:rPr lang="en-US" sz="2499">
                <a:solidFill>
                  <a:srgbClr val="000000"/>
                </a:solidFill>
                <a:latin typeface="Canva Sans"/>
                <a:ea typeface="Canva Sans"/>
                <a:cs typeface="Canva Sans"/>
                <a:sym typeface="Canva Sans"/>
              </a:rPr>
              <a:t>A direct, head-to-head comparison of model performance, computational cost, and generalizability is needed.</a:t>
            </a:r>
          </a:p>
        </p:txBody>
      </p:sp>
      <p:sp>
        <p:nvSpPr>
          <p:cNvPr name="TextBox 9" id="9"/>
          <p:cNvSpPr txBox="true"/>
          <p:nvPr/>
        </p:nvSpPr>
        <p:spPr>
          <a:xfrm rot="0">
            <a:off x="1028700" y="7401060"/>
            <a:ext cx="3247748" cy="349250"/>
          </a:xfrm>
          <a:prstGeom prst="rect">
            <a:avLst/>
          </a:prstGeom>
        </p:spPr>
        <p:txBody>
          <a:bodyPr anchor="t" rtlCol="false" tIns="0" lIns="0" bIns="0" rIns="0">
            <a:spAutoFit/>
          </a:bodyPr>
          <a:lstStyle/>
          <a:p>
            <a:pPr algn="l">
              <a:lnSpc>
                <a:spcPts val="2800"/>
              </a:lnSpc>
            </a:pPr>
            <a:r>
              <a:rPr lang="en-US" sz="2000" b="true">
                <a:solidFill>
                  <a:srgbClr val="000000"/>
                </a:solidFill>
                <a:latin typeface="Canva Sans Bold"/>
                <a:ea typeface="Canva Sans Bold"/>
                <a:cs typeface="Canva Sans Bold"/>
                <a:sym typeface="Canva Sans Bold"/>
              </a:rPr>
              <a:t>References</a:t>
            </a:r>
          </a:p>
        </p:txBody>
      </p:sp>
      <p:sp>
        <p:nvSpPr>
          <p:cNvPr name="AutoShape 10" id="10"/>
          <p:cNvSpPr/>
          <p:nvPr/>
        </p:nvSpPr>
        <p:spPr>
          <a:xfrm>
            <a:off x="1030328" y="7298658"/>
            <a:ext cx="6492240" cy="0"/>
          </a:xfrm>
          <a:prstGeom prst="line">
            <a:avLst/>
          </a:prstGeom>
          <a:ln cap="flat" w="38100">
            <a:solidFill>
              <a:srgbClr val="000000"/>
            </a:solidFill>
            <a:prstDash val="sysDash"/>
            <a:headEnd type="none" len="sm" w="sm"/>
            <a:tailEnd type="none" len="sm" w="sm"/>
          </a:ln>
        </p:spPr>
      </p:sp>
      <p:sp>
        <p:nvSpPr>
          <p:cNvPr name="TextBox 11" id="11"/>
          <p:cNvSpPr txBox="true"/>
          <p:nvPr/>
        </p:nvSpPr>
        <p:spPr>
          <a:xfrm rot="0">
            <a:off x="1030328" y="7833662"/>
            <a:ext cx="16228972" cy="1758950"/>
          </a:xfrm>
          <a:prstGeom prst="rect">
            <a:avLst/>
          </a:prstGeom>
        </p:spPr>
        <p:txBody>
          <a:bodyPr anchor="t" rtlCol="false" tIns="0" lIns="0" bIns="0" rIns="0">
            <a:spAutoFit/>
          </a:bodyPr>
          <a:lstStyle/>
          <a:p>
            <a:pPr algn="l" marL="431802" indent="-215901" lvl="1">
              <a:lnSpc>
                <a:spcPts val="2800"/>
              </a:lnSpc>
              <a:buAutoNum type="arabicPeriod" startAt="1"/>
            </a:pPr>
            <a:r>
              <a:rPr lang="en-US" sz="2000">
                <a:solidFill>
                  <a:srgbClr val="000000"/>
                </a:solidFill>
                <a:latin typeface="Canva Sans"/>
                <a:ea typeface="Canva Sans"/>
                <a:cs typeface="Canva Sans"/>
                <a:sym typeface="Canva Sans"/>
              </a:rPr>
              <a:t>Oshikawa, R., Qian, J. and Wang, W.Y., 2018. A survey on natural language processing for fake news detection. arXiv preprint arXiv:1811.00770.</a:t>
            </a:r>
          </a:p>
          <a:p>
            <a:pPr algn="l" marL="431802" indent="-215901" lvl="1">
              <a:lnSpc>
                <a:spcPts val="2800"/>
              </a:lnSpc>
              <a:buAutoNum type="arabicPeriod" startAt="1"/>
            </a:pPr>
            <a:r>
              <a:rPr lang="en-US" sz="2000">
                <a:solidFill>
                  <a:srgbClr val="000000"/>
                </a:solidFill>
                <a:latin typeface="Canva Sans"/>
                <a:ea typeface="Canva Sans"/>
                <a:cs typeface="Canva Sans"/>
                <a:sym typeface="Canva Sans"/>
              </a:rPr>
              <a:t>Wolf, T., Debut, L., Sanh, V., Chaumond, J., Delangue, C., Moi, A., Cistac, P., Rault, T., Louf, R., Funtowicz, M. and Davison, J., 2020, October. Transformers: State-of-the-art natural language processing. In Proceedings of the 2020 conference on empirical methods in natural language processing: system demonstrations (pp. 38-45).</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sp>
        <p:nvSpPr>
          <p:cNvPr name="TextBox 3" id="3"/>
          <p:cNvSpPr txBox="true"/>
          <p:nvPr/>
        </p:nvSpPr>
        <p:spPr>
          <a:xfrm rot="0">
            <a:off x="1028700" y="942975"/>
            <a:ext cx="16204653" cy="738194"/>
          </a:xfrm>
          <a:prstGeom prst="rect">
            <a:avLst/>
          </a:prstGeom>
        </p:spPr>
        <p:txBody>
          <a:bodyPr anchor="t" rtlCol="false" tIns="0" lIns="0" bIns="0" rIns="0">
            <a:spAutoFit/>
          </a:bodyPr>
          <a:lstStyle/>
          <a:p>
            <a:pPr algn="l">
              <a:lnSpc>
                <a:spcPts val="6018"/>
              </a:lnSpc>
              <a:spcBef>
                <a:spcPct val="0"/>
              </a:spcBef>
            </a:pPr>
            <a:r>
              <a:rPr lang="en-US" sz="4298">
                <a:solidFill>
                  <a:srgbClr val="593C8F"/>
                </a:solidFill>
                <a:latin typeface="League Spartan"/>
                <a:ea typeface="League Spartan"/>
                <a:cs typeface="League Spartan"/>
                <a:sym typeface="League Spartan"/>
              </a:rPr>
              <a:t>RESEARCH AIM &amp; OBJECTIVES</a:t>
            </a:r>
          </a:p>
        </p:txBody>
      </p:sp>
      <p:sp>
        <p:nvSpPr>
          <p:cNvPr name="AutoShape 4" id="4"/>
          <p:cNvSpPr/>
          <p:nvPr/>
        </p:nvSpPr>
        <p:spPr>
          <a:xfrm>
            <a:off x="1028700" y="1739959"/>
            <a:ext cx="2618740" cy="0"/>
          </a:xfrm>
          <a:prstGeom prst="line">
            <a:avLst/>
          </a:prstGeom>
          <a:ln cap="flat" w="38100">
            <a:solidFill>
              <a:srgbClr val="000000"/>
            </a:solidFill>
            <a:prstDash val="solid"/>
            <a:headEnd type="none" len="sm" w="sm"/>
            <a:tailEnd type="none" len="sm" w="sm"/>
          </a:ln>
        </p:spPr>
      </p:sp>
      <p:grpSp>
        <p:nvGrpSpPr>
          <p:cNvPr name="Group 5" id="5"/>
          <p:cNvGrpSpPr/>
          <p:nvPr/>
        </p:nvGrpSpPr>
        <p:grpSpPr>
          <a:xfrm rot="0">
            <a:off x="0" y="0"/>
            <a:ext cx="324460" cy="10287000"/>
            <a:chOff x="0" y="0"/>
            <a:chExt cx="85454" cy="2709333"/>
          </a:xfrm>
        </p:grpSpPr>
        <p:sp>
          <p:nvSpPr>
            <p:cNvPr name="Freeform 6" id="6"/>
            <p:cNvSpPr/>
            <p:nvPr/>
          </p:nvSpPr>
          <p:spPr>
            <a:xfrm flipH="false" flipV="false" rot="0">
              <a:off x="0" y="0"/>
              <a:ext cx="85454" cy="2709333"/>
            </a:xfrm>
            <a:custGeom>
              <a:avLst/>
              <a:gdLst/>
              <a:ahLst/>
              <a:cxnLst/>
              <a:rect r="r" b="b" t="t" l="l"/>
              <a:pathLst>
                <a:path h="2709333" w="85454">
                  <a:moveTo>
                    <a:pt x="0" y="0"/>
                  </a:moveTo>
                  <a:lnTo>
                    <a:pt x="85454" y="0"/>
                  </a:lnTo>
                  <a:lnTo>
                    <a:pt x="85454" y="2709333"/>
                  </a:lnTo>
                  <a:lnTo>
                    <a:pt x="0" y="2709333"/>
                  </a:lnTo>
                  <a:close/>
                </a:path>
              </a:pathLst>
            </a:custGeom>
            <a:solidFill>
              <a:srgbClr val="593C8F"/>
            </a:solidFill>
          </p:spPr>
        </p:sp>
        <p:sp>
          <p:nvSpPr>
            <p:cNvPr name="TextBox 7" id="7"/>
            <p:cNvSpPr txBox="true"/>
            <p:nvPr/>
          </p:nvSpPr>
          <p:spPr>
            <a:xfrm>
              <a:off x="0" y="-47625"/>
              <a:ext cx="85454" cy="2756958"/>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1028700" y="2200275"/>
            <a:ext cx="16204653" cy="7431926"/>
          </a:xfrm>
          <a:prstGeom prst="rect">
            <a:avLst/>
          </a:prstGeom>
        </p:spPr>
        <p:txBody>
          <a:bodyPr anchor="t" rtlCol="false" tIns="0" lIns="0" bIns="0" rIns="0">
            <a:spAutoFit/>
          </a:bodyPr>
          <a:lstStyle/>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Research Aim: Design, develop, and methodically assess multiple machine and deep learning models to detect fake news, determining the most suitable method through a detailed evaluation of the models' effectiveness.</a:t>
            </a:r>
          </a:p>
          <a:p>
            <a:pPr algn="l">
              <a:lnSpc>
                <a:spcPts val="3499"/>
              </a:lnSpc>
            </a:pPr>
            <a:r>
              <a:rPr lang="en-US" sz="2499" b="true">
                <a:solidFill>
                  <a:srgbClr val="000000"/>
                </a:solidFill>
                <a:latin typeface="Canva Sans Bold"/>
                <a:ea typeface="Canva Sans Bold"/>
                <a:cs typeface="Canva Sans Bold"/>
                <a:sym typeface="Canva Sans Bold"/>
              </a:rPr>
              <a:t>SMART Objectives:</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Conduct Exploratory Data Analysis (EDA) on the Kaggle Fake News Dataset to evaluate its distribution, class balance, distribution of textual features, and other defining characteristics. Perform class distribution and feature extraction evaluation. (Target a Specific, Measurable, Achievable, Relevant and Time-bound manner; Timeline: 7 days).</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Develop and train a minimum of four models, including two traditional machine learning (ML) models (e.g. Logistic Regression, SVM with TF-IDF) and two deep learning models (e.g. LSTM DistilBERT and other pre-trained transformers). (Specific, Measurable, Achievable, Relevant).</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Utilize all models and evaluate them according to a pre-determined matrix in which the parameters include Accuracy, Precision, Recall, F1-Score, and a Confusion Matrix so that the evaluation is comprehensive and offers multiple perspectives. (Measurable, Relevant).</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Evaluate the findings to identify the optimal model, considering the balance of performance against computational and model simplicity and the ease of model understanding. (Specific, Relevant, Time-bound).</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sp>
        <p:nvSpPr>
          <p:cNvPr name="TextBox 3" id="3"/>
          <p:cNvSpPr txBox="true"/>
          <p:nvPr/>
        </p:nvSpPr>
        <p:spPr>
          <a:xfrm rot="0">
            <a:off x="1028700" y="942975"/>
            <a:ext cx="16204653" cy="738194"/>
          </a:xfrm>
          <a:prstGeom prst="rect">
            <a:avLst/>
          </a:prstGeom>
        </p:spPr>
        <p:txBody>
          <a:bodyPr anchor="t" rtlCol="false" tIns="0" lIns="0" bIns="0" rIns="0">
            <a:spAutoFit/>
          </a:bodyPr>
          <a:lstStyle/>
          <a:p>
            <a:pPr algn="l">
              <a:lnSpc>
                <a:spcPts val="6018"/>
              </a:lnSpc>
              <a:spcBef>
                <a:spcPct val="0"/>
              </a:spcBef>
            </a:pPr>
            <a:r>
              <a:rPr lang="en-US" sz="4298">
                <a:solidFill>
                  <a:srgbClr val="593C8F"/>
                </a:solidFill>
                <a:latin typeface="League Spartan"/>
                <a:ea typeface="League Spartan"/>
                <a:cs typeface="League Spartan"/>
                <a:sym typeface="League Spartan"/>
              </a:rPr>
              <a:t>BRIEF LITERATURE REVIEW &amp; SUMMARY</a:t>
            </a:r>
          </a:p>
        </p:txBody>
      </p:sp>
      <p:sp>
        <p:nvSpPr>
          <p:cNvPr name="AutoShape 4" id="4"/>
          <p:cNvSpPr/>
          <p:nvPr/>
        </p:nvSpPr>
        <p:spPr>
          <a:xfrm>
            <a:off x="1028700" y="1739959"/>
            <a:ext cx="2618740" cy="0"/>
          </a:xfrm>
          <a:prstGeom prst="line">
            <a:avLst/>
          </a:prstGeom>
          <a:ln cap="flat" w="38100">
            <a:solidFill>
              <a:srgbClr val="000000"/>
            </a:solidFill>
            <a:prstDash val="solid"/>
            <a:headEnd type="none" len="sm" w="sm"/>
            <a:tailEnd type="none" len="sm" w="sm"/>
          </a:ln>
        </p:spPr>
      </p:sp>
      <p:grpSp>
        <p:nvGrpSpPr>
          <p:cNvPr name="Group 5" id="5"/>
          <p:cNvGrpSpPr/>
          <p:nvPr/>
        </p:nvGrpSpPr>
        <p:grpSpPr>
          <a:xfrm rot="0">
            <a:off x="0" y="0"/>
            <a:ext cx="324460" cy="10287000"/>
            <a:chOff x="0" y="0"/>
            <a:chExt cx="85454" cy="2709333"/>
          </a:xfrm>
        </p:grpSpPr>
        <p:sp>
          <p:nvSpPr>
            <p:cNvPr name="Freeform 6" id="6"/>
            <p:cNvSpPr/>
            <p:nvPr/>
          </p:nvSpPr>
          <p:spPr>
            <a:xfrm flipH="false" flipV="false" rot="0">
              <a:off x="0" y="0"/>
              <a:ext cx="85454" cy="2709333"/>
            </a:xfrm>
            <a:custGeom>
              <a:avLst/>
              <a:gdLst/>
              <a:ahLst/>
              <a:cxnLst/>
              <a:rect r="r" b="b" t="t" l="l"/>
              <a:pathLst>
                <a:path h="2709333" w="85454">
                  <a:moveTo>
                    <a:pt x="0" y="0"/>
                  </a:moveTo>
                  <a:lnTo>
                    <a:pt x="85454" y="0"/>
                  </a:lnTo>
                  <a:lnTo>
                    <a:pt x="85454" y="2709333"/>
                  </a:lnTo>
                  <a:lnTo>
                    <a:pt x="0" y="2709333"/>
                  </a:lnTo>
                  <a:close/>
                </a:path>
              </a:pathLst>
            </a:custGeom>
            <a:solidFill>
              <a:srgbClr val="593C8F"/>
            </a:solidFill>
          </p:spPr>
        </p:sp>
        <p:sp>
          <p:nvSpPr>
            <p:cNvPr name="TextBox 7" id="7"/>
            <p:cNvSpPr txBox="true"/>
            <p:nvPr/>
          </p:nvSpPr>
          <p:spPr>
            <a:xfrm>
              <a:off x="0" y="-47625"/>
              <a:ext cx="85454" cy="2756958"/>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1028700" y="2200275"/>
            <a:ext cx="16204653" cy="3488972"/>
          </a:xfrm>
          <a:prstGeom prst="rect">
            <a:avLst/>
          </a:prstGeom>
        </p:spPr>
        <p:txBody>
          <a:bodyPr anchor="t" rtlCol="false" tIns="0" lIns="0" bIns="0" rIns="0">
            <a:spAutoFit/>
          </a:bodyPr>
          <a:lstStyle/>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Classical ML Approaches: Relatively simple engineering depending on methods like LSTMs, CNNs, raw text, and N-grams. Reliable, although overly simplistic. </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Deep Learning Advancements: Readability scores, LIWC, and feature engineering classifiers with Naive Bayes and SVM. Primarily effective, although feature selection manually limits performance. </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The Transformer Revolution: Classifiers like Naive Bayes and SVM with feature engineering documents by readability scores and LIWC. Still outperforming others. </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Summary &amp; Gap Justification: The idea is to illustrate rapid evolution. Continuous changes and increasing efficiency with fuzzy on the same data set.</a:t>
            </a:r>
          </a:p>
        </p:txBody>
      </p:sp>
      <p:sp>
        <p:nvSpPr>
          <p:cNvPr name="TextBox 9" id="9"/>
          <p:cNvSpPr txBox="true"/>
          <p:nvPr/>
        </p:nvSpPr>
        <p:spPr>
          <a:xfrm rot="0">
            <a:off x="1028700" y="6714191"/>
            <a:ext cx="3247748" cy="349250"/>
          </a:xfrm>
          <a:prstGeom prst="rect">
            <a:avLst/>
          </a:prstGeom>
        </p:spPr>
        <p:txBody>
          <a:bodyPr anchor="t" rtlCol="false" tIns="0" lIns="0" bIns="0" rIns="0">
            <a:spAutoFit/>
          </a:bodyPr>
          <a:lstStyle/>
          <a:p>
            <a:pPr algn="l">
              <a:lnSpc>
                <a:spcPts val="2800"/>
              </a:lnSpc>
            </a:pPr>
            <a:r>
              <a:rPr lang="en-US" sz="2000" b="true">
                <a:solidFill>
                  <a:srgbClr val="000000"/>
                </a:solidFill>
                <a:latin typeface="Canva Sans Bold"/>
                <a:ea typeface="Canva Sans Bold"/>
                <a:cs typeface="Canva Sans Bold"/>
                <a:sym typeface="Canva Sans Bold"/>
              </a:rPr>
              <a:t>References</a:t>
            </a:r>
          </a:p>
        </p:txBody>
      </p:sp>
      <p:sp>
        <p:nvSpPr>
          <p:cNvPr name="AutoShape 10" id="10"/>
          <p:cNvSpPr/>
          <p:nvPr/>
        </p:nvSpPr>
        <p:spPr>
          <a:xfrm>
            <a:off x="1030328" y="6611789"/>
            <a:ext cx="6492240" cy="0"/>
          </a:xfrm>
          <a:prstGeom prst="line">
            <a:avLst/>
          </a:prstGeom>
          <a:ln cap="flat" w="38100">
            <a:solidFill>
              <a:srgbClr val="000000"/>
            </a:solidFill>
            <a:prstDash val="sysDash"/>
            <a:headEnd type="none" len="sm" w="sm"/>
            <a:tailEnd type="none" len="sm" w="sm"/>
          </a:ln>
        </p:spPr>
      </p:sp>
      <p:sp>
        <p:nvSpPr>
          <p:cNvPr name="TextBox 11" id="11"/>
          <p:cNvSpPr txBox="true"/>
          <p:nvPr/>
        </p:nvSpPr>
        <p:spPr>
          <a:xfrm rot="0">
            <a:off x="1030328" y="7146793"/>
            <a:ext cx="16228972" cy="2111507"/>
          </a:xfrm>
          <a:prstGeom prst="rect">
            <a:avLst/>
          </a:prstGeom>
        </p:spPr>
        <p:txBody>
          <a:bodyPr anchor="t" rtlCol="false" tIns="0" lIns="0" bIns="0" rIns="0">
            <a:spAutoFit/>
          </a:bodyPr>
          <a:lstStyle/>
          <a:p>
            <a:pPr algn="l" marL="431802" indent="-215901" lvl="1">
              <a:lnSpc>
                <a:spcPts val="2800"/>
              </a:lnSpc>
              <a:buAutoNum type="arabicPeriod" startAt="1"/>
            </a:pPr>
            <a:r>
              <a:rPr lang="en-US" sz="2000">
                <a:solidFill>
                  <a:srgbClr val="000000"/>
                </a:solidFill>
                <a:latin typeface="Canva Sans"/>
                <a:ea typeface="Canva Sans"/>
                <a:cs typeface="Canva Sans"/>
                <a:sym typeface="Canva Sans"/>
              </a:rPr>
              <a:t>Lagutina, K. and Lagutina, N., 2021, May. A survey of models for constructing text features to classify texts in natural language. In 2021 29th Conference of Open Innovations Association (FRUCT) (pp. 222-233). IEEE.</a:t>
            </a:r>
          </a:p>
          <a:p>
            <a:pPr algn="l" marL="431802" indent="-215901" lvl="1">
              <a:lnSpc>
                <a:spcPts val="2800"/>
              </a:lnSpc>
              <a:buAutoNum type="arabicPeriod" startAt="1"/>
            </a:pPr>
            <a:r>
              <a:rPr lang="en-US" sz="2000">
                <a:solidFill>
                  <a:srgbClr val="000000"/>
                </a:solidFill>
                <a:latin typeface="Canva Sans"/>
                <a:ea typeface="Canva Sans"/>
                <a:cs typeface="Canva Sans"/>
                <a:sym typeface="Canva Sans"/>
              </a:rPr>
              <a:t>Ombabi, A.H., Ouarda, W. and Alimi, A.M., 2020. Deep learning CNN–LSTM framework for Arabic sentiment analysis using textual information shared in social networks. Social Network Analysis and Mining, 10(1), p.53.</a:t>
            </a:r>
          </a:p>
          <a:p>
            <a:pPr algn="l" marL="431802" indent="-215901" lvl="1">
              <a:lnSpc>
                <a:spcPts val="2800"/>
              </a:lnSpc>
              <a:buAutoNum type="arabicPeriod" startAt="1"/>
            </a:pPr>
            <a:r>
              <a:rPr lang="en-US" sz="2000">
                <a:solidFill>
                  <a:srgbClr val="000000"/>
                </a:solidFill>
                <a:latin typeface="Canva Sans"/>
                <a:ea typeface="Canva Sans"/>
                <a:cs typeface="Canva Sans"/>
                <a:sym typeface="Canva Sans"/>
              </a:rPr>
              <a:t>Sivakumar, S. and Rajalakshmi, R., 2022. Context-aware sentiment analysis with attention-enhanced features from bidirectional transformers. Social Network Analysis and Mining, 12(1), p.104.</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sp>
        <p:nvSpPr>
          <p:cNvPr name="AutoShape 3" id="3"/>
          <p:cNvSpPr/>
          <p:nvPr/>
        </p:nvSpPr>
        <p:spPr>
          <a:xfrm>
            <a:off x="1028700" y="1739959"/>
            <a:ext cx="2618740" cy="0"/>
          </a:xfrm>
          <a:prstGeom prst="line">
            <a:avLst/>
          </a:prstGeom>
          <a:ln cap="flat" w="38100">
            <a:solidFill>
              <a:srgbClr val="000000"/>
            </a:solidFill>
            <a:prstDash val="solid"/>
            <a:headEnd type="none" len="sm" w="sm"/>
            <a:tailEnd type="none" len="sm" w="sm"/>
          </a:ln>
        </p:spPr>
      </p:sp>
      <p:grpSp>
        <p:nvGrpSpPr>
          <p:cNvPr name="Group 4" id="4"/>
          <p:cNvGrpSpPr/>
          <p:nvPr/>
        </p:nvGrpSpPr>
        <p:grpSpPr>
          <a:xfrm rot="0">
            <a:off x="0" y="0"/>
            <a:ext cx="324460" cy="10287000"/>
            <a:chOff x="0" y="0"/>
            <a:chExt cx="85454" cy="2709333"/>
          </a:xfrm>
        </p:grpSpPr>
        <p:sp>
          <p:nvSpPr>
            <p:cNvPr name="Freeform 5" id="5"/>
            <p:cNvSpPr/>
            <p:nvPr/>
          </p:nvSpPr>
          <p:spPr>
            <a:xfrm flipH="false" flipV="false" rot="0">
              <a:off x="0" y="0"/>
              <a:ext cx="85454" cy="2709333"/>
            </a:xfrm>
            <a:custGeom>
              <a:avLst/>
              <a:gdLst/>
              <a:ahLst/>
              <a:cxnLst/>
              <a:rect r="r" b="b" t="t" l="l"/>
              <a:pathLst>
                <a:path h="2709333" w="85454">
                  <a:moveTo>
                    <a:pt x="0" y="0"/>
                  </a:moveTo>
                  <a:lnTo>
                    <a:pt x="85454" y="0"/>
                  </a:lnTo>
                  <a:lnTo>
                    <a:pt x="85454" y="2709333"/>
                  </a:lnTo>
                  <a:lnTo>
                    <a:pt x="0" y="2709333"/>
                  </a:lnTo>
                  <a:close/>
                </a:path>
              </a:pathLst>
            </a:custGeom>
            <a:solidFill>
              <a:srgbClr val="593C8F"/>
            </a:solidFill>
          </p:spPr>
        </p:sp>
        <p:sp>
          <p:nvSpPr>
            <p:cNvPr name="TextBox 6" id="6"/>
            <p:cNvSpPr txBox="true"/>
            <p:nvPr/>
          </p:nvSpPr>
          <p:spPr>
            <a:xfrm>
              <a:off x="0" y="-47625"/>
              <a:ext cx="85454" cy="2756958"/>
            </a:xfrm>
            <a:prstGeom prst="rect">
              <a:avLst/>
            </a:prstGeom>
          </p:spPr>
          <p:txBody>
            <a:bodyPr anchor="ctr" rtlCol="false" tIns="50800" lIns="50800" bIns="50800" rIns="50800"/>
            <a:lstStyle/>
            <a:p>
              <a:pPr algn="ctr">
                <a:lnSpc>
                  <a:spcPts val="2659"/>
                </a:lnSpc>
              </a:pPr>
            </a:p>
          </p:txBody>
        </p:sp>
      </p:grpSp>
      <p:sp>
        <p:nvSpPr>
          <p:cNvPr name="TextBox 7" id="7"/>
          <p:cNvSpPr txBox="true"/>
          <p:nvPr/>
        </p:nvSpPr>
        <p:spPr>
          <a:xfrm rot="0">
            <a:off x="1028700" y="942975"/>
            <a:ext cx="16204653" cy="738194"/>
          </a:xfrm>
          <a:prstGeom prst="rect">
            <a:avLst/>
          </a:prstGeom>
        </p:spPr>
        <p:txBody>
          <a:bodyPr anchor="t" rtlCol="false" tIns="0" lIns="0" bIns="0" rIns="0">
            <a:spAutoFit/>
          </a:bodyPr>
          <a:lstStyle/>
          <a:p>
            <a:pPr algn="l">
              <a:lnSpc>
                <a:spcPts val="6018"/>
              </a:lnSpc>
              <a:spcBef>
                <a:spcPct val="0"/>
              </a:spcBef>
            </a:pPr>
            <a:r>
              <a:rPr lang="en-US" sz="4298">
                <a:solidFill>
                  <a:srgbClr val="593C8F"/>
                </a:solidFill>
                <a:latin typeface="League Spartan"/>
                <a:ea typeface="League Spartan"/>
                <a:cs typeface="League Spartan"/>
                <a:sym typeface="League Spartan"/>
              </a:rPr>
              <a:t>RESEARCH METHODOLOGY -1</a:t>
            </a:r>
          </a:p>
        </p:txBody>
      </p:sp>
      <p:sp>
        <p:nvSpPr>
          <p:cNvPr name="TextBox 8" id="8"/>
          <p:cNvSpPr txBox="true"/>
          <p:nvPr/>
        </p:nvSpPr>
        <p:spPr>
          <a:xfrm rot="0">
            <a:off x="1028700" y="1955488"/>
            <a:ext cx="16204653" cy="7221345"/>
          </a:xfrm>
          <a:prstGeom prst="rect">
            <a:avLst/>
          </a:prstGeom>
        </p:spPr>
        <p:txBody>
          <a:bodyPr anchor="t" rtlCol="false" tIns="0" lIns="0" bIns="0" rIns="0">
            <a:spAutoFit/>
          </a:bodyPr>
          <a:lstStyle/>
          <a:p>
            <a:pPr algn="l">
              <a:lnSpc>
                <a:spcPts val="3073"/>
              </a:lnSpc>
            </a:pPr>
            <a:r>
              <a:rPr lang="en-US" sz="2195" b="true">
                <a:solidFill>
                  <a:srgbClr val="000000"/>
                </a:solidFill>
                <a:latin typeface="Canva Sans Bold"/>
                <a:ea typeface="Canva Sans Bold"/>
                <a:cs typeface="Canva Sans Bold"/>
                <a:sym typeface="Canva Sans Bold"/>
              </a:rPr>
              <a:t>Research Philosophy</a:t>
            </a:r>
          </a:p>
          <a:p>
            <a:pPr algn="l">
              <a:lnSpc>
                <a:spcPts val="3073"/>
              </a:lnSpc>
            </a:pPr>
            <a:r>
              <a:rPr lang="en-US" sz="2195">
                <a:solidFill>
                  <a:srgbClr val="000000"/>
                </a:solidFill>
                <a:latin typeface="Canva Sans"/>
                <a:ea typeface="Canva Sans"/>
                <a:cs typeface="Canva Sans"/>
                <a:sym typeface="Canva Sans"/>
              </a:rPr>
              <a:t>Reasonable and practical approaches to addressing the problem at hand; focus on what works best. </a:t>
            </a:r>
          </a:p>
          <a:p>
            <a:pPr algn="l">
              <a:lnSpc>
                <a:spcPts val="3073"/>
              </a:lnSpc>
            </a:pPr>
          </a:p>
          <a:p>
            <a:pPr algn="l">
              <a:lnSpc>
                <a:spcPts val="3073"/>
              </a:lnSpc>
            </a:pPr>
            <a:r>
              <a:rPr lang="en-US" sz="2195" b="true">
                <a:solidFill>
                  <a:srgbClr val="000000"/>
                </a:solidFill>
                <a:latin typeface="Canva Sans Bold"/>
                <a:ea typeface="Canva Sans Bold"/>
                <a:cs typeface="Canva Sans Bold"/>
                <a:sym typeface="Canva Sans Bold"/>
              </a:rPr>
              <a:t>Research Approach</a:t>
            </a:r>
          </a:p>
          <a:p>
            <a:pPr algn="l">
              <a:lnSpc>
                <a:spcPts val="3073"/>
              </a:lnSpc>
            </a:pPr>
            <a:r>
              <a:rPr lang="en-US" sz="2195">
                <a:solidFill>
                  <a:srgbClr val="000000"/>
                </a:solidFill>
                <a:latin typeface="Canva Sans"/>
                <a:ea typeface="Canva Sans"/>
                <a:cs typeface="Canva Sans"/>
                <a:sym typeface="Canva Sans"/>
              </a:rPr>
              <a:t>Inductive, from specific to general, for example, observations on model performances and the conclusions drawn on its efficacy. </a:t>
            </a:r>
          </a:p>
          <a:p>
            <a:pPr algn="l" marL="473924" indent="-236962" lvl="1">
              <a:lnSpc>
                <a:spcPts val="3073"/>
              </a:lnSpc>
              <a:buFont typeface="Arial"/>
              <a:buChar char="•"/>
            </a:pPr>
            <a:r>
              <a:rPr lang="en-US" sz="2195">
                <a:solidFill>
                  <a:srgbClr val="000000"/>
                </a:solidFill>
                <a:latin typeface="Canva Sans"/>
                <a:ea typeface="Canva Sans"/>
                <a:cs typeface="Canva Sans"/>
                <a:sym typeface="Canva Sans"/>
              </a:rPr>
              <a:t>Collection and Preprocessing of Data: </a:t>
            </a:r>
          </a:p>
          <a:p>
            <a:pPr algn="l" marL="473924" indent="-236962" lvl="1">
              <a:lnSpc>
                <a:spcPts val="3073"/>
              </a:lnSpc>
              <a:buFont typeface="Arial"/>
              <a:buChar char="•"/>
            </a:pPr>
            <a:r>
              <a:rPr lang="en-US" sz="2195">
                <a:solidFill>
                  <a:srgbClr val="000000"/>
                </a:solidFill>
                <a:latin typeface="Canva Sans"/>
                <a:ea typeface="Canva Sans"/>
                <a:cs typeface="Canva Sans"/>
                <a:sym typeface="Canva Sans"/>
              </a:rPr>
              <a:t>Source: Kaggle’s “Fake News Detection” dataset. </a:t>
            </a:r>
          </a:p>
          <a:p>
            <a:pPr algn="l" marL="473924" indent="-236962" lvl="1">
              <a:lnSpc>
                <a:spcPts val="3073"/>
              </a:lnSpc>
              <a:buFont typeface="Arial"/>
              <a:buChar char="•"/>
            </a:pPr>
            <a:r>
              <a:rPr lang="en-US" sz="2195">
                <a:solidFill>
                  <a:srgbClr val="000000"/>
                </a:solidFill>
                <a:latin typeface="Canva Sans"/>
                <a:ea typeface="Canva Sans"/>
                <a:cs typeface="Canva Sans"/>
                <a:sym typeface="Canva Sans"/>
              </a:rPr>
              <a:t>Process: Data was cleaned by lower casing, removing stopwords and punctuation, and label encoding; the dataset was subsequently split into training and testing samples (80-20), then text was vectorized (TF-IDF for ML, tokenization for DL). </a:t>
            </a:r>
          </a:p>
          <a:p>
            <a:pPr algn="l">
              <a:lnSpc>
                <a:spcPts val="3073"/>
              </a:lnSpc>
            </a:pPr>
          </a:p>
          <a:p>
            <a:pPr algn="l">
              <a:lnSpc>
                <a:spcPts val="3073"/>
              </a:lnSpc>
            </a:pPr>
            <a:r>
              <a:rPr lang="en-US" sz="2195" b="true">
                <a:solidFill>
                  <a:srgbClr val="000000"/>
                </a:solidFill>
                <a:latin typeface="Canva Sans Bold"/>
                <a:ea typeface="Canva Sans Bold"/>
                <a:cs typeface="Canva Sans Bold"/>
                <a:sym typeface="Canva Sans Bold"/>
              </a:rPr>
              <a:t>Experimental Methodology: </a:t>
            </a:r>
          </a:p>
          <a:p>
            <a:pPr algn="l">
              <a:lnSpc>
                <a:spcPts val="3073"/>
              </a:lnSpc>
            </a:pPr>
            <a:r>
              <a:rPr lang="en-US" sz="2195">
                <a:solidFill>
                  <a:srgbClr val="000000"/>
                </a:solidFill>
                <a:latin typeface="Canva Sans"/>
                <a:ea typeface="Canva Sans"/>
                <a:cs typeface="Canva Sans"/>
                <a:sym typeface="Canva Sans"/>
              </a:rPr>
              <a:t>EDA: Data and visualization libraries such as pandas, seaborn, and matplotlib can be used. </a:t>
            </a:r>
          </a:p>
          <a:p>
            <a:pPr algn="l">
              <a:lnSpc>
                <a:spcPts val="3073"/>
              </a:lnSpc>
            </a:pPr>
          </a:p>
          <a:p>
            <a:pPr algn="l">
              <a:lnSpc>
                <a:spcPts val="3073"/>
              </a:lnSpc>
            </a:pPr>
            <a:r>
              <a:rPr lang="en-US" sz="2195" b="true">
                <a:solidFill>
                  <a:srgbClr val="000000"/>
                </a:solidFill>
                <a:latin typeface="Canva Sans Bold"/>
                <a:ea typeface="Canva Sans Bold"/>
                <a:cs typeface="Canva Sans Bold"/>
                <a:sym typeface="Canva Sans Bold"/>
              </a:rPr>
              <a:t>Modeling: </a:t>
            </a:r>
          </a:p>
          <a:p>
            <a:pPr algn="l" marL="473924" indent="-236962" lvl="1">
              <a:lnSpc>
                <a:spcPts val="3073"/>
              </a:lnSpc>
              <a:buFont typeface="Arial"/>
              <a:buChar char="•"/>
            </a:pPr>
            <a:r>
              <a:rPr lang="en-US" sz="2195">
                <a:solidFill>
                  <a:srgbClr val="000000"/>
                </a:solidFill>
                <a:latin typeface="Canva Sans"/>
                <a:ea typeface="Canva Sans"/>
                <a:cs typeface="Canva Sans"/>
                <a:sym typeface="Canva Sans"/>
              </a:rPr>
              <a:t>ML Models (scikit-learn): Logistic Regression, Support Vector Machine. </a:t>
            </a:r>
          </a:p>
          <a:p>
            <a:pPr algn="l" marL="473924" indent="-236962" lvl="1">
              <a:lnSpc>
                <a:spcPts val="3073"/>
              </a:lnSpc>
              <a:buFont typeface="Arial"/>
              <a:buChar char="•"/>
            </a:pPr>
            <a:r>
              <a:rPr lang="en-US" sz="2195">
                <a:solidFill>
                  <a:srgbClr val="000000"/>
                </a:solidFill>
                <a:latin typeface="Canva Sans"/>
                <a:ea typeface="Canva Sans"/>
                <a:cs typeface="Canva Sans"/>
                <a:sym typeface="Canva Sans"/>
              </a:rPr>
              <a:t>DL Models (TensorFlow/Keras): LSTM, DistilBERT (using the Hugging Face transformers library to optimize workflow). </a:t>
            </a:r>
          </a:p>
          <a:p>
            <a:pPr algn="l" marL="473924" indent="-236962" lvl="1">
              <a:lnSpc>
                <a:spcPts val="3073"/>
              </a:lnSpc>
              <a:buFont typeface="Arial"/>
              <a:buChar char="•"/>
            </a:pPr>
            <a:r>
              <a:rPr lang="en-US" sz="2195">
                <a:solidFill>
                  <a:srgbClr val="000000"/>
                </a:solidFill>
                <a:latin typeface="Canva Sans"/>
                <a:ea typeface="Canva Sans"/>
                <a:cs typeface="Canva Sans"/>
                <a:sym typeface="Canva Sans"/>
              </a:rPr>
              <a:t>Evaluation: Define all relevant metrics and generate the scikit-learn’s classification_report and confusion_matrix.</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sp>
        <p:nvSpPr>
          <p:cNvPr name="AutoShape 3" id="3"/>
          <p:cNvSpPr/>
          <p:nvPr/>
        </p:nvSpPr>
        <p:spPr>
          <a:xfrm>
            <a:off x="1028700" y="1739959"/>
            <a:ext cx="2618740" cy="0"/>
          </a:xfrm>
          <a:prstGeom prst="line">
            <a:avLst/>
          </a:prstGeom>
          <a:ln cap="flat" w="38100">
            <a:solidFill>
              <a:srgbClr val="000000"/>
            </a:solidFill>
            <a:prstDash val="solid"/>
            <a:headEnd type="none" len="sm" w="sm"/>
            <a:tailEnd type="none" len="sm" w="sm"/>
          </a:ln>
        </p:spPr>
      </p:sp>
      <p:grpSp>
        <p:nvGrpSpPr>
          <p:cNvPr name="Group 4" id="4"/>
          <p:cNvGrpSpPr/>
          <p:nvPr/>
        </p:nvGrpSpPr>
        <p:grpSpPr>
          <a:xfrm rot="0">
            <a:off x="0" y="0"/>
            <a:ext cx="324460" cy="10287000"/>
            <a:chOff x="0" y="0"/>
            <a:chExt cx="85454" cy="2709333"/>
          </a:xfrm>
        </p:grpSpPr>
        <p:sp>
          <p:nvSpPr>
            <p:cNvPr name="Freeform 5" id="5"/>
            <p:cNvSpPr/>
            <p:nvPr/>
          </p:nvSpPr>
          <p:spPr>
            <a:xfrm flipH="false" flipV="false" rot="0">
              <a:off x="0" y="0"/>
              <a:ext cx="85454" cy="2709333"/>
            </a:xfrm>
            <a:custGeom>
              <a:avLst/>
              <a:gdLst/>
              <a:ahLst/>
              <a:cxnLst/>
              <a:rect r="r" b="b" t="t" l="l"/>
              <a:pathLst>
                <a:path h="2709333" w="85454">
                  <a:moveTo>
                    <a:pt x="0" y="0"/>
                  </a:moveTo>
                  <a:lnTo>
                    <a:pt x="85454" y="0"/>
                  </a:lnTo>
                  <a:lnTo>
                    <a:pt x="85454" y="2709333"/>
                  </a:lnTo>
                  <a:lnTo>
                    <a:pt x="0" y="2709333"/>
                  </a:lnTo>
                  <a:close/>
                </a:path>
              </a:pathLst>
            </a:custGeom>
            <a:solidFill>
              <a:srgbClr val="593C8F"/>
            </a:solidFill>
          </p:spPr>
        </p:sp>
        <p:sp>
          <p:nvSpPr>
            <p:cNvPr name="TextBox 6" id="6"/>
            <p:cNvSpPr txBox="true"/>
            <p:nvPr/>
          </p:nvSpPr>
          <p:spPr>
            <a:xfrm>
              <a:off x="0" y="-47625"/>
              <a:ext cx="85454" cy="2756958"/>
            </a:xfrm>
            <a:prstGeom prst="rect">
              <a:avLst/>
            </a:prstGeom>
          </p:spPr>
          <p:txBody>
            <a:bodyPr anchor="ctr" rtlCol="false" tIns="50800" lIns="50800" bIns="50800" rIns="50800"/>
            <a:lstStyle/>
            <a:p>
              <a:pPr algn="ctr">
                <a:lnSpc>
                  <a:spcPts val="2659"/>
                </a:lnSpc>
              </a:pPr>
            </a:p>
          </p:txBody>
        </p:sp>
      </p:grpSp>
      <p:sp>
        <p:nvSpPr>
          <p:cNvPr name="TextBox 7" id="7"/>
          <p:cNvSpPr txBox="true"/>
          <p:nvPr/>
        </p:nvSpPr>
        <p:spPr>
          <a:xfrm rot="0">
            <a:off x="1028700" y="942975"/>
            <a:ext cx="16204653" cy="738194"/>
          </a:xfrm>
          <a:prstGeom prst="rect">
            <a:avLst/>
          </a:prstGeom>
        </p:spPr>
        <p:txBody>
          <a:bodyPr anchor="t" rtlCol="false" tIns="0" lIns="0" bIns="0" rIns="0">
            <a:spAutoFit/>
          </a:bodyPr>
          <a:lstStyle/>
          <a:p>
            <a:pPr algn="l">
              <a:lnSpc>
                <a:spcPts val="6018"/>
              </a:lnSpc>
              <a:spcBef>
                <a:spcPct val="0"/>
              </a:spcBef>
            </a:pPr>
            <a:r>
              <a:rPr lang="en-US" sz="4298">
                <a:solidFill>
                  <a:srgbClr val="593C8F"/>
                </a:solidFill>
                <a:latin typeface="League Spartan"/>
                <a:ea typeface="League Spartan"/>
                <a:cs typeface="League Spartan"/>
                <a:sym typeface="League Spartan"/>
              </a:rPr>
              <a:t>RESEARCH METHODOLOGY -2</a:t>
            </a:r>
          </a:p>
        </p:txBody>
      </p:sp>
      <p:sp>
        <p:nvSpPr>
          <p:cNvPr name="Freeform 8" id="8"/>
          <p:cNvSpPr/>
          <p:nvPr/>
        </p:nvSpPr>
        <p:spPr>
          <a:xfrm flipH="false" flipV="false" rot="0">
            <a:off x="4329825" y="2229063"/>
            <a:ext cx="10537857" cy="7029237"/>
          </a:xfrm>
          <a:custGeom>
            <a:avLst/>
            <a:gdLst/>
            <a:ahLst/>
            <a:cxnLst/>
            <a:rect r="r" b="b" t="t" l="l"/>
            <a:pathLst>
              <a:path h="7029237" w="10537857">
                <a:moveTo>
                  <a:pt x="0" y="0"/>
                </a:moveTo>
                <a:lnTo>
                  <a:pt x="10537857" y="0"/>
                </a:lnTo>
                <a:lnTo>
                  <a:pt x="10537857" y="7029237"/>
                </a:lnTo>
                <a:lnTo>
                  <a:pt x="0" y="7029237"/>
                </a:lnTo>
                <a:lnTo>
                  <a:pt x="0" y="0"/>
                </a:lnTo>
                <a:close/>
              </a:path>
            </a:pathLst>
          </a:custGeom>
          <a:blipFill>
            <a:blip r:embed="rId3"/>
            <a:stretch>
              <a:fillRect l="-11883" t="-9976" r="-3675" b="-19952"/>
            </a:stretch>
          </a:blipFill>
        </p:spPr>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sp>
        <p:nvSpPr>
          <p:cNvPr name="AutoShape 3" id="3"/>
          <p:cNvSpPr/>
          <p:nvPr/>
        </p:nvSpPr>
        <p:spPr>
          <a:xfrm>
            <a:off x="1028700" y="1739959"/>
            <a:ext cx="2618740" cy="0"/>
          </a:xfrm>
          <a:prstGeom prst="line">
            <a:avLst/>
          </a:prstGeom>
          <a:ln cap="flat" w="38100">
            <a:solidFill>
              <a:srgbClr val="000000"/>
            </a:solidFill>
            <a:prstDash val="solid"/>
            <a:headEnd type="none" len="sm" w="sm"/>
            <a:tailEnd type="none" len="sm" w="sm"/>
          </a:ln>
        </p:spPr>
      </p:sp>
      <p:grpSp>
        <p:nvGrpSpPr>
          <p:cNvPr name="Group 4" id="4"/>
          <p:cNvGrpSpPr/>
          <p:nvPr/>
        </p:nvGrpSpPr>
        <p:grpSpPr>
          <a:xfrm rot="0">
            <a:off x="0" y="0"/>
            <a:ext cx="324460" cy="10287000"/>
            <a:chOff x="0" y="0"/>
            <a:chExt cx="85454" cy="2709333"/>
          </a:xfrm>
        </p:grpSpPr>
        <p:sp>
          <p:nvSpPr>
            <p:cNvPr name="Freeform 5" id="5"/>
            <p:cNvSpPr/>
            <p:nvPr/>
          </p:nvSpPr>
          <p:spPr>
            <a:xfrm flipH="false" flipV="false" rot="0">
              <a:off x="0" y="0"/>
              <a:ext cx="85454" cy="2709333"/>
            </a:xfrm>
            <a:custGeom>
              <a:avLst/>
              <a:gdLst/>
              <a:ahLst/>
              <a:cxnLst/>
              <a:rect r="r" b="b" t="t" l="l"/>
              <a:pathLst>
                <a:path h="2709333" w="85454">
                  <a:moveTo>
                    <a:pt x="0" y="0"/>
                  </a:moveTo>
                  <a:lnTo>
                    <a:pt x="85454" y="0"/>
                  </a:lnTo>
                  <a:lnTo>
                    <a:pt x="85454" y="2709333"/>
                  </a:lnTo>
                  <a:lnTo>
                    <a:pt x="0" y="2709333"/>
                  </a:lnTo>
                  <a:close/>
                </a:path>
              </a:pathLst>
            </a:custGeom>
            <a:solidFill>
              <a:srgbClr val="593C8F"/>
            </a:solidFill>
          </p:spPr>
        </p:sp>
        <p:sp>
          <p:nvSpPr>
            <p:cNvPr name="TextBox 6" id="6"/>
            <p:cNvSpPr txBox="true"/>
            <p:nvPr/>
          </p:nvSpPr>
          <p:spPr>
            <a:xfrm>
              <a:off x="0" y="-47625"/>
              <a:ext cx="85454" cy="2756958"/>
            </a:xfrm>
            <a:prstGeom prst="rect">
              <a:avLst/>
            </a:prstGeom>
          </p:spPr>
          <p:txBody>
            <a:bodyPr anchor="ctr" rtlCol="false" tIns="50800" lIns="50800" bIns="50800" rIns="50800"/>
            <a:lstStyle/>
            <a:p>
              <a:pPr algn="ctr">
                <a:lnSpc>
                  <a:spcPts val="2659"/>
                </a:lnSpc>
              </a:pPr>
            </a:p>
          </p:txBody>
        </p:sp>
      </p:grpSp>
      <p:sp>
        <p:nvSpPr>
          <p:cNvPr name="TextBox 7" id="7"/>
          <p:cNvSpPr txBox="true"/>
          <p:nvPr/>
        </p:nvSpPr>
        <p:spPr>
          <a:xfrm rot="0">
            <a:off x="1028700" y="942975"/>
            <a:ext cx="16204653" cy="738194"/>
          </a:xfrm>
          <a:prstGeom prst="rect">
            <a:avLst/>
          </a:prstGeom>
        </p:spPr>
        <p:txBody>
          <a:bodyPr anchor="t" rtlCol="false" tIns="0" lIns="0" bIns="0" rIns="0">
            <a:spAutoFit/>
          </a:bodyPr>
          <a:lstStyle/>
          <a:p>
            <a:pPr algn="l">
              <a:lnSpc>
                <a:spcPts val="6018"/>
              </a:lnSpc>
              <a:spcBef>
                <a:spcPct val="0"/>
              </a:spcBef>
            </a:pPr>
            <a:r>
              <a:rPr lang="en-US" sz="4298">
                <a:solidFill>
                  <a:srgbClr val="593C8F"/>
                </a:solidFill>
                <a:latin typeface="League Spartan"/>
                <a:ea typeface="League Spartan"/>
                <a:cs typeface="League Spartan"/>
                <a:sym typeface="League Spartan"/>
              </a:rPr>
              <a:t>PROJECT PLANNING &amp; RESOURCE MANAGEMENT</a:t>
            </a:r>
          </a:p>
        </p:txBody>
      </p:sp>
      <p:sp>
        <p:nvSpPr>
          <p:cNvPr name="TextBox 8" id="8"/>
          <p:cNvSpPr txBox="true"/>
          <p:nvPr/>
        </p:nvSpPr>
        <p:spPr>
          <a:xfrm rot="0">
            <a:off x="1028700" y="2259731"/>
            <a:ext cx="16230600" cy="7430111"/>
          </a:xfrm>
          <a:prstGeom prst="rect">
            <a:avLst/>
          </a:prstGeom>
        </p:spPr>
        <p:txBody>
          <a:bodyPr anchor="t" rtlCol="false" tIns="0" lIns="0" bIns="0" rIns="0">
            <a:spAutoFit/>
          </a:bodyPr>
          <a:lstStyle/>
          <a:p>
            <a:pPr algn="l">
              <a:lnSpc>
                <a:spcPts val="2591"/>
              </a:lnSpc>
            </a:pPr>
            <a:r>
              <a:rPr lang="en-US" sz="1850" b="true">
                <a:solidFill>
                  <a:srgbClr val="000000"/>
                </a:solidFill>
                <a:latin typeface="Canva Sans Medium"/>
                <a:ea typeface="Canva Sans Medium"/>
                <a:cs typeface="Canva Sans Medium"/>
                <a:sym typeface="Canva Sans Medium"/>
              </a:rPr>
              <a:t>Timeline</a:t>
            </a:r>
          </a:p>
          <a:p>
            <a:pPr algn="l" marL="399618" indent="-199809" lvl="1">
              <a:lnSpc>
                <a:spcPts val="2591"/>
              </a:lnSpc>
              <a:buFont typeface="Arial"/>
              <a:buChar char="•"/>
            </a:pPr>
            <a:r>
              <a:rPr lang="en-US" b="true" sz="1850">
                <a:solidFill>
                  <a:srgbClr val="000000"/>
                </a:solidFill>
                <a:latin typeface="Canva Sans Medium"/>
                <a:ea typeface="Canva Sans Medium"/>
                <a:cs typeface="Canva Sans Medium"/>
                <a:sym typeface="Canva Sans Medium"/>
              </a:rPr>
              <a:t>Week 1</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Module Overview &amp; Intro to Research</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Discussion -- MSc Dissertation </a:t>
            </a:r>
          </a:p>
          <a:p>
            <a:pPr algn="l">
              <a:lnSpc>
                <a:spcPts val="2591"/>
              </a:lnSpc>
            </a:pPr>
            <a:r>
              <a:rPr lang="en-US" sz="1850" b="true">
                <a:solidFill>
                  <a:srgbClr val="000000"/>
                </a:solidFill>
                <a:latin typeface="Canva Sans Medium"/>
                <a:ea typeface="Canva Sans Medium"/>
                <a:cs typeface="Canva Sans Medium"/>
                <a:sym typeface="Canva Sans Medium"/>
              </a:rPr>
              <a:t>Week 2</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Framing Research Problems &amp; Objectives</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-Research Design: Aims, Objectives and Methodology </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-Understanding Research Methods</a:t>
            </a:r>
          </a:p>
          <a:p>
            <a:pPr algn="l" marL="399618" indent="-199809" lvl="1">
              <a:lnSpc>
                <a:spcPts val="2591"/>
              </a:lnSpc>
              <a:buFont typeface="Arial"/>
              <a:buChar char="•"/>
            </a:pPr>
            <a:r>
              <a:rPr lang="en-US" b="true" sz="1850">
                <a:solidFill>
                  <a:srgbClr val="000000"/>
                </a:solidFill>
                <a:latin typeface="Canva Sans Medium"/>
                <a:ea typeface="Canva Sans Medium"/>
                <a:cs typeface="Canva Sans Medium"/>
                <a:sym typeface="Canva Sans Medium"/>
              </a:rPr>
              <a:t>Week 3</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Literature Review - Lecture note </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Activity - Identify Your Research Project</a:t>
            </a:r>
          </a:p>
          <a:p>
            <a:pPr algn="l" marL="399618" indent="-199809" lvl="1">
              <a:lnSpc>
                <a:spcPts val="2591"/>
              </a:lnSpc>
              <a:buFont typeface="Arial"/>
              <a:buChar char="•"/>
            </a:pPr>
            <a:r>
              <a:rPr lang="en-US" b="true" sz="1850">
                <a:solidFill>
                  <a:srgbClr val="000000"/>
                </a:solidFill>
                <a:latin typeface="Canva Sans Medium"/>
                <a:ea typeface="Canva Sans Medium"/>
                <a:cs typeface="Canva Sans Medium"/>
                <a:sym typeface="Canva Sans Medium"/>
              </a:rPr>
              <a:t>Week 4</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Research Methodology - Design Science Research</a:t>
            </a:r>
          </a:p>
          <a:p>
            <a:pPr algn="l" marL="399618" indent="-199809" lvl="1">
              <a:lnSpc>
                <a:spcPts val="2591"/>
              </a:lnSpc>
              <a:buFont typeface="Arial"/>
              <a:buChar char="•"/>
            </a:pPr>
            <a:r>
              <a:rPr lang="en-US" b="true" sz="1850">
                <a:solidFill>
                  <a:srgbClr val="000000"/>
                </a:solidFill>
                <a:latin typeface="Canva Sans Medium"/>
                <a:ea typeface="Canva Sans Medium"/>
                <a:cs typeface="Canva Sans Medium"/>
                <a:sym typeface="Canva Sans Medium"/>
              </a:rPr>
              <a:t>Week 5</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Data Collection and Ethical Considerations</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Data Analysis in Research </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Qualitative Data Analysis</a:t>
            </a:r>
          </a:p>
          <a:p>
            <a:pPr algn="l">
              <a:lnSpc>
                <a:spcPts val="2591"/>
              </a:lnSpc>
            </a:pPr>
          </a:p>
          <a:p>
            <a:pPr algn="l" marL="399618" indent="-199809" lvl="1">
              <a:lnSpc>
                <a:spcPts val="2591"/>
              </a:lnSpc>
              <a:buFont typeface="Arial"/>
              <a:buChar char="•"/>
            </a:pPr>
            <a:r>
              <a:rPr lang="en-US" b="true" sz="1850">
                <a:solidFill>
                  <a:srgbClr val="000000"/>
                </a:solidFill>
                <a:latin typeface="Canva Sans Medium"/>
                <a:ea typeface="Canva Sans Medium"/>
                <a:cs typeface="Canva Sans Medium"/>
                <a:sym typeface="Canva Sans Medium"/>
              </a:rPr>
              <a:t>Resource Management:</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Software: Operating system: Windows; Program: Google Collab with Python; Library: Scikit-learn, TensorFlow, and PyTorch with Hugging Face Transformers and NLTK; Data analysis: pandas and NumPy.</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Hardware: Personal computer; optionally: Google Collab Pro should be used for GPU acceleration for DL models.</a:t>
            </a:r>
          </a:p>
          <a:p>
            <a:pPr algn="l" marL="799236" indent="-266412" lvl="2">
              <a:lnSpc>
                <a:spcPts val="2591"/>
              </a:lnSpc>
              <a:buFont typeface="Arial"/>
              <a:buChar char="⚬"/>
            </a:pPr>
            <a:r>
              <a:rPr lang="en-US" sz="1850">
                <a:solidFill>
                  <a:srgbClr val="000000"/>
                </a:solidFill>
                <a:latin typeface="Canva Sans"/>
                <a:ea typeface="Canva Sans"/>
                <a:cs typeface="Canva Sans"/>
                <a:sym typeface="Canva Sans"/>
              </a:rPr>
              <a:t>Data: Public dataset available on Kaggle for no cost.</a:t>
            </a:r>
          </a:p>
        </p:txBody>
      </p:sp>
      <p:sp>
        <p:nvSpPr>
          <p:cNvPr name="TextBox 9" id="9"/>
          <p:cNvSpPr txBox="true"/>
          <p:nvPr/>
        </p:nvSpPr>
        <p:spPr>
          <a:xfrm rot="0">
            <a:off x="9339216" y="2259731"/>
            <a:ext cx="7447855" cy="3219813"/>
          </a:xfrm>
          <a:prstGeom prst="rect">
            <a:avLst/>
          </a:prstGeom>
        </p:spPr>
        <p:txBody>
          <a:bodyPr anchor="t" rtlCol="false" tIns="0" lIns="0" bIns="0" rIns="0">
            <a:spAutoFit/>
          </a:bodyPr>
          <a:lstStyle/>
          <a:p>
            <a:pPr algn="l" marL="399618" indent="-199809" lvl="1">
              <a:lnSpc>
                <a:spcPts val="2591"/>
              </a:lnSpc>
              <a:spcBef>
                <a:spcPct val="0"/>
              </a:spcBef>
              <a:buFont typeface="Arial"/>
              <a:buChar char="•"/>
            </a:pPr>
            <a:r>
              <a:rPr lang="en-US" b="true" sz="1850" strike="noStrike" u="none">
                <a:solidFill>
                  <a:srgbClr val="000000"/>
                </a:solidFill>
                <a:latin typeface="Canva Sans Medium"/>
                <a:ea typeface="Canva Sans Medium"/>
                <a:cs typeface="Canva Sans Medium"/>
                <a:sym typeface="Canva Sans Medium"/>
              </a:rPr>
              <a:t>Week 6</a:t>
            </a:r>
          </a:p>
          <a:p>
            <a:pPr algn="l" marL="799236" indent="-266412" lvl="2">
              <a:lnSpc>
                <a:spcPts val="2591"/>
              </a:lnSpc>
              <a:spcBef>
                <a:spcPct val="0"/>
              </a:spcBef>
              <a:buFont typeface="Arial"/>
              <a:buChar char="⚬"/>
            </a:pPr>
            <a:r>
              <a:rPr lang="en-US" sz="1850" strike="noStrike" u="none">
                <a:solidFill>
                  <a:srgbClr val="000000"/>
                </a:solidFill>
                <a:latin typeface="Canva Sans"/>
                <a:ea typeface="Canva Sans"/>
                <a:cs typeface="Canva Sans"/>
                <a:sym typeface="Canva Sans"/>
              </a:rPr>
              <a:t>Professional Development Leadership &amp; Management</a:t>
            </a:r>
          </a:p>
          <a:p>
            <a:pPr algn="l" marL="399618" indent="-199809" lvl="1">
              <a:lnSpc>
                <a:spcPts val="2591"/>
              </a:lnSpc>
              <a:spcBef>
                <a:spcPct val="0"/>
              </a:spcBef>
              <a:buFont typeface="Arial"/>
              <a:buChar char="•"/>
            </a:pPr>
            <a:r>
              <a:rPr lang="en-US" b="true" sz="1850" strike="noStrike" u="none">
                <a:solidFill>
                  <a:srgbClr val="000000"/>
                </a:solidFill>
                <a:latin typeface="Canva Sans Medium"/>
                <a:ea typeface="Canva Sans Medium"/>
                <a:cs typeface="Canva Sans Medium"/>
                <a:sym typeface="Canva Sans Medium"/>
              </a:rPr>
              <a:t>Week 7</a:t>
            </a:r>
          </a:p>
          <a:p>
            <a:pPr algn="l" marL="799236" indent="-266412" lvl="2">
              <a:lnSpc>
                <a:spcPts val="2591"/>
              </a:lnSpc>
              <a:spcBef>
                <a:spcPct val="0"/>
              </a:spcBef>
              <a:buFont typeface="Arial"/>
              <a:buChar char="⚬"/>
            </a:pPr>
            <a:r>
              <a:rPr lang="en-US" sz="1850" strike="noStrike" u="none">
                <a:solidFill>
                  <a:srgbClr val="000000"/>
                </a:solidFill>
                <a:latin typeface="Canva Sans"/>
                <a:ea typeface="Canva Sans"/>
                <a:cs typeface="Canva Sans"/>
                <a:sym typeface="Canva Sans"/>
              </a:rPr>
              <a:t>Professional Development - Software Project Management</a:t>
            </a:r>
          </a:p>
          <a:p>
            <a:pPr algn="l" marL="399618" indent="-199809" lvl="1">
              <a:lnSpc>
                <a:spcPts val="2591"/>
              </a:lnSpc>
              <a:spcBef>
                <a:spcPct val="0"/>
              </a:spcBef>
              <a:buFont typeface="Arial"/>
              <a:buChar char="•"/>
            </a:pPr>
            <a:r>
              <a:rPr lang="en-US" b="true" sz="1850" strike="noStrike" u="none">
                <a:solidFill>
                  <a:srgbClr val="000000"/>
                </a:solidFill>
                <a:latin typeface="Canva Sans Medium"/>
                <a:ea typeface="Canva Sans Medium"/>
                <a:cs typeface="Canva Sans Medium"/>
                <a:sym typeface="Canva Sans Medium"/>
              </a:rPr>
              <a:t>Week 8</a:t>
            </a:r>
          </a:p>
          <a:p>
            <a:pPr algn="l" marL="799236" indent="-266412" lvl="2">
              <a:lnSpc>
                <a:spcPts val="2591"/>
              </a:lnSpc>
              <a:spcBef>
                <a:spcPct val="0"/>
              </a:spcBef>
              <a:buFont typeface="Arial"/>
              <a:buChar char="⚬"/>
            </a:pPr>
            <a:r>
              <a:rPr lang="en-US" sz="1850" strike="noStrike" u="none">
                <a:solidFill>
                  <a:srgbClr val="000000"/>
                </a:solidFill>
                <a:latin typeface="Canva Sans"/>
                <a:ea typeface="Canva Sans"/>
                <a:cs typeface="Canva Sans"/>
                <a:sym typeface="Canva Sans"/>
              </a:rPr>
              <a:t>Research Ethics</a:t>
            </a:r>
          </a:p>
          <a:p>
            <a:pPr algn="l" marL="399618" indent="-199809" lvl="1">
              <a:lnSpc>
                <a:spcPts val="2591"/>
              </a:lnSpc>
              <a:spcBef>
                <a:spcPct val="0"/>
              </a:spcBef>
              <a:buFont typeface="Arial"/>
              <a:buChar char="•"/>
            </a:pPr>
            <a:r>
              <a:rPr lang="en-US" b="true" sz="1850" strike="noStrike" u="none">
                <a:solidFill>
                  <a:srgbClr val="000000"/>
                </a:solidFill>
                <a:latin typeface="Canva Sans Medium"/>
                <a:ea typeface="Canva Sans Medium"/>
                <a:cs typeface="Canva Sans Medium"/>
                <a:sym typeface="Canva Sans Medium"/>
              </a:rPr>
              <a:t>Week 9</a:t>
            </a:r>
          </a:p>
          <a:p>
            <a:pPr algn="l" marL="799236" indent="-266412" lvl="2">
              <a:lnSpc>
                <a:spcPts val="2591"/>
              </a:lnSpc>
              <a:spcBef>
                <a:spcPct val="0"/>
              </a:spcBef>
              <a:buFont typeface="Arial"/>
              <a:buChar char="⚬"/>
            </a:pPr>
            <a:r>
              <a:rPr lang="en-US" sz="1850" strike="noStrike" u="none">
                <a:solidFill>
                  <a:srgbClr val="000000"/>
                </a:solidFill>
                <a:latin typeface="Canva Sans"/>
                <a:ea typeface="Canva Sans"/>
                <a:cs typeface="Canva Sans"/>
                <a:sym typeface="Canva Sans"/>
              </a:rPr>
              <a:t>Leadership and Management - Introduction</a:t>
            </a:r>
          </a:p>
          <a:p>
            <a:pPr algn="l" marL="799236" indent="-266412" lvl="2">
              <a:lnSpc>
                <a:spcPts val="2591"/>
              </a:lnSpc>
              <a:spcBef>
                <a:spcPct val="0"/>
              </a:spcBef>
              <a:buFont typeface="Arial"/>
              <a:buChar char="⚬"/>
            </a:pPr>
            <a:r>
              <a:rPr lang="en-US" sz="1850" strike="noStrike" u="none">
                <a:solidFill>
                  <a:srgbClr val="000000"/>
                </a:solidFill>
                <a:latin typeface="Canva Sans"/>
                <a:ea typeface="Canva Sans"/>
                <a:cs typeface="Canva Sans"/>
                <a:sym typeface="Canva Sans"/>
              </a:rPr>
              <a:t>Leadership and Management - Leadership</a:t>
            </a:r>
          </a:p>
          <a:p>
            <a:pPr algn="l" marL="799236" indent="-266412" lvl="2">
              <a:lnSpc>
                <a:spcPts val="2591"/>
              </a:lnSpc>
              <a:spcBef>
                <a:spcPct val="0"/>
              </a:spcBef>
              <a:buFont typeface="Arial"/>
              <a:buChar char="⚬"/>
            </a:pPr>
            <a:r>
              <a:rPr lang="en-US" sz="1850" strike="noStrike" u="none">
                <a:solidFill>
                  <a:srgbClr val="000000"/>
                </a:solidFill>
                <a:latin typeface="Canva Sans"/>
                <a:ea typeface="Canva Sans"/>
                <a:cs typeface="Canva Sans"/>
                <a:sym typeface="Canva Sans"/>
              </a:rPr>
              <a:t>Leadership and Management - Emotional Intelligence</a:t>
            </a:r>
          </a:p>
        </p:txBody>
      </p:sp>
      <p:sp>
        <p:nvSpPr>
          <p:cNvPr name="AutoShape 10" id="10"/>
          <p:cNvSpPr/>
          <p:nvPr/>
        </p:nvSpPr>
        <p:spPr>
          <a:xfrm>
            <a:off x="9144000" y="2288306"/>
            <a:ext cx="0" cy="5550866"/>
          </a:xfrm>
          <a:prstGeom prst="line">
            <a:avLst/>
          </a:prstGeom>
          <a:ln cap="flat" w="38100">
            <a:solidFill>
              <a:srgbClr val="000000"/>
            </a:solidFill>
            <a:prstDash val="sysDash"/>
            <a:headEnd type="none" len="sm" w="sm"/>
            <a:tailEnd type="none" len="sm" w="sm"/>
          </a:ln>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sp>
        <p:nvSpPr>
          <p:cNvPr name="AutoShape 3" id="3"/>
          <p:cNvSpPr/>
          <p:nvPr/>
        </p:nvSpPr>
        <p:spPr>
          <a:xfrm>
            <a:off x="1028700" y="1739959"/>
            <a:ext cx="2618740" cy="0"/>
          </a:xfrm>
          <a:prstGeom prst="line">
            <a:avLst/>
          </a:prstGeom>
          <a:ln cap="flat" w="38100">
            <a:solidFill>
              <a:srgbClr val="000000"/>
            </a:solidFill>
            <a:prstDash val="solid"/>
            <a:headEnd type="none" len="sm" w="sm"/>
            <a:tailEnd type="none" len="sm" w="sm"/>
          </a:ln>
        </p:spPr>
      </p:sp>
      <p:grpSp>
        <p:nvGrpSpPr>
          <p:cNvPr name="Group 4" id="4"/>
          <p:cNvGrpSpPr/>
          <p:nvPr/>
        </p:nvGrpSpPr>
        <p:grpSpPr>
          <a:xfrm rot="0">
            <a:off x="0" y="0"/>
            <a:ext cx="324460" cy="10287000"/>
            <a:chOff x="0" y="0"/>
            <a:chExt cx="85454" cy="2709333"/>
          </a:xfrm>
        </p:grpSpPr>
        <p:sp>
          <p:nvSpPr>
            <p:cNvPr name="Freeform 5" id="5"/>
            <p:cNvSpPr/>
            <p:nvPr/>
          </p:nvSpPr>
          <p:spPr>
            <a:xfrm flipH="false" flipV="false" rot="0">
              <a:off x="0" y="0"/>
              <a:ext cx="85454" cy="2709333"/>
            </a:xfrm>
            <a:custGeom>
              <a:avLst/>
              <a:gdLst/>
              <a:ahLst/>
              <a:cxnLst/>
              <a:rect r="r" b="b" t="t" l="l"/>
              <a:pathLst>
                <a:path h="2709333" w="85454">
                  <a:moveTo>
                    <a:pt x="0" y="0"/>
                  </a:moveTo>
                  <a:lnTo>
                    <a:pt x="85454" y="0"/>
                  </a:lnTo>
                  <a:lnTo>
                    <a:pt x="85454" y="2709333"/>
                  </a:lnTo>
                  <a:lnTo>
                    <a:pt x="0" y="2709333"/>
                  </a:lnTo>
                  <a:close/>
                </a:path>
              </a:pathLst>
            </a:custGeom>
            <a:solidFill>
              <a:srgbClr val="593C8F"/>
            </a:solidFill>
          </p:spPr>
        </p:sp>
        <p:sp>
          <p:nvSpPr>
            <p:cNvPr name="TextBox 6" id="6"/>
            <p:cNvSpPr txBox="true"/>
            <p:nvPr/>
          </p:nvSpPr>
          <p:spPr>
            <a:xfrm>
              <a:off x="0" y="-47625"/>
              <a:ext cx="85454" cy="2756958"/>
            </a:xfrm>
            <a:prstGeom prst="rect">
              <a:avLst/>
            </a:prstGeom>
          </p:spPr>
          <p:txBody>
            <a:bodyPr anchor="ctr" rtlCol="false" tIns="50800" lIns="50800" bIns="50800" rIns="50800"/>
            <a:lstStyle/>
            <a:p>
              <a:pPr algn="ctr">
                <a:lnSpc>
                  <a:spcPts val="2659"/>
                </a:lnSpc>
              </a:pPr>
            </a:p>
          </p:txBody>
        </p:sp>
      </p:grpSp>
      <p:sp>
        <p:nvSpPr>
          <p:cNvPr name="TextBox 7" id="7"/>
          <p:cNvSpPr txBox="true"/>
          <p:nvPr/>
        </p:nvSpPr>
        <p:spPr>
          <a:xfrm rot="0">
            <a:off x="1028700" y="942975"/>
            <a:ext cx="16204653" cy="738194"/>
          </a:xfrm>
          <a:prstGeom prst="rect">
            <a:avLst/>
          </a:prstGeom>
        </p:spPr>
        <p:txBody>
          <a:bodyPr anchor="t" rtlCol="false" tIns="0" lIns="0" bIns="0" rIns="0">
            <a:spAutoFit/>
          </a:bodyPr>
          <a:lstStyle/>
          <a:p>
            <a:pPr algn="l">
              <a:lnSpc>
                <a:spcPts val="6018"/>
              </a:lnSpc>
              <a:spcBef>
                <a:spcPct val="0"/>
              </a:spcBef>
            </a:pPr>
            <a:r>
              <a:rPr lang="en-US" sz="4298">
                <a:solidFill>
                  <a:srgbClr val="593C8F"/>
                </a:solidFill>
                <a:latin typeface="League Spartan"/>
                <a:ea typeface="League Spartan"/>
                <a:cs typeface="League Spartan"/>
                <a:sym typeface="League Spartan"/>
              </a:rPr>
              <a:t>PROJECT IMPACT &amp; LIMITATIONS</a:t>
            </a:r>
          </a:p>
        </p:txBody>
      </p:sp>
      <p:sp>
        <p:nvSpPr>
          <p:cNvPr name="TextBox 8" id="8"/>
          <p:cNvSpPr txBox="true"/>
          <p:nvPr/>
        </p:nvSpPr>
        <p:spPr>
          <a:xfrm rot="0">
            <a:off x="1028700" y="2250206"/>
            <a:ext cx="16204653" cy="5426014"/>
          </a:xfrm>
          <a:prstGeom prst="rect">
            <a:avLst/>
          </a:prstGeom>
        </p:spPr>
        <p:txBody>
          <a:bodyPr anchor="t" rtlCol="false" tIns="0" lIns="0" bIns="0" rIns="0">
            <a:spAutoFit/>
          </a:bodyPr>
          <a:lstStyle/>
          <a:p>
            <a:pPr algn="l">
              <a:lnSpc>
                <a:spcPts val="3359"/>
              </a:lnSpc>
            </a:pPr>
            <a:r>
              <a:rPr lang="en-US" sz="2400" b="true">
                <a:solidFill>
                  <a:srgbClr val="000000"/>
                </a:solidFill>
                <a:latin typeface="Canva Sans Bold"/>
                <a:ea typeface="Canva Sans Bold"/>
                <a:cs typeface="Canva Sans Bold"/>
                <a:sym typeface="Canva Sans Bold"/>
              </a:rPr>
              <a:t>Potential Impact</a:t>
            </a:r>
          </a:p>
          <a:p>
            <a:pPr algn="l" marL="518160" indent="-259080" lvl="1">
              <a:lnSpc>
                <a:spcPts val="3359"/>
              </a:lnSpc>
              <a:buFont typeface="Arial"/>
              <a:buChar char="•"/>
            </a:pPr>
            <a:r>
              <a:rPr lang="en-US" sz="2400">
                <a:solidFill>
                  <a:srgbClr val="000000"/>
                </a:solidFill>
                <a:latin typeface="Canva Sans"/>
                <a:ea typeface="Canva Sans"/>
                <a:cs typeface="Canva Sans"/>
                <a:sym typeface="Canva Sans"/>
              </a:rPr>
              <a:t>Academic: Provides a benchmark study for the fake news detection community, clarifying the performance landscape.</a:t>
            </a:r>
          </a:p>
          <a:p>
            <a:pPr algn="l" marL="518160" indent="-259080" lvl="1">
              <a:lnSpc>
                <a:spcPts val="3359"/>
              </a:lnSpc>
              <a:buFont typeface="Arial"/>
              <a:buChar char="•"/>
            </a:pPr>
            <a:r>
              <a:rPr lang="en-US" sz="2400">
                <a:solidFill>
                  <a:srgbClr val="000000"/>
                </a:solidFill>
                <a:latin typeface="Canva Sans"/>
                <a:ea typeface="Canva Sans"/>
                <a:cs typeface="Canva Sans"/>
                <a:sym typeface="Canva Sans"/>
              </a:rPr>
              <a:t>Professional/Practical: Informs the development of more effective automated fact-checking browser plugins or social media moderation tools.</a:t>
            </a:r>
          </a:p>
          <a:p>
            <a:pPr algn="l" marL="518160" indent="-259080" lvl="1">
              <a:lnSpc>
                <a:spcPts val="3359"/>
              </a:lnSpc>
              <a:buFont typeface="Arial"/>
              <a:buChar char="•"/>
            </a:pPr>
            <a:r>
              <a:rPr lang="en-US" sz="2400">
                <a:solidFill>
                  <a:srgbClr val="000000"/>
                </a:solidFill>
                <a:latin typeface="Canva Sans"/>
                <a:ea typeface="Canva Sans"/>
                <a:cs typeface="Canva Sans"/>
                <a:sym typeface="Canva Sans"/>
              </a:rPr>
              <a:t>Societal: Contributes to the fight against online misinformation, promoting a healthier digital ecosystem.</a:t>
            </a:r>
          </a:p>
          <a:p>
            <a:pPr algn="l">
              <a:lnSpc>
                <a:spcPts val="3359"/>
              </a:lnSpc>
            </a:pPr>
          </a:p>
          <a:p>
            <a:pPr algn="l">
              <a:lnSpc>
                <a:spcPts val="3359"/>
              </a:lnSpc>
            </a:pPr>
            <a:r>
              <a:rPr lang="en-US" sz="2400" b="true">
                <a:solidFill>
                  <a:srgbClr val="000000"/>
                </a:solidFill>
                <a:latin typeface="Canva Sans Bold"/>
                <a:ea typeface="Canva Sans Bold"/>
                <a:cs typeface="Canva Sans Bold"/>
                <a:sym typeface="Canva Sans Bold"/>
              </a:rPr>
              <a:t>Limitations</a:t>
            </a:r>
          </a:p>
          <a:p>
            <a:pPr algn="l" marL="518160" indent="-259080" lvl="1">
              <a:lnSpc>
                <a:spcPts val="3359"/>
              </a:lnSpc>
              <a:buFont typeface="Arial"/>
              <a:buChar char="•"/>
            </a:pPr>
            <a:r>
              <a:rPr lang="en-US" sz="2400">
                <a:solidFill>
                  <a:srgbClr val="000000"/>
                </a:solidFill>
                <a:latin typeface="Canva Sans"/>
                <a:ea typeface="Canva Sans"/>
                <a:cs typeface="Canva Sans"/>
                <a:sym typeface="Canva Sans"/>
              </a:rPr>
              <a:t>Dataset Bias: The model's performance is contingent on the quality and domain of the training data. It may not generalize well to news from different topics or cultures.</a:t>
            </a:r>
          </a:p>
          <a:p>
            <a:pPr algn="l" marL="518160" indent="-259080" lvl="1">
              <a:lnSpc>
                <a:spcPts val="3359"/>
              </a:lnSpc>
              <a:buFont typeface="Arial"/>
              <a:buChar char="•"/>
            </a:pPr>
            <a:r>
              <a:rPr lang="en-US" sz="2400">
                <a:solidFill>
                  <a:srgbClr val="000000"/>
                </a:solidFill>
                <a:latin typeface="Canva Sans"/>
                <a:ea typeface="Canva Sans"/>
                <a:cs typeface="Canva Sans"/>
                <a:sym typeface="Canva Sans"/>
              </a:rPr>
              <a:t>Concept Drift: The nature of "fake news" evolves, requiring continuous model retraining.</a:t>
            </a:r>
          </a:p>
          <a:p>
            <a:pPr algn="l" marL="518160" indent="-259080" lvl="1">
              <a:lnSpc>
                <a:spcPts val="3359"/>
              </a:lnSpc>
              <a:buFont typeface="Arial"/>
              <a:buChar char="•"/>
            </a:pPr>
            <a:r>
              <a:rPr lang="en-US" sz="2400">
                <a:solidFill>
                  <a:srgbClr val="000000"/>
                </a:solidFill>
                <a:latin typeface="Canva Sans"/>
                <a:ea typeface="Canva Sans"/>
                <a:cs typeface="Canva Sans"/>
                <a:sym typeface="Canva Sans"/>
              </a:rPr>
              <a:t>Computational Resources: Training large Transformer models is computationally expensive, potentially limiting accessibility.</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sp>
        <p:nvSpPr>
          <p:cNvPr name="AutoShape 3" id="3"/>
          <p:cNvSpPr/>
          <p:nvPr/>
        </p:nvSpPr>
        <p:spPr>
          <a:xfrm>
            <a:off x="1028700" y="1739959"/>
            <a:ext cx="2618740" cy="0"/>
          </a:xfrm>
          <a:prstGeom prst="line">
            <a:avLst/>
          </a:prstGeom>
          <a:ln cap="flat" w="38100">
            <a:solidFill>
              <a:srgbClr val="000000"/>
            </a:solidFill>
            <a:prstDash val="solid"/>
            <a:headEnd type="none" len="sm" w="sm"/>
            <a:tailEnd type="none" len="sm" w="sm"/>
          </a:ln>
        </p:spPr>
      </p:sp>
      <p:grpSp>
        <p:nvGrpSpPr>
          <p:cNvPr name="Group 4" id="4"/>
          <p:cNvGrpSpPr/>
          <p:nvPr/>
        </p:nvGrpSpPr>
        <p:grpSpPr>
          <a:xfrm rot="0">
            <a:off x="0" y="0"/>
            <a:ext cx="324460" cy="10287000"/>
            <a:chOff x="0" y="0"/>
            <a:chExt cx="85454" cy="2709333"/>
          </a:xfrm>
        </p:grpSpPr>
        <p:sp>
          <p:nvSpPr>
            <p:cNvPr name="Freeform 5" id="5"/>
            <p:cNvSpPr/>
            <p:nvPr/>
          </p:nvSpPr>
          <p:spPr>
            <a:xfrm flipH="false" flipV="false" rot="0">
              <a:off x="0" y="0"/>
              <a:ext cx="85454" cy="2709333"/>
            </a:xfrm>
            <a:custGeom>
              <a:avLst/>
              <a:gdLst/>
              <a:ahLst/>
              <a:cxnLst/>
              <a:rect r="r" b="b" t="t" l="l"/>
              <a:pathLst>
                <a:path h="2709333" w="85454">
                  <a:moveTo>
                    <a:pt x="0" y="0"/>
                  </a:moveTo>
                  <a:lnTo>
                    <a:pt x="85454" y="0"/>
                  </a:lnTo>
                  <a:lnTo>
                    <a:pt x="85454" y="2709333"/>
                  </a:lnTo>
                  <a:lnTo>
                    <a:pt x="0" y="2709333"/>
                  </a:lnTo>
                  <a:close/>
                </a:path>
              </a:pathLst>
            </a:custGeom>
            <a:solidFill>
              <a:srgbClr val="593C8F"/>
            </a:solidFill>
          </p:spPr>
        </p:sp>
        <p:sp>
          <p:nvSpPr>
            <p:cNvPr name="TextBox 6" id="6"/>
            <p:cNvSpPr txBox="true"/>
            <p:nvPr/>
          </p:nvSpPr>
          <p:spPr>
            <a:xfrm>
              <a:off x="0" y="-47625"/>
              <a:ext cx="85454" cy="2756958"/>
            </a:xfrm>
            <a:prstGeom prst="rect">
              <a:avLst/>
            </a:prstGeom>
          </p:spPr>
          <p:txBody>
            <a:bodyPr anchor="ctr" rtlCol="false" tIns="50800" lIns="50800" bIns="50800" rIns="50800"/>
            <a:lstStyle/>
            <a:p>
              <a:pPr algn="ctr">
                <a:lnSpc>
                  <a:spcPts val="2659"/>
                </a:lnSpc>
              </a:pPr>
            </a:p>
          </p:txBody>
        </p:sp>
      </p:grpSp>
      <p:sp>
        <p:nvSpPr>
          <p:cNvPr name="TextBox 7" id="7"/>
          <p:cNvSpPr txBox="true"/>
          <p:nvPr/>
        </p:nvSpPr>
        <p:spPr>
          <a:xfrm rot="0">
            <a:off x="1028700" y="942975"/>
            <a:ext cx="16204653" cy="738194"/>
          </a:xfrm>
          <a:prstGeom prst="rect">
            <a:avLst/>
          </a:prstGeom>
        </p:spPr>
        <p:txBody>
          <a:bodyPr anchor="t" rtlCol="false" tIns="0" lIns="0" bIns="0" rIns="0">
            <a:spAutoFit/>
          </a:bodyPr>
          <a:lstStyle/>
          <a:p>
            <a:pPr algn="l">
              <a:lnSpc>
                <a:spcPts val="6018"/>
              </a:lnSpc>
              <a:spcBef>
                <a:spcPct val="0"/>
              </a:spcBef>
            </a:pPr>
            <a:r>
              <a:rPr lang="en-US" sz="4298">
                <a:solidFill>
                  <a:srgbClr val="593C8F"/>
                </a:solidFill>
                <a:latin typeface="League Spartan"/>
                <a:ea typeface="League Spartan"/>
                <a:cs typeface="League Spartan"/>
                <a:sym typeface="League Spartan"/>
              </a:rPr>
              <a:t>REFERENCES</a:t>
            </a:r>
          </a:p>
        </p:txBody>
      </p:sp>
      <p:sp>
        <p:nvSpPr>
          <p:cNvPr name="TextBox 8" id="8"/>
          <p:cNvSpPr txBox="true"/>
          <p:nvPr/>
        </p:nvSpPr>
        <p:spPr>
          <a:xfrm rot="0">
            <a:off x="1028700" y="2250206"/>
            <a:ext cx="16204653" cy="6263640"/>
          </a:xfrm>
          <a:prstGeom prst="rect">
            <a:avLst/>
          </a:prstGeom>
        </p:spPr>
        <p:txBody>
          <a:bodyPr anchor="t" rtlCol="false" tIns="0" lIns="0" bIns="0" rIns="0">
            <a:spAutoFit/>
          </a:bodyPr>
          <a:lstStyle/>
          <a:p>
            <a:pPr algn="l" marL="518160" indent="-259080" lvl="1">
              <a:lnSpc>
                <a:spcPts val="3359"/>
              </a:lnSpc>
              <a:buAutoNum type="arabicPeriod" startAt="1"/>
            </a:pPr>
            <a:r>
              <a:rPr lang="en-US" sz="2400">
                <a:solidFill>
                  <a:srgbClr val="000000"/>
                </a:solidFill>
                <a:latin typeface="Canva Sans"/>
                <a:ea typeface="Canva Sans"/>
                <a:cs typeface="Canva Sans"/>
                <a:sym typeface="Canva Sans"/>
              </a:rPr>
              <a:t>Shu, K., Sliva, A., Wang, S., Tang, J. and Liu, H., 2017. Fake news detection on social media: A data mining perspective. ACM SIGKDD explorations newsletter, 19(1), pp.22-36.</a:t>
            </a:r>
          </a:p>
          <a:p>
            <a:pPr algn="l" marL="518160" indent="-259080" lvl="1">
              <a:lnSpc>
                <a:spcPts val="3359"/>
              </a:lnSpc>
              <a:buAutoNum type="arabicPeriod" startAt="1"/>
            </a:pPr>
            <a:r>
              <a:rPr lang="en-US" sz="2400">
                <a:solidFill>
                  <a:srgbClr val="000000"/>
                </a:solidFill>
                <a:latin typeface="Canva Sans"/>
                <a:ea typeface="Canva Sans"/>
                <a:cs typeface="Canva Sans"/>
                <a:sym typeface="Canva Sans"/>
              </a:rPr>
              <a:t>Tajrian, M., Rahman, A., Kabir, M.A. and Islam, M.R., 2023. A review of methodologies for fake news analysis. IEEe Access, 11, pp.73879-73893.</a:t>
            </a:r>
          </a:p>
          <a:p>
            <a:pPr algn="l" marL="518160" indent="-259080" lvl="1">
              <a:lnSpc>
                <a:spcPts val="3359"/>
              </a:lnSpc>
              <a:buAutoNum type="arabicPeriod" startAt="1"/>
            </a:pPr>
            <a:r>
              <a:rPr lang="en-US" sz="2400">
                <a:solidFill>
                  <a:srgbClr val="000000"/>
                </a:solidFill>
                <a:latin typeface="Canva Sans"/>
                <a:ea typeface="Canva Sans"/>
                <a:cs typeface="Canva Sans"/>
                <a:sym typeface="Canva Sans"/>
              </a:rPr>
              <a:t>Lagutina, K. and Lagutina, N., 2021, May. A survey of models for constructing text features to classify texts in natural language. In 2021 29th Conference of Open Innovations Association (FRUCT) (pp. 222-233). IEEE.</a:t>
            </a:r>
          </a:p>
          <a:p>
            <a:pPr algn="l" marL="518160" indent="-259080" lvl="1">
              <a:lnSpc>
                <a:spcPts val="3359"/>
              </a:lnSpc>
              <a:buAutoNum type="arabicPeriod" startAt="1"/>
            </a:pPr>
            <a:r>
              <a:rPr lang="en-US" sz="2400">
                <a:solidFill>
                  <a:srgbClr val="000000"/>
                </a:solidFill>
                <a:latin typeface="Canva Sans"/>
                <a:ea typeface="Canva Sans"/>
                <a:cs typeface="Canva Sans"/>
                <a:sym typeface="Canva Sans"/>
              </a:rPr>
              <a:t>Ombabi, A.H., Ouarda, W. and Alimi, A.M., 2020. Deep learning CNN–LSTM framework for Arabic sentiment analysis using textual information shared in social networks. Social Network Analysis and Mining, 10(1), p.53.</a:t>
            </a:r>
          </a:p>
          <a:p>
            <a:pPr algn="l" marL="518160" indent="-259080" lvl="1">
              <a:lnSpc>
                <a:spcPts val="3359"/>
              </a:lnSpc>
              <a:buAutoNum type="arabicPeriod" startAt="1"/>
            </a:pPr>
            <a:r>
              <a:rPr lang="en-US" sz="2400">
                <a:solidFill>
                  <a:srgbClr val="000000"/>
                </a:solidFill>
                <a:latin typeface="Canva Sans"/>
                <a:ea typeface="Canva Sans"/>
                <a:cs typeface="Canva Sans"/>
                <a:sym typeface="Canva Sans"/>
              </a:rPr>
              <a:t>Sivakumar, S. and Rajalakshmi, R., 2022. Context-aware sentiment analysis with attention-enhanced features from bidirectional transformers. Social Network Analysis and Mining, 12(1), p.104.</a:t>
            </a:r>
          </a:p>
          <a:p>
            <a:pPr algn="l" marL="518160" indent="-259080" lvl="1">
              <a:lnSpc>
                <a:spcPts val="3359"/>
              </a:lnSpc>
              <a:buAutoNum type="arabicPeriod" startAt="1"/>
            </a:pPr>
            <a:r>
              <a:rPr lang="en-US" sz="2400">
                <a:solidFill>
                  <a:srgbClr val="000000"/>
                </a:solidFill>
                <a:latin typeface="Canva Sans"/>
                <a:ea typeface="Canva Sans"/>
                <a:cs typeface="Canva Sans"/>
                <a:sym typeface="Canva Sans"/>
              </a:rPr>
              <a:t>Ünver, A., 2023. Emerging technologies and automated fact-checking: Tools, techniques and algorithms. Techniques and Algorithms (August 29, 2023).</a:t>
            </a:r>
          </a:p>
          <a:p>
            <a:pPr algn="l" marL="518160" indent="-259080" lvl="1">
              <a:lnSpc>
                <a:spcPts val="3359"/>
              </a:lnSpc>
              <a:buAutoNum type="arabicPeriod" startAt="1"/>
            </a:pPr>
            <a:r>
              <a:rPr lang="en-US" sz="2400">
                <a:solidFill>
                  <a:srgbClr val="000000"/>
                </a:solidFill>
                <a:latin typeface="Canva Sans"/>
                <a:ea typeface="Canva Sans"/>
                <a:cs typeface="Canva Sans"/>
                <a:sym typeface="Canva Sans"/>
              </a:rPr>
              <a:t>Oladokun, B.D., Aruwa, J.E., Ottah, G.A. and Ajani, Y.A., 2024. Misinformation and disinformation in the era of social media: The need for fact-checking skills. Journal of Information and Knowledge, pp.1-7.</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20312" t="0" r="-20312" b="0"/>
            </a:stretch>
          </a:blipFill>
        </p:spPr>
      </p:sp>
      <p:sp>
        <p:nvSpPr>
          <p:cNvPr name="TextBox 3" id="3"/>
          <p:cNvSpPr txBox="true"/>
          <p:nvPr/>
        </p:nvSpPr>
        <p:spPr>
          <a:xfrm rot="0">
            <a:off x="6607533" y="4468871"/>
            <a:ext cx="6278607" cy="1215907"/>
          </a:xfrm>
          <a:prstGeom prst="rect">
            <a:avLst/>
          </a:prstGeom>
        </p:spPr>
        <p:txBody>
          <a:bodyPr anchor="t" rtlCol="false" tIns="0" lIns="0" bIns="0" rIns="0">
            <a:spAutoFit/>
          </a:bodyPr>
          <a:lstStyle/>
          <a:p>
            <a:pPr algn="l">
              <a:lnSpc>
                <a:spcPts val="9984"/>
              </a:lnSpc>
              <a:spcBef>
                <a:spcPct val="0"/>
              </a:spcBef>
            </a:pPr>
            <a:r>
              <a:rPr lang="en-US" sz="7131">
                <a:solidFill>
                  <a:srgbClr val="593C8F"/>
                </a:solidFill>
                <a:latin typeface="League Spartan"/>
                <a:ea typeface="League Spartan"/>
                <a:cs typeface="League Spartan"/>
                <a:sym typeface="League Spartan"/>
              </a:rPr>
              <a:t>THANK YOU</a:t>
            </a:r>
          </a:p>
        </p:txBody>
      </p:sp>
      <p:grpSp>
        <p:nvGrpSpPr>
          <p:cNvPr name="Group 4" id="4"/>
          <p:cNvGrpSpPr/>
          <p:nvPr/>
        </p:nvGrpSpPr>
        <p:grpSpPr>
          <a:xfrm rot="0">
            <a:off x="0" y="0"/>
            <a:ext cx="763961" cy="10287000"/>
            <a:chOff x="0" y="0"/>
            <a:chExt cx="201208" cy="2709333"/>
          </a:xfrm>
        </p:grpSpPr>
        <p:sp>
          <p:nvSpPr>
            <p:cNvPr name="Freeform 5" id="5"/>
            <p:cNvSpPr/>
            <p:nvPr/>
          </p:nvSpPr>
          <p:spPr>
            <a:xfrm flipH="false" flipV="false" rot="0">
              <a:off x="0" y="0"/>
              <a:ext cx="201208" cy="2709333"/>
            </a:xfrm>
            <a:custGeom>
              <a:avLst/>
              <a:gdLst/>
              <a:ahLst/>
              <a:cxnLst/>
              <a:rect r="r" b="b" t="t" l="l"/>
              <a:pathLst>
                <a:path h="2709333" w="201208">
                  <a:moveTo>
                    <a:pt x="0" y="0"/>
                  </a:moveTo>
                  <a:lnTo>
                    <a:pt x="201208" y="0"/>
                  </a:lnTo>
                  <a:lnTo>
                    <a:pt x="201208" y="2709333"/>
                  </a:lnTo>
                  <a:lnTo>
                    <a:pt x="0" y="2709333"/>
                  </a:lnTo>
                  <a:close/>
                </a:path>
              </a:pathLst>
            </a:custGeom>
            <a:solidFill>
              <a:srgbClr val="593C8F"/>
            </a:solidFill>
          </p:spPr>
        </p:sp>
        <p:sp>
          <p:nvSpPr>
            <p:cNvPr name="TextBox 6" id="6"/>
            <p:cNvSpPr txBox="true"/>
            <p:nvPr/>
          </p:nvSpPr>
          <p:spPr>
            <a:xfrm>
              <a:off x="0" y="-47625"/>
              <a:ext cx="201208" cy="2756958"/>
            </a:xfrm>
            <a:prstGeom prst="rect">
              <a:avLst/>
            </a:prstGeom>
          </p:spPr>
          <p:txBody>
            <a:bodyPr anchor="ctr" rtlCol="false" tIns="50800" lIns="50800" bIns="50800" rIns="50800"/>
            <a:lstStyle/>
            <a:p>
              <a:pPr algn="ctr">
                <a:lnSpc>
                  <a:spcPts val="2659"/>
                </a:lnSpc>
              </a:pPr>
            </a:p>
          </p:txBody>
        </p:sp>
      </p:grpSp>
      <p:sp>
        <p:nvSpPr>
          <p:cNvPr name="Freeform 7" id="7"/>
          <p:cNvSpPr/>
          <p:nvPr/>
        </p:nvSpPr>
        <p:spPr>
          <a:xfrm flipH="false" flipV="false" rot="0">
            <a:off x="13323413" y="7656879"/>
            <a:ext cx="3935887" cy="1601421"/>
          </a:xfrm>
          <a:custGeom>
            <a:avLst/>
            <a:gdLst/>
            <a:ahLst/>
            <a:cxnLst/>
            <a:rect r="r" b="b" t="t" l="l"/>
            <a:pathLst>
              <a:path h="1601421" w="3935887">
                <a:moveTo>
                  <a:pt x="0" y="0"/>
                </a:moveTo>
                <a:lnTo>
                  <a:pt x="3935887" y="0"/>
                </a:lnTo>
                <a:lnTo>
                  <a:pt x="3935887" y="1601421"/>
                </a:lnTo>
                <a:lnTo>
                  <a:pt x="0" y="1601421"/>
                </a:lnTo>
                <a:lnTo>
                  <a:pt x="0" y="0"/>
                </a:lnTo>
                <a:close/>
              </a:path>
            </a:pathLst>
          </a:custGeom>
          <a:blipFill>
            <a:blip r:embed="rId3"/>
            <a:stretch>
              <a:fillRect l="0" t="0" r="0" b="0"/>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DAG3zeBjDSY</dc:identifier>
  <dcterms:modified xsi:type="dcterms:W3CDTF">2011-08-01T06:04:30Z</dcterms:modified>
  <cp:revision>1</cp:revision>
  <dc:title>A Comparative Analysis of Machine and Deep Learning Models for Automated Fake News Detection</dc:title>
</cp:coreProperties>
</file>