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75" r:id="rId6"/>
    <p:sldId id="261" r:id="rId7"/>
    <p:sldId id="271" r:id="rId8"/>
    <p:sldId id="262" r:id="rId9"/>
    <p:sldId id="263" r:id="rId10"/>
    <p:sldId id="264" r:id="rId11"/>
    <p:sldId id="265" r:id="rId12"/>
    <p:sldId id="266" r:id="rId13"/>
    <p:sldId id="267" r:id="rId14"/>
    <p:sldId id="268" r:id="rId15"/>
    <p:sldId id="269" r:id="rId16"/>
    <p:sldId id="270" r:id="rId17"/>
    <p:sldId id="273"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972"/>
    <p:restoredTop sz="94691"/>
  </p:normalViewPr>
  <p:slideViewPr>
    <p:cSldViewPr snapToGrid="0">
      <p:cViewPr varScale="1">
        <p:scale>
          <a:sx n="103" d="100"/>
          <a:sy n="103" d="100"/>
        </p:scale>
        <p:origin x="456" y="168"/>
      </p:cViewPr>
      <p:guideLst/>
    </p:cSldViewPr>
  </p:slideViewPr>
  <p:notesTextViewPr>
    <p:cViewPr>
      <p:scale>
        <a:sx n="1" d="1"/>
        <a:sy n="1" d="1"/>
      </p:scale>
      <p:origin x="0" y="0"/>
    </p:cViewPr>
  </p:notesTextViewPr>
  <p:notesViewPr>
    <p:cSldViewPr snapToGrid="0">
      <p:cViewPr varScale="1">
        <p:scale>
          <a:sx n="82" d="100"/>
          <a:sy n="82" d="100"/>
        </p:scale>
        <p:origin x="3992"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9FDE0C-C09D-454D-911A-B4B4442FF973}" type="doc">
      <dgm:prSet loTypeId="urn:microsoft.com/office/officeart/2016/7/layout/RepeatingBendingProcessNew" loCatId="process" qsTypeId="urn:microsoft.com/office/officeart/2005/8/quickstyle/simple3" qsCatId="simple" csTypeId="urn:microsoft.com/office/officeart/2005/8/colors/accent1_2" csCatId="accent1"/>
      <dgm:spPr/>
      <dgm:t>
        <a:bodyPr/>
        <a:lstStyle/>
        <a:p>
          <a:endParaRPr lang="en-US"/>
        </a:p>
      </dgm:t>
    </dgm:pt>
    <dgm:pt modelId="{8257E247-104D-4726-B592-5D31F2B8B770}">
      <dgm:prSet/>
      <dgm:spPr/>
      <dgm:t>
        <a:bodyPr/>
        <a:lstStyle/>
        <a:p>
          <a:r>
            <a:rPr lang="en-GB" dirty="0"/>
            <a:t>This presentation will cover ? </a:t>
          </a:r>
          <a:endParaRPr lang="en-US" dirty="0"/>
        </a:p>
      </dgm:t>
    </dgm:pt>
    <dgm:pt modelId="{47A916DE-4649-468E-89BB-8ED377A46A3E}" type="parTrans" cxnId="{644B8977-6EEA-4866-BECE-F41BA4C97EAC}">
      <dgm:prSet/>
      <dgm:spPr/>
      <dgm:t>
        <a:bodyPr/>
        <a:lstStyle/>
        <a:p>
          <a:endParaRPr lang="en-US"/>
        </a:p>
      </dgm:t>
    </dgm:pt>
    <dgm:pt modelId="{128B8153-18C0-430F-B741-63EDB41E4310}" type="sibTrans" cxnId="{644B8977-6EEA-4866-BECE-F41BA4C97EAC}">
      <dgm:prSet/>
      <dgm:spPr/>
      <dgm:t>
        <a:bodyPr/>
        <a:lstStyle/>
        <a:p>
          <a:endParaRPr lang="en-US" dirty="0"/>
        </a:p>
      </dgm:t>
    </dgm:pt>
    <dgm:pt modelId="{7CFAAF99-9AF5-4050-BEBF-93DB393F07CD}">
      <dgm:prSet/>
      <dgm:spPr/>
      <dgm:t>
        <a:bodyPr/>
        <a:lstStyle/>
        <a:p>
          <a:r>
            <a:rPr lang="en-GB" dirty="0"/>
            <a:t>What is Ageing and why ageing population is important in the UK?</a:t>
          </a:r>
          <a:endParaRPr lang="en-US" dirty="0"/>
        </a:p>
      </dgm:t>
    </dgm:pt>
    <dgm:pt modelId="{43A08036-5879-479A-AA3E-E7541D411CAB}" type="parTrans" cxnId="{751ADBE0-2E25-443F-9619-469D06DD967B}">
      <dgm:prSet/>
      <dgm:spPr/>
      <dgm:t>
        <a:bodyPr/>
        <a:lstStyle/>
        <a:p>
          <a:endParaRPr lang="en-US"/>
        </a:p>
      </dgm:t>
    </dgm:pt>
    <dgm:pt modelId="{49BACA91-D590-49A8-A5BE-749A0B9192A5}" type="sibTrans" cxnId="{751ADBE0-2E25-443F-9619-469D06DD967B}">
      <dgm:prSet/>
      <dgm:spPr/>
      <dgm:t>
        <a:bodyPr/>
        <a:lstStyle/>
        <a:p>
          <a:endParaRPr lang="en-US" dirty="0"/>
        </a:p>
      </dgm:t>
    </dgm:pt>
    <dgm:pt modelId="{35D1A37F-AB04-4BB2-83A3-B1D09C67777D}">
      <dgm:prSet/>
      <dgm:spPr/>
      <dgm:t>
        <a:bodyPr/>
        <a:lstStyle/>
        <a:p>
          <a:r>
            <a:rPr lang="en-GB" dirty="0"/>
            <a:t>Theoretical frameworks and how it help us evaluate care and ageing. </a:t>
          </a:r>
          <a:endParaRPr lang="en-US" dirty="0"/>
        </a:p>
      </dgm:t>
    </dgm:pt>
    <dgm:pt modelId="{AD72E5CE-02F1-4DF5-A1E9-E03BD484791B}" type="parTrans" cxnId="{50FD63E2-8337-4235-831A-20691806585C}">
      <dgm:prSet/>
      <dgm:spPr/>
      <dgm:t>
        <a:bodyPr/>
        <a:lstStyle/>
        <a:p>
          <a:endParaRPr lang="en-US"/>
        </a:p>
      </dgm:t>
    </dgm:pt>
    <dgm:pt modelId="{1C4B3374-C840-479C-ADEA-0AD3D09D9D82}" type="sibTrans" cxnId="{50FD63E2-8337-4235-831A-20691806585C}">
      <dgm:prSet/>
      <dgm:spPr/>
      <dgm:t>
        <a:bodyPr/>
        <a:lstStyle/>
        <a:p>
          <a:endParaRPr lang="en-US" dirty="0"/>
        </a:p>
      </dgm:t>
    </dgm:pt>
    <dgm:pt modelId="{417FC1B4-557C-40E9-B7FF-AFC9C7975408}">
      <dgm:prSet/>
      <dgm:spPr/>
      <dgm:t>
        <a:bodyPr/>
        <a:lstStyle/>
        <a:p>
          <a:r>
            <a:rPr lang="en-GB" dirty="0"/>
            <a:t>Policy and legislations and how it affects older people.</a:t>
          </a:r>
          <a:endParaRPr lang="en-US" dirty="0"/>
        </a:p>
      </dgm:t>
    </dgm:pt>
    <dgm:pt modelId="{655EB7C4-C48C-40B3-AB15-52E66086D21E}" type="parTrans" cxnId="{5A81D5E5-355F-4C57-BFED-99F9BC87CCC9}">
      <dgm:prSet/>
      <dgm:spPr/>
      <dgm:t>
        <a:bodyPr/>
        <a:lstStyle/>
        <a:p>
          <a:endParaRPr lang="en-US"/>
        </a:p>
      </dgm:t>
    </dgm:pt>
    <dgm:pt modelId="{910847A6-51CD-4726-AC3D-B5896934CD78}" type="sibTrans" cxnId="{5A81D5E5-355F-4C57-BFED-99F9BC87CCC9}">
      <dgm:prSet/>
      <dgm:spPr/>
      <dgm:t>
        <a:bodyPr/>
        <a:lstStyle/>
        <a:p>
          <a:endParaRPr lang="en-US" dirty="0"/>
        </a:p>
      </dgm:t>
    </dgm:pt>
    <dgm:pt modelId="{C13681DF-B2EE-4441-992A-7AAAA7A402ED}">
      <dgm:prSet/>
      <dgm:spPr/>
      <dgm:t>
        <a:bodyPr/>
        <a:lstStyle/>
        <a:p>
          <a:r>
            <a:rPr lang="en-GB" dirty="0"/>
            <a:t>Evaluate current care provisions </a:t>
          </a:r>
          <a:endParaRPr lang="en-US" dirty="0"/>
        </a:p>
      </dgm:t>
    </dgm:pt>
    <dgm:pt modelId="{8855F6F7-02B9-4FF8-9D4D-F0AF5C1E38F4}" type="parTrans" cxnId="{FBED5948-C8F6-48C6-A613-B8C53B70F341}">
      <dgm:prSet/>
      <dgm:spPr/>
      <dgm:t>
        <a:bodyPr/>
        <a:lstStyle/>
        <a:p>
          <a:endParaRPr lang="en-US"/>
        </a:p>
      </dgm:t>
    </dgm:pt>
    <dgm:pt modelId="{407F0C33-4E5F-4DDB-8F9A-F79D5997BB0E}" type="sibTrans" cxnId="{FBED5948-C8F6-48C6-A613-B8C53B70F341}">
      <dgm:prSet/>
      <dgm:spPr/>
      <dgm:t>
        <a:bodyPr/>
        <a:lstStyle/>
        <a:p>
          <a:endParaRPr lang="en-US" dirty="0"/>
        </a:p>
      </dgm:t>
    </dgm:pt>
    <dgm:pt modelId="{B698C92E-02B5-463B-A73B-8AA758146418}">
      <dgm:prSet/>
      <dgm:spPr/>
      <dgm:t>
        <a:bodyPr/>
        <a:lstStyle/>
        <a:p>
          <a:r>
            <a:rPr lang="en-GB" dirty="0"/>
            <a:t>Technological innovation in Elderly care. </a:t>
          </a:r>
          <a:endParaRPr lang="en-US" dirty="0"/>
        </a:p>
      </dgm:t>
    </dgm:pt>
    <dgm:pt modelId="{AE062166-A1F2-4CA7-BBD5-380C85FAE209}" type="parTrans" cxnId="{FDDE8E5B-5DA8-4044-84CF-E304C0E6EC13}">
      <dgm:prSet/>
      <dgm:spPr/>
      <dgm:t>
        <a:bodyPr/>
        <a:lstStyle/>
        <a:p>
          <a:endParaRPr lang="en-US"/>
        </a:p>
      </dgm:t>
    </dgm:pt>
    <dgm:pt modelId="{379FE5F1-6C4D-436E-B684-A4653393735E}" type="sibTrans" cxnId="{FDDE8E5B-5DA8-4044-84CF-E304C0E6EC13}">
      <dgm:prSet/>
      <dgm:spPr/>
      <dgm:t>
        <a:bodyPr/>
        <a:lstStyle/>
        <a:p>
          <a:endParaRPr lang="en-US" dirty="0"/>
        </a:p>
      </dgm:t>
    </dgm:pt>
    <dgm:pt modelId="{331725D4-276B-47FC-A7EB-D8CACB087983}">
      <dgm:prSet/>
      <dgm:spPr/>
      <dgm:t>
        <a:bodyPr/>
        <a:lstStyle/>
        <a:p>
          <a:r>
            <a:rPr lang="en-GB" dirty="0"/>
            <a:t>Case studies </a:t>
          </a:r>
          <a:endParaRPr lang="en-US" dirty="0"/>
        </a:p>
      </dgm:t>
    </dgm:pt>
    <dgm:pt modelId="{63441FD6-D544-4456-9230-D414B4F5486D}" type="parTrans" cxnId="{22D3B926-C7D8-4C65-AC23-2754485ECF84}">
      <dgm:prSet/>
      <dgm:spPr/>
      <dgm:t>
        <a:bodyPr/>
        <a:lstStyle/>
        <a:p>
          <a:endParaRPr lang="en-US"/>
        </a:p>
      </dgm:t>
    </dgm:pt>
    <dgm:pt modelId="{CEE6EA66-99B3-4190-A5E2-5172C44767E4}" type="sibTrans" cxnId="{22D3B926-C7D8-4C65-AC23-2754485ECF84}">
      <dgm:prSet/>
      <dgm:spPr/>
      <dgm:t>
        <a:bodyPr/>
        <a:lstStyle/>
        <a:p>
          <a:endParaRPr lang="en-US" dirty="0"/>
        </a:p>
      </dgm:t>
    </dgm:pt>
    <dgm:pt modelId="{B4E586AB-8751-4A2E-B5E9-4CAEEBF598FB}">
      <dgm:prSet/>
      <dgm:spPr/>
      <dgm:t>
        <a:bodyPr/>
        <a:lstStyle/>
        <a:p>
          <a:r>
            <a:rPr lang="en-GB" dirty="0"/>
            <a:t>Recommendations for improvement </a:t>
          </a:r>
          <a:endParaRPr lang="en-US" dirty="0"/>
        </a:p>
      </dgm:t>
    </dgm:pt>
    <dgm:pt modelId="{B7699F40-431F-4B5A-B757-CB99732858CF}" type="parTrans" cxnId="{4A6D073E-E20B-445A-9F56-44407378B710}">
      <dgm:prSet/>
      <dgm:spPr/>
      <dgm:t>
        <a:bodyPr/>
        <a:lstStyle/>
        <a:p>
          <a:endParaRPr lang="en-US"/>
        </a:p>
      </dgm:t>
    </dgm:pt>
    <dgm:pt modelId="{620EAB82-609A-4F1D-87D1-0C30ECC45761}" type="sibTrans" cxnId="{4A6D073E-E20B-445A-9F56-44407378B710}">
      <dgm:prSet/>
      <dgm:spPr/>
      <dgm:t>
        <a:bodyPr/>
        <a:lstStyle/>
        <a:p>
          <a:endParaRPr lang="en-US"/>
        </a:p>
      </dgm:t>
    </dgm:pt>
    <dgm:pt modelId="{169A74C1-6623-8448-97B4-599A0DA408D4}" type="pres">
      <dgm:prSet presAssocID="{CA9FDE0C-C09D-454D-911A-B4B4442FF973}" presName="Name0" presStyleCnt="0">
        <dgm:presLayoutVars>
          <dgm:dir/>
          <dgm:resizeHandles val="exact"/>
        </dgm:presLayoutVars>
      </dgm:prSet>
      <dgm:spPr/>
    </dgm:pt>
    <dgm:pt modelId="{8B748139-15C3-CB4A-B22A-4D0094E2E181}" type="pres">
      <dgm:prSet presAssocID="{8257E247-104D-4726-B592-5D31F2B8B770}" presName="node" presStyleLbl="node1" presStyleIdx="0" presStyleCnt="8">
        <dgm:presLayoutVars>
          <dgm:bulletEnabled val="1"/>
        </dgm:presLayoutVars>
      </dgm:prSet>
      <dgm:spPr/>
    </dgm:pt>
    <dgm:pt modelId="{CC0FDD45-58FA-874F-AD16-292DE35A30FA}" type="pres">
      <dgm:prSet presAssocID="{128B8153-18C0-430F-B741-63EDB41E4310}" presName="sibTrans" presStyleLbl="sibTrans1D1" presStyleIdx="0" presStyleCnt="7"/>
      <dgm:spPr/>
    </dgm:pt>
    <dgm:pt modelId="{66F41662-37DA-B54D-892A-29E132BBFE83}" type="pres">
      <dgm:prSet presAssocID="{128B8153-18C0-430F-B741-63EDB41E4310}" presName="connectorText" presStyleLbl="sibTrans1D1" presStyleIdx="0" presStyleCnt="7"/>
      <dgm:spPr/>
    </dgm:pt>
    <dgm:pt modelId="{3C68CB8B-0DB5-7B46-9DB9-596C3EBB174D}" type="pres">
      <dgm:prSet presAssocID="{7CFAAF99-9AF5-4050-BEBF-93DB393F07CD}" presName="node" presStyleLbl="node1" presStyleIdx="1" presStyleCnt="8">
        <dgm:presLayoutVars>
          <dgm:bulletEnabled val="1"/>
        </dgm:presLayoutVars>
      </dgm:prSet>
      <dgm:spPr/>
    </dgm:pt>
    <dgm:pt modelId="{1A975831-A10C-E441-808C-61867D2CAF3D}" type="pres">
      <dgm:prSet presAssocID="{49BACA91-D590-49A8-A5BE-749A0B9192A5}" presName="sibTrans" presStyleLbl="sibTrans1D1" presStyleIdx="1" presStyleCnt="7"/>
      <dgm:spPr/>
    </dgm:pt>
    <dgm:pt modelId="{894E69B9-6695-264E-AF8F-C4D85643F66D}" type="pres">
      <dgm:prSet presAssocID="{49BACA91-D590-49A8-A5BE-749A0B9192A5}" presName="connectorText" presStyleLbl="sibTrans1D1" presStyleIdx="1" presStyleCnt="7"/>
      <dgm:spPr/>
    </dgm:pt>
    <dgm:pt modelId="{D0DB63A4-0A20-C14A-B848-E68BFD9235CD}" type="pres">
      <dgm:prSet presAssocID="{35D1A37F-AB04-4BB2-83A3-B1D09C67777D}" presName="node" presStyleLbl="node1" presStyleIdx="2" presStyleCnt="8">
        <dgm:presLayoutVars>
          <dgm:bulletEnabled val="1"/>
        </dgm:presLayoutVars>
      </dgm:prSet>
      <dgm:spPr/>
    </dgm:pt>
    <dgm:pt modelId="{29B26461-4753-AB4A-BD1E-6B51E502F4E5}" type="pres">
      <dgm:prSet presAssocID="{1C4B3374-C840-479C-ADEA-0AD3D09D9D82}" presName="sibTrans" presStyleLbl="sibTrans1D1" presStyleIdx="2" presStyleCnt="7"/>
      <dgm:spPr/>
    </dgm:pt>
    <dgm:pt modelId="{34545753-5B1E-E24F-B135-7EED4017A328}" type="pres">
      <dgm:prSet presAssocID="{1C4B3374-C840-479C-ADEA-0AD3D09D9D82}" presName="connectorText" presStyleLbl="sibTrans1D1" presStyleIdx="2" presStyleCnt="7"/>
      <dgm:spPr/>
    </dgm:pt>
    <dgm:pt modelId="{1B1219F3-D576-2A47-8293-C134642F3AA7}" type="pres">
      <dgm:prSet presAssocID="{417FC1B4-557C-40E9-B7FF-AFC9C7975408}" presName="node" presStyleLbl="node1" presStyleIdx="3" presStyleCnt="8">
        <dgm:presLayoutVars>
          <dgm:bulletEnabled val="1"/>
        </dgm:presLayoutVars>
      </dgm:prSet>
      <dgm:spPr/>
    </dgm:pt>
    <dgm:pt modelId="{BAEE4643-C484-D847-81DB-4B1F0E288286}" type="pres">
      <dgm:prSet presAssocID="{910847A6-51CD-4726-AC3D-B5896934CD78}" presName="sibTrans" presStyleLbl="sibTrans1D1" presStyleIdx="3" presStyleCnt="7"/>
      <dgm:spPr/>
    </dgm:pt>
    <dgm:pt modelId="{86CC1626-BEC3-6044-9B50-0347E5880B96}" type="pres">
      <dgm:prSet presAssocID="{910847A6-51CD-4726-AC3D-B5896934CD78}" presName="connectorText" presStyleLbl="sibTrans1D1" presStyleIdx="3" presStyleCnt="7"/>
      <dgm:spPr/>
    </dgm:pt>
    <dgm:pt modelId="{2F980CE1-3E3E-FD46-9741-6EF88089FFF6}" type="pres">
      <dgm:prSet presAssocID="{C13681DF-B2EE-4441-992A-7AAAA7A402ED}" presName="node" presStyleLbl="node1" presStyleIdx="4" presStyleCnt="8">
        <dgm:presLayoutVars>
          <dgm:bulletEnabled val="1"/>
        </dgm:presLayoutVars>
      </dgm:prSet>
      <dgm:spPr/>
    </dgm:pt>
    <dgm:pt modelId="{C850F659-6E2C-DE4B-A3DC-20F066517A1C}" type="pres">
      <dgm:prSet presAssocID="{407F0C33-4E5F-4DDB-8F9A-F79D5997BB0E}" presName="sibTrans" presStyleLbl="sibTrans1D1" presStyleIdx="4" presStyleCnt="7"/>
      <dgm:spPr/>
    </dgm:pt>
    <dgm:pt modelId="{EB2CFA49-1713-914D-B7CA-BBAEB9E06E5D}" type="pres">
      <dgm:prSet presAssocID="{407F0C33-4E5F-4DDB-8F9A-F79D5997BB0E}" presName="connectorText" presStyleLbl="sibTrans1D1" presStyleIdx="4" presStyleCnt="7"/>
      <dgm:spPr/>
    </dgm:pt>
    <dgm:pt modelId="{008F4E7B-4E82-224E-9BFA-3996F98505E1}" type="pres">
      <dgm:prSet presAssocID="{B698C92E-02B5-463B-A73B-8AA758146418}" presName="node" presStyleLbl="node1" presStyleIdx="5" presStyleCnt="8">
        <dgm:presLayoutVars>
          <dgm:bulletEnabled val="1"/>
        </dgm:presLayoutVars>
      </dgm:prSet>
      <dgm:spPr/>
    </dgm:pt>
    <dgm:pt modelId="{2688E895-B3D4-0D43-9F19-DF6B002A2A9D}" type="pres">
      <dgm:prSet presAssocID="{379FE5F1-6C4D-436E-B684-A4653393735E}" presName="sibTrans" presStyleLbl="sibTrans1D1" presStyleIdx="5" presStyleCnt="7"/>
      <dgm:spPr/>
    </dgm:pt>
    <dgm:pt modelId="{076F5A1F-B72F-094D-8465-0F1BD90DA194}" type="pres">
      <dgm:prSet presAssocID="{379FE5F1-6C4D-436E-B684-A4653393735E}" presName="connectorText" presStyleLbl="sibTrans1D1" presStyleIdx="5" presStyleCnt="7"/>
      <dgm:spPr/>
    </dgm:pt>
    <dgm:pt modelId="{422DB12D-413F-6E49-AE22-0492CAC02128}" type="pres">
      <dgm:prSet presAssocID="{331725D4-276B-47FC-A7EB-D8CACB087983}" presName="node" presStyleLbl="node1" presStyleIdx="6" presStyleCnt="8">
        <dgm:presLayoutVars>
          <dgm:bulletEnabled val="1"/>
        </dgm:presLayoutVars>
      </dgm:prSet>
      <dgm:spPr/>
    </dgm:pt>
    <dgm:pt modelId="{35B54C72-25CD-4A44-9857-A983C6E91B87}" type="pres">
      <dgm:prSet presAssocID="{CEE6EA66-99B3-4190-A5E2-5172C44767E4}" presName="sibTrans" presStyleLbl="sibTrans1D1" presStyleIdx="6" presStyleCnt="7"/>
      <dgm:spPr/>
    </dgm:pt>
    <dgm:pt modelId="{3A069B0A-E536-8547-848F-59484F165726}" type="pres">
      <dgm:prSet presAssocID="{CEE6EA66-99B3-4190-A5E2-5172C44767E4}" presName="connectorText" presStyleLbl="sibTrans1D1" presStyleIdx="6" presStyleCnt="7"/>
      <dgm:spPr/>
    </dgm:pt>
    <dgm:pt modelId="{5296D475-855E-4F43-8E9A-C634C2E21674}" type="pres">
      <dgm:prSet presAssocID="{B4E586AB-8751-4A2E-B5E9-4CAEEBF598FB}" presName="node" presStyleLbl="node1" presStyleIdx="7" presStyleCnt="8">
        <dgm:presLayoutVars>
          <dgm:bulletEnabled val="1"/>
        </dgm:presLayoutVars>
      </dgm:prSet>
      <dgm:spPr/>
    </dgm:pt>
  </dgm:ptLst>
  <dgm:cxnLst>
    <dgm:cxn modelId="{BD12B505-70AF-2542-8520-FDD391CC4AD5}" type="presOf" srcId="{331725D4-276B-47FC-A7EB-D8CACB087983}" destId="{422DB12D-413F-6E49-AE22-0492CAC02128}" srcOrd="0" destOrd="0" presId="urn:microsoft.com/office/officeart/2016/7/layout/RepeatingBendingProcessNew"/>
    <dgm:cxn modelId="{DD5ACE09-4CFC-F74F-A464-9B14E84CE808}" type="presOf" srcId="{CEE6EA66-99B3-4190-A5E2-5172C44767E4}" destId="{35B54C72-25CD-4A44-9857-A983C6E91B87}" srcOrd="0" destOrd="0" presId="urn:microsoft.com/office/officeart/2016/7/layout/RepeatingBendingProcessNew"/>
    <dgm:cxn modelId="{1AD9A80D-73C6-B947-8B9C-976C1B3ED92E}" type="presOf" srcId="{49BACA91-D590-49A8-A5BE-749A0B9192A5}" destId="{1A975831-A10C-E441-808C-61867D2CAF3D}" srcOrd="0" destOrd="0" presId="urn:microsoft.com/office/officeart/2016/7/layout/RepeatingBendingProcessNew"/>
    <dgm:cxn modelId="{ABE41B1C-3036-3A46-81C9-A6A046D790E3}" type="presOf" srcId="{35D1A37F-AB04-4BB2-83A3-B1D09C67777D}" destId="{D0DB63A4-0A20-C14A-B848-E68BFD9235CD}" srcOrd="0" destOrd="0" presId="urn:microsoft.com/office/officeart/2016/7/layout/RepeatingBendingProcessNew"/>
    <dgm:cxn modelId="{22D3B926-C7D8-4C65-AC23-2754485ECF84}" srcId="{CA9FDE0C-C09D-454D-911A-B4B4442FF973}" destId="{331725D4-276B-47FC-A7EB-D8CACB087983}" srcOrd="6" destOrd="0" parTransId="{63441FD6-D544-4456-9230-D414B4F5486D}" sibTransId="{CEE6EA66-99B3-4190-A5E2-5172C44767E4}"/>
    <dgm:cxn modelId="{1C81D426-79D8-2047-B770-8928E68E45C3}" type="presOf" srcId="{49BACA91-D590-49A8-A5BE-749A0B9192A5}" destId="{894E69B9-6695-264E-AF8F-C4D85643F66D}" srcOrd="1" destOrd="0" presId="urn:microsoft.com/office/officeart/2016/7/layout/RepeatingBendingProcessNew"/>
    <dgm:cxn modelId="{4F4F7D30-2C35-DD47-A122-EB99BF6BA8CA}" type="presOf" srcId="{407F0C33-4E5F-4DDB-8F9A-F79D5997BB0E}" destId="{C850F659-6E2C-DE4B-A3DC-20F066517A1C}" srcOrd="0" destOrd="0" presId="urn:microsoft.com/office/officeart/2016/7/layout/RepeatingBendingProcessNew"/>
    <dgm:cxn modelId="{283D653D-1AA5-4D40-9B0A-046C848A4BA0}" type="presOf" srcId="{128B8153-18C0-430F-B741-63EDB41E4310}" destId="{CC0FDD45-58FA-874F-AD16-292DE35A30FA}" srcOrd="0" destOrd="0" presId="urn:microsoft.com/office/officeart/2016/7/layout/RepeatingBendingProcessNew"/>
    <dgm:cxn modelId="{4A6D073E-E20B-445A-9F56-44407378B710}" srcId="{CA9FDE0C-C09D-454D-911A-B4B4442FF973}" destId="{B4E586AB-8751-4A2E-B5E9-4CAEEBF598FB}" srcOrd="7" destOrd="0" parTransId="{B7699F40-431F-4B5A-B757-CB99732858CF}" sibTransId="{620EAB82-609A-4F1D-87D1-0C30ECC45761}"/>
    <dgm:cxn modelId="{8183C244-A499-2B40-9D9D-011193EF8198}" type="presOf" srcId="{B4E586AB-8751-4A2E-B5E9-4CAEEBF598FB}" destId="{5296D475-855E-4F43-8E9A-C634C2E21674}" srcOrd="0" destOrd="0" presId="urn:microsoft.com/office/officeart/2016/7/layout/RepeatingBendingProcessNew"/>
    <dgm:cxn modelId="{FBED5948-C8F6-48C6-A613-B8C53B70F341}" srcId="{CA9FDE0C-C09D-454D-911A-B4B4442FF973}" destId="{C13681DF-B2EE-4441-992A-7AAAA7A402ED}" srcOrd="4" destOrd="0" parTransId="{8855F6F7-02B9-4FF8-9D4D-F0AF5C1E38F4}" sibTransId="{407F0C33-4E5F-4DDB-8F9A-F79D5997BB0E}"/>
    <dgm:cxn modelId="{FDDE8E5B-5DA8-4044-84CF-E304C0E6EC13}" srcId="{CA9FDE0C-C09D-454D-911A-B4B4442FF973}" destId="{B698C92E-02B5-463B-A73B-8AA758146418}" srcOrd="5" destOrd="0" parTransId="{AE062166-A1F2-4CA7-BBD5-380C85FAE209}" sibTransId="{379FE5F1-6C4D-436E-B684-A4653393735E}"/>
    <dgm:cxn modelId="{0D01096D-1493-914B-9568-0D8D28FB1BDB}" type="presOf" srcId="{CA9FDE0C-C09D-454D-911A-B4B4442FF973}" destId="{169A74C1-6623-8448-97B4-599A0DA408D4}" srcOrd="0" destOrd="0" presId="urn:microsoft.com/office/officeart/2016/7/layout/RepeatingBendingProcessNew"/>
    <dgm:cxn modelId="{644B8977-6EEA-4866-BECE-F41BA4C97EAC}" srcId="{CA9FDE0C-C09D-454D-911A-B4B4442FF973}" destId="{8257E247-104D-4726-B592-5D31F2B8B770}" srcOrd="0" destOrd="0" parTransId="{47A916DE-4649-468E-89BB-8ED377A46A3E}" sibTransId="{128B8153-18C0-430F-B741-63EDB41E4310}"/>
    <dgm:cxn modelId="{5929CE83-8FFF-6F44-8450-A87327D5B31B}" type="presOf" srcId="{379FE5F1-6C4D-436E-B684-A4653393735E}" destId="{2688E895-B3D4-0D43-9F19-DF6B002A2A9D}" srcOrd="0" destOrd="0" presId="urn:microsoft.com/office/officeart/2016/7/layout/RepeatingBendingProcessNew"/>
    <dgm:cxn modelId="{8B53018A-E7ED-254F-8BAE-10A3C771D950}" type="presOf" srcId="{7CFAAF99-9AF5-4050-BEBF-93DB393F07CD}" destId="{3C68CB8B-0DB5-7B46-9DB9-596C3EBB174D}" srcOrd="0" destOrd="0" presId="urn:microsoft.com/office/officeart/2016/7/layout/RepeatingBendingProcessNew"/>
    <dgm:cxn modelId="{D2DBDE8C-15E4-6F42-BD6B-E4BA867E1C7C}" type="presOf" srcId="{128B8153-18C0-430F-B741-63EDB41E4310}" destId="{66F41662-37DA-B54D-892A-29E132BBFE83}" srcOrd="1" destOrd="0" presId="urn:microsoft.com/office/officeart/2016/7/layout/RepeatingBendingProcessNew"/>
    <dgm:cxn modelId="{733AF292-0F6E-D14F-B474-4F90A4807036}" type="presOf" srcId="{417FC1B4-557C-40E9-B7FF-AFC9C7975408}" destId="{1B1219F3-D576-2A47-8293-C134642F3AA7}" srcOrd="0" destOrd="0" presId="urn:microsoft.com/office/officeart/2016/7/layout/RepeatingBendingProcessNew"/>
    <dgm:cxn modelId="{B3379A96-ED8F-A849-90FC-246D4AEF7EA7}" type="presOf" srcId="{1C4B3374-C840-479C-ADEA-0AD3D09D9D82}" destId="{29B26461-4753-AB4A-BD1E-6B51E502F4E5}" srcOrd="0" destOrd="0" presId="urn:microsoft.com/office/officeart/2016/7/layout/RepeatingBendingProcessNew"/>
    <dgm:cxn modelId="{A93632AA-7338-DE47-9544-648F5D61B355}" type="presOf" srcId="{407F0C33-4E5F-4DDB-8F9A-F79D5997BB0E}" destId="{EB2CFA49-1713-914D-B7CA-BBAEB9E06E5D}" srcOrd="1" destOrd="0" presId="urn:microsoft.com/office/officeart/2016/7/layout/RepeatingBendingProcessNew"/>
    <dgm:cxn modelId="{DF74B9B6-3DD3-0244-914F-2391570B179F}" type="presOf" srcId="{B698C92E-02B5-463B-A73B-8AA758146418}" destId="{008F4E7B-4E82-224E-9BFA-3996F98505E1}" srcOrd="0" destOrd="0" presId="urn:microsoft.com/office/officeart/2016/7/layout/RepeatingBendingProcessNew"/>
    <dgm:cxn modelId="{72AD1CC0-B307-DD41-AAA2-90B8D9BCC0F5}" type="presOf" srcId="{CEE6EA66-99B3-4190-A5E2-5172C44767E4}" destId="{3A069B0A-E536-8547-848F-59484F165726}" srcOrd="1" destOrd="0" presId="urn:microsoft.com/office/officeart/2016/7/layout/RepeatingBendingProcessNew"/>
    <dgm:cxn modelId="{CA1DFDCF-F857-0141-84D6-41B7489A360F}" type="presOf" srcId="{910847A6-51CD-4726-AC3D-B5896934CD78}" destId="{86CC1626-BEC3-6044-9B50-0347E5880B96}" srcOrd="1" destOrd="0" presId="urn:microsoft.com/office/officeart/2016/7/layout/RepeatingBendingProcessNew"/>
    <dgm:cxn modelId="{F27411D0-36D4-1E4A-A7E4-1416B169F6F7}" type="presOf" srcId="{C13681DF-B2EE-4441-992A-7AAAA7A402ED}" destId="{2F980CE1-3E3E-FD46-9741-6EF88089FFF6}" srcOrd="0" destOrd="0" presId="urn:microsoft.com/office/officeart/2016/7/layout/RepeatingBendingProcessNew"/>
    <dgm:cxn modelId="{B70FC3D5-B9F9-FD48-A76A-5CAE26AAB225}" type="presOf" srcId="{8257E247-104D-4726-B592-5D31F2B8B770}" destId="{8B748139-15C3-CB4A-B22A-4D0094E2E181}" srcOrd="0" destOrd="0" presId="urn:microsoft.com/office/officeart/2016/7/layout/RepeatingBendingProcessNew"/>
    <dgm:cxn modelId="{34B22DD8-5C40-6843-856D-B37CB5D77D0F}" type="presOf" srcId="{1C4B3374-C840-479C-ADEA-0AD3D09D9D82}" destId="{34545753-5B1E-E24F-B135-7EED4017A328}" srcOrd="1" destOrd="0" presId="urn:microsoft.com/office/officeart/2016/7/layout/RepeatingBendingProcessNew"/>
    <dgm:cxn modelId="{751ADBE0-2E25-443F-9619-469D06DD967B}" srcId="{CA9FDE0C-C09D-454D-911A-B4B4442FF973}" destId="{7CFAAF99-9AF5-4050-BEBF-93DB393F07CD}" srcOrd="1" destOrd="0" parTransId="{43A08036-5879-479A-AA3E-E7541D411CAB}" sibTransId="{49BACA91-D590-49A8-A5BE-749A0B9192A5}"/>
    <dgm:cxn modelId="{50FD63E2-8337-4235-831A-20691806585C}" srcId="{CA9FDE0C-C09D-454D-911A-B4B4442FF973}" destId="{35D1A37F-AB04-4BB2-83A3-B1D09C67777D}" srcOrd="2" destOrd="0" parTransId="{AD72E5CE-02F1-4DF5-A1E9-E03BD484791B}" sibTransId="{1C4B3374-C840-479C-ADEA-0AD3D09D9D82}"/>
    <dgm:cxn modelId="{5A81D5E5-355F-4C57-BFED-99F9BC87CCC9}" srcId="{CA9FDE0C-C09D-454D-911A-B4B4442FF973}" destId="{417FC1B4-557C-40E9-B7FF-AFC9C7975408}" srcOrd="3" destOrd="0" parTransId="{655EB7C4-C48C-40B3-AB15-52E66086D21E}" sibTransId="{910847A6-51CD-4726-AC3D-B5896934CD78}"/>
    <dgm:cxn modelId="{98989BEC-8895-2343-9601-CB836D1A0C59}" type="presOf" srcId="{910847A6-51CD-4726-AC3D-B5896934CD78}" destId="{BAEE4643-C484-D847-81DB-4B1F0E288286}" srcOrd="0" destOrd="0" presId="urn:microsoft.com/office/officeart/2016/7/layout/RepeatingBendingProcessNew"/>
    <dgm:cxn modelId="{8F8216EE-852B-1D42-9DF3-3295BFC7AB29}" type="presOf" srcId="{379FE5F1-6C4D-436E-B684-A4653393735E}" destId="{076F5A1F-B72F-094D-8465-0F1BD90DA194}" srcOrd="1" destOrd="0" presId="urn:microsoft.com/office/officeart/2016/7/layout/RepeatingBendingProcessNew"/>
    <dgm:cxn modelId="{E988D1E3-A11D-AF41-83BD-0DE650540684}" type="presParOf" srcId="{169A74C1-6623-8448-97B4-599A0DA408D4}" destId="{8B748139-15C3-CB4A-B22A-4D0094E2E181}" srcOrd="0" destOrd="0" presId="urn:microsoft.com/office/officeart/2016/7/layout/RepeatingBendingProcessNew"/>
    <dgm:cxn modelId="{4947493E-BA35-E94C-8841-523AB0E4FF76}" type="presParOf" srcId="{169A74C1-6623-8448-97B4-599A0DA408D4}" destId="{CC0FDD45-58FA-874F-AD16-292DE35A30FA}" srcOrd="1" destOrd="0" presId="urn:microsoft.com/office/officeart/2016/7/layout/RepeatingBendingProcessNew"/>
    <dgm:cxn modelId="{A32C90F9-2E3C-E446-8DF1-C52AB26A8198}" type="presParOf" srcId="{CC0FDD45-58FA-874F-AD16-292DE35A30FA}" destId="{66F41662-37DA-B54D-892A-29E132BBFE83}" srcOrd="0" destOrd="0" presId="urn:microsoft.com/office/officeart/2016/7/layout/RepeatingBendingProcessNew"/>
    <dgm:cxn modelId="{AEE5E47F-C40F-A340-B68F-5E9BB8A96A3E}" type="presParOf" srcId="{169A74C1-6623-8448-97B4-599A0DA408D4}" destId="{3C68CB8B-0DB5-7B46-9DB9-596C3EBB174D}" srcOrd="2" destOrd="0" presId="urn:microsoft.com/office/officeart/2016/7/layout/RepeatingBendingProcessNew"/>
    <dgm:cxn modelId="{5B3EF43C-550A-5240-9350-B1D8B71BCE04}" type="presParOf" srcId="{169A74C1-6623-8448-97B4-599A0DA408D4}" destId="{1A975831-A10C-E441-808C-61867D2CAF3D}" srcOrd="3" destOrd="0" presId="urn:microsoft.com/office/officeart/2016/7/layout/RepeatingBendingProcessNew"/>
    <dgm:cxn modelId="{E6CDD826-66E3-9B40-A873-A9A256B1AD5B}" type="presParOf" srcId="{1A975831-A10C-E441-808C-61867D2CAF3D}" destId="{894E69B9-6695-264E-AF8F-C4D85643F66D}" srcOrd="0" destOrd="0" presId="urn:microsoft.com/office/officeart/2016/7/layout/RepeatingBendingProcessNew"/>
    <dgm:cxn modelId="{44B87F9E-C292-CC43-83C6-8476220C7B8E}" type="presParOf" srcId="{169A74C1-6623-8448-97B4-599A0DA408D4}" destId="{D0DB63A4-0A20-C14A-B848-E68BFD9235CD}" srcOrd="4" destOrd="0" presId="urn:microsoft.com/office/officeart/2016/7/layout/RepeatingBendingProcessNew"/>
    <dgm:cxn modelId="{0EB2A052-5587-8B48-ACD9-0C2E767237B8}" type="presParOf" srcId="{169A74C1-6623-8448-97B4-599A0DA408D4}" destId="{29B26461-4753-AB4A-BD1E-6B51E502F4E5}" srcOrd="5" destOrd="0" presId="urn:microsoft.com/office/officeart/2016/7/layout/RepeatingBendingProcessNew"/>
    <dgm:cxn modelId="{7546CF41-81E0-2849-9796-C0EF960BDE13}" type="presParOf" srcId="{29B26461-4753-AB4A-BD1E-6B51E502F4E5}" destId="{34545753-5B1E-E24F-B135-7EED4017A328}" srcOrd="0" destOrd="0" presId="urn:microsoft.com/office/officeart/2016/7/layout/RepeatingBendingProcessNew"/>
    <dgm:cxn modelId="{9B628C89-386B-414A-A514-B6FD7FE62ACF}" type="presParOf" srcId="{169A74C1-6623-8448-97B4-599A0DA408D4}" destId="{1B1219F3-D576-2A47-8293-C134642F3AA7}" srcOrd="6" destOrd="0" presId="urn:microsoft.com/office/officeart/2016/7/layout/RepeatingBendingProcessNew"/>
    <dgm:cxn modelId="{897033A8-B5E9-9F4D-A486-E9606517A8AF}" type="presParOf" srcId="{169A74C1-6623-8448-97B4-599A0DA408D4}" destId="{BAEE4643-C484-D847-81DB-4B1F0E288286}" srcOrd="7" destOrd="0" presId="urn:microsoft.com/office/officeart/2016/7/layout/RepeatingBendingProcessNew"/>
    <dgm:cxn modelId="{EC95CA3A-8637-054A-BF71-E6E748066BD5}" type="presParOf" srcId="{BAEE4643-C484-D847-81DB-4B1F0E288286}" destId="{86CC1626-BEC3-6044-9B50-0347E5880B96}" srcOrd="0" destOrd="0" presId="urn:microsoft.com/office/officeart/2016/7/layout/RepeatingBendingProcessNew"/>
    <dgm:cxn modelId="{63618ED0-5005-584D-85D0-BD0C1B33379E}" type="presParOf" srcId="{169A74C1-6623-8448-97B4-599A0DA408D4}" destId="{2F980CE1-3E3E-FD46-9741-6EF88089FFF6}" srcOrd="8" destOrd="0" presId="urn:microsoft.com/office/officeart/2016/7/layout/RepeatingBendingProcessNew"/>
    <dgm:cxn modelId="{B135098B-307D-7D4C-9C36-6353840529FB}" type="presParOf" srcId="{169A74C1-6623-8448-97B4-599A0DA408D4}" destId="{C850F659-6E2C-DE4B-A3DC-20F066517A1C}" srcOrd="9" destOrd="0" presId="urn:microsoft.com/office/officeart/2016/7/layout/RepeatingBendingProcessNew"/>
    <dgm:cxn modelId="{A15FFC7C-B4CF-864A-BFE6-A9B48D34E7B7}" type="presParOf" srcId="{C850F659-6E2C-DE4B-A3DC-20F066517A1C}" destId="{EB2CFA49-1713-914D-B7CA-BBAEB9E06E5D}" srcOrd="0" destOrd="0" presId="urn:microsoft.com/office/officeart/2016/7/layout/RepeatingBendingProcessNew"/>
    <dgm:cxn modelId="{F65B42D3-B545-5047-B0BE-9551CA247F1E}" type="presParOf" srcId="{169A74C1-6623-8448-97B4-599A0DA408D4}" destId="{008F4E7B-4E82-224E-9BFA-3996F98505E1}" srcOrd="10" destOrd="0" presId="urn:microsoft.com/office/officeart/2016/7/layout/RepeatingBendingProcessNew"/>
    <dgm:cxn modelId="{2981E400-98E5-1D4F-AF74-F24B6D7D3736}" type="presParOf" srcId="{169A74C1-6623-8448-97B4-599A0DA408D4}" destId="{2688E895-B3D4-0D43-9F19-DF6B002A2A9D}" srcOrd="11" destOrd="0" presId="urn:microsoft.com/office/officeart/2016/7/layout/RepeatingBendingProcessNew"/>
    <dgm:cxn modelId="{BB615511-CB05-0B4A-A910-084ED10CEFD4}" type="presParOf" srcId="{2688E895-B3D4-0D43-9F19-DF6B002A2A9D}" destId="{076F5A1F-B72F-094D-8465-0F1BD90DA194}" srcOrd="0" destOrd="0" presId="urn:microsoft.com/office/officeart/2016/7/layout/RepeatingBendingProcessNew"/>
    <dgm:cxn modelId="{2D8EB0C3-9A9D-8D4D-9F6D-98C973CEB188}" type="presParOf" srcId="{169A74C1-6623-8448-97B4-599A0DA408D4}" destId="{422DB12D-413F-6E49-AE22-0492CAC02128}" srcOrd="12" destOrd="0" presId="urn:microsoft.com/office/officeart/2016/7/layout/RepeatingBendingProcessNew"/>
    <dgm:cxn modelId="{49F8D2CF-39F5-754C-8703-83FEA21256FD}" type="presParOf" srcId="{169A74C1-6623-8448-97B4-599A0DA408D4}" destId="{35B54C72-25CD-4A44-9857-A983C6E91B87}" srcOrd="13" destOrd="0" presId="urn:microsoft.com/office/officeart/2016/7/layout/RepeatingBendingProcessNew"/>
    <dgm:cxn modelId="{CC44DF91-2827-3649-9D78-D94D4B69D705}" type="presParOf" srcId="{35B54C72-25CD-4A44-9857-A983C6E91B87}" destId="{3A069B0A-E536-8547-848F-59484F165726}" srcOrd="0" destOrd="0" presId="urn:microsoft.com/office/officeart/2016/7/layout/RepeatingBendingProcessNew"/>
    <dgm:cxn modelId="{48A52BBE-30E5-3A40-8A13-D16A58D8C9A8}" type="presParOf" srcId="{169A74C1-6623-8448-97B4-599A0DA408D4}" destId="{5296D475-855E-4F43-8E9A-C634C2E21674}" srcOrd="14"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4AF63F-EE13-43C5-9DA3-DF0E4EEA01E1}"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628C5033-79A1-4EED-9210-BA7FF06CC315}">
      <dgm:prSet/>
      <dgm:spPr/>
      <dgm:t>
        <a:bodyPr/>
        <a:lstStyle/>
        <a:p>
          <a:r>
            <a:rPr lang="en-US" dirty="0"/>
            <a:t>Activity Theory  - </a:t>
          </a:r>
          <a:r>
            <a:rPr lang="en-GB" dirty="0"/>
            <a:t>Ungvarsky (2021) states that successful ageing occurs when older adults remain active, socially engaged, and continue meaningful roles and activities.</a:t>
          </a:r>
          <a:endParaRPr lang="en-US" dirty="0"/>
        </a:p>
      </dgm:t>
    </dgm:pt>
    <dgm:pt modelId="{3CBDC142-0105-47FD-A08A-4ECF6CA7C013}" type="parTrans" cxnId="{19665132-45C8-4D06-890B-DAC98B67C58C}">
      <dgm:prSet/>
      <dgm:spPr/>
      <dgm:t>
        <a:bodyPr/>
        <a:lstStyle/>
        <a:p>
          <a:endParaRPr lang="en-US"/>
        </a:p>
      </dgm:t>
    </dgm:pt>
    <dgm:pt modelId="{51FC1BC9-02C4-49C1-8E38-BF2A21B8C9DE}" type="sibTrans" cxnId="{19665132-45C8-4D06-890B-DAC98B67C58C}">
      <dgm:prSet/>
      <dgm:spPr/>
      <dgm:t>
        <a:bodyPr/>
        <a:lstStyle/>
        <a:p>
          <a:endParaRPr lang="en-US" dirty="0"/>
        </a:p>
      </dgm:t>
    </dgm:pt>
    <dgm:pt modelId="{763E5D33-0CD0-417A-A0FD-2E5CC9AD3C43}">
      <dgm:prSet/>
      <dgm:spPr/>
      <dgm:t>
        <a:bodyPr/>
        <a:lstStyle/>
        <a:p>
          <a:r>
            <a:rPr lang="en-US" dirty="0"/>
            <a:t>Advantages: </a:t>
          </a:r>
        </a:p>
        <a:p>
          <a:pPr>
            <a:buNone/>
          </a:pPr>
          <a:r>
            <a:rPr lang="en-GB" dirty="0"/>
            <a:t>Remaining socially and physically active improves quality of life in older age and Social participation provides a sense of purpose, self-worth, and belonging (Murphy, 2022).</a:t>
          </a:r>
          <a:endParaRPr lang="en-US" dirty="0"/>
        </a:p>
      </dgm:t>
    </dgm:pt>
    <dgm:pt modelId="{D43B8078-545B-4479-B2A8-4B2C15EA26C7}" type="parTrans" cxnId="{D372B60C-86AC-44FE-B089-D5C22D25A1AA}">
      <dgm:prSet/>
      <dgm:spPr/>
      <dgm:t>
        <a:bodyPr/>
        <a:lstStyle/>
        <a:p>
          <a:endParaRPr lang="en-US"/>
        </a:p>
      </dgm:t>
    </dgm:pt>
    <dgm:pt modelId="{226C8D83-83EA-4DCE-B080-394C1019811B}" type="sibTrans" cxnId="{D372B60C-86AC-44FE-B089-D5C22D25A1AA}">
      <dgm:prSet/>
      <dgm:spPr/>
      <dgm:t>
        <a:bodyPr/>
        <a:lstStyle/>
        <a:p>
          <a:endParaRPr lang="en-US" dirty="0"/>
        </a:p>
      </dgm:t>
    </dgm:pt>
    <dgm:pt modelId="{84000F01-9A92-4BE0-8948-247B32206D5B}">
      <dgm:prSet/>
      <dgm:spPr/>
      <dgm:t>
        <a:bodyPr/>
        <a:lstStyle/>
        <a:p>
          <a:r>
            <a:rPr lang="en-US" dirty="0"/>
            <a:t>Disadvantages :</a:t>
          </a:r>
        </a:p>
        <a:p>
          <a:r>
            <a:rPr lang="en-GB" dirty="0"/>
            <a:t>It assumes activity benefits everyone equally, ignoring individual difference and It does not fully consider the impact of poor health or disability on participation.</a:t>
          </a:r>
          <a:r>
            <a:rPr lang="en-US" dirty="0"/>
            <a:t> </a:t>
          </a:r>
          <a:r>
            <a:rPr lang="en-GB" dirty="0"/>
            <a:t>(Murphy, 2022).</a:t>
          </a:r>
          <a:endParaRPr lang="en-US" dirty="0"/>
        </a:p>
      </dgm:t>
    </dgm:pt>
    <dgm:pt modelId="{95285C9F-C5E8-4002-A282-AFD2E40BA981}" type="parTrans" cxnId="{5565856A-8EB9-4442-8C75-27611B4E7EAB}">
      <dgm:prSet/>
      <dgm:spPr/>
      <dgm:t>
        <a:bodyPr/>
        <a:lstStyle/>
        <a:p>
          <a:endParaRPr lang="en-US"/>
        </a:p>
      </dgm:t>
    </dgm:pt>
    <dgm:pt modelId="{0ACF6326-0DC6-4D3B-87B8-585ADC7F626C}" type="sibTrans" cxnId="{5565856A-8EB9-4442-8C75-27611B4E7EAB}">
      <dgm:prSet/>
      <dgm:spPr/>
      <dgm:t>
        <a:bodyPr/>
        <a:lstStyle/>
        <a:p>
          <a:endParaRPr lang="en-US" dirty="0"/>
        </a:p>
      </dgm:t>
    </dgm:pt>
    <dgm:pt modelId="{9D1438CB-9033-421B-8C03-74C7E0C3F279}">
      <dgm:prSet/>
      <dgm:spPr/>
      <dgm:t>
        <a:bodyPr/>
        <a:lstStyle/>
        <a:p>
          <a:r>
            <a:rPr lang="en-US" dirty="0"/>
            <a:t>Disengagement theory: </a:t>
          </a:r>
          <a:r>
            <a:rPr lang="en-GB" dirty="0"/>
            <a:t>Ageing involves a gradual and mutual withdrawal between the individual and society (Cherry, 2023).</a:t>
          </a:r>
          <a:endParaRPr lang="en-US" dirty="0"/>
        </a:p>
      </dgm:t>
    </dgm:pt>
    <dgm:pt modelId="{37E5B905-4F69-4798-9655-DC6A1493D174}" type="parTrans" cxnId="{46449262-8C9C-458B-A747-8D888574607B}">
      <dgm:prSet/>
      <dgm:spPr/>
      <dgm:t>
        <a:bodyPr/>
        <a:lstStyle/>
        <a:p>
          <a:endParaRPr lang="en-US"/>
        </a:p>
      </dgm:t>
    </dgm:pt>
    <dgm:pt modelId="{1F8BEC10-77B1-4B1D-9833-9B0E427ADFD2}" type="sibTrans" cxnId="{46449262-8C9C-458B-A747-8D888574607B}">
      <dgm:prSet/>
      <dgm:spPr/>
      <dgm:t>
        <a:bodyPr/>
        <a:lstStyle/>
        <a:p>
          <a:endParaRPr lang="en-US" dirty="0"/>
        </a:p>
      </dgm:t>
    </dgm:pt>
    <dgm:pt modelId="{EB3F663F-F7C3-4215-8D0D-E0A212F16A6C}">
      <dgm:prSet/>
      <dgm:spPr/>
      <dgm:t>
        <a:bodyPr/>
        <a:lstStyle/>
        <a:p>
          <a:r>
            <a:rPr lang="en-US" dirty="0"/>
            <a:t>Advantages : </a:t>
          </a:r>
          <a:r>
            <a:rPr lang="en-GB" b="0" dirty="0"/>
            <a:t>Can reduce stress and pressure</a:t>
          </a:r>
          <a:r>
            <a:rPr lang="en-US" b="0" dirty="0"/>
            <a:t> from the person  (Wienclaw, 2021)</a:t>
          </a:r>
        </a:p>
      </dgm:t>
    </dgm:pt>
    <dgm:pt modelId="{717BC518-6B88-44BF-8818-16E99B392D5B}" type="parTrans" cxnId="{5D3E7FE7-9B24-400B-9B46-16BCBD14D765}">
      <dgm:prSet/>
      <dgm:spPr/>
      <dgm:t>
        <a:bodyPr/>
        <a:lstStyle/>
        <a:p>
          <a:endParaRPr lang="en-US"/>
        </a:p>
      </dgm:t>
    </dgm:pt>
    <dgm:pt modelId="{AF5E1F2E-DF56-4E68-9313-845596EBC03C}" type="sibTrans" cxnId="{5D3E7FE7-9B24-400B-9B46-16BCBD14D765}">
      <dgm:prSet/>
      <dgm:spPr/>
      <dgm:t>
        <a:bodyPr/>
        <a:lstStyle/>
        <a:p>
          <a:endParaRPr lang="en-US" dirty="0"/>
        </a:p>
      </dgm:t>
    </dgm:pt>
    <dgm:pt modelId="{F21692CE-A8DF-4E1A-90CD-58B085E0C268}">
      <dgm:prSet/>
      <dgm:spPr/>
      <dgm:t>
        <a:bodyPr/>
        <a:lstStyle/>
        <a:p>
          <a:r>
            <a:rPr lang="en-US" dirty="0"/>
            <a:t>Disadvantages : </a:t>
          </a:r>
        </a:p>
        <a:p>
          <a:r>
            <a:rPr lang="en-GB" dirty="0"/>
            <a:t>However, the theory has been widely criticised because many older adults remain active and socially engaged, benefiting their physical and mental wellbeing (Nickerson,2023).</a:t>
          </a:r>
          <a:endParaRPr lang="en-US" dirty="0"/>
        </a:p>
      </dgm:t>
    </dgm:pt>
    <dgm:pt modelId="{ACBF94E5-32DA-4CC7-9180-23979B77B1EA}" type="parTrans" cxnId="{88EC6169-110D-4DC0-8F07-58DE79026D2F}">
      <dgm:prSet/>
      <dgm:spPr/>
      <dgm:t>
        <a:bodyPr/>
        <a:lstStyle/>
        <a:p>
          <a:endParaRPr lang="en-US"/>
        </a:p>
      </dgm:t>
    </dgm:pt>
    <dgm:pt modelId="{6EA25E6B-D6AC-4D49-BBC2-2FDE6B18CCC6}" type="sibTrans" cxnId="{88EC6169-110D-4DC0-8F07-58DE79026D2F}">
      <dgm:prSet/>
      <dgm:spPr/>
      <dgm:t>
        <a:bodyPr/>
        <a:lstStyle/>
        <a:p>
          <a:endParaRPr lang="en-US"/>
        </a:p>
      </dgm:t>
    </dgm:pt>
    <dgm:pt modelId="{254166DE-CB11-0D4C-A6A5-DCCC66C7757E}" type="pres">
      <dgm:prSet presAssocID="{B24AF63F-EE13-43C5-9DA3-DF0E4EEA01E1}" presName="Name0" presStyleCnt="0">
        <dgm:presLayoutVars>
          <dgm:dir/>
          <dgm:resizeHandles val="exact"/>
        </dgm:presLayoutVars>
      </dgm:prSet>
      <dgm:spPr/>
    </dgm:pt>
    <dgm:pt modelId="{E7A86976-63C6-8D49-8A4E-793943BD09A2}" type="pres">
      <dgm:prSet presAssocID="{628C5033-79A1-4EED-9210-BA7FF06CC315}" presName="node" presStyleLbl="node1" presStyleIdx="0" presStyleCnt="6">
        <dgm:presLayoutVars>
          <dgm:bulletEnabled val="1"/>
        </dgm:presLayoutVars>
      </dgm:prSet>
      <dgm:spPr/>
    </dgm:pt>
    <dgm:pt modelId="{C024ABD2-503C-754A-A4B7-685E172EA473}" type="pres">
      <dgm:prSet presAssocID="{51FC1BC9-02C4-49C1-8E38-BF2A21B8C9DE}" presName="sibTrans" presStyleLbl="sibTrans1D1" presStyleIdx="0" presStyleCnt="5"/>
      <dgm:spPr/>
    </dgm:pt>
    <dgm:pt modelId="{D7AA76BA-DA31-FA43-9C93-6E986BC5081C}" type="pres">
      <dgm:prSet presAssocID="{51FC1BC9-02C4-49C1-8E38-BF2A21B8C9DE}" presName="connectorText" presStyleLbl="sibTrans1D1" presStyleIdx="0" presStyleCnt="5"/>
      <dgm:spPr/>
    </dgm:pt>
    <dgm:pt modelId="{98CD56A1-CC3E-0941-93EC-531E2F60B1AC}" type="pres">
      <dgm:prSet presAssocID="{763E5D33-0CD0-417A-A0FD-2E5CC9AD3C43}" presName="node" presStyleLbl="node1" presStyleIdx="1" presStyleCnt="6">
        <dgm:presLayoutVars>
          <dgm:bulletEnabled val="1"/>
        </dgm:presLayoutVars>
      </dgm:prSet>
      <dgm:spPr/>
    </dgm:pt>
    <dgm:pt modelId="{CE7F0F6A-DD37-E545-B17E-05379CBB432D}" type="pres">
      <dgm:prSet presAssocID="{226C8D83-83EA-4DCE-B080-394C1019811B}" presName="sibTrans" presStyleLbl="sibTrans1D1" presStyleIdx="1" presStyleCnt="5"/>
      <dgm:spPr/>
    </dgm:pt>
    <dgm:pt modelId="{D829A67E-1D54-5344-BA95-0C5DE2444FEC}" type="pres">
      <dgm:prSet presAssocID="{226C8D83-83EA-4DCE-B080-394C1019811B}" presName="connectorText" presStyleLbl="sibTrans1D1" presStyleIdx="1" presStyleCnt="5"/>
      <dgm:spPr/>
    </dgm:pt>
    <dgm:pt modelId="{EC46DAD9-B80B-A347-85CC-0201B693A9D1}" type="pres">
      <dgm:prSet presAssocID="{84000F01-9A92-4BE0-8948-247B32206D5B}" presName="node" presStyleLbl="node1" presStyleIdx="2" presStyleCnt="6">
        <dgm:presLayoutVars>
          <dgm:bulletEnabled val="1"/>
        </dgm:presLayoutVars>
      </dgm:prSet>
      <dgm:spPr/>
    </dgm:pt>
    <dgm:pt modelId="{9742BAAD-DD04-824B-8621-62772163D8FD}" type="pres">
      <dgm:prSet presAssocID="{0ACF6326-0DC6-4D3B-87B8-585ADC7F626C}" presName="sibTrans" presStyleLbl="sibTrans1D1" presStyleIdx="2" presStyleCnt="5"/>
      <dgm:spPr/>
    </dgm:pt>
    <dgm:pt modelId="{C1F000D5-387E-E046-AE6F-0E6AD4D4CABF}" type="pres">
      <dgm:prSet presAssocID="{0ACF6326-0DC6-4D3B-87B8-585ADC7F626C}" presName="connectorText" presStyleLbl="sibTrans1D1" presStyleIdx="2" presStyleCnt="5"/>
      <dgm:spPr/>
    </dgm:pt>
    <dgm:pt modelId="{CAD088F3-5DD2-8145-BC3D-95BDED117A9B}" type="pres">
      <dgm:prSet presAssocID="{9D1438CB-9033-421B-8C03-74C7E0C3F279}" presName="node" presStyleLbl="node1" presStyleIdx="3" presStyleCnt="6">
        <dgm:presLayoutVars>
          <dgm:bulletEnabled val="1"/>
        </dgm:presLayoutVars>
      </dgm:prSet>
      <dgm:spPr/>
    </dgm:pt>
    <dgm:pt modelId="{355087AC-8E42-3F43-BEE4-54CFB8B72B2A}" type="pres">
      <dgm:prSet presAssocID="{1F8BEC10-77B1-4B1D-9833-9B0E427ADFD2}" presName="sibTrans" presStyleLbl="sibTrans1D1" presStyleIdx="3" presStyleCnt="5"/>
      <dgm:spPr/>
    </dgm:pt>
    <dgm:pt modelId="{5BD86CF5-122E-E94C-81E5-998C91ED191C}" type="pres">
      <dgm:prSet presAssocID="{1F8BEC10-77B1-4B1D-9833-9B0E427ADFD2}" presName="connectorText" presStyleLbl="sibTrans1D1" presStyleIdx="3" presStyleCnt="5"/>
      <dgm:spPr/>
    </dgm:pt>
    <dgm:pt modelId="{21A09BD0-7FA8-864C-8B4E-F27CED564E4C}" type="pres">
      <dgm:prSet presAssocID="{EB3F663F-F7C3-4215-8D0D-E0A212F16A6C}" presName="node" presStyleLbl="node1" presStyleIdx="4" presStyleCnt="6">
        <dgm:presLayoutVars>
          <dgm:bulletEnabled val="1"/>
        </dgm:presLayoutVars>
      </dgm:prSet>
      <dgm:spPr/>
    </dgm:pt>
    <dgm:pt modelId="{1EE597E5-C697-3049-BF9F-ECDADCE8545C}" type="pres">
      <dgm:prSet presAssocID="{AF5E1F2E-DF56-4E68-9313-845596EBC03C}" presName="sibTrans" presStyleLbl="sibTrans1D1" presStyleIdx="4" presStyleCnt="5"/>
      <dgm:spPr/>
    </dgm:pt>
    <dgm:pt modelId="{A4547186-0EA7-364E-AA8A-808906097F53}" type="pres">
      <dgm:prSet presAssocID="{AF5E1F2E-DF56-4E68-9313-845596EBC03C}" presName="connectorText" presStyleLbl="sibTrans1D1" presStyleIdx="4" presStyleCnt="5"/>
      <dgm:spPr/>
    </dgm:pt>
    <dgm:pt modelId="{71179EB5-ED0B-6B4F-A37B-311AC2308242}" type="pres">
      <dgm:prSet presAssocID="{F21692CE-A8DF-4E1A-90CD-58B085E0C268}" presName="node" presStyleLbl="node1" presStyleIdx="5" presStyleCnt="6">
        <dgm:presLayoutVars>
          <dgm:bulletEnabled val="1"/>
        </dgm:presLayoutVars>
      </dgm:prSet>
      <dgm:spPr/>
    </dgm:pt>
  </dgm:ptLst>
  <dgm:cxnLst>
    <dgm:cxn modelId="{D372B60C-86AC-44FE-B089-D5C22D25A1AA}" srcId="{B24AF63F-EE13-43C5-9DA3-DF0E4EEA01E1}" destId="{763E5D33-0CD0-417A-A0FD-2E5CC9AD3C43}" srcOrd="1" destOrd="0" parTransId="{D43B8078-545B-4479-B2A8-4B2C15EA26C7}" sibTransId="{226C8D83-83EA-4DCE-B080-394C1019811B}"/>
    <dgm:cxn modelId="{E41FEF1A-77F7-D943-8721-EF1D5649B4BB}" type="presOf" srcId="{628C5033-79A1-4EED-9210-BA7FF06CC315}" destId="{E7A86976-63C6-8D49-8A4E-793943BD09A2}" srcOrd="0" destOrd="0" presId="urn:microsoft.com/office/officeart/2016/7/layout/RepeatingBendingProcessNew"/>
    <dgm:cxn modelId="{19665132-45C8-4D06-890B-DAC98B67C58C}" srcId="{B24AF63F-EE13-43C5-9DA3-DF0E4EEA01E1}" destId="{628C5033-79A1-4EED-9210-BA7FF06CC315}" srcOrd="0" destOrd="0" parTransId="{3CBDC142-0105-47FD-A08A-4ECF6CA7C013}" sibTransId="{51FC1BC9-02C4-49C1-8E38-BF2A21B8C9DE}"/>
    <dgm:cxn modelId="{46449262-8C9C-458B-A747-8D888574607B}" srcId="{B24AF63F-EE13-43C5-9DA3-DF0E4EEA01E1}" destId="{9D1438CB-9033-421B-8C03-74C7E0C3F279}" srcOrd="3" destOrd="0" parTransId="{37E5B905-4F69-4798-9655-DC6A1493D174}" sibTransId="{1F8BEC10-77B1-4B1D-9833-9B0E427ADFD2}"/>
    <dgm:cxn modelId="{B5DF4363-D368-A14B-BDA5-A309320C9582}" type="presOf" srcId="{0ACF6326-0DC6-4D3B-87B8-585ADC7F626C}" destId="{9742BAAD-DD04-824B-8621-62772163D8FD}" srcOrd="0" destOrd="0" presId="urn:microsoft.com/office/officeart/2016/7/layout/RepeatingBendingProcessNew"/>
    <dgm:cxn modelId="{88EC6169-110D-4DC0-8F07-58DE79026D2F}" srcId="{B24AF63F-EE13-43C5-9DA3-DF0E4EEA01E1}" destId="{F21692CE-A8DF-4E1A-90CD-58B085E0C268}" srcOrd="5" destOrd="0" parTransId="{ACBF94E5-32DA-4CC7-9180-23979B77B1EA}" sibTransId="{6EA25E6B-D6AC-4D49-BBC2-2FDE6B18CCC6}"/>
    <dgm:cxn modelId="{5565856A-8EB9-4442-8C75-27611B4E7EAB}" srcId="{B24AF63F-EE13-43C5-9DA3-DF0E4EEA01E1}" destId="{84000F01-9A92-4BE0-8948-247B32206D5B}" srcOrd="2" destOrd="0" parTransId="{95285C9F-C5E8-4002-A282-AFD2E40BA981}" sibTransId="{0ACF6326-0DC6-4D3B-87B8-585ADC7F626C}"/>
    <dgm:cxn modelId="{14DE8076-E72D-8548-A19F-4EF9DE0F3CF4}" type="presOf" srcId="{51FC1BC9-02C4-49C1-8E38-BF2A21B8C9DE}" destId="{C024ABD2-503C-754A-A4B7-685E172EA473}" srcOrd="0" destOrd="0" presId="urn:microsoft.com/office/officeart/2016/7/layout/RepeatingBendingProcessNew"/>
    <dgm:cxn modelId="{1E0F187B-0832-194B-90A0-1C2FAB234EC1}" type="presOf" srcId="{84000F01-9A92-4BE0-8948-247B32206D5B}" destId="{EC46DAD9-B80B-A347-85CC-0201B693A9D1}" srcOrd="0" destOrd="0" presId="urn:microsoft.com/office/officeart/2016/7/layout/RepeatingBendingProcessNew"/>
    <dgm:cxn modelId="{79E66E7C-B81B-E14D-B0E1-E4B1B2505CF9}" type="presOf" srcId="{F21692CE-A8DF-4E1A-90CD-58B085E0C268}" destId="{71179EB5-ED0B-6B4F-A37B-311AC2308242}" srcOrd="0" destOrd="0" presId="urn:microsoft.com/office/officeart/2016/7/layout/RepeatingBendingProcessNew"/>
    <dgm:cxn modelId="{31896089-1867-9F4A-B26B-612AADB180A8}" type="presOf" srcId="{AF5E1F2E-DF56-4E68-9313-845596EBC03C}" destId="{A4547186-0EA7-364E-AA8A-808906097F53}" srcOrd="1" destOrd="0" presId="urn:microsoft.com/office/officeart/2016/7/layout/RepeatingBendingProcessNew"/>
    <dgm:cxn modelId="{92DC9189-D7EA-364F-B2DD-1CBDF81931EE}" type="presOf" srcId="{B24AF63F-EE13-43C5-9DA3-DF0E4EEA01E1}" destId="{254166DE-CB11-0D4C-A6A5-DCCC66C7757E}" srcOrd="0" destOrd="0" presId="urn:microsoft.com/office/officeart/2016/7/layout/RepeatingBendingProcessNew"/>
    <dgm:cxn modelId="{9D1EE18A-4E48-684D-8EC1-CC9D4042EBB3}" type="presOf" srcId="{763E5D33-0CD0-417A-A0FD-2E5CC9AD3C43}" destId="{98CD56A1-CC3E-0941-93EC-531E2F60B1AC}" srcOrd="0" destOrd="0" presId="urn:microsoft.com/office/officeart/2016/7/layout/RepeatingBendingProcessNew"/>
    <dgm:cxn modelId="{A30E8D8B-EC42-F64E-ABA0-3C63A814F3AD}" type="presOf" srcId="{226C8D83-83EA-4DCE-B080-394C1019811B}" destId="{D829A67E-1D54-5344-BA95-0C5DE2444FEC}" srcOrd="1" destOrd="0" presId="urn:microsoft.com/office/officeart/2016/7/layout/RepeatingBendingProcessNew"/>
    <dgm:cxn modelId="{E03C00A2-F435-2644-8BAE-250D924F2D9B}" type="presOf" srcId="{9D1438CB-9033-421B-8C03-74C7E0C3F279}" destId="{CAD088F3-5DD2-8145-BC3D-95BDED117A9B}" srcOrd="0" destOrd="0" presId="urn:microsoft.com/office/officeart/2016/7/layout/RepeatingBendingProcessNew"/>
    <dgm:cxn modelId="{7366C1AF-6C3B-124B-973F-415B837942CA}" type="presOf" srcId="{1F8BEC10-77B1-4B1D-9833-9B0E427ADFD2}" destId="{5BD86CF5-122E-E94C-81E5-998C91ED191C}" srcOrd="1" destOrd="0" presId="urn:microsoft.com/office/officeart/2016/7/layout/RepeatingBendingProcessNew"/>
    <dgm:cxn modelId="{D99D51D7-80AF-1542-AE06-C17F53ABA77A}" type="presOf" srcId="{AF5E1F2E-DF56-4E68-9313-845596EBC03C}" destId="{1EE597E5-C697-3049-BF9F-ECDADCE8545C}" srcOrd="0" destOrd="0" presId="urn:microsoft.com/office/officeart/2016/7/layout/RepeatingBendingProcessNew"/>
    <dgm:cxn modelId="{91953ADE-09F9-5942-9544-6ADC7374891A}" type="presOf" srcId="{1F8BEC10-77B1-4B1D-9833-9B0E427ADFD2}" destId="{355087AC-8E42-3F43-BEE4-54CFB8B72B2A}" srcOrd="0" destOrd="0" presId="urn:microsoft.com/office/officeart/2016/7/layout/RepeatingBendingProcessNew"/>
    <dgm:cxn modelId="{392089E2-6B39-3C42-A74C-857F6E29FA99}" type="presOf" srcId="{226C8D83-83EA-4DCE-B080-394C1019811B}" destId="{CE7F0F6A-DD37-E545-B17E-05379CBB432D}" srcOrd="0" destOrd="0" presId="urn:microsoft.com/office/officeart/2016/7/layout/RepeatingBendingProcessNew"/>
    <dgm:cxn modelId="{3503B7E3-9C0C-1744-8D55-8587B0CE3D28}" type="presOf" srcId="{EB3F663F-F7C3-4215-8D0D-E0A212F16A6C}" destId="{21A09BD0-7FA8-864C-8B4E-F27CED564E4C}" srcOrd="0" destOrd="0" presId="urn:microsoft.com/office/officeart/2016/7/layout/RepeatingBendingProcessNew"/>
    <dgm:cxn modelId="{5D3E7FE7-9B24-400B-9B46-16BCBD14D765}" srcId="{B24AF63F-EE13-43C5-9DA3-DF0E4EEA01E1}" destId="{EB3F663F-F7C3-4215-8D0D-E0A212F16A6C}" srcOrd="4" destOrd="0" parTransId="{717BC518-6B88-44BF-8818-16E99B392D5B}" sibTransId="{AF5E1F2E-DF56-4E68-9313-845596EBC03C}"/>
    <dgm:cxn modelId="{08E6C4EC-B281-EE4D-A105-C69685D8656A}" type="presOf" srcId="{51FC1BC9-02C4-49C1-8E38-BF2A21B8C9DE}" destId="{D7AA76BA-DA31-FA43-9C93-6E986BC5081C}" srcOrd="1" destOrd="0" presId="urn:microsoft.com/office/officeart/2016/7/layout/RepeatingBendingProcessNew"/>
    <dgm:cxn modelId="{72664BFB-B34C-804A-8307-008F6B9AB23E}" type="presOf" srcId="{0ACF6326-0DC6-4D3B-87B8-585ADC7F626C}" destId="{C1F000D5-387E-E046-AE6F-0E6AD4D4CABF}" srcOrd="1" destOrd="0" presId="urn:microsoft.com/office/officeart/2016/7/layout/RepeatingBendingProcessNew"/>
    <dgm:cxn modelId="{D84032A2-F588-BE41-B266-D200CF6501CC}" type="presParOf" srcId="{254166DE-CB11-0D4C-A6A5-DCCC66C7757E}" destId="{E7A86976-63C6-8D49-8A4E-793943BD09A2}" srcOrd="0" destOrd="0" presId="urn:microsoft.com/office/officeart/2016/7/layout/RepeatingBendingProcessNew"/>
    <dgm:cxn modelId="{3C14863B-3CBA-564F-A3FC-09D18EEED19A}" type="presParOf" srcId="{254166DE-CB11-0D4C-A6A5-DCCC66C7757E}" destId="{C024ABD2-503C-754A-A4B7-685E172EA473}" srcOrd="1" destOrd="0" presId="urn:microsoft.com/office/officeart/2016/7/layout/RepeatingBendingProcessNew"/>
    <dgm:cxn modelId="{70BE4ED4-DA22-674D-855D-AD98CAA43B67}" type="presParOf" srcId="{C024ABD2-503C-754A-A4B7-685E172EA473}" destId="{D7AA76BA-DA31-FA43-9C93-6E986BC5081C}" srcOrd="0" destOrd="0" presId="urn:microsoft.com/office/officeart/2016/7/layout/RepeatingBendingProcessNew"/>
    <dgm:cxn modelId="{BA7A5446-BCBD-C14A-87AE-BE6560745B76}" type="presParOf" srcId="{254166DE-CB11-0D4C-A6A5-DCCC66C7757E}" destId="{98CD56A1-CC3E-0941-93EC-531E2F60B1AC}" srcOrd="2" destOrd="0" presId="urn:microsoft.com/office/officeart/2016/7/layout/RepeatingBendingProcessNew"/>
    <dgm:cxn modelId="{44F7EFDC-92EC-FE49-B538-46C14C15D75B}" type="presParOf" srcId="{254166DE-CB11-0D4C-A6A5-DCCC66C7757E}" destId="{CE7F0F6A-DD37-E545-B17E-05379CBB432D}" srcOrd="3" destOrd="0" presId="urn:microsoft.com/office/officeart/2016/7/layout/RepeatingBendingProcessNew"/>
    <dgm:cxn modelId="{BA010219-F407-4744-94F6-00FC94FAD833}" type="presParOf" srcId="{CE7F0F6A-DD37-E545-B17E-05379CBB432D}" destId="{D829A67E-1D54-5344-BA95-0C5DE2444FEC}" srcOrd="0" destOrd="0" presId="urn:microsoft.com/office/officeart/2016/7/layout/RepeatingBendingProcessNew"/>
    <dgm:cxn modelId="{F9E5CEC8-0B15-6A45-A979-5368BE1EE496}" type="presParOf" srcId="{254166DE-CB11-0D4C-A6A5-DCCC66C7757E}" destId="{EC46DAD9-B80B-A347-85CC-0201B693A9D1}" srcOrd="4" destOrd="0" presId="urn:microsoft.com/office/officeart/2016/7/layout/RepeatingBendingProcessNew"/>
    <dgm:cxn modelId="{F1AF61A6-8F41-BF4B-98D8-22547F3FD95C}" type="presParOf" srcId="{254166DE-CB11-0D4C-A6A5-DCCC66C7757E}" destId="{9742BAAD-DD04-824B-8621-62772163D8FD}" srcOrd="5" destOrd="0" presId="urn:microsoft.com/office/officeart/2016/7/layout/RepeatingBendingProcessNew"/>
    <dgm:cxn modelId="{4D3911F4-FECE-6043-99F5-2794CAABCEF0}" type="presParOf" srcId="{9742BAAD-DD04-824B-8621-62772163D8FD}" destId="{C1F000D5-387E-E046-AE6F-0E6AD4D4CABF}" srcOrd="0" destOrd="0" presId="urn:microsoft.com/office/officeart/2016/7/layout/RepeatingBendingProcessNew"/>
    <dgm:cxn modelId="{E1C5A5CE-E4EC-4A4C-98D0-F3435BB6D308}" type="presParOf" srcId="{254166DE-CB11-0D4C-A6A5-DCCC66C7757E}" destId="{CAD088F3-5DD2-8145-BC3D-95BDED117A9B}" srcOrd="6" destOrd="0" presId="urn:microsoft.com/office/officeart/2016/7/layout/RepeatingBendingProcessNew"/>
    <dgm:cxn modelId="{754B8CE2-F0B3-E041-B36E-0515C4D1A4F9}" type="presParOf" srcId="{254166DE-CB11-0D4C-A6A5-DCCC66C7757E}" destId="{355087AC-8E42-3F43-BEE4-54CFB8B72B2A}" srcOrd="7" destOrd="0" presId="urn:microsoft.com/office/officeart/2016/7/layout/RepeatingBendingProcessNew"/>
    <dgm:cxn modelId="{61E46A3E-67B4-E345-9855-22546D060E3C}" type="presParOf" srcId="{355087AC-8E42-3F43-BEE4-54CFB8B72B2A}" destId="{5BD86CF5-122E-E94C-81E5-998C91ED191C}" srcOrd="0" destOrd="0" presId="urn:microsoft.com/office/officeart/2016/7/layout/RepeatingBendingProcessNew"/>
    <dgm:cxn modelId="{889F5EB9-41A9-C84F-8DAC-408E0EBF6AEA}" type="presParOf" srcId="{254166DE-CB11-0D4C-A6A5-DCCC66C7757E}" destId="{21A09BD0-7FA8-864C-8B4E-F27CED564E4C}" srcOrd="8" destOrd="0" presId="urn:microsoft.com/office/officeart/2016/7/layout/RepeatingBendingProcessNew"/>
    <dgm:cxn modelId="{334DF450-81A7-F346-A91B-DE53566C961C}" type="presParOf" srcId="{254166DE-CB11-0D4C-A6A5-DCCC66C7757E}" destId="{1EE597E5-C697-3049-BF9F-ECDADCE8545C}" srcOrd="9" destOrd="0" presId="urn:microsoft.com/office/officeart/2016/7/layout/RepeatingBendingProcessNew"/>
    <dgm:cxn modelId="{3C7E97E9-ED97-8640-A44A-7B5AC96FC769}" type="presParOf" srcId="{1EE597E5-C697-3049-BF9F-ECDADCE8545C}" destId="{A4547186-0EA7-364E-AA8A-808906097F53}" srcOrd="0" destOrd="0" presId="urn:microsoft.com/office/officeart/2016/7/layout/RepeatingBendingProcessNew"/>
    <dgm:cxn modelId="{2A89B989-FC43-884D-8F15-4F5FB6C3F9F1}" type="presParOf" srcId="{254166DE-CB11-0D4C-A6A5-DCCC66C7757E}" destId="{71179EB5-ED0B-6B4F-A37B-311AC2308242}" srcOrd="1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F39AEBC-7684-4627-A571-00BA424B229D}"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E5E714AA-709E-497C-94C5-00E18954BCDB}">
      <dgm:prSet/>
      <dgm:spPr/>
      <dgm:t>
        <a:bodyPr/>
        <a:lstStyle/>
        <a:p>
          <a:r>
            <a:rPr lang="en-US" dirty="0"/>
            <a:t>Provide</a:t>
          </a:r>
        </a:p>
      </dgm:t>
    </dgm:pt>
    <dgm:pt modelId="{5ED0FFE1-9D10-48A0-8E5D-1C79860F37C0}" type="parTrans" cxnId="{0A912F3D-56B6-4FD2-A57B-998ADA3D8755}">
      <dgm:prSet/>
      <dgm:spPr/>
      <dgm:t>
        <a:bodyPr/>
        <a:lstStyle/>
        <a:p>
          <a:endParaRPr lang="en-US"/>
        </a:p>
      </dgm:t>
    </dgm:pt>
    <dgm:pt modelId="{1DD80ACA-E592-4CC0-B8C2-3389AEB5E379}" type="sibTrans" cxnId="{0A912F3D-56B6-4FD2-A57B-998ADA3D8755}">
      <dgm:prSet/>
      <dgm:spPr/>
      <dgm:t>
        <a:bodyPr/>
        <a:lstStyle/>
        <a:p>
          <a:endParaRPr lang="en-US"/>
        </a:p>
      </dgm:t>
    </dgm:pt>
    <dgm:pt modelId="{F827C59C-7402-4884-9495-2244651E4424}">
      <dgm:prSet/>
      <dgm:spPr/>
      <dgm:t>
        <a:bodyPr/>
        <a:lstStyle/>
        <a:p>
          <a:r>
            <a:rPr lang="en-US" dirty="0"/>
            <a:t>Provide person-centred care focused on individual preferences, goals, and quality of life. </a:t>
          </a:r>
        </a:p>
      </dgm:t>
    </dgm:pt>
    <dgm:pt modelId="{3967F30B-3BDC-47F9-B3D2-704D92330ED5}" type="parTrans" cxnId="{EABA921F-3C6D-4A7F-88EF-45F6F0F5A057}">
      <dgm:prSet/>
      <dgm:spPr/>
      <dgm:t>
        <a:bodyPr/>
        <a:lstStyle/>
        <a:p>
          <a:endParaRPr lang="en-US"/>
        </a:p>
      </dgm:t>
    </dgm:pt>
    <dgm:pt modelId="{FC9460C5-4A0B-46C3-AC33-937C83F12CCD}" type="sibTrans" cxnId="{EABA921F-3C6D-4A7F-88EF-45F6F0F5A057}">
      <dgm:prSet/>
      <dgm:spPr/>
      <dgm:t>
        <a:bodyPr/>
        <a:lstStyle/>
        <a:p>
          <a:endParaRPr lang="en-US"/>
        </a:p>
      </dgm:t>
    </dgm:pt>
    <dgm:pt modelId="{05958A53-DFC7-4CF5-8943-4C739A5ADBE0}">
      <dgm:prSet/>
      <dgm:spPr/>
      <dgm:t>
        <a:bodyPr/>
        <a:lstStyle/>
        <a:p>
          <a:r>
            <a:rPr lang="en-US" dirty="0"/>
            <a:t>Develop</a:t>
          </a:r>
        </a:p>
      </dgm:t>
    </dgm:pt>
    <dgm:pt modelId="{595A03E3-BDD1-4497-B3C5-898BFEDAF3B5}" type="parTrans" cxnId="{8A253135-9BCF-43D0-A1CC-E1D56E19185F}">
      <dgm:prSet/>
      <dgm:spPr/>
      <dgm:t>
        <a:bodyPr/>
        <a:lstStyle/>
        <a:p>
          <a:endParaRPr lang="en-US"/>
        </a:p>
      </dgm:t>
    </dgm:pt>
    <dgm:pt modelId="{A00FF069-3B6B-47F4-9776-CA8F82B8B460}" type="sibTrans" cxnId="{8A253135-9BCF-43D0-A1CC-E1D56E19185F}">
      <dgm:prSet/>
      <dgm:spPr/>
      <dgm:t>
        <a:bodyPr/>
        <a:lstStyle/>
        <a:p>
          <a:endParaRPr lang="en-US"/>
        </a:p>
      </dgm:t>
    </dgm:pt>
    <dgm:pt modelId="{E13FF429-900A-4A62-8693-D54EFC85E486}">
      <dgm:prSet/>
      <dgm:spPr/>
      <dgm:t>
        <a:bodyPr/>
        <a:lstStyle/>
        <a:p>
          <a:r>
            <a:rPr lang="en-US" dirty="0"/>
            <a:t>Develop coordinated care plans with effective collaboration between health and social care services. </a:t>
          </a:r>
        </a:p>
      </dgm:t>
    </dgm:pt>
    <dgm:pt modelId="{730B5275-C036-4D42-8726-9DAE718A4461}" type="parTrans" cxnId="{18F3A7AD-040F-4F4A-87BF-C9D43782B653}">
      <dgm:prSet/>
      <dgm:spPr/>
      <dgm:t>
        <a:bodyPr/>
        <a:lstStyle/>
        <a:p>
          <a:endParaRPr lang="en-US"/>
        </a:p>
      </dgm:t>
    </dgm:pt>
    <dgm:pt modelId="{C7A5DBA9-C5D4-42CA-B4D2-EC7354584783}" type="sibTrans" cxnId="{18F3A7AD-040F-4F4A-87BF-C9D43782B653}">
      <dgm:prSet/>
      <dgm:spPr/>
      <dgm:t>
        <a:bodyPr/>
        <a:lstStyle/>
        <a:p>
          <a:endParaRPr lang="en-US"/>
        </a:p>
      </dgm:t>
    </dgm:pt>
    <dgm:pt modelId="{7AD8043B-F396-42D7-9D71-36C8D56AAAFB}">
      <dgm:prSet/>
      <dgm:spPr/>
      <dgm:t>
        <a:bodyPr/>
        <a:lstStyle/>
        <a:p>
          <a:r>
            <a:rPr lang="en-US" dirty="0"/>
            <a:t>Support</a:t>
          </a:r>
        </a:p>
      </dgm:t>
    </dgm:pt>
    <dgm:pt modelId="{648B534B-CDFB-4972-BEDE-689E3AEAAC65}" type="parTrans" cxnId="{A03731F6-5CA1-4C7A-8BF2-FEC0B9C860E2}">
      <dgm:prSet/>
      <dgm:spPr/>
      <dgm:t>
        <a:bodyPr/>
        <a:lstStyle/>
        <a:p>
          <a:endParaRPr lang="en-US"/>
        </a:p>
      </dgm:t>
    </dgm:pt>
    <dgm:pt modelId="{85EE4B97-9176-4408-A4F8-D8BEF46DCF0D}" type="sibTrans" cxnId="{A03731F6-5CA1-4C7A-8BF2-FEC0B9C860E2}">
      <dgm:prSet/>
      <dgm:spPr/>
      <dgm:t>
        <a:bodyPr/>
        <a:lstStyle/>
        <a:p>
          <a:endParaRPr lang="en-US"/>
        </a:p>
      </dgm:t>
    </dgm:pt>
    <dgm:pt modelId="{D11D2FA3-5D90-47F9-9FFC-EC87DADA7EEF}">
      <dgm:prSet/>
      <dgm:spPr/>
      <dgm:t>
        <a:bodyPr/>
        <a:lstStyle/>
        <a:p>
          <a:r>
            <a:rPr lang="en-US" dirty="0"/>
            <a:t>Support carers by assessing their needs and involving them in care decisions. </a:t>
          </a:r>
        </a:p>
      </dgm:t>
    </dgm:pt>
    <dgm:pt modelId="{8FD8DBA0-5DB4-472E-B4AA-E2520BA5CE3B}" type="parTrans" cxnId="{77FC7287-D065-4F3B-AEE2-BCFD1A450115}">
      <dgm:prSet/>
      <dgm:spPr/>
      <dgm:t>
        <a:bodyPr/>
        <a:lstStyle/>
        <a:p>
          <a:endParaRPr lang="en-US"/>
        </a:p>
      </dgm:t>
    </dgm:pt>
    <dgm:pt modelId="{822367AF-AC87-466C-BB1D-57BF9CDFE2F4}" type="sibTrans" cxnId="{77FC7287-D065-4F3B-AEE2-BCFD1A450115}">
      <dgm:prSet/>
      <dgm:spPr/>
      <dgm:t>
        <a:bodyPr/>
        <a:lstStyle/>
        <a:p>
          <a:endParaRPr lang="en-US"/>
        </a:p>
      </dgm:t>
    </dgm:pt>
    <dgm:pt modelId="{000C6F42-B2DF-4F3C-9DBF-DAD30B36ECFE}">
      <dgm:prSet/>
      <dgm:spPr/>
      <dgm:t>
        <a:bodyPr/>
        <a:lstStyle/>
        <a:p>
          <a:r>
            <a:rPr lang="en-US" dirty="0"/>
            <a:t>Promote</a:t>
          </a:r>
        </a:p>
      </dgm:t>
    </dgm:pt>
    <dgm:pt modelId="{2408390C-8DB3-48A1-B480-713CBAFAA34A}" type="parTrans" cxnId="{8306C453-AB09-4C6F-A349-C5B3238ED5F0}">
      <dgm:prSet/>
      <dgm:spPr/>
      <dgm:t>
        <a:bodyPr/>
        <a:lstStyle/>
        <a:p>
          <a:endParaRPr lang="en-US"/>
        </a:p>
      </dgm:t>
    </dgm:pt>
    <dgm:pt modelId="{E147FA45-C46B-4FEA-9DB5-86F6F56823FF}" type="sibTrans" cxnId="{8306C453-AB09-4C6F-A349-C5B3238ED5F0}">
      <dgm:prSet/>
      <dgm:spPr/>
      <dgm:t>
        <a:bodyPr/>
        <a:lstStyle/>
        <a:p>
          <a:endParaRPr lang="en-US"/>
        </a:p>
      </dgm:t>
    </dgm:pt>
    <dgm:pt modelId="{3601FE37-E181-4DEE-9811-80DCDA0940D8}">
      <dgm:prSet/>
      <dgm:spPr/>
      <dgm:t>
        <a:bodyPr/>
        <a:lstStyle/>
        <a:p>
          <a:r>
            <a:rPr lang="en-US" dirty="0"/>
            <a:t>Promote social participation to reduce loneliness and social isolation. </a:t>
          </a:r>
        </a:p>
      </dgm:t>
    </dgm:pt>
    <dgm:pt modelId="{E311FD91-F736-465F-810D-0769A5EC035E}" type="parTrans" cxnId="{3054C7CF-D8B6-4E88-80EC-2EEEE9564505}">
      <dgm:prSet/>
      <dgm:spPr/>
      <dgm:t>
        <a:bodyPr/>
        <a:lstStyle/>
        <a:p>
          <a:endParaRPr lang="en-US"/>
        </a:p>
      </dgm:t>
    </dgm:pt>
    <dgm:pt modelId="{938B3521-5FAC-4389-88C9-CD72E7339B13}" type="sibTrans" cxnId="{3054C7CF-D8B6-4E88-80EC-2EEEE9564505}">
      <dgm:prSet/>
      <dgm:spPr/>
      <dgm:t>
        <a:bodyPr/>
        <a:lstStyle/>
        <a:p>
          <a:endParaRPr lang="en-US"/>
        </a:p>
      </dgm:t>
    </dgm:pt>
    <dgm:pt modelId="{641B63E9-5DA4-4E47-927D-0F7A47633CEE}">
      <dgm:prSet/>
      <dgm:spPr/>
      <dgm:t>
        <a:bodyPr/>
        <a:lstStyle/>
        <a:p>
          <a:r>
            <a:rPr lang="en-US" dirty="0"/>
            <a:t>Encourage</a:t>
          </a:r>
        </a:p>
      </dgm:t>
    </dgm:pt>
    <dgm:pt modelId="{1C8CC949-23FE-482D-9971-B4E4352D8173}" type="parTrans" cxnId="{06A080B9-32D4-42EA-8B4D-7FB5FBF0032F}">
      <dgm:prSet/>
      <dgm:spPr/>
      <dgm:t>
        <a:bodyPr/>
        <a:lstStyle/>
        <a:p>
          <a:endParaRPr lang="en-US"/>
        </a:p>
      </dgm:t>
    </dgm:pt>
    <dgm:pt modelId="{F5A805DF-67A6-4FE1-81A0-67D24337DA8F}" type="sibTrans" cxnId="{06A080B9-32D4-42EA-8B4D-7FB5FBF0032F}">
      <dgm:prSet/>
      <dgm:spPr/>
      <dgm:t>
        <a:bodyPr/>
        <a:lstStyle/>
        <a:p>
          <a:endParaRPr lang="en-US"/>
        </a:p>
      </dgm:t>
    </dgm:pt>
    <dgm:pt modelId="{3CDC5B8F-3978-46C4-BB63-A40F456C4CE7}">
      <dgm:prSet/>
      <dgm:spPr/>
      <dgm:t>
        <a:bodyPr/>
        <a:lstStyle/>
        <a:p>
          <a:r>
            <a:rPr lang="en-US" dirty="0"/>
            <a:t>Encourage independence and self-management in care and daily living. </a:t>
          </a:r>
        </a:p>
      </dgm:t>
    </dgm:pt>
    <dgm:pt modelId="{FB0565A7-0DE1-4BEF-AB96-7BC8B62F395B}" type="parTrans" cxnId="{6DF336FB-22AE-4F5F-9F7B-0EAC5CBD56A4}">
      <dgm:prSet/>
      <dgm:spPr/>
      <dgm:t>
        <a:bodyPr/>
        <a:lstStyle/>
        <a:p>
          <a:endParaRPr lang="en-US"/>
        </a:p>
      </dgm:t>
    </dgm:pt>
    <dgm:pt modelId="{677A0447-5DB1-4EF8-BAD6-8DACF0EACE57}" type="sibTrans" cxnId="{6DF336FB-22AE-4F5F-9F7B-0EAC5CBD56A4}">
      <dgm:prSet/>
      <dgm:spPr/>
      <dgm:t>
        <a:bodyPr/>
        <a:lstStyle/>
        <a:p>
          <a:endParaRPr lang="en-US"/>
        </a:p>
      </dgm:t>
    </dgm:pt>
    <dgm:pt modelId="{F02F319E-2F9A-4740-8B8B-C5B357282A2C}">
      <dgm:prSet/>
      <dgm:spPr/>
      <dgm:t>
        <a:bodyPr/>
        <a:lstStyle/>
        <a:p>
          <a:r>
            <a:rPr lang="en-US" dirty="0"/>
            <a:t>Integrate</a:t>
          </a:r>
        </a:p>
      </dgm:t>
    </dgm:pt>
    <dgm:pt modelId="{DE942BF0-9675-445F-8721-6DF0731772C2}" type="parTrans" cxnId="{90B5556D-2739-4C73-8E86-D0739D2F105C}">
      <dgm:prSet/>
      <dgm:spPr/>
      <dgm:t>
        <a:bodyPr/>
        <a:lstStyle/>
        <a:p>
          <a:endParaRPr lang="en-US"/>
        </a:p>
      </dgm:t>
    </dgm:pt>
    <dgm:pt modelId="{BBCC1799-F0F2-4BC1-B7B7-D2473BC6160B}" type="sibTrans" cxnId="{90B5556D-2739-4C73-8E86-D0739D2F105C}">
      <dgm:prSet/>
      <dgm:spPr/>
      <dgm:t>
        <a:bodyPr/>
        <a:lstStyle/>
        <a:p>
          <a:endParaRPr lang="en-US"/>
        </a:p>
      </dgm:t>
    </dgm:pt>
    <dgm:pt modelId="{687F8CE8-85E8-472C-B0C1-6631CC27A447}">
      <dgm:prSet/>
      <dgm:spPr/>
      <dgm:t>
        <a:bodyPr/>
        <a:lstStyle/>
        <a:p>
          <a:r>
            <a:rPr lang="en-US" dirty="0"/>
            <a:t>Integrate health and social care services to provide seamless, joined-up support.</a:t>
          </a:r>
        </a:p>
      </dgm:t>
    </dgm:pt>
    <dgm:pt modelId="{B1A32DD8-66AA-48A7-9737-B8C9957EF6D7}" type="parTrans" cxnId="{028DA3CE-8481-45D7-82B4-D949C93CFC9C}">
      <dgm:prSet/>
      <dgm:spPr/>
      <dgm:t>
        <a:bodyPr/>
        <a:lstStyle/>
        <a:p>
          <a:endParaRPr lang="en-US"/>
        </a:p>
      </dgm:t>
    </dgm:pt>
    <dgm:pt modelId="{37B17AD7-0A7A-44AD-939D-92C3E733C700}" type="sibTrans" cxnId="{028DA3CE-8481-45D7-82B4-D949C93CFC9C}">
      <dgm:prSet/>
      <dgm:spPr/>
      <dgm:t>
        <a:bodyPr/>
        <a:lstStyle/>
        <a:p>
          <a:endParaRPr lang="en-US"/>
        </a:p>
      </dgm:t>
    </dgm:pt>
    <dgm:pt modelId="{5024330A-81B0-6D41-A8D6-9431561E28B5}" type="pres">
      <dgm:prSet presAssocID="{8F39AEBC-7684-4627-A571-00BA424B229D}" presName="Name0" presStyleCnt="0">
        <dgm:presLayoutVars>
          <dgm:dir/>
          <dgm:animLvl val="lvl"/>
          <dgm:resizeHandles val="exact"/>
        </dgm:presLayoutVars>
      </dgm:prSet>
      <dgm:spPr/>
    </dgm:pt>
    <dgm:pt modelId="{8589C5AF-852B-1C46-8B31-25D8529C1FF2}" type="pres">
      <dgm:prSet presAssocID="{E5E714AA-709E-497C-94C5-00E18954BCDB}" presName="linNode" presStyleCnt="0"/>
      <dgm:spPr/>
    </dgm:pt>
    <dgm:pt modelId="{674F5490-8572-CA44-895F-3CBDC91B9FB5}" type="pres">
      <dgm:prSet presAssocID="{E5E714AA-709E-497C-94C5-00E18954BCDB}" presName="parentText" presStyleLbl="node1" presStyleIdx="0" presStyleCnt="6">
        <dgm:presLayoutVars>
          <dgm:chMax val="1"/>
          <dgm:bulletEnabled val="1"/>
        </dgm:presLayoutVars>
      </dgm:prSet>
      <dgm:spPr/>
    </dgm:pt>
    <dgm:pt modelId="{FFBECA50-8E1D-5840-9AD8-C0C5DDE0A579}" type="pres">
      <dgm:prSet presAssocID="{E5E714AA-709E-497C-94C5-00E18954BCDB}" presName="descendantText" presStyleLbl="alignAccFollowNode1" presStyleIdx="0" presStyleCnt="6">
        <dgm:presLayoutVars>
          <dgm:bulletEnabled val="1"/>
        </dgm:presLayoutVars>
      </dgm:prSet>
      <dgm:spPr/>
    </dgm:pt>
    <dgm:pt modelId="{20D92119-5EBC-1044-9CCD-1EAD3ED4A47F}" type="pres">
      <dgm:prSet presAssocID="{1DD80ACA-E592-4CC0-B8C2-3389AEB5E379}" presName="sp" presStyleCnt="0"/>
      <dgm:spPr/>
    </dgm:pt>
    <dgm:pt modelId="{6A253F14-C210-1745-AD02-590E84D5A6F5}" type="pres">
      <dgm:prSet presAssocID="{05958A53-DFC7-4CF5-8943-4C739A5ADBE0}" presName="linNode" presStyleCnt="0"/>
      <dgm:spPr/>
    </dgm:pt>
    <dgm:pt modelId="{DC7199DC-FE4E-F340-9344-8578B07D21BC}" type="pres">
      <dgm:prSet presAssocID="{05958A53-DFC7-4CF5-8943-4C739A5ADBE0}" presName="parentText" presStyleLbl="node1" presStyleIdx="1" presStyleCnt="6">
        <dgm:presLayoutVars>
          <dgm:chMax val="1"/>
          <dgm:bulletEnabled val="1"/>
        </dgm:presLayoutVars>
      </dgm:prSet>
      <dgm:spPr/>
    </dgm:pt>
    <dgm:pt modelId="{58FE0CBE-2A9E-1940-857C-E502E01F87B3}" type="pres">
      <dgm:prSet presAssocID="{05958A53-DFC7-4CF5-8943-4C739A5ADBE0}" presName="descendantText" presStyleLbl="alignAccFollowNode1" presStyleIdx="1" presStyleCnt="6">
        <dgm:presLayoutVars>
          <dgm:bulletEnabled val="1"/>
        </dgm:presLayoutVars>
      </dgm:prSet>
      <dgm:spPr/>
    </dgm:pt>
    <dgm:pt modelId="{A00FDB67-79ED-6E4A-8F08-008CDFEF6B21}" type="pres">
      <dgm:prSet presAssocID="{A00FF069-3B6B-47F4-9776-CA8F82B8B460}" presName="sp" presStyleCnt="0"/>
      <dgm:spPr/>
    </dgm:pt>
    <dgm:pt modelId="{51C2DEED-A3B5-2D47-B0B4-B1A4E69DB375}" type="pres">
      <dgm:prSet presAssocID="{7AD8043B-F396-42D7-9D71-36C8D56AAAFB}" presName="linNode" presStyleCnt="0"/>
      <dgm:spPr/>
    </dgm:pt>
    <dgm:pt modelId="{D1C89AE2-C296-7A4E-B7CB-765418062E14}" type="pres">
      <dgm:prSet presAssocID="{7AD8043B-F396-42D7-9D71-36C8D56AAAFB}" presName="parentText" presStyleLbl="node1" presStyleIdx="2" presStyleCnt="6">
        <dgm:presLayoutVars>
          <dgm:chMax val="1"/>
          <dgm:bulletEnabled val="1"/>
        </dgm:presLayoutVars>
      </dgm:prSet>
      <dgm:spPr/>
    </dgm:pt>
    <dgm:pt modelId="{77277640-84A3-4D41-861B-42C1DC9C641C}" type="pres">
      <dgm:prSet presAssocID="{7AD8043B-F396-42D7-9D71-36C8D56AAAFB}" presName="descendantText" presStyleLbl="alignAccFollowNode1" presStyleIdx="2" presStyleCnt="6">
        <dgm:presLayoutVars>
          <dgm:bulletEnabled val="1"/>
        </dgm:presLayoutVars>
      </dgm:prSet>
      <dgm:spPr/>
    </dgm:pt>
    <dgm:pt modelId="{5B8794B1-8719-A14C-8747-26EC6FA7D9B1}" type="pres">
      <dgm:prSet presAssocID="{85EE4B97-9176-4408-A4F8-D8BEF46DCF0D}" presName="sp" presStyleCnt="0"/>
      <dgm:spPr/>
    </dgm:pt>
    <dgm:pt modelId="{3AC27297-4209-F642-BA2D-506A5E6698FB}" type="pres">
      <dgm:prSet presAssocID="{000C6F42-B2DF-4F3C-9DBF-DAD30B36ECFE}" presName="linNode" presStyleCnt="0"/>
      <dgm:spPr/>
    </dgm:pt>
    <dgm:pt modelId="{42BC9B7F-E3E1-4042-8BEF-939CC1A9ADA4}" type="pres">
      <dgm:prSet presAssocID="{000C6F42-B2DF-4F3C-9DBF-DAD30B36ECFE}" presName="parentText" presStyleLbl="node1" presStyleIdx="3" presStyleCnt="6">
        <dgm:presLayoutVars>
          <dgm:chMax val="1"/>
          <dgm:bulletEnabled val="1"/>
        </dgm:presLayoutVars>
      </dgm:prSet>
      <dgm:spPr/>
    </dgm:pt>
    <dgm:pt modelId="{FAB7044C-54B7-194B-955B-830478D63606}" type="pres">
      <dgm:prSet presAssocID="{000C6F42-B2DF-4F3C-9DBF-DAD30B36ECFE}" presName="descendantText" presStyleLbl="alignAccFollowNode1" presStyleIdx="3" presStyleCnt="6">
        <dgm:presLayoutVars>
          <dgm:bulletEnabled val="1"/>
        </dgm:presLayoutVars>
      </dgm:prSet>
      <dgm:spPr/>
    </dgm:pt>
    <dgm:pt modelId="{BD1601B5-A12E-194F-A9C6-3727701B8BAF}" type="pres">
      <dgm:prSet presAssocID="{E147FA45-C46B-4FEA-9DB5-86F6F56823FF}" presName="sp" presStyleCnt="0"/>
      <dgm:spPr/>
    </dgm:pt>
    <dgm:pt modelId="{62729A25-4960-0E45-978F-6FC80C478E4F}" type="pres">
      <dgm:prSet presAssocID="{641B63E9-5DA4-4E47-927D-0F7A47633CEE}" presName="linNode" presStyleCnt="0"/>
      <dgm:spPr/>
    </dgm:pt>
    <dgm:pt modelId="{555CCC6F-8F7D-3542-9F29-CC6E92280DFB}" type="pres">
      <dgm:prSet presAssocID="{641B63E9-5DA4-4E47-927D-0F7A47633CEE}" presName="parentText" presStyleLbl="node1" presStyleIdx="4" presStyleCnt="6">
        <dgm:presLayoutVars>
          <dgm:chMax val="1"/>
          <dgm:bulletEnabled val="1"/>
        </dgm:presLayoutVars>
      </dgm:prSet>
      <dgm:spPr/>
    </dgm:pt>
    <dgm:pt modelId="{7547229A-0F8E-3D45-AAA2-DDEB8D4C1BCF}" type="pres">
      <dgm:prSet presAssocID="{641B63E9-5DA4-4E47-927D-0F7A47633CEE}" presName="descendantText" presStyleLbl="alignAccFollowNode1" presStyleIdx="4" presStyleCnt="6">
        <dgm:presLayoutVars>
          <dgm:bulletEnabled val="1"/>
        </dgm:presLayoutVars>
      </dgm:prSet>
      <dgm:spPr/>
    </dgm:pt>
    <dgm:pt modelId="{E85F7763-1619-FB48-934C-2770D1362E8A}" type="pres">
      <dgm:prSet presAssocID="{F5A805DF-67A6-4FE1-81A0-67D24337DA8F}" presName="sp" presStyleCnt="0"/>
      <dgm:spPr/>
    </dgm:pt>
    <dgm:pt modelId="{9FF31202-2D4A-A64C-9203-0F6423B0C09F}" type="pres">
      <dgm:prSet presAssocID="{F02F319E-2F9A-4740-8B8B-C5B357282A2C}" presName="linNode" presStyleCnt="0"/>
      <dgm:spPr/>
    </dgm:pt>
    <dgm:pt modelId="{47B2A9B6-2C4D-764C-98D3-C201C12D736B}" type="pres">
      <dgm:prSet presAssocID="{F02F319E-2F9A-4740-8B8B-C5B357282A2C}" presName="parentText" presStyleLbl="node1" presStyleIdx="5" presStyleCnt="6">
        <dgm:presLayoutVars>
          <dgm:chMax val="1"/>
          <dgm:bulletEnabled val="1"/>
        </dgm:presLayoutVars>
      </dgm:prSet>
      <dgm:spPr/>
    </dgm:pt>
    <dgm:pt modelId="{A7277B34-3E2B-FE42-9B17-EB3D81222F89}" type="pres">
      <dgm:prSet presAssocID="{F02F319E-2F9A-4740-8B8B-C5B357282A2C}" presName="descendantText" presStyleLbl="alignAccFollowNode1" presStyleIdx="5" presStyleCnt="6">
        <dgm:presLayoutVars>
          <dgm:bulletEnabled val="1"/>
        </dgm:presLayoutVars>
      </dgm:prSet>
      <dgm:spPr/>
    </dgm:pt>
  </dgm:ptLst>
  <dgm:cxnLst>
    <dgm:cxn modelId="{EABA921F-3C6D-4A7F-88EF-45F6F0F5A057}" srcId="{E5E714AA-709E-497C-94C5-00E18954BCDB}" destId="{F827C59C-7402-4884-9495-2244651E4424}" srcOrd="0" destOrd="0" parTransId="{3967F30B-3BDC-47F9-B3D2-704D92330ED5}" sibTransId="{FC9460C5-4A0B-46C3-AC33-937C83F12CCD}"/>
    <dgm:cxn modelId="{B9FF012C-CC07-7740-A2BE-CBA5A866998A}" type="presOf" srcId="{F02F319E-2F9A-4740-8B8B-C5B357282A2C}" destId="{47B2A9B6-2C4D-764C-98D3-C201C12D736B}" srcOrd="0" destOrd="0" presId="urn:microsoft.com/office/officeart/2005/8/layout/vList5"/>
    <dgm:cxn modelId="{8A253135-9BCF-43D0-A1CC-E1D56E19185F}" srcId="{8F39AEBC-7684-4627-A571-00BA424B229D}" destId="{05958A53-DFC7-4CF5-8943-4C739A5ADBE0}" srcOrd="1" destOrd="0" parTransId="{595A03E3-BDD1-4497-B3C5-898BFEDAF3B5}" sibTransId="{A00FF069-3B6B-47F4-9776-CA8F82B8B460}"/>
    <dgm:cxn modelId="{0A912F3D-56B6-4FD2-A57B-998ADA3D8755}" srcId="{8F39AEBC-7684-4627-A571-00BA424B229D}" destId="{E5E714AA-709E-497C-94C5-00E18954BCDB}" srcOrd="0" destOrd="0" parTransId="{5ED0FFE1-9D10-48A0-8E5D-1C79860F37C0}" sibTransId="{1DD80ACA-E592-4CC0-B8C2-3389AEB5E379}"/>
    <dgm:cxn modelId="{9E2E8045-B452-C743-A2E9-47C3E1C2F04C}" type="presOf" srcId="{05958A53-DFC7-4CF5-8943-4C739A5ADBE0}" destId="{DC7199DC-FE4E-F340-9344-8578B07D21BC}" srcOrd="0" destOrd="0" presId="urn:microsoft.com/office/officeart/2005/8/layout/vList5"/>
    <dgm:cxn modelId="{BD6A424C-CBB3-A84F-859C-F1437B61E69D}" type="presOf" srcId="{E13FF429-900A-4A62-8693-D54EFC85E486}" destId="{58FE0CBE-2A9E-1940-857C-E502E01F87B3}" srcOrd="0" destOrd="0" presId="urn:microsoft.com/office/officeart/2005/8/layout/vList5"/>
    <dgm:cxn modelId="{837F244F-150C-654E-87E9-4EDADE6B0777}" type="presOf" srcId="{3601FE37-E181-4DEE-9811-80DCDA0940D8}" destId="{FAB7044C-54B7-194B-955B-830478D63606}" srcOrd="0" destOrd="0" presId="urn:microsoft.com/office/officeart/2005/8/layout/vList5"/>
    <dgm:cxn modelId="{8306C453-AB09-4C6F-A349-C5B3238ED5F0}" srcId="{8F39AEBC-7684-4627-A571-00BA424B229D}" destId="{000C6F42-B2DF-4F3C-9DBF-DAD30B36ECFE}" srcOrd="3" destOrd="0" parTransId="{2408390C-8DB3-48A1-B480-713CBAFAA34A}" sibTransId="{E147FA45-C46B-4FEA-9DB5-86F6F56823FF}"/>
    <dgm:cxn modelId="{935B745E-A6AB-BD45-94F1-9D7D0BEB69CF}" type="presOf" srcId="{687F8CE8-85E8-472C-B0C1-6631CC27A447}" destId="{A7277B34-3E2B-FE42-9B17-EB3D81222F89}" srcOrd="0" destOrd="0" presId="urn:microsoft.com/office/officeart/2005/8/layout/vList5"/>
    <dgm:cxn modelId="{90B5556D-2739-4C73-8E86-D0739D2F105C}" srcId="{8F39AEBC-7684-4627-A571-00BA424B229D}" destId="{F02F319E-2F9A-4740-8B8B-C5B357282A2C}" srcOrd="5" destOrd="0" parTransId="{DE942BF0-9675-445F-8721-6DF0731772C2}" sibTransId="{BBCC1799-F0F2-4BC1-B7B7-D2473BC6160B}"/>
    <dgm:cxn modelId="{A52F6F77-4C0F-0646-8837-1E5AFB63047E}" type="presOf" srcId="{000C6F42-B2DF-4F3C-9DBF-DAD30B36ECFE}" destId="{42BC9B7F-E3E1-4042-8BEF-939CC1A9ADA4}" srcOrd="0" destOrd="0" presId="urn:microsoft.com/office/officeart/2005/8/layout/vList5"/>
    <dgm:cxn modelId="{0063E879-ECE5-4B49-BFC2-E7151E301C2E}" type="presOf" srcId="{8F39AEBC-7684-4627-A571-00BA424B229D}" destId="{5024330A-81B0-6D41-A8D6-9431561E28B5}" srcOrd="0" destOrd="0" presId="urn:microsoft.com/office/officeart/2005/8/layout/vList5"/>
    <dgm:cxn modelId="{77FC7287-D065-4F3B-AEE2-BCFD1A450115}" srcId="{7AD8043B-F396-42D7-9D71-36C8D56AAAFB}" destId="{D11D2FA3-5D90-47F9-9FFC-EC87DADA7EEF}" srcOrd="0" destOrd="0" parTransId="{8FD8DBA0-5DB4-472E-B4AA-E2520BA5CE3B}" sibTransId="{822367AF-AC87-466C-BB1D-57BF9CDFE2F4}"/>
    <dgm:cxn modelId="{18F3A7AD-040F-4F4A-87BF-C9D43782B653}" srcId="{05958A53-DFC7-4CF5-8943-4C739A5ADBE0}" destId="{E13FF429-900A-4A62-8693-D54EFC85E486}" srcOrd="0" destOrd="0" parTransId="{730B5275-C036-4D42-8726-9DAE718A4461}" sibTransId="{C7A5DBA9-C5D4-42CA-B4D2-EC7354584783}"/>
    <dgm:cxn modelId="{06A080B9-32D4-42EA-8B4D-7FB5FBF0032F}" srcId="{8F39AEBC-7684-4627-A571-00BA424B229D}" destId="{641B63E9-5DA4-4E47-927D-0F7A47633CEE}" srcOrd="4" destOrd="0" parTransId="{1C8CC949-23FE-482D-9971-B4E4352D8173}" sibTransId="{F5A805DF-67A6-4FE1-81A0-67D24337DA8F}"/>
    <dgm:cxn modelId="{FC85EDC9-2734-234F-B031-06F9FFEA8871}" type="presOf" srcId="{E5E714AA-709E-497C-94C5-00E18954BCDB}" destId="{674F5490-8572-CA44-895F-3CBDC91B9FB5}" srcOrd="0" destOrd="0" presId="urn:microsoft.com/office/officeart/2005/8/layout/vList5"/>
    <dgm:cxn modelId="{028DA3CE-8481-45D7-82B4-D949C93CFC9C}" srcId="{F02F319E-2F9A-4740-8B8B-C5B357282A2C}" destId="{687F8CE8-85E8-472C-B0C1-6631CC27A447}" srcOrd="0" destOrd="0" parTransId="{B1A32DD8-66AA-48A7-9737-B8C9957EF6D7}" sibTransId="{37B17AD7-0A7A-44AD-939D-92C3E733C700}"/>
    <dgm:cxn modelId="{3054C7CF-D8B6-4E88-80EC-2EEEE9564505}" srcId="{000C6F42-B2DF-4F3C-9DBF-DAD30B36ECFE}" destId="{3601FE37-E181-4DEE-9811-80DCDA0940D8}" srcOrd="0" destOrd="0" parTransId="{E311FD91-F736-465F-810D-0769A5EC035E}" sibTransId="{938B3521-5FAC-4389-88C9-CD72E7339B13}"/>
    <dgm:cxn modelId="{C23070D8-A962-BD44-A0B4-48F252DD8666}" type="presOf" srcId="{7AD8043B-F396-42D7-9D71-36C8D56AAAFB}" destId="{D1C89AE2-C296-7A4E-B7CB-765418062E14}" srcOrd="0" destOrd="0" presId="urn:microsoft.com/office/officeart/2005/8/layout/vList5"/>
    <dgm:cxn modelId="{2048C9DC-6E95-CB4E-81E6-1A4C5EA86402}" type="presOf" srcId="{D11D2FA3-5D90-47F9-9FFC-EC87DADA7EEF}" destId="{77277640-84A3-4D41-861B-42C1DC9C641C}" srcOrd="0" destOrd="0" presId="urn:microsoft.com/office/officeart/2005/8/layout/vList5"/>
    <dgm:cxn modelId="{721BD7E5-E8CC-A143-A69C-0294396DACCD}" type="presOf" srcId="{F827C59C-7402-4884-9495-2244651E4424}" destId="{FFBECA50-8E1D-5840-9AD8-C0C5DDE0A579}" srcOrd="0" destOrd="0" presId="urn:microsoft.com/office/officeart/2005/8/layout/vList5"/>
    <dgm:cxn modelId="{4621C0EF-739A-4B47-84F5-3D4D1B5CCA3D}" type="presOf" srcId="{3CDC5B8F-3978-46C4-BB63-A40F456C4CE7}" destId="{7547229A-0F8E-3D45-AAA2-DDEB8D4C1BCF}" srcOrd="0" destOrd="0" presId="urn:microsoft.com/office/officeart/2005/8/layout/vList5"/>
    <dgm:cxn modelId="{A03731F6-5CA1-4C7A-8BF2-FEC0B9C860E2}" srcId="{8F39AEBC-7684-4627-A571-00BA424B229D}" destId="{7AD8043B-F396-42D7-9D71-36C8D56AAAFB}" srcOrd="2" destOrd="0" parTransId="{648B534B-CDFB-4972-BEDE-689E3AEAAC65}" sibTransId="{85EE4B97-9176-4408-A4F8-D8BEF46DCF0D}"/>
    <dgm:cxn modelId="{A5B9B7FA-26C7-F442-B4FB-98D281DAB1C0}" type="presOf" srcId="{641B63E9-5DA4-4E47-927D-0F7A47633CEE}" destId="{555CCC6F-8F7D-3542-9F29-CC6E92280DFB}" srcOrd="0" destOrd="0" presId="urn:microsoft.com/office/officeart/2005/8/layout/vList5"/>
    <dgm:cxn modelId="{6DF336FB-22AE-4F5F-9F7B-0EAC5CBD56A4}" srcId="{641B63E9-5DA4-4E47-927D-0F7A47633CEE}" destId="{3CDC5B8F-3978-46C4-BB63-A40F456C4CE7}" srcOrd="0" destOrd="0" parTransId="{FB0565A7-0DE1-4BEF-AB96-7BC8B62F395B}" sibTransId="{677A0447-5DB1-4EF8-BAD6-8DACF0EACE57}"/>
    <dgm:cxn modelId="{3B70215E-7FA0-D94F-8962-45F1A7338AD5}" type="presParOf" srcId="{5024330A-81B0-6D41-A8D6-9431561E28B5}" destId="{8589C5AF-852B-1C46-8B31-25D8529C1FF2}" srcOrd="0" destOrd="0" presId="urn:microsoft.com/office/officeart/2005/8/layout/vList5"/>
    <dgm:cxn modelId="{7F27C262-07A2-1A4B-BE56-14EF2C37A9C4}" type="presParOf" srcId="{8589C5AF-852B-1C46-8B31-25D8529C1FF2}" destId="{674F5490-8572-CA44-895F-3CBDC91B9FB5}" srcOrd="0" destOrd="0" presId="urn:microsoft.com/office/officeart/2005/8/layout/vList5"/>
    <dgm:cxn modelId="{EB29BDAD-DF81-3E49-BB70-376CE9007655}" type="presParOf" srcId="{8589C5AF-852B-1C46-8B31-25D8529C1FF2}" destId="{FFBECA50-8E1D-5840-9AD8-C0C5DDE0A579}" srcOrd="1" destOrd="0" presId="urn:microsoft.com/office/officeart/2005/8/layout/vList5"/>
    <dgm:cxn modelId="{DBA67BBD-AE45-E941-A2DC-6F25616DE83A}" type="presParOf" srcId="{5024330A-81B0-6D41-A8D6-9431561E28B5}" destId="{20D92119-5EBC-1044-9CCD-1EAD3ED4A47F}" srcOrd="1" destOrd="0" presId="urn:microsoft.com/office/officeart/2005/8/layout/vList5"/>
    <dgm:cxn modelId="{0CACCA1E-09DE-104C-BBB3-97409F9A85B1}" type="presParOf" srcId="{5024330A-81B0-6D41-A8D6-9431561E28B5}" destId="{6A253F14-C210-1745-AD02-590E84D5A6F5}" srcOrd="2" destOrd="0" presId="urn:microsoft.com/office/officeart/2005/8/layout/vList5"/>
    <dgm:cxn modelId="{BC2983DC-D780-BC44-9A58-E97E7A0006A3}" type="presParOf" srcId="{6A253F14-C210-1745-AD02-590E84D5A6F5}" destId="{DC7199DC-FE4E-F340-9344-8578B07D21BC}" srcOrd="0" destOrd="0" presId="urn:microsoft.com/office/officeart/2005/8/layout/vList5"/>
    <dgm:cxn modelId="{84D81B56-DA3E-024B-B489-7C36507B2179}" type="presParOf" srcId="{6A253F14-C210-1745-AD02-590E84D5A6F5}" destId="{58FE0CBE-2A9E-1940-857C-E502E01F87B3}" srcOrd="1" destOrd="0" presId="urn:microsoft.com/office/officeart/2005/8/layout/vList5"/>
    <dgm:cxn modelId="{9679E271-2108-964E-9BD2-337CA51E6006}" type="presParOf" srcId="{5024330A-81B0-6D41-A8D6-9431561E28B5}" destId="{A00FDB67-79ED-6E4A-8F08-008CDFEF6B21}" srcOrd="3" destOrd="0" presId="urn:microsoft.com/office/officeart/2005/8/layout/vList5"/>
    <dgm:cxn modelId="{2CFD1CD3-1F4B-ED46-940B-87C61EBB6756}" type="presParOf" srcId="{5024330A-81B0-6D41-A8D6-9431561E28B5}" destId="{51C2DEED-A3B5-2D47-B0B4-B1A4E69DB375}" srcOrd="4" destOrd="0" presId="urn:microsoft.com/office/officeart/2005/8/layout/vList5"/>
    <dgm:cxn modelId="{8CFCBB23-208D-714C-9B6B-D46AB3403AA8}" type="presParOf" srcId="{51C2DEED-A3B5-2D47-B0B4-B1A4E69DB375}" destId="{D1C89AE2-C296-7A4E-B7CB-765418062E14}" srcOrd="0" destOrd="0" presId="urn:microsoft.com/office/officeart/2005/8/layout/vList5"/>
    <dgm:cxn modelId="{3903DC89-BE18-0549-9E66-948B97821C10}" type="presParOf" srcId="{51C2DEED-A3B5-2D47-B0B4-B1A4E69DB375}" destId="{77277640-84A3-4D41-861B-42C1DC9C641C}" srcOrd="1" destOrd="0" presId="urn:microsoft.com/office/officeart/2005/8/layout/vList5"/>
    <dgm:cxn modelId="{C9D20344-5417-604A-9A00-D3A9C730555C}" type="presParOf" srcId="{5024330A-81B0-6D41-A8D6-9431561E28B5}" destId="{5B8794B1-8719-A14C-8747-26EC6FA7D9B1}" srcOrd="5" destOrd="0" presId="urn:microsoft.com/office/officeart/2005/8/layout/vList5"/>
    <dgm:cxn modelId="{28BB9F11-71A1-C845-97D3-C8F1ADC53972}" type="presParOf" srcId="{5024330A-81B0-6D41-A8D6-9431561E28B5}" destId="{3AC27297-4209-F642-BA2D-506A5E6698FB}" srcOrd="6" destOrd="0" presId="urn:microsoft.com/office/officeart/2005/8/layout/vList5"/>
    <dgm:cxn modelId="{4BB318C2-93A1-3743-A3FE-095A2CF4F8F6}" type="presParOf" srcId="{3AC27297-4209-F642-BA2D-506A5E6698FB}" destId="{42BC9B7F-E3E1-4042-8BEF-939CC1A9ADA4}" srcOrd="0" destOrd="0" presId="urn:microsoft.com/office/officeart/2005/8/layout/vList5"/>
    <dgm:cxn modelId="{7D32BC7F-92E5-C64D-94E0-42EE171F560D}" type="presParOf" srcId="{3AC27297-4209-F642-BA2D-506A5E6698FB}" destId="{FAB7044C-54B7-194B-955B-830478D63606}" srcOrd="1" destOrd="0" presId="urn:microsoft.com/office/officeart/2005/8/layout/vList5"/>
    <dgm:cxn modelId="{85B60105-96EF-CB49-8342-D48F17B70252}" type="presParOf" srcId="{5024330A-81B0-6D41-A8D6-9431561E28B5}" destId="{BD1601B5-A12E-194F-A9C6-3727701B8BAF}" srcOrd="7" destOrd="0" presId="urn:microsoft.com/office/officeart/2005/8/layout/vList5"/>
    <dgm:cxn modelId="{91EA43C9-AACF-C64C-94AE-F58382DBA88E}" type="presParOf" srcId="{5024330A-81B0-6D41-A8D6-9431561E28B5}" destId="{62729A25-4960-0E45-978F-6FC80C478E4F}" srcOrd="8" destOrd="0" presId="urn:microsoft.com/office/officeart/2005/8/layout/vList5"/>
    <dgm:cxn modelId="{9BF493D1-9D2E-9B43-8F5F-9F337B486A85}" type="presParOf" srcId="{62729A25-4960-0E45-978F-6FC80C478E4F}" destId="{555CCC6F-8F7D-3542-9F29-CC6E92280DFB}" srcOrd="0" destOrd="0" presId="urn:microsoft.com/office/officeart/2005/8/layout/vList5"/>
    <dgm:cxn modelId="{CE864696-7A1F-634D-BC85-4E196D3ACEAC}" type="presParOf" srcId="{62729A25-4960-0E45-978F-6FC80C478E4F}" destId="{7547229A-0F8E-3D45-AAA2-DDEB8D4C1BCF}" srcOrd="1" destOrd="0" presId="urn:microsoft.com/office/officeart/2005/8/layout/vList5"/>
    <dgm:cxn modelId="{3DC15DC1-ACA7-7F45-A1B2-C69040D43991}" type="presParOf" srcId="{5024330A-81B0-6D41-A8D6-9431561E28B5}" destId="{E85F7763-1619-FB48-934C-2770D1362E8A}" srcOrd="9" destOrd="0" presId="urn:microsoft.com/office/officeart/2005/8/layout/vList5"/>
    <dgm:cxn modelId="{864380C1-D5A9-AE40-844D-465EEFABFB94}" type="presParOf" srcId="{5024330A-81B0-6D41-A8D6-9431561E28B5}" destId="{9FF31202-2D4A-A64C-9203-0F6423B0C09F}" srcOrd="10" destOrd="0" presId="urn:microsoft.com/office/officeart/2005/8/layout/vList5"/>
    <dgm:cxn modelId="{D546D109-6BEE-A34F-A3D3-280DD01E3715}" type="presParOf" srcId="{9FF31202-2D4A-A64C-9203-0F6423B0C09F}" destId="{47B2A9B6-2C4D-764C-98D3-C201C12D736B}" srcOrd="0" destOrd="0" presId="urn:microsoft.com/office/officeart/2005/8/layout/vList5"/>
    <dgm:cxn modelId="{74507DBF-4677-9741-84C0-4EDA17E52AAD}" type="presParOf" srcId="{9FF31202-2D4A-A64C-9203-0F6423B0C09F}" destId="{A7277B34-3E2B-FE42-9B17-EB3D81222F89}"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400AAC-B119-492F-8B8B-8B59986C7E9A}" type="doc">
      <dgm:prSet loTypeId="urn:microsoft.com/office/officeart/2005/8/layout/hierarchy4" loCatId="process" qsTypeId="urn:microsoft.com/office/officeart/2005/8/quickstyle/simple3" qsCatId="simple" csTypeId="urn:microsoft.com/office/officeart/2005/8/colors/accent3_2" csCatId="accent3" phldr="1"/>
      <dgm:spPr/>
      <dgm:t>
        <a:bodyPr/>
        <a:lstStyle/>
        <a:p>
          <a:endParaRPr lang="en-US"/>
        </a:p>
      </dgm:t>
    </dgm:pt>
    <dgm:pt modelId="{006B01EE-3C51-47A1-A4BF-17C4C376FB57}">
      <dgm:prSet/>
      <dgm:spPr/>
      <dgm:t>
        <a:bodyPr/>
        <a:lstStyle/>
        <a:p>
          <a:r>
            <a:rPr lang="en-GB" dirty="0"/>
            <a:t>Elderly people have diverse health and social care needs that can be supported through a range of services, technologies, and community-based interventions. Innovations such as telehealth, fall detectors, dementia villages, and Age UK services can promote independence, safety, and wellbeing.</a:t>
          </a:r>
          <a:endParaRPr lang="en-US" dirty="0"/>
        </a:p>
      </dgm:t>
    </dgm:pt>
    <dgm:pt modelId="{87D9FCC6-F2C4-4860-ADF5-2E8C0C1CD1F4}" type="parTrans" cxnId="{24291205-4A72-4C86-B440-2BE96FA69668}">
      <dgm:prSet/>
      <dgm:spPr/>
      <dgm:t>
        <a:bodyPr/>
        <a:lstStyle/>
        <a:p>
          <a:endParaRPr lang="en-US"/>
        </a:p>
      </dgm:t>
    </dgm:pt>
    <dgm:pt modelId="{ECD85468-7C6D-4D8C-B85D-D1AD6A13AE5B}" type="sibTrans" cxnId="{24291205-4A72-4C86-B440-2BE96FA69668}">
      <dgm:prSet/>
      <dgm:spPr/>
      <dgm:t>
        <a:bodyPr/>
        <a:lstStyle/>
        <a:p>
          <a:endParaRPr lang="en-US"/>
        </a:p>
      </dgm:t>
    </dgm:pt>
    <dgm:pt modelId="{A4AC9CB4-78BB-4998-B4CC-95C6AF512F40}">
      <dgm:prSet/>
      <dgm:spPr/>
      <dgm:t>
        <a:bodyPr/>
        <a:lstStyle/>
        <a:p>
          <a:r>
            <a:rPr lang="en-GB" dirty="0"/>
            <a:t>Activity Theory suggests that remaining socially active and engaged improves quality of life in later life, while Disengagement Theory recognises that some older adults may choose to withdraw from certain social roles.</a:t>
          </a:r>
          <a:endParaRPr lang="en-US" dirty="0"/>
        </a:p>
      </dgm:t>
    </dgm:pt>
    <dgm:pt modelId="{13887728-CE27-42D5-BA07-D3502C77A52E}" type="parTrans" cxnId="{00EFFCB3-121E-4EEB-B050-9A09C6503310}">
      <dgm:prSet/>
      <dgm:spPr/>
      <dgm:t>
        <a:bodyPr/>
        <a:lstStyle/>
        <a:p>
          <a:endParaRPr lang="en-US"/>
        </a:p>
      </dgm:t>
    </dgm:pt>
    <dgm:pt modelId="{0B318609-7999-4E4E-A27F-84DA3BCFE967}" type="sibTrans" cxnId="{00EFFCB3-121E-4EEB-B050-9A09C6503310}">
      <dgm:prSet/>
      <dgm:spPr/>
      <dgm:t>
        <a:bodyPr/>
        <a:lstStyle/>
        <a:p>
          <a:endParaRPr lang="en-US"/>
        </a:p>
      </dgm:t>
    </dgm:pt>
    <dgm:pt modelId="{9C5D2828-C62D-44CB-B404-78D7BA04D497}">
      <dgm:prSet/>
      <dgm:spPr/>
      <dgm:t>
        <a:bodyPr/>
        <a:lstStyle/>
        <a:p>
          <a:r>
            <a:rPr lang="en-GB" dirty="0"/>
            <a:t>Effective elderly care should therefore be person-centred, promoting choice, dignity, and independence. This is supported by the Care Act 2014, Equality Act 2010.</a:t>
          </a:r>
          <a:endParaRPr lang="en-US" dirty="0"/>
        </a:p>
      </dgm:t>
    </dgm:pt>
    <dgm:pt modelId="{B2A7B5CB-BF61-48E8-BEDD-652831306997}" type="parTrans" cxnId="{CA15000A-8D26-474F-AE4C-E752CBA8EA6E}">
      <dgm:prSet/>
      <dgm:spPr/>
      <dgm:t>
        <a:bodyPr/>
        <a:lstStyle/>
        <a:p>
          <a:endParaRPr lang="en-US"/>
        </a:p>
      </dgm:t>
    </dgm:pt>
    <dgm:pt modelId="{1A8FC295-6B07-48F9-BDA4-432C0DE21249}" type="sibTrans" cxnId="{CA15000A-8D26-474F-AE4C-E752CBA8EA6E}">
      <dgm:prSet/>
      <dgm:spPr/>
      <dgm:t>
        <a:bodyPr/>
        <a:lstStyle/>
        <a:p>
          <a:endParaRPr lang="en-US"/>
        </a:p>
      </dgm:t>
    </dgm:pt>
    <dgm:pt modelId="{52B27FA7-B09D-BB43-B803-831AE553D450}" type="pres">
      <dgm:prSet presAssocID="{A3400AAC-B119-492F-8B8B-8B59986C7E9A}" presName="Name0" presStyleCnt="0">
        <dgm:presLayoutVars>
          <dgm:chPref val="1"/>
          <dgm:dir/>
          <dgm:animOne val="branch"/>
          <dgm:animLvl val="lvl"/>
          <dgm:resizeHandles/>
        </dgm:presLayoutVars>
      </dgm:prSet>
      <dgm:spPr/>
    </dgm:pt>
    <dgm:pt modelId="{AA52238F-B037-A646-A0DD-8428F1D9AEDC}" type="pres">
      <dgm:prSet presAssocID="{006B01EE-3C51-47A1-A4BF-17C4C376FB57}" presName="vertOne" presStyleCnt="0"/>
      <dgm:spPr/>
    </dgm:pt>
    <dgm:pt modelId="{BC956431-346D-934D-B263-AE10383CADEA}" type="pres">
      <dgm:prSet presAssocID="{006B01EE-3C51-47A1-A4BF-17C4C376FB57}" presName="txOne" presStyleLbl="node0" presStyleIdx="0" presStyleCnt="3">
        <dgm:presLayoutVars>
          <dgm:chPref val="3"/>
        </dgm:presLayoutVars>
      </dgm:prSet>
      <dgm:spPr/>
    </dgm:pt>
    <dgm:pt modelId="{7F7F7A2D-9CA1-D743-8484-3158C0E27BCE}" type="pres">
      <dgm:prSet presAssocID="{006B01EE-3C51-47A1-A4BF-17C4C376FB57}" presName="horzOne" presStyleCnt="0"/>
      <dgm:spPr/>
    </dgm:pt>
    <dgm:pt modelId="{ACA2DC2A-A59C-7C4C-9A67-4BC57CFC0ECF}" type="pres">
      <dgm:prSet presAssocID="{ECD85468-7C6D-4D8C-B85D-D1AD6A13AE5B}" presName="sibSpaceOne" presStyleCnt="0"/>
      <dgm:spPr/>
    </dgm:pt>
    <dgm:pt modelId="{30F06648-EF58-3344-A936-49F234DA19DD}" type="pres">
      <dgm:prSet presAssocID="{A4AC9CB4-78BB-4998-B4CC-95C6AF512F40}" presName="vertOne" presStyleCnt="0"/>
      <dgm:spPr/>
    </dgm:pt>
    <dgm:pt modelId="{32761BF1-E598-054B-972E-77ADAABBD85E}" type="pres">
      <dgm:prSet presAssocID="{A4AC9CB4-78BB-4998-B4CC-95C6AF512F40}" presName="txOne" presStyleLbl="node0" presStyleIdx="1" presStyleCnt="3">
        <dgm:presLayoutVars>
          <dgm:chPref val="3"/>
        </dgm:presLayoutVars>
      </dgm:prSet>
      <dgm:spPr/>
    </dgm:pt>
    <dgm:pt modelId="{0554F742-45A1-FE4A-862E-317210F2E47E}" type="pres">
      <dgm:prSet presAssocID="{A4AC9CB4-78BB-4998-B4CC-95C6AF512F40}" presName="horzOne" presStyleCnt="0"/>
      <dgm:spPr/>
    </dgm:pt>
    <dgm:pt modelId="{68FBDC53-0771-7544-A356-AA5267CA1B0F}" type="pres">
      <dgm:prSet presAssocID="{0B318609-7999-4E4E-A27F-84DA3BCFE967}" presName="sibSpaceOne" presStyleCnt="0"/>
      <dgm:spPr/>
    </dgm:pt>
    <dgm:pt modelId="{0C62C78F-41B7-2F48-85B6-67146DEAA74C}" type="pres">
      <dgm:prSet presAssocID="{9C5D2828-C62D-44CB-B404-78D7BA04D497}" presName="vertOne" presStyleCnt="0"/>
      <dgm:spPr/>
    </dgm:pt>
    <dgm:pt modelId="{B840C826-BFFD-564A-889C-550AAAFDC1B9}" type="pres">
      <dgm:prSet presAssocID="{9C5D2828-C62D-44CB-B404-78D7BA04D497}" presName="txOne" presStyleLbl="node0" presStyleIdx="2" presStyleCnt="3">
        <dgm:presLayoutVars>
          <dgm:chPref val="3"/>
        </dgm:presLayoutVars>
      </dgm:prSet>
      <dgm:spPr/>
    </dgm:pt>
    <dgm:pt modelId="{57D94EB9-FB8F-3B4B-AADC-A48F34AC4A56}" type="pres">
      <dgm:prSet presAssocID="{9C5D2828-C62D-44CB-B404-78D7BA04D497}" presName="horzOne" presStyleCnt="0"/>
      <dgm:spPr/>
    </dgm:pt>
  </dgm:ptLst>
  <dgm:cxnLst>
    <dgm:cxn modelId="{48B71402-CEFF-A549-88AF-FB4A62FF363B}" type="presOf" srcId="{9C5D2828-C62D-44CB-B404-78D7BA04D497}" destId="{B840C826-BFFD-564A-889C-550AAAFDC1B9}" srcOrd="0" destOrd="0" presId="urn:microsoft.com/office/officeart/2005/8/layout/hierarchy4"/>
    <dgm:cxn modelId="{24291205-4A72-4C86-B440-2BE96FA69668}" srcId="{A3400AAC-B119-492F-8B8B-8B59986C7E9A}" destId="{006B01EE-3C51-47A1-A4BF-17C4C376FB57}" srcOrd="0" destOrd="0" parTransId="{87D9FCC6-F2C4-4860-ADF5-2E8C0C1CD1F4}" sibTransId="{ECD85468-7C6D-4D8C-B85D-D1AD6A13AE5B}"/>
    <dgm:cxn modelId="{CA15000A-8D26-474F-AE4C-E752CBA8EA6E}" srcId="{A3400AAC-B119-492F-8B8B-8B59986C7E9A}" destId="{9C5D2828-C62D-44CB-B404-78D7BA04D497}" srcOrd="2" destOrd="0" parTransId="{B2A7B5CB-BF61-48E8-BEDD-652831306997}" sibTransId="{1A8FC295-6B07-48F9-BDA4-432C0DE21249}"/>
    <dgm:cxn modelId="{BA36CC3C-E13D-0D4C-B6D6-E7643BD99A18}" type="presOf" srcId="{006B01EE-3C51-47A1-A4BF-17C4C376FB57}" destId="{BC956431-346D-934D-B263-AE10383CADEA}" srcOrd="0" destOrd="0" presId="urn:microsoft.com/office/officeart/2005/8/layout/hierarchy4"/>
    <dgm:cxn modelId="{62CF8343-F52E-CE42-BF7E-AF2C9F12854C}" type="presOf" srcId="{A3400AAC-B119-492F-8B8B-8B59986C7E9A}" destId="{52B27FA7-B09D-BB43-B803-831AE553D450}" srcOrd="0" destOrd="0" presId="urn:microsoft.com/office/officeart/2005/8/layout/hierarchy4"/>
    <dgm:cxn modelId="{5BAD6A62-C3E2-5447-9734-24BD0B1E58A6}" type="presOf" srcId="{A4AC9CB4-78BB-4998-B4CC-95C6AF512F40}" destId="{32761BF1-E598-054B-972E-77ADAABBD85E}" srcOrd="0" destOrd="0" presId="urn:microsoft.com/office/officeart/2005/8/layout/hierarchy4"/>
    <dgm:cxn modelId="{00EFFCB3-121E-4EEB-B050-9A09C6503310}" srcId="{A3400AAC-B119-492F-8B8B-8B59986C7E9A}" destId="{A4AC9CB4-78BB-4998-B4CC-95C6AF512F40}" srcOrd="1" destOrd="0" parTransId="{13887728-CE27-42D5-BA07-D3502C77A52E}" sibTransId="{0B318609-7999-4E4E-A27F-84DA3BCFE967}"/>
    <dgm:cxn modelId="{48FA456B-9D25-B149-812D-B3EAF54B2FA2}" type="presParOf" srcId="{52B27FA7-B09D-BB43-B803-831AE553D450}" destId="{AA52238F-B037-A646-A0DD-8428F1D9AEDC}" srcOrd="0" destOrd="0" presId="urn:microsoft.com/office/officeart/2005/8/layout/hierarchy4"/>
    <dgm:cxn modelId="{B465E3C2-60A9-A54E-A06C-18D58E596EEC}" type="presParOf" srcId="{AA52238F-B037-A646-A0DD-8428F1D9AEDC}" destId="{BC956431-346D-934D-B263-AE10383CADEA}" srcOrd="0" destOrd="0" presId="urn:microsoft.com/office/officeart/2005/8/layout/hierarchy4"/>
    <dgm:cxn modelId="{9A623FD4-E044-644E-B525-E7183D1790B7}" type="presParOf" srcId="{AA52238F-B037-A646-A0DD-8428F1D9AEDC}" destId="{7F7F7A2D-9CA1-D743-8484-3158C0E27BCE}" srcOrd="1" destOrd="0" presId="urn:microsoft.com/office/officeart/2005/8/layout/hierarchy4"/>
    <dgm:cxn modelId="{AC3DBB2C-BE42-4E43-889D-3CC1E74E47BB}" type="presParOf" srcId="{52B27FA7-B09D-BB43-B803-831AE553D450}" destId="{ACA2DC2A-A59C-7C4C-9A67-4BC57CFC0ECF}" srcOrd="1" destOrd="0" presId="urn:microsoft.com/office/officeart/2005/8/layout/hierarchy4"/>
    <dgm:cxn modelId="{B4704CED-3DAD-4043-9806-71A0892D6F5E}" type="presParOf" srcId="{52B27FA7-B09D-BB43-B803-831AE553D450}" destId="{30F06648-EF58-3344-A936-49F234DA19DD}" srcOrd="2" destOrd="0" presId="urn:microsoft.com/office/officeart/2005/8/layout/hierarchy4"/>
    <dgm:cxn modelId="{5EE6671F-8A19-064A-8341-B3B0A965E2F0}" type="presParOf" srcId="{30F06648-EF58-3344-A936-49F234DA19DD}" destId="{32761BF1-E598-054B-972E-77ADAABBD85E}" srcOrd="0" destOrd="0" presId="urn:microsoft.com/office/officeart/2005/8/layout/hierarchy4"/>
    <dgm:cxn modelId="{3A905892-8FD5-4549-A682-52405D1CA282}" type="presParOf" srcId="{30F06648-EF58-3344-A936-49F234DA19DD}" destId="{0554F742-45A1-FE4A-862E-317210F2E47E}" srcOrd="1" destOrd="0" presId="urn:microsoft.com/office/officeart/2005/8/layout/hierarchy4"/>
    <dgm:cxn modelId="{8FEA59A5-C42D-6142-B6BF-14811441F90B}" type="presParOf" srcId="{52B27FA7-B09D-BB43-B803-831AE553D450}" destId="{68FBDC53-0771-7544-A356-AA5267CA1B0F}" srcOrd="3" destOrd="0" presId="urn:microsoft.com/office/officeart/2005/8/layout/hierarchy4"/>
    <dgm:cxn modelId="{26A9BDDE-054C-5747-97D8-EA668E538E33}" type="presParOf" srcId="{52B27FA7-B09D-BB43-B803-831AE553D450}" destId="{0C62C78F-41B7-2F48-85B6-67146DEAA74C}" srcOrd="4" destOrd="0" presId="urn:microsoft.com/office/officeart/2005/8/layout/hierarchy4"/>
    <dgm:cxn modelId="{DB51E2AA-2A58-1F4F-BFC2-AB23470A5880}" type="presParOf" srcId="{0C62C78F-41B7-2F48-85B6-67146DEAA74C}" destId="{B840C826-BFFD-564A-889C-550AAAFDC1B9}" srcOrd="0" destOrd="0" presId="urn:microsoft.com/office/officeart/2005/8/layout/hierarchy4"/>
    <dgm:cxn modelId="{C0B61E41-CD49-E742-AAD4-9391E2BED94A}" type="presParOf" srcId="{0C62C78F-41B7-2F48-85B6-67146DEAA74C}" destId="{57D94EB9-FB8F-3B4B-AADC-A48F34AC4A56}" srcOrd="1" destOrd="0" presId="urn:microsoft.com/office/officeart/2005/8/layout/hierarchy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FDD45-58FA-874F-AD16-292DE35A30FA}">
      <dsp:nvSpPr>
        <dsp:cNvPr id="0" name=""/>
        <dsp:cNvSpPr/>
      </dsp:nvSpPr>
      <dsp:spPr>
        <a:xfrm>
          <a:off x="1739973" y="849237"/>
          <a:ext cx="368946" cy="91440"/>
        </a:xfrm>
        <a:custGeom>
          <a:avLst/>
          <a:gdLst/>
          <a:ahLst/>
          <a:cxnLst/>
          <a:rect l="0" t="0" r="0" b="0"/>
          <a:pathLst>
            <a:path>
              <a:moveTo>
                <a:pt x="0" y="45720"/>
              </a:moveTo>
              <a:lnTo>
                <a:pt x="36894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1914458" y="892960"/>
        <a:ext cx="19977" cy="3995"/>
      </dsp:txXfrm>
    </dsp:sp>
    <dsp:sp modelId="{8B748139-15C3-CB4A-B22A-4D0094E2E181}">
      <dsp:nvSpPr>
        <dsp:cNvPr id="0" name=""/>
        <dsp:cNvSpPr/>
      </dsp:nvSpPr>
      <dsp:spPr>
        <a:xfrm>
          <a:off x="4614" y="373810"/>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This presentation will cover ? </a:t>
          </a:r>
          <a:endParaRPr lang="en-US" sz="1300" kern="1200" dirty="0"/>
        </a:p>
      </dsp:txBody>
      <dsp:txXfrm>
        <a:off x="4614" y="373810"/>
        <a:ext cx="1737159" cy="1042295"/>
      </dsp:txXfrm>
    </dsp:sp>
    <dsp:sp modelId="{1A975831-A10C-E441-808C-61867D2CAF3D}">
      <dsp:nvSpPr>
        <dsp:cNvPr id="0" name=""/>
        <dsp:cNvSpPr/>
      </dsp:nvSpPr>
      <dsp:spPr>
        <a:xfrm>
          <a:off x="3876679" y="849237"/>
          <a:ext cx="368946" cy="91440"/>
        </a:xfrm>
        <a:custGeom>
          <a:avLst/>
          <a:gdLst/>
          <a:ahLst/>
          <a:cxnLst/>
          <a:rect l="0" t="0" r="0" b="0"/>
          <a:pathLst>
            <a:path>
              <a:moveTo>
                <a:pt x="0" y="45720"/>
              </a:moveTo>
              <a:lnTo>
                <a:pt x="36894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051164" y="892960"/>
        <a:ext cx="19977" cy="3995"/>
      </dsp:txXfrm>
    </dsp:sp>
    <dsp:sp modelId="{3C68CB8B-0DB5-7B46-9DB9-596C3EBB174D}">
      <dsp:nvSpPr>
        <dsp:cNvPr id="0" name=""/>
        <dsp:cNvSpPr/>
      </dsp:nvSpPr>
      <dsp:spPr>
        <a:xfrm>
          <a:off x="2141320" y="373810"/>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What is Ageing and why ageing population is important in the UK?</a:t>
          </a:r>
          <a:endParaRPr lang="en-US" sz="1300" kern="1200" dirty="0"/>
        </a:p>
      </dsp:txBody>
      <dsp:txXfrm>
        <a:off x="2141320" y="373810"/>
        <a:ext cx="1737159" cy="1042295"/>
      </dsp:txXfrm>
    </dsp:sp>
    <dsp:sp modelId="{29B26461-4753-AB4A-BD1E-6B51E502F4E5}">
      <dsp:nvSpPr>
        <dsp:cNvPr id="0" name=""/>
        <dsp:cNvSpPr/>
      </dsp:nvSpPr>
      <dsp:spPr>
        <a:xfrm>
          <a:off x="873194" y="1414305"/>
          <a:ext cx="4273411" cy="368946"/>
        </a:xfrm>
        <a:custGeom>
          <a:avLst/>
          <a:gdLst/>
          <a:ahLst/>
          <a:cxnLst/>
          <a:rect l="0" t="0" r="0" b="0"/>
          <a:pathLst>
            <a:path>
              <a:moveTo>
                <a:pt x="4273411" y="0"/>
              </a:moveTo>
              <a:lnTo>
                <a:pt x="4273411" y="201573"/>
              </a:lnTo>
              <a:lnTo>
                <a:pt x="0" y="201573"/>
              </a:lnTo>
              <a:lnTo>
                <a:pt x="0" y="36894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902598" y="1596781"/>
        <a:ext cx="214602" cy="3995"/>
      </dsp:txXfrm>
    </dsp:sp>
    <dsp:sp modelId="{D0DB63A4-0A20-C14A-B848-E68BFD9235CD}">
      <dsp:nvSpPr>
        <dsp:cNvPr id="0" name=""/>
        <dsp:cNvSpPr/>
      </dsp:nvSpPr>
      <dsp:spPr>
        <a:xfrm>
          <a:off x="4278026" y="373810"/>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Theoretical frameworks and how it help us evaluate care and ageing. </a:t>
          </a:r>
          <a:endParaRPr lang="en-US" sz="1300" kern="1200" dirty="0"/>
        </a:p>
      </dsp:txBody>
      <dsp:txXfrm>
        <a:off x="4278026" y="373810"/>
        <a:ext cx="1737159" cy="1042295"/>
      </dsp:txXfrm>
    </dsp:sp>
    <dsp:sp modelId="{BAEE4643-C484-D847-81DB-4B1F0E288286}">
      <dsp:nvSpPr>
        <dsp:cNvPr id="0" name=""/>
        <dsp:cNvSpPr/>
      </dsp:nvSpPr>
      <dsp:spPr>
        <a:xfrm>
          <a:off x="1739973" y="2291080"/>
          <a:ext cx="368946" cy="91440"/>
        </a:xfrm>
        <a:custGeom>
          <a:avLst/>
          <a:gdLst/>
          <a:ahLst/>
          <a:cxnLst/>
          <a:rect l="0" t="0" r="0" b="0"/>
          <a:pathLst>
            <a:path>
              <a:moveTo>
                <a:pt x="0" y="45720"/>
              </a:moveTo>
              <a:lnTo>
                <a:pt x="36894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1914458" y="2334802"/>
        <a:ext cx="19977" cy="3995"/>
      </dsp:txXfrm>
    </dsp:sp>
    <dsp:sp modelId="{1B1219F3-D576-2A47-8293-C134642F3AA7}">
      <dsp:nvSpPr>
        <dsp:cNvPr id="0" name=""/>
        <dsp:cNvSpPr/>
      </dsp:nvSpPr>
      <dsp:spPr>
        <a:xfrm>
          <a:off x="4614" y="1815652"/>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Policy and legislations and how it affects older people.</a:t>
          </a:r>
          <a:endParaRPr lang="en-US" sz="1300" kern="1200" dirty="0"/>
        </a:p>
      </dsp:txBody>
      <dsp:txXfrm>
        <a:off x="4614" y="1815652"/>
        <a:ext cx="1737159" cy="1042295"/>
      </dsp:txXfrm>
    </dsp:sp>
    <dsp:sp modelId="{C850F659-6E2C-DE4B-A3DC-20F066517A1C}">
      <dsp:nvSpPr>
        <dsp:cNvPr id="0" name=""/>
        <dsp:cNvSpPr/>
      </dsp:nvSpPr>
      <dsp:spPr>
        <a:xfrm>
          <a:off x="3876679" y="2291080"/>
          <a:ext cx="368946" cy="91440"/>
        </a:xfrm>
        <a:custGeom>
          <a:avLst/>
          <a:gdLst/>
          <a:ahLst/>
          <a:cxnLst/>
          <a:rect l="0" t="0" r="0" b="0"/>
          <a:pathLst>
            <a:path>
              <a:moveTo>
                <a:pt x="0" y="45720"/>
              </a:moveTo>
              <a:lnTo>
                <a:pt x="36894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051164" y="2334802"/>
        <a:ext cx="19977" cy="3995"/>
      </dsp:txXfrm>
    </dsp:sp>
    <dsp:sp modelId="{2F980CE1-3E3E-FD46-9741-6EF88089FFF6}">
      <dsp:nvSpPr>
        <dsp:cNvPr id="0" name=""/>
        <dsp:cNvSpPr/>
      </dsp:nvSpPr>
      <dsp:spPr>
        <a:xfrm>
          <a:off x="2141320" y="1815652"/>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Evaluate current care provisions </a:t>
          </a:r>
          <a:endParaRPr lang="en-US" sz="1300" kern="1200" dirty="0"/>
        </a:p>
      </dsp:txBody>
      <dsp:txXfrm>
        <a:off x="2141320" y="1815652"/>
        <a:ext cx="1737159" cy="1042295"/>
      </dsp:txXfrm>
    </dsp:sp>
    <dsp:sp modelId="{2688E895-B3D4-0D43-9F19-DF6B002A2A9D}">
      <dsp:nvSpPr>
        <dsp:cNvPr id="0" name=""/>
        <dsp:cNvSpPr/>
      </dsp:nvSpPr>
      <dsp:spPr>
        <a:xfrm>
          <a:off x="873194" y="2856147"/>
          <a:ext cx="4273411" cy="368946"/>
        </a:xfrm>
        <a:custGeom>
          <a:avLst/>
          <a:gdLst/>
          <a:ahLst/>
          <a:cxnLst/>
          <a:rect l="0" t="0" r="0" b="0"/>
          <a:pathLst>
            <a:path>
              <a:moveTo>
                <a:pt x="4273411" y="0"/>
              </a:moveTo>
              <a:lnTo>
                <a:pt x="4273411" y="201573"/>
              </a:lnTo>
              <a:lnTo>
                <a:pt x="0" y="201573"/>
              </a:lnTo>
              <a:lnTo>
                <a:pt x="0" y="36894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902598" y="3038623"/>
        <a:ext cx="214602" cy="3995"/>
      </dsp:txXfrm>
    </dsp:sp>
    <dsp:sp modelId="{008F4E7B-4E82-224E-9BFA-3996F98505E1}">
      <dsp:nvSpPr>
        <dsp:cNvPr id="0" name=""/>
        <dsp:cNvSpPr/>
      </dsp:nvSpPr>
      <dsp:spPr>
        <a:xfrm>
          <a:off x="4278026" y="1815652"/>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Technological innovation in Elderly care. </a:t>
          </a:r>
          <a:endParaRPr lang="en-US" sz="1300" kern="1200" dirty="0"/>
        </a:p>
      </dsp:txBody>
      <dsp:txXfrm>
        <a:off x="4278026" y="1815652"/>
        <a:ext cx="1737159" cy="1042295"/>
      </dsp:txXfrm>
    </dsp:sp>
    <dsp:sp modelId="{35B54C72-25CD-4A44-9857-A983C6E91B87}">
      <dsp:nvSpPr>
        <dsp:cNvPr id="0" name=""/>
        <dsp:cNvSpPr/>
      </dsp:nvSpPr>
      <dsp:spPr>
        <a:xfrm>
          <a:off x="1739973" y="3732922"/>
          <a:ext cx="368946" cy="91440"/>
        </a:xfrm>
        <a:custGeom>
          <a:avLst/>
          <a:gdLst/>
          <a:ahLst/>
          <a:cxnLst/>
          <a:rect l="0" t="0" r="0" b="0"/>
          <a:pathLst>
            <a:path>
              <a:moveTo>
                <a:pt x="0" y="45720"/>
              </a:moveTo>
              <a:lnTo>
                <a:pt x="36894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1914458" y="3776644"/>
        <a:ext cx="19977" cy="3995"/>
      </dsp:txXfrm>
    </dsp:sp>
    <dsp:sp modelId="{422DB12D-413F-6E49-AE22-0492CAC02128}">
      <dsp:nvSpPr>
        <dsp:cNvPr id="0" name=""/>
        <dsp:cNvSpPr/>
      </dsp:nvSpPr>
      <dsp:spPr>
        <a:xfrm>
          <a:off x="4614" y="3257494"/>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Case studies </a:t>
          </a:r>
          <a:endParaRPr lang="en-US" sz="1300" kern="1200" dirty="0"/>
        </a:p>
      </dsp:txBody>
      <dsp:txXfrm>
        <a:off x="4614" y="3257494"/>
        <a:ext cx="1737159" cy="1042295"/>
      </dsp:txXfrm>
    </dsp:sp>
    <dsp:sp modelId="{5296D475-855E-4F43-8E9A-C634C2E21674}">
      <dsp:nvSpPr>
        <dsp:cNvPr id="0" name=""/>
        <dsp:cNvSpPr/>
      </dsp:nvSpPr>
      <dsp:spPr>
        <a:xfrm>
          <a:off x="2141320" y="3257494"/>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Recommendations for improvement </a:t>
          </a:r>
          <a:endParaRPr lang="en-US" sz="1300" kern="1200" dirty="0"/>
        </a:p>
      </dsp:txBody>
      <dsp:txXfrm>
        <a:off x="2141320" y="3257494"/>
        <a:ext cx="1737159" cy="10422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4ABD2-503C-754A-A4B7-685E172EA473}">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57014" y="912848"/>
        <a:ext cx="34897" cy="6979"/>
      </dsp:txXfrm>
    </dsp:sp>
    <dsp:sp modelId="{E7A86976-63C6-8D49-8A4E-793943BD09A2}">
      <dsp:nvSpPr>
        <dsp:cNvPr id="0" name=""/>
        <dsp:cNvSpPr/>
      </dsp:nvSpPr>
      <dsp:spPr>
        <a:xfrm>
          <a:off x="8061"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US" sz="1400" kern="1200" dirty="0"/>
            <a:t>Activity Theory  - </a:t>
          </a:r>
          <a:r>
            <a:rPr lang="en-GB" sz="1400" kern="1200" dirty="0"/>
            <a:t>Ungvarsky (2021) states that successful ageing occurs when older adults remain active, socially engaged, and continue meaningful roles and activities.</a:t>
          </a:r>
          <a:endParaRPr lang="en-US" sz="1400" kern="1200" dirty="0"/>
        </a:p>
      </dsp:txBody>
      <dsp:txXfrm>
        <a:off x="8061" y="5979"/>
        <a:ext cx="3034531" cy="1820718"/>
      </dsp:txXfrm>
    </dsp:sp>
    <dsp:sp modelId="{CE7F0F6A-DD37-E545-B17E-05379CBB432D}">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089488" y="912848"/>
        <a:ext cx="34897" cy="6979"/>
      </dsp:txXfrm>
    </dsp:sp>
    <dsp:sp modelId="{98CD56A1-CC3E-0941-93EC-531E2F60B1AC}">
      <dsp:nvSpPr>
        <dsp:cNvPr id="0" name=""/>
        <dsp:cNvSpPr/>
      </dsp:nvSpPr>
      <dsp:spPr>
        <a:xfrm>
          <a:off x="3740534"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US" sz="1400" kern="1200" dirty="0"/>
            <a:t>Advantages: </a:t>
          </a:r>
        </a:p>
        <a:p>
          <a:pPr marL="0" lvl="0" indent="0" algn="ctr" defTabSz="622300">
            <a:lnSpc>
              <a:spcPct val="90000"/>
            </a:lnSpc>
            <a:spcBef>
              <a:spcPct val="0"/>
            </a:spcBef>
            <a:spcAft>
              <a:spcPct val="35000"/>
            </a:spcAft>
            <a:buNone/>
          </a:pPr>
          <a:r>
            <a:rPr lang="en-GB" sz="1400" kern="1200" dirty="0"/>
            <a:t>Remaining socially and physically active improves quality of life in older age and Social participation provides a sense of purpose, self-worth, and belonging (Murphy, 2022).</a:t>
          </a:r>
          <a:endParaRPr lang="en-US" sz="1400" kern="1200" dirty="0"/>
        </a:p>
      </dsp:txBody>
      <dsp:txXfrm>
        <a:off x="3740534" y="5979"/>
        <a:ext cx="3034531" cy="1820718"/>
      </dsp:txXfrm>
    </dsp:sp>
    <dsp:sp modelId="{9742BAAD-DD04-824B-8621-62772163D8FD}">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070362" y="2155079"/>
        <a:ext cx="374875" cy="6979"/>
      </dsp:txXfrm>
    </dsp:sp>
    <dsp:sp modelId="{EC46DAD9-B80B-A347-85CC-0201B693A9D1}">
      <dsp:nvSpPr>
        <dsp:cNvPr id="0" name=""/>
        <dsp:cNvSpPr/>
      </dsp:nvSpPr>
      <dsp:spPr>
        <a:xfrm>
          <a:off x="7473007"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US" sz="1400" kern="1200" dirty="0"/>
            <a:t>Disadvantages :</a:t>
          </a:r>
        </a:p>
        <a:p>
          <a:pPr marL="0" lvl="0" indent="0" algn="ctr" defTabSz="622300">
            <a:lnSpc>
              <a:spcPct val="90000"/>
            </a:lnSpc>
            <a:spcBef>
              <a:spcPct val="0"/>
            </a:spcBef>
            <a:spcAft>
              <a:spcPct val="35000"/>
            </a:spcAft>
            <a:buNone/>
          </a:pPr>
          <a:r>
            <a:rPr lang="en-GB" sz="1400" kern="1200" dirty="0"/>
            <a:t>It assumes activity benefits everyone equally, ignoring individual difference and It does not fully consider the impact of poor health or disability on participation.</a:t>
          </a:r>
          <a:r>
            <a:rPr lang="en-US" sz="1400" kern="1200" dirty="0"/>
            <a:t> </a:t>
          </a:r>
          <a:r>
            <a:rPr lang="en-GB" sz="1400" kern="1200" dirty="0"/>
            <a:t>(Murphy, 2022).</a:t>
          </a:r>
          <a:endParaRPr lang="en-US" sz="1400" kern="1200" dirty="0"/>
        </a:p>
      </dsp:txBody>
      <dsp:txXfrm>
        <a:off x="7473007" y="5979"/>
        <a:ext cx="3034531" cy="1820718"/>
      </dsp:txXfrm>
    </dsp:sp>
    <dsp:sp modelId="{355087AC-8E42-3F43-BEE4-54CFB8B72B2A}">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57014" y="3431509"/>
        <a:ext cx="34897" cy="6979"/>
      </dsp:txXfrm>
    </dsp:sp>
    <dsp:sp modelId="{CAD088F3-5DD2-8145-BC3D-95BDED117A9B}">
      <dsp:nvSpPr>
        <dsp:cNvPr id="0" name=""/>
        <dsp:cNvSpPr/>
      </dsp:nvSpPr>
      <dsp:spPr>
        <a:xfrm>
          <a:off x="8061"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US" sz="1400" kern="1200" dirty="0"/>
            <a:t>Disengagement theory: </a:t>
          </a:r>
          <a:r>
            <a:rPr lang="en-GB" sz="1400" kern="1200" dirty="0"/>
            <a:t>Ageing involves a gradual and mutual withdrawal between the individual and society (Cherry, 2023).</a:t>
          </a:r>
          <a:endParaRPr lang="en-US" sz="1400" kern="1200" dirty="0"/>
        </a:p>
      </dsp:txBody>
      <dsp:txXfrm>
        <a:off x="8061" y="2524640"/>
        <a:ext cx="3034531" cy="1820718"/>
      </dsp:txXfrm>
    </dsp:sp>
    <dsp:sp modelId="{1EE597E5-C697-3049-BF9F-ECDADCE8545C}">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089488" y="3431509"/>
        <a:ext cx="34897" cy="6979"/>
      </dsp:txXfrm>
    </dsp:sp>
    <dsp:sp modelId="{21A09BD0-7FA8-864C-8B4E-F27CED564E4C}">
      <dsp:nvSpPr>
        <dsp:cNvPr id="0" name=""/>
        <dsp:cNvSpPr/>
      </dsp:nvSpPr>
      <dsp:spPr>
        <a:xfrm>
          <a:off x="3740534"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US" sz="1400" kern="1200" dirty="0"/>
            <a:t>Advantages : </a:t>
          </a:r>
          <a:r>
            <a:rPr lang="en-GB" sz="1400" b="0" kern="1200" dirty="0"/>
            <a:t>Can reduce stress and pressure</a:t>
          </a:r>
          <a:r>
            <a:rPr lang="en-US" sz="1400" b="0" kern="1200" dirty="0"/>
            <a:t> from the person  (Wienclaw, 2021)</a:t>
          </a:r>
        </a:p>
      </dsp:txBody>
      <dsp:txXfrm>
        <a:off x="3740534" y="2524640"/>
        <a:ext cx="3034531" cy="1820718"/>
      </dsp:txXfrm>
    </dsp:sp>
    <dsp:sp modelId="{71179EB5-ED0B-6B4F-A37B-311AC2308242}">
      <dsp:nvSpPr>
        <dsp:cNvPr id="0" name=""/>
        <dsp:cNvSpPr/>
      </dsp:nvSpPr>
      <dsp:spPr>
        <a:xfrm>
          <a:off x="7473007"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US" sz="1400" kern="1200" dirty="0"/>
            <a:t>Disadvantages : </a:t>
          </a:r>
        </a:p>
        <a:p>
          <a:pPr marL="0" lvl="0" indent="0" algn="ctr" defTabSz="622300">
            <a:lnSpc>
              <a:spcPct val="90000"/>
            </a:lnSpc>
            <a:spcBef>
              <a:spcPct val="0"/>
            </a:spcBef>
            <a:spcAft>
              <a:spcPct val="35000"/>
            </a:spcAft>
            <a:buNone/>
          </a:pPr>
          <a:r>
            <a:rPr lang="en-GB" sz="1400" kern="1200" dirty="0"/>
            <a:t>However, the theory has been widely criticised because many older adults remain active and socially engaged, benefiting their physical and mental wellbeing (Nickerson,2023).</a:t>
          </a:r>
          <a:endParaRPr lang="en-US" sz="1400" kern="1200" dirty="0"/>
        </a:p>
      </dsp:txBody>
      <dsp:txXfrm>
        <a:off x="7473007" y="2524640"/>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ECA50-8E1D-5840-9AD8-C0C5DDE0A579}">
      <dsp:nvSpPr>
        <dsp:cNvPr id="0" name=""/>
        <dsp:cNvSpPr/>
      </dsp:nvSpPr>
      <dsp:spPr>
        <a:xfrm rot="5400000">
          <a:off x="6919523" y="-3075144"/>
          <a:ext cx="462168" cy="6729984"/>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Provide person-centred care focused on individual preferences, goals, and quality of life. </a:t>
          </a:r>
        </a:p>
      </dsp:txBody>
      <dsp:txXfrm rot="-5400000">
        <a:off x="3785616" y="81324"/>
        <a:ext cx="6707423" cy="417046"/>
      </dsp:txXfrm>
    </dsp:sp>
    <dsp:sp modelId="{674F5490-8572-CA44-895F-3CBDC91B9FB5}">
      <dsp:nvSpPr>
        <dsp:cNvPr id="0" name=""/>
        <dsp:cNvSpPr/>
      </dsp:nvSpPr>
      <dsp:spPr>
        <a:xfrm>
          <a:off x="0" y="992"/>
          <a:ext cx="3785616" cy="57771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dirty="0"/>
            <a:t>Provide</a:t>
          </a:r>
        </a:p>
      </dsp:txBody>
      <dsp:txXfrm>
        <a:off x="28201" y="29193"/>
        <a:ext cx="3729214" cy="521308"/>
      </dsp:txXfrm>
    </dsp:sp>
    <dsp:sp modelId="{58FE0CBE-2A9E-1940-857C-E502E01F87B3}">
      <dsp:nvSpPr>
        <dsp:cNvPr id="0" name=""/>
        <dsp:cNvSpPr/>
      </dsp:nvSpPr>
      <dsp:spPr>
        <a:xfrm rot="5400000">
          <a:off x="6919523" y="-2468548"/>
          <a:ext cx="462168" cy="6729984"/>
        </a:xfrm>
        <a:prstGeom prst="round2SameRect">
          <a:avLst/>
        </a:prstGeom>
        <a:solidFill>
          <a:schemeClr val="accent2">
            <a:tint val="40000"/>
            <a:alpha val="90000"/>
            <a:hueOff val="1346945"/>
            <a:satOff val="-12446"/>
            <a:lumOff val="-1403"/>
            <a:alphaOff val="0"/>
          </a:schemeClr>
        </a:solidFill>
        <a:ln w="19050" cap="flat" cmpd="sng" algn="ctr">
          <a:solidFill>
            <a:schemeClr val="accent2">
              <a:tint val="40000"/>
              <a:alpha val="90000"/>
              <a:hueOff val="1346945"/>
              <a:satOff val="-12446"/>
              <a:lumOff val="-14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Develop coordinated care plans with effective collaboration between health and social care services. </a:t>
          </a:r>
        </a:p>
      </dsp:txBody>
      <dsp:txXfrm rot="-5400000">
        <a:off x="3785616" y="687920"/>
        <a:ext cx="6707423" cy="417046"/>
      </dsp:txXfrm>
    </dsp:sp>
    <dsp:sp modelId="{DC7199DC-FE4E-F340-9344-8578B07D21BC}">
      <dsp:nvSpPr>
        <dsp:cNvPr id="0" name=""/>
        <dsp:cNvSpPr/>
      </dsp:nvSpPr>
      <dsp:spPr>
        <a:xfrm>
          <a:off x="0" y="607588"/>
          <a:ext cx="3785616" cy="577710"/>
        </a:xfrm>
        <a:prstGeom prst="roundRect">
          <a:avLst/>
        </a:prstGeom>
        <a:solidFill>
          <a:schemeClr val="accent2">
            <a:hueOff val="1288722"/>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dirty="0"/>
            <a:t>Develop</a:t>
          </a:r>
        </a:p>
      </dsp:txBody>
      <dsp:txXfrm>
        <a:off x="28201" y="635789"/>
        <a:ext cx="3729214" cy="521308"/>
      </dsp:txXfrm>
    </dsp:sp>
    <dsp:sp modelId="{77277640-84A3-4D41-861B-42C1DC9C641C}">
      <dsp:nvSpPr>
        <dsp:cNvPr id="0" name=""/>
        <dsp:cNvSpPr/>
      </dsp:nvSpPr>
      <dsp:spPr>
        <a:xfrm rot="5400000">
          <a:off x="6919523" y="-1861952"/>
          <a:ext cx="462168" cy="6729984"/>
        </a:xfrm>
        <a:prstGeom prst="round2SameRect">
          <a:avLst/>
        </a:prstGeom>
        <a:solidFill>
          <a:schemeClr val="accent2">
            <a:tint val="40000"/>
            <a:alpha val="90000"/>
            <a:hueOff val="2693890"/>
            <a:satOff val="-24893"/>
            <a:lumOff val="-2806"/>
            <a:alphaOff val="0"/>
          </a:schemeClr>
        </a:solidFill>
        <a:ln w="19050" cap="flat" cmpd="sng" algn="ctr">
          <a:solidFill>
            <a:schemeClr val="accent2">
              <a:tint val="40000"/>
              <a:alpha val="90000"/>
              <a:hueOff val="2693890"/>
              <a:satOff val="-24893"/>
              <a:lumOff val="-28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Support carers by assessing their needs and involving them in care decisions. </a:t>
          </a:r>
        </a:p>
      </dsp:txBody>
      <dsp:txXfrm rot="-5400000">
        <a:off x="3785616" y="1294516"/>
        <a:ext cx="6707423" cy="417046"/>
      </dsp:txXfrm>
    </dsp:sp>
    <dsp:sp modelId="{D1C89AE2-C296-7A4E-B7CB-765418062E14}">
      <dsp:nvSpPr>
        <dsp:cNvPr id="0" name=""/>
        <dsp:cNvSpPr/>
      </dsp:nvSpPr>
      <dsp:spPr>
        <a:xfrm>
          <a:off x="0" y="1214183"/>
          <a:ext cx="3785616" cy="577710"/>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dirty="0"/>
            <a:t>Support</a:t>
          </a:r>
        </a:p>
      </dsp:txBody>
      <dsp:txXfrm>
        <a:off x="28201" y="1242384"/>
        <a:ext cx="3729214" cy="521308"/>
      </dsp:txXfrm>
    </dsp:sp>
    <dsp:sp modelId="{FAB7044C-54B7-194B-955B-830478D63606}">
      <dsp:nvSpPr>
        <dsp:cNvPr id="0" name=""/>
        <dsp:cNvSpPr/>
      </dsp:nvSpPr>
      <dsp:spPr>
        <a:xfrm rot="5400000">
          <a:off x="6919523" y="-1255357"/>
          <a:ext cx="462168" cy="6729984"/>
        </a:xfrm>
        <a:prstGeom prst="round2SameRect">
          <a:avLst/>
        </a:prstGeom>
        <a:solidFill>
          <a:schemeClr val="accent2">
            <a:tint val="40000"/>
            <a:alpha val="90000"/>
            <a:hueOff val="4040835"/>
            <a:satOff val="-37339"/>
            <a:lumOff val="-4209"/>
            <a:alphaOff val="0"/>
          </a:schemeClr>
        </a:solidFill>
        <a:ln w="19050" cap="flat" cmpd="sng" algn="ctr">
          <a:solidFill>
            <a:schemeClr val="accent2">
              <a:tint val="40000"/>
              <a:alpha val="90000"/>
              <a:hueOff val="4040835"/>
              <a:satOff val="-37339"/>
              <a:lumOff val="-42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Promote social participation to reduce loneliness and social isolation. </a:t>
          </a:r>
        </a:p>
      </dsp:txBody>
      <dsp:txXfrm rot="-5400000">
        <a:off x="3785616" y="1901111"/>
        <a:ext cx="6707423" cy="417046"/>
      </dsp:txXfrm>
    </dsp:sp>
    <dsp:sp modelId="{42BC9B7F-E3E1-4042-8BEF-939CC1A9ADA4}">
      <dsp:nvSpPr>
        <dsp:cNvPr id="0" name=""/>
        <dsp:cNvSpPr/>
      </dsp:nvSpPr>
      <dsp:spPr>
        <a:xfrm>
          <a:off x="0" y="1820779"/>
          <a:ext cx="3785616" cy="577710"/>
        </a:xfrm>
        <a:prstGeom prst="roundRect">
          <a:avLst/>
        </a:prstGeom>
        <a:solidFill>
          <a:schemeClr val="accent2">
            <a:hueOff val="3866168"/>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dirty="0"/>
            <a:t>Promote</a:t>
          </a:r>
        </a:p>
      </dsp:txBody>
      <dsp:txXfrm>
        <a:off x="28201" y="1848980"/>
        <a:ext cx="3729214" cy="521308"/>
      </dsp:txXfrm>
    </dsp:sp>
    <dsp:sp modelId="{7547229A-0F8E-3D45-AAA2-DDEB8D4C1BCF}">
      <dsp:nvSpPr>
        <dsp:cNvPr id="0" name=""/>
        <dsp:cNvSpPr/>
      </dsp:nvSpPr>
      <dsp:spPr>
        <a:xfrm rot="5400000">
          <a:off x="6919523" y="-648761"/>
          <a:ext cx="462168" cy="6729984"/>
        </a:xfrm>
        <a:prstGeom prst="round2SameRect">
          <a:avLst/>
        </a:prstGeom>
        <a:solidFill>
          <a:schemeClr val="accent2">
            <a:tint val="40000"/>
            <a:alpha val="90000"/>
            <a:hueOff val="5387779"/>
            <a:satOff val="-49786"/>
            <a:lumOff val="-5612"/>
            <a:alphaOff val="0"/>
          </a:schemeClr>
        </a:solidFill>
        <a:ln w="19050" cap="flat" cmpd="sng" algn="ctr">
          <a:solidFill>
            <a:schemeClr val="accent2">
              <a:tint val="40000"/>
              <a:alpha val="90000"/>
              <a:hueOff val="5387779"/>
              <a:satOff val="-49786"/>
              <a:lumOff val="-56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Encourage independence and self-management in care and daily living. </a:t>
          </a:r>
        </a:p>
      </dsp:txBody>
      <dsp:txXfrm rot="-5400000">
        <a:off x="3785616" y="2507707"/>
        <a:ext cx="6707423" cy="417046"/>
      </dsp:txXfrm>
    </dsp:sp>
    <dsp:sp modelId="{555CCC6F-8F7D-3542-9F29-CC6E92280DFB}">
      <dsp:nvSpPr>
        <dsp:cNvPr id="0" name=""/>
        <dsp:cNvSpPr/>
      </dsp:nvSpPr>
      <dsp:spPr>
        <a:xfrm>
          <a:off x="0" y="2427375"/>
          <a:ext cx="3785616" cy="577710"/>
        </a:xfrm>
        <a:prstGeom prst="roundRect">
          <a:avLst/>
        </a:prstGeom>
        <a:solidFill>
          <a:schemeClr val="accent2">
            <a:hueOff val="5154890"/>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dirty="0"/>
            <a:t>Encourage</a:t>
          </a:r>
        </a:p>
      </dsp:txBody>
      <dsp:txXfrm>
        <a:off x="28201" y="2455576"/>
        <a:ext cx="3729214" cy="521308"/>
      </dsp:txXfrm>
    </dsp:sp>
    <dsp:sp modelId="{A7277B34-3E2B-FE42-9B17-EB3D81222F89}">
      <dsp:nvSpPr>
        <dsp:cNvPr id="0" name=""/>
        <dsp:cNvSpPr/>
      </dsp:nvSpPr>
      <dsp:spPr>
        <a:xfrm rot="5400000">
          <a:off x="6919523" y="-42165"/>
          <a:ext cx="462168" cy="6729984"/>
        </a:xfrm>
        <a:prstGeom prst="round2SameRect">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Integrate health and social care services to provide seamless, joined-up support.</a:t>
          </a:r>
        </a:p>
      </dsp:txBody>
      <dsp:txXfrm rot="-5400000">
        <a:off x="3785616" y="3114303"/>
        <a:ext cx="6707423" cy="417046"/>
      </dsp:txXfrm>
    </dsp:sp>
    <dsp:sp modelId="{47B2A9B6-2C4D-764C-98D3-C201C12D736B}">
      <dsp:nvSpPr>
        <dsp:cNvPr id="0" name=""/>
        <dsp:cNvSpPr/>
      </dsp:nvSpPr>
      <dsp:spPr>
        <a:xfrm>
          <a:off x="0" y="3033971"/>
          <a:ext cx="3785616" cy="57771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dirty="0"/>
            <a:t>Integrate</a:t>
          </a:r>
        </a:p>
      </dsp:txBody>
      <dsp:txXfrm>
        <a:off x="28201" y="3062172"/>
        <a:ext cx="3729214" cy="5213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56431-346D-934D-B263-AE10383CADEA}">
      <dsp:nvSpPr>
        <dsp:cNvPr id="0" name=""/>
        <dsp:cNvSpPr/>
      </dsp:nvSpPr>
      <dsp:spPr>
        <a:xfrm>
          <a:off x="7784" y="0"/>
          <a:ext cx="3147491" cy="4352544"/>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Elderly people have diverse health and social care needs that can be supported through a range of services, technologies, and community-based interventions. Innovations such as telehealth, fall detectors, dementia villages, and Age UK services can promote independence, safety, and wellbeing.</a:t>
          </a:r>
          <a:endParaRPr lang="en-US" sz="2000" kern="1200" dirty="0"/>
        </a:p>
      </dsp:txBody>
      <dsp:txXfrm>
        <a:off x="99971" y="92187"/>
        <a:ext cx="2963117" cy="4168170"/>
      </dsp:txXfrm>
    </dsp:sp>
    <dsp:sp modelId="{32761BF1-E598-054B-972E-77ADAABBD85E}">
      <dsp:nvSpPr>
        <dsp:cNvPr id="0" name=""/>
        <dsp:cNvSpPr/>
      </dsp:nvSpPr>
      <dsp:spPr>
        <a:xfrm>
          <a:off x="3684054" y="0"/>
          <a:ext cx="3147491" cy="4352544"/>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Activity Theory suggests that remaining socially active and engaged improves quality of life in later life, while Disengagement Theory recognises that some older adults may choose to withdraw from certain social roles.</a:t>
          </a:r>
          <a:endParaRPr lang="en-US" sz="2000" kern="1200" dirty="0"/>
        </a:p>
      </dsp:txBody>
      <dsp:txXfrm>
        <a:off x="3776241" y="92187"/>
        <a:ext cx="2963117" cy="4168170"/>
      </dsp:txXfrm>
    </dsp:sp>
    <dsp:sp modelId="{B840C826-BFFD-564A-889C-550AAAFDC1B9}">
      <dsp:nvSpPr>
        <dsp:cNvPr id="0" name=""/>
        <dsp:cNvSpPr/>
      </dsp:nvSpPr>
      <dsp:spPr>
        <a:xfrm>
          <a:off x="7360324" y="0"/>
          <a:ext cx="3147491" cy="4352544"/>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Effective elderly care should therefore be person-centred, promoting choice, dignity, and independence. This is supported by the Care Act 2014, Equality Act 2010.</a:t>
          </a:r>
          <a:endParaRPr lang="en-US" sz="2000" kern="1200" dirty="0"/>
        </a:p>
      </dsp:txBody>
      <dsp:txXfrm>
        <a:off x="7452511" y="92187"/>
        <a:ext cx="2963117" cy="416817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36CFFA-E751-8140-BA0C-74DA76FBD2CF}" type="datetimeFigureOut">
              <a:rPr lang="en-GB" smtClean="0"/>
              <a:t>25/06/2026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5C171E-4EC3-1845-A59E-9032F4E45400}" type="slidenum">
              <a:rPr lang="en-GB" smtClean="0"/>
              <a:t>‹#›</a:t>
            </a:fld>
            <a:endParaRPr lang="en-GB"/>
          </a:p>
        </p:txBody>
      </p:sp>
    </p:spTree>
    <p:extLst>
      <p:ext uri="{BB962C8B-B14F-4D97-AF65-F5344CB8AC3E}">
        <p14:creationId xmlns:p14="http://schemas.microsoft.com/office/powerpoint/2010/main" val="3314081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171E-4EC3-1845-A59E-9032F4E45400}" type="slidenum">
              <a:rPr lang="en-GB" smtClean="0"/>
              <a:t>1</a:t>
            </a:fld>
            <a:endParaRPr lang="en-GB"/>
          </a:p>
        </p:txBody>
      </p:sp>
    </p:spTree>
    <p:extLst>
      <p:ext uri="{BB962C8B-B14F-4D97-AF65-F5344CB8AC3E}">
        <p14:creationId xmlns:p14="http://schemas.microsoft.com/office/powerpoint/2010/main" val="1295775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171E-4EC3-1845-A59E-9032F4E45400}" type="slidenum">
              <a:rPr lang="en-GB" smtClean="0"/>
              <a:t>2</a:t>
            </a:fld>
            <a:endParaRPr lang="en-GB"/>
          </a:p>
        </p:txBody>
      </p:sp>
    </p:spTree>
    <p:extLst>
      <p:ext uri="{BB962C8B-B14F-4D97-AF65-F5344CB8AC3E}">
        <p14:creationId xmlns:p14="http://schemas.microsoft.com/office/powerpoint/2010/main" val="2520999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171E-4EC3-1845-A59E-9032F4E45400}" type="slidenum">
              <a:rPr lang="en-GB" smtClean="0"/>
              <a:t>3</a:t>
            </a:fld>
            <a:endParaRPr lang="en-GB"/>
          </a:p>
        </p:txBody>
      </p:sp>
    </p:spTree>
    <p:extLst>
      <p:ext uri="{BB962C8B-B14F-4D97-AF65-F5344CB8AC3E}">
        <p14:creationId xmlns:p14="http://schemas.microsoft.com/office/powerpoint/2010/main" val="1636650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55C171E-4EC3-1845-A59E-9032F4E45400}" type="slidenum">
              <a:rPr lang="en-GB" smtClean="0"/>
              <a:t>4</a:t>
            </a:fld>
            <a:endParaRPr lang="en-GB"/>
          </a:p>
        </p:txBody>
      </p:sp>
    </p:spTree>
    <p:extLst>
      <p:ext uri="{BB962C8B-B14F-4D97-AF65-F5344CB8AC3E}">
        <p14:creationId xmlns:p14="http://schemas.microsoft.com/office/powerpoint/2010/main" val="137054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55C171E-4EC3-1845-A59E-9032F4E45400}" type="slidenum">
              <a:rPr lang="en-GB" smtClean="0"/>
              <a:t>5</a:t>
            </a:fld>
            <a:endParaRPr lang="en-GB"/>
          </a:p>
        </p:txBody>
      </p:sp>
    </p:spTree>
    <p:extLst>
      <p:ext uri="{BB962C8B-B14F-4D97-AF65-F5344CB8AC3E}">
        <p14:creationId xmlns:p14="http://schemas.microsoft.com/office/powerpoint/2010/main" val="3320385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55C171E-4EC3-1845-A59E-9032F4E45400}" type="slidenum">
              <a:rPr lang="en-GB" smtClean="0"/>
              <a:t>6</a:t>
            </a:fld>
            <a:endParaRPr lang="en-GB"/>
          </a:p>
        </p:txBody>
      </p:sp>
    </p:spTree>
    <p:extLst>
      <p:ext uri="{BB962C8B-B14F-4D97-AF65-F5344CB8AC3E}">
        <p14:creationId xmlns:p14="http://schemas.microsoft.com/office/powerpoint/2010/main" val="4276727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55C171E-4EC3-1845-A59E-9032F4E45400}" type="slidenum">
              <a:rPr lang="en-GB" smtClean="0"/>
              <a:t>7</a:t>
            </a:fld>
            <a:endParaRPr lang="en-GB"/>
          </a:p>
        </p:txBody>
      </p:sp>
    </p:spTree>
    <p:extLst>
      <p:ext uri="{BB962C8B-B14F-4D97-AF65-F5344CB8AC3E}">
        <p14:creationId xmlns:p14="http://schemas.microsoft.com/office/powerpoint/2010/main" val="40792403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171E-4EC3-1845-A59E-9032F4E45400}" type="slidenum">
              <a:rPr lang="en-GB" smtClean="0"/>
              <a:t>8</a:t>
            </a:fld>
            <a:endParaRPr lang="en-GB" dirty="0"/>
          </a:p>
        </p:txBody>
      </p:sp>
    </p:spTree>
    <p:extLst>
      <p:ext uri="{BB962C8B-B14F-4D97-AF65-F5344CB8AC3E}">
        <p14:creationId xmlns:p14="http://schemas.microsoft.com/office/powerpoint/2010/main" val="1067544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55C171E-4EC3-1845-A59E-9032F4E45400}" type="slidenum">
              <a:rPr lang="en-GB" smtClean="0"/>
              <a:t>9</a:t>
            </a:fld>
            <a:endParaRPr lang="en-GB"/>
          </a:p>
        </p:txBody>
      </p:sp>
    </p:spTree>
    <p:extLst>
      <p:ext uri="{BB962C8B-B14F-4D97-AF65-F5344CB8AC3E}">
        <p14:creationId xmlns:p14="http://schemas.microsoft.com/office/powerpoint/2010/main" val="86373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55C171E-4EC3-1845-A59E-9032F4E45400}" type="slidenum">
              <a:rPr lang="en-GB" smtClean="0"/>
              <a:t>10</a:t>
            </a:fld>
            <a:endParaRPr lang="en-GB"/>
          </a:p>
        </p:txBody>
      </p:sp>
    </p:spTree>
    <p:extLst>
      <p:ext uri="{BB962C8B-B14F-4D97-AF65-F5344CB8AC3E}">
        <p14:creationId xmlns:p14="http://schemas.microsoft.com/office/powerpoint/2010/main" val="218403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171E-4EC3-1845-A59E-9032F4E45400}" type="slidenum">
              <a:rPr lang="en-GB" smtClean="0"/>
              <a:t>11</a:t>
            </a:fld>
            <a:endParaRPr lang="en-GB"/>
          </a:p>
        </p:txBody>
      </p:sp>
    </p:spTree>
    <p:extLst>
      <p:ext uri="{BB962C8B-B14F-4D97-AF65-F5344CB8AC3E}">
        <p14:creationId xmlns:p14="http://schemas.microsoft.com/office/powerpoint/2010/main" val="3531216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171E-4EC3-1845-A59E-9032F4E45400}" type="slidenum">
              <a:rPr lang="en-GB" smtClean="0"/>
              <a:t>13</a:t>
            </a:fld>
            <a:endParaRPr lang="en-GB"/>
          </a:p>
        </p:txBody>
      </p:sp>
    </p:spTree>
    <p:extLst>
      <p:ext uri="{BB962C8B-B14F-4D97-AF65-F5344CB8AC3E}">
        <p14:creationId xmlns:p14="http://schemas.microsoft.com/office/powerpoint/2010/main" val="8510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26300-7F4E-1D34-ABF7-A8182770CC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A233561-2863-E5EE-370F-A47F95DAE9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A524F37-8066-73DB-BA56-7CDFEF95E161}"/>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5" name="Footer Placeholder 4">
            <a:extLst>
              <a:ext uri="{FF2B5EF4-FFF2-40B4-BE49-F238E27FC236}">
                <a16:creationId xmlns:a16="http://schemas.microsoft.com/office/drawing/2014/main" id="{F52D8281-D983-6270-13E2-DEE55C7B3A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B2DD8E-6B0B-C27C-62D8-825E5339C7E5}"/>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2637534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A0A49-E374-9CBC-9D8D-F1D497D3AB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2BCEBE9-3D33-E8EF-76CE-EFC63C21FC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966C9B-AEF6-C2D0-F2DF-AD23A7BF4FC4}"/>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5" name="Footer Placeholder 4">
            <a:extLst>
              <a:ext uri="{FF2B5EF4-FFF2-40B4-BE49-F238E27FC236}">
                <a16:creationId xmlns:a16="http://schemas.microsoft.com/office/drawing/2014/main" id="{5644E4B3-372B-7CD3-9018-8EC70EEBFA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FC4C23-7E1E-4F48-1038-916C2E1069A6}"/>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1753866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56828-1877-B15D-A09B-50669ABDCDD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BBCA621-94E8-46DF-077B-AB2B5FFDFFB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D15242C-C51B-3CF3-AE24-A8B2D3EEE85A}"/>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5" name="Footer Placeholder 4">
            <a:extLst>
              <a:ext uri="{FF2B5EF4-FFF2-40B4-BE49-F238E27FC236}">
                <a16:creationId xmlns:a16="http://schemas.microsoft.com/office/drawing/2014/main" id="{6E1090E8-30B7-CDE3-0FD3-1E8D4DB31A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1859E8-0167-10CD-16AE-20CCB2F6ECF7}"/>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427928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731A7-DAC9-CD04-EE1E-662B08D055F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9FFF303-70FB-59CB-B86B-44F60CD3721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0F1C559-1F83-655F-F056-D40A37794E5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957A0E0-E41A-66EA-800A-3606D402C20C}"/>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6" name="Footer Placeholder 5">
            <a:extLst>
              <a:ext uri="{FF2B5EF4-FFF2-40B4-BE49-F238E27FC236}">
                <a16:creationId xmlns:a16="http://schemas.microsoft.com/office/drawing/2014/main" id="{1C73BC3D-3AE7-BE51-A71C-4E5ADED94A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1FE55B-B8EC-EA2F-4ED7-03D442CB2CC2}"/>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4109800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54F69-76CD-4F49-B796-3EAE4D125D7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80AB919-228C-26BE-391B-E9FF32D108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D6AD052-A227-8838-6B24-8D3F2067F09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813F67B-7F98-35DC-5F17-A3F983591C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BF3B320-13CD-B6CB-EA10-92BB37EAFE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8624210-3669-9689-8B45-B08849A83FD0}"/>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8" name="Footer Placeholder 7">
            <a:extLst>
              <a:ext uri="{FF2B5EF4-FFF2-40B4-BE49-F238E27FC236}">
                <a16:creationId xmlns:a16="http://schemas.microsoft.com/office/drawing/2014/main" id="{4563184E-7457-0302-4E33-3ADC9199C1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3500BF-51D4-6DAB-C548-90019F025B22}"/>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2932103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82EC7-B211-6B01-B4B1-4E062CB98B4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5258D5-0566-0256-3886-5848B7D9045F}"/>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4" name="Footer Placeholder 3">
            <a:extLst>
              <a:ext uri="{FF2B5EF4-FFF2-40B4-BE49-F238E27FC236}">
                <a16:creationId xmlns:a16="http://schemas.microsoft.com/office/drawing/2014/main" id="{C31C3DDF-7B9B-19C4-7D5D-E9967EEFCE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9DA852-B94A-D55D-2609-B34EBB404093}"/>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2776871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BBF339-55AF-F18F-7688-02CDF25A180B}"/>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3" name="Footer Placeholder 2">
            <a:extLst>
              <a:ext uri="{FF2B5EF4-FFF2-40B4-BE49-F238E27FC236}">
                <a16:creationId xmlns:a16="http://schemas.microsoft.com/office/drawing/2014/main" id="{EE77BBFD-E23B-B6C2-A155-31FA0AFDE8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3F58D6-850D-DAAD-3219-3625795A390A}"/>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155096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53314-6EAE-A15F-8DC4-00814AD1B0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32CA304-601F-7811-E8DF-B7EE15F395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B0C9A1C-B38F-6C02-09B5-28348D1CA5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790303-AF04-91AA-52B2-E7B5ADA99F7F}"/>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6" name="Footer Placeholder 5">
            <a:extLst>
              <a:ext uri="{FF2B5EF4-FFF2-40B4-BE49-F238E27FC236}">
                <a16:creationId xmlns:a16="http://schemas.microsoft.com/office/drawing/2014/main" id="{52C7FC38-BD31-79F4-7011-36A14F23E4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BF827A-53D3-EFF8-B181-1A7996473D40}"/>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782493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0D7BC-AE48-9136-3073-5E8ABAD171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74E4971-2065-A927-4656-1EBC24FF98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993670-73EB-C05E-5E8B-AA35AE3CF2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93DE70-D986-43CD-31B5-3B907B6E7D54}"/>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6" name="Footer Placeholder 5">
            <a:extLst>
              <a:ext uri="{FF2B5EF4-FFF2-40B4-BE49-F238E27FC236}">
                <a16:creationId xmlns:a16="http://schemas.microsoft.com/office/drawing/2014/main" id="{7B8BC8FD-0E77-1F84-0199-8D27300CE8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F654ED-D2B9-FD6F-2654-C394DC119EA9}"/>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2665453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7E928-CB41-7919-91F2-C9077701CA2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FDADA03-715A-5726-33B3-AC69C53AEDF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63FB9FE-F5F0-A6E6-58E6-B4ABE3DE0943}"/>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5" name="Footer Placeholder 4">
            <a:extLst>
              <a:ext uri="{FF2B5EF4-FFF2-40B4-BE49-F238E27FC236}">
                <a16:creationId xmlns:a16="http://schemas.microsoft.com/office/drawing/2014/main" id="{EEEC44E6-8BE3-206A-0CF2-1C07C7B095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7D2F6B-8E41-6BE6-6A40-8B96D6AE3DEC}"/>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676990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633233-C04D-34AF-846F-3F44D611861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8D43CEA-01DD-3EEB-446E-A469EBFCF3A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DA4940-7F12-19EB-9195-9F3B9D85BAB3}"/>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5" name="Footer Placeholder 4">
            <a:extLst>
              <a:ext uri="{FF2B5EF4-FFF2-40B4-BE49-F238E27FC236}">
                <a16:creationId xmlns:a16="http://schemas.microsoft.com/office/drawing/2014/main" id="{800ACBD3-5750-982D-E07D-132C54F0AE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F4664E-5233-10C5-582D-6902301687FD}"/>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607432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82CC10-C465-B617-51C0-DCB2FA342E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45B470D-504B-29D1-C7E4-A3011BF125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1AB50C-3C7C-2DB2-588A-E935439443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42D775E-5C88-4442-B435-79B28F8A1366}" type="datetimeFigureOut">
              <a:rPr lang="en-GB" smtClean="0"/>
              <a:t>25/06/2026</a:t>
            </a:fld>
            <a:endParaRPr lang="en-GB"/>
          </a:p>
        </p:txBody>
      </p:sp>
      <p:sp>
        <p:nvSpPr>
          <p:cNvPr id="5" name="Footer Placeholder 4">
            <a:extLst>
              <a:ext uri="{FF2B5EF4-FFF2-40B4-BE49-F238E27FC236}">
                <a16:creationId xmlns:a16="http://schemas.microsoft.com/office/drawing/2014/main" id="{35170EED-552F-F6E8-E4D7-6134C3EA04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9535CC1-E1F8-5CCA-9FB8-796D1D1D11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1F3F6B6-615F-0E47-9357-3181E906E58E}" type="slidenum">
              <a:rPr lang="en-GB" smtClean="0"/>
              <a:t>‹#›</a:t>
            </a:fld>
            <a:endParaRPr lang="en-GB"/>
          </a:p>
        </p:txBody>
      </p:sp>
    </p:spTree>
    <p:extLst>
      <p:ext uri="{BB962C8B-B14F-4D97-AF65-F5344CB8AC3E}">
        <p14:creationId xmlns:p14="http://schemas.microsoft.com/office/powerpoint/2010/main" val="7653461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11" Type="http://schemas.openxmlformats.org/officeDocument/2006/relationships/image" Target="../media/image2.png"/><Relationship Id="rId5" Type="http://schemas.openxmlformats.org/officeDocument/2006/relationships/diagramData" Target="../diagrams/data1.xml"/><Relationship Id="rId10" Type="http://schemas.openxmlformats.org/officeDocument/2006/relationships/image" Target="../media/image3.jpe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jpeg"/><Relationship Id="rId5" Type="http://schemas.openxmlformats.org/officeDocument/2006/relationships/hyperlink" Target="https://eurekaincare.co.uk/domiciliary/" TargetMode="Externa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0.png"/><Relationship Id="rId5" Type="http://schemas.openxmlformats.org/officeDocument/2006/relationships/hyperlink" Target="https://www.ageuk.org.uk/" TargetMode="External"/><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hyperlink" Target="https://royalopencollege.org/blog/health-and-social-care/what-is-pies-in-health-and-social-care/" TargetMode="External"/><Relationship Id="rId3" Type="http://schemas.openxmlformats.org/officeDocument/2006/relationships/hyperlink" Target="https://carecubed.org/health-social-care-policies-uk-an-overview/" TargetMode="External"/><Relationship Id="rId7" Type="http://schemas.openxmlformats.org/officeDocument/2006/relationships/hyperlink" Target="https://www.simplypsychology.org/disengagement-theory.html" TargetMode="External"/><Relationship Id="rId2" Type="http://schemas.openxmlformats.org/officeDocument/2006/relationships/hyperlink" Target="https://www.ageuk.org.uk/about-us/" TargetMode="External"/><Relationship Id="rId1" Type="http://schemas.openxmlformats.org/officeDocument/2006/relationships/slideLayout" Target="../slideLayouts/slideLayout2.xml"/><Relationship Id="rId6" Type="http://schemas.openxmlformats.org/officeDocument/2006/relationships/hyperlink" Target="https://pmc.ncbi.nlm.nih.gov/articles/PMC4087103/" TargetMode="External"/><Relationship Id="rId5" Type="http://schemas.openxmlformats.org/officeDocument/2006/relationships/hyperlink" Target="https://dementiaallianceinternational.org/blog/the-remarkable-de-hogeweyk-dementia-village-a-blueprint-for-living-with-end-stage-dementia" TargetMode="External"/><Relationship Id="rId10" Type="http://schemas.openxmlformats.org/officeDocument/2006/relationships/hyperlink" Target="https://www.independentage.org/get-advice/care/care-homes/when-you-might-want-to-consider-a-care-home" TargetMode="External"/><Relationship Id="rId4" Type="http://schemas.openxmlformats.org/officeDocument/2006/relationships/hyperlink" Target="https://www.careuk.com/help-advice/what-are-live-in-and-domiciliary-care" TargetMode="External"/><Relationship Id="rId9" Type="http://schemas.openxmlformats.org/officeDocument/2006/relationships/hyperlink" Target="https://www.health.harvard.edu/healthy-aging-and-longevity/telehealth-the-advantages-and-disadvantage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theaccessgroup.com/en-gb/blog/hsc-the-challenges-facing-the-domiciliary-care-market/" TargetMode="External"/><Relationship Id="rId3" Type="http://schemas.openxmlformats.org/officeDocument/2006/relationships/hyperlink" Target="https://www.nice.org.uk/guidance/ng22" TargetMode="External"/><Relationship Id="rId7" Type="http://schemas.openxmlformats.org/officeDocument/2006/relationships/hyperlink" Target="https://www.scie.org.uk/integrated-care/intermediate-care-reablement/reablement-guide/" TargetMode="External"/><Relationship Id="rId2" Type="http://schemas.openxmlformats.org/officeDocument/2006/relationships/hyperlink" Target="https://www.nhs.uk/social-care-and-support/care-services-equipment-and-care-homes/homecare" TargetMode="External"/><Relationship Id="rId1" Type="http://schemas.openxmlformats.org/officeDocument/2006/relationships/slideLayout" Target="../slideLayouts/slideLayout7.xml"/><Relationship Id="rId6" Type="http://schemas.openxmlformats.org/officeDocument/2006/relationships/hyperlink" Target="https://www.ons.gov.uk/peoplepopulationandcommunity/birthsdeathsandmarriages/ageing/articles/livinglongerhowourpopulationischangingandwhyitmatters/2018-08-13" TargetMode="External"/><Relationship Id="rId5" Type="http://schemas.openxmlformats.org/officeDocument/2006/relationships/hyperlink" Target="https://www.simplypsychology.org/disengagement-theory.html" TargetMode="External"/><Relationship Id="rId4" Type="http://schemas.openxmlformats.org/officeDocument/2006/relationships/hyperlink" Target="https://www.nice.org.uk/news/articles/new-guideline-will-help-cut-falls-and-related-hospital-admissions-for-older-and-at-risk-peopl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ebsco.com/research-starters/sociology/activity-theory-aging" TargetMode="External"/><Relationship Id="rId2" Type="http://schemas.openxmlformats.org/officeDocument/2006/relationships/hyperlink" Target="https://commonslibrary.parliament.uk/research-briefings/cbp-10338/"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ageing-and-health" TargetMode="External"/><Relationship Id="rId4" Type="http://schemas.openxmlformats.org/officeDocument/2006/relationships/hyperlink" Target="https://www.ebsco.com/research-starters/social-sciences-and-humanities/functionalist-perspective-disengagement-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Two people holding each other's hands">
            <a:extLst>
              <a:ext uri="{FF2B5EF4-FFF2-40B4-BE49-F238E27FC236}">
                <a16:creationId xmlns:a16="http://schemas.microsoft.com/office/drawing/2014/main" id="{7805AF0D-BA49-0AC2-8A53-0FABB3F69CAE}"/>
              </a:ext>
            </a:extLst>
          </p:cNvPr>
          <p:cNvPicPr>
            <a:picLocks noChangeAspect="1"/>
          </p:cNvPicPr>
          <p:nvPr/>
        </p:nvPicPr>
        <p:blipFill>
          <a:blip r:embed="rId5">
            <a:alphaModFix amt="50000"/>
          </a:blip>
          <a:srcRect t="7664" b="8067"/>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225CF4D7-1362-DBC9-43C6-2952CAB7010C}"/>
              </a:ext>
            </a:extLst>
          </p:cNvPr>
          <p:cNvSpPr>
            <a:spLocks noGrp="1"/>
          </p:cNvSpPr>
          <p:nvPr>
            <p:ph type="ctrTitle"/>
          </p:nvPr>
        </p:nvSpPr>
        <p:spPr>
          <a:xfrm>
            <a:off x="1524000" y="1122362"/>
            <a:ext cx="9144000" cy="2900518"/>
          </a:xfrm>
        </p:spPr>
        <p:txBody>
          <a:bodyPr>
            <a:normAutofit/>
          </a:bodyPr>
          <a:lstStyle/>
          <a:p>
            <a:r>
              <a:rPr lang="en-GB" sz="5100" b="1" dirty="0">
                <a:solidFill>
                  <a:srgbClr val="FFFFFF"/>
                </a:solidFill>
              </a:rPr>
              <a:t>Empowering the Older Person (BMHP6027) </a:t>
            </a:r>
            <a:br>
              <a:rPr lang="en-GB" sz="5100" b="1" dirty="0">
                <a:solidFill>
                  <a:srgbClr val="FFFFFF"/>
                </a:solidFill>
              </a:rPr>
            </a:br>
            <a:r>
              <a:rPr lang="en-GB" sz="5100" b="1" dirty="0">
                <a:solidFill>
                  <a:srgbClr val="FFFFFF"/>
                </a:solidFill>
              </a:rPr>
              <a:t>component 1 </a:t>
            </a:r>
            <a:br>
              <a:rPr lang="en-GB" sz="5100" b="1" dirty="0">
                <a:solidFill>
                  <a:srgbClr val="FFFFFF"/>
                </a:solidFill>
              </a:rPr>
            </a:br>
            <a:endParaRPr lang="en-GB" sz="5100" dirty="0">
              <a:solidFill>
                <a:srgbClr val="FFFFFF"/>
              </a:solidFill>
            </a:endParaRPr>
          </a:p>
        </p:txBody>
      </p:sp>
      <p:sp>
        <p:nvSpPr>
          <p:cNvPr id="3" name="Subtitle 2">
            <a:extLst>
              <a:ext uri="{FF2B5EF4-FFF2-40B4-BE49-F238E27FC236}">
                <a16:creationId xmlns:a16="http://schemas.microsoft.com/office/drawing/2014/main" id="{DB479695-E14E-D860-F369-7B5F830C9177}"/>
              </a:ext>
            </a:extLst>
          </p:cNvPr>
          <p:cNvSpPr>
            <a:spLocks noGrp="1"/>
          </p:cNvSpPr>
          <p:nvPr>
            <p:ph type="subTitle" idx="1"/>
          </p:nvPr>
        </p:nvSpPr>
        <p:spPr>
          <a:xfrm>
            <a:off x="1524000" y="4159404"/>
            <a:ext cx="9144000" cy="1098395"/>
          </a:xfrm>
        </p:spPr>
        <p:txBody>
          <a:bodyPr>
            <a:normAutofit/>
          </a:bodyPr>
          <a:lstStyle/>
          <a:p>
            <a:r>
              <a:rPr lang="en-GB" sz="1100" dirty="0">
                <a:solidFill>
                  <a:srgbClr val="FFFFFF"/>
                </a:solidFill>
              </a:rPr>
              <a:t>Name : Iqra Mohammad </a:t>
            </a:r>
          </a:p>
          <a:p>
            <a:r>
              <a:rPr lang="en-GB" sz="1100" dirty="0">
                <a:solidFill>
                  <a:srgbClr val="FFFFFF"/>
                </a:solidFill>
              </a:rPr>
              <a:t>Student ID: 2325946</a:t>
            </a:r>
          </a:p>
          <a:p>
            <a:r>
              <a:rPr lang="en-GB" sz="1100" dirty="0">
                <a:solidFill>
                  <a:srgbClr val="FFFFFF"/>
                </a:solidFill>
              </a:rPr>
              <a:t>Lecturer name : Fahad Khan</a:t>
            </a:r>
          </a:p>
        </p:txBody>
      </p:sp>
      <p:pic>
        <p:nvPicPr>
          <p:cNvPr id="8" name="Audio 7">
            <a:extLst>
              <a:ext uri="{FF2B5EF4-FFF2-40B4-BE49-F238E27FC236}">
                <a16:creationId xmlns:a16="http://schemas.microsoft.com/office/drawing/2014/main" id="{493F1C3A-5FEC-8C45-3B89-9A0DA0B6DD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913463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810"/>
    </mc:Choice>
    <mc:Fallback xmlns="">
      <p:transition spd="slow" advTm="8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F1496-EF9C-47A0-79FE-A1BEC1A17558}"/>
              </a:ext>
            </a:extLst>
          </p:cNvPr>
          <p:cNvSpPr>
            <a:spLocks noGrp="1"/>
          </p:cNvSpPr>
          <p:nvPr>
            <p:ph type="title" idx="4294967295"/>
          </p:nvPr>
        </p:nvSpPr>
        <p:spPr>
          <a:xfrm>
            <a:off x="0" y="311126"/>
            <a:ext cx="10515600" cy="1325562"/>
          </a:xfrm>
        </p:spPr>
        <p:txBody>
          <a:bodyPr/>
          <a:lstStyle/>
          <a:p>
            <a:pPr algn="ctr"/>
            <a:r>
              <a:rPr lang="en-GB" dirty="0"/>
              <a:t>Introduction </a:t>
            </a:r>
          </a:p>
        </p:txBody>
      </p:sp>
      <p:sp>
        <p:nvSpPr>
          <p:cNvPr id="3" name="Content Placeholder 2">
            <a:extLst>
              <a:ext uri="{FF2B5EF4-FFF2-40B4-BE49-F238E27FC236}">
                <a16:creationId xmlns:a16="http://schemas.microsoft.com/office/drawing/2014/main" id="{12AEF13C-7452-B6D3-2F3F-B4505A79C9C2}"/>
              </a:ext>
            </a:extLst>
          </p:cNvPr>
          <p:cNvSpPr>
            <a:spLocks noGrp="1"/>
          </p:cNvSpPr>
          <p:nvPr>
            <p:ph sz="half" idx="4294967295"/>
          </p:nvPr>
        </p:nvSpPr>
        <p:spPr>
          <a:xfrm>
            <a:off x="284163" y="1581983"/>
            <a:ext cx="5735638" cy="2336800"/>
          </a:xfrm>
          <a:ln w="38100">
            <a:noFill/>
          </a:ln>
        </p:spPr>
        <p:txBody>
          <a:bodyPr>
            <a:normAutofit fontScale="25000" lnSpcReduction="20000"/>
          </a:bodyPr>
          <a:lstStyle/>
          <a:p>
            <a:pPr marL="0" indent="0" algn="ctr">
              <a:buNone/>
            </a:pPr>
            <a:r>
              <a:rPr lang="en-GB" sz="6400" dirty="0">
                <a:latin typeface="Arial" panose="020B0604020202020204" pitchFamily="34" charset="0"/>
                <a:cs typeface="Arial" panose="020B0604020202020204" pitchFamily="34" charset="0"/>
              </a:rPr>
              <a:t>What is Ageing ? </a:t>
            </a:r>
          </a:p>
          <a:p>
            <a:pPr algn="just">
              <a:lnSpc>
                <a:spcPct val="170000"/>
              </a:lnSpc>
            </a:pPr>
            <a:r>
              <a:rPr lang="en-GB" sz="6400" dirty="0">
                <a:latin typeface="Arial" panose="020B0604020202020204" pitchFamily="34" charset="0"/>
                <a:cs typeface="Arial" panose="020B0604020202020204" pitchFamily="34" charset="0"/>
              </a:rPr>
              <a:t>According to World Health Organization (2025) aging is the body’s gradual decline due to a lifelong buildup of cellular damage. This internal wear and tear reduces our physical and mental stamina, makes us more vulnerable to chronic illnesses, and increases the likelihood of death.</a:t>
            </a:r>
          </a:p>
          <a:p>
            <a:pPr algn="just">
              <a:lnSpc>
                <a:spcPct val="170000"/>
              </a:lnSpc>
            </a:pPr>
            <a:endParaRPr lang="en-GB" sz="6400" dirty="0">
              <a:latin typeface="Arial" panose="020B0604020202020204" pitchFamily="34" charset="0"/>
              <a:cs typeface="Arial" panose="020B0604020202020204" pitchFamily="34" charset="0"/>
            </a:endParaRPr>
          </a:p>
          <a:p>
            <a:endParaRPr lang="en-GB" dirty="0"/>
          </a:p>
        </p:txBody>
      </p:sp>
      <p:graphicFrame>
        <p:nvGraphicFramePr>
          <p:cNvPr id="2054" name="Content Placeholder 5">
            <a:extLst>
              <a:ext uri="{FF2B5EF4-FFF2-40B4-BE49-F238E27FC236}">
                <a16:creationId xmlns:a16="http://schemas.microsoft.com/office/drawing/2014/main" id="{F2ED68AB-1D4A-E123-440E-9A4584A73997}"/>
              </a:ext>
            </a:extLst>
          </p:cNvPr>
          <p:cNvGraphicFramePr>
            <a:graphicFrameLocks noGrp="1"/>
          </p:cNvGraphicFramePr>
          <p:nvPr>
            <p:ph sz="half" idx="4294967295"/>
            <p:extLst>
              <p:ext uri="{D42A27DB-BD31-4B8C-83A1-F6EECF244321}">
                <p14:modId xmlns:p14="http://schemas.microsoft.com/office/powerpoint/2010/main" val="262638369"/>
              </p:ext>
            </p:extLst>
          </p:nvPr>
        </p:nvGraphicFramePr>
        <p:xfrm>
          <a:off x="6019801" y="1479550"/>
          <a:ext cx="6019800" cy="46736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50" name="Picture 2" descr="A group of people walking in different colors&#10;&#10;AI-generated content may be incorrect.">
            <a:extLst>
              <a:ext uri="{FF2B5EF4-FFF2-40B4-BE49-F238E27FC236}">
                <a16:creationId xmlns:a16="http://schemas.microsoft.com/office/drawing/2014/main" id="{6FE14A55-B2F3-1C03-C3C7-9B7F79AEED1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09980" y="3816350"/>
            <a:ext cx="4331646" cy="2598988"/>
          </a:xfrm>
          <a:prstGeom prst="rect">
            <a:avLst/>
          </a:prstGeom>
          <a:noFill/>
          <a:extLst>
            <a:ext uri="{909E8E84-426E-40DD-AFC4-6F175D3DCCD1}">
              <a14:hiddenFill xmlns:a14="http://schemas.microsoft.com/office/drawing/2010/main">
                <a:solidFill>
                  <a:srgbClr val="FFFFFF"/>
                </a:solidFill>
              </a14:hiddenFill>
            </a:ext>
          </a:extLst>
        </p:spPr>
      </p:pic>
      <p:pic>
        <p:nvPicPr>
          <p:cNvPr id="30" name="Audio 29">
            <a:extLst>
              <a:ext uri="{FF2B5EF4-FFF2-40B4-BE49-F238E27FC236}">
                <a16:creationId xmlns:a16="http://schemas.microsoft.com/office/drawing/2014/main" id="{6680C671-552E-EDA7-1B9A-C7440DC67D1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82020" y="6048020"/>
            <a:ext cx="594080" cy="594080"/>
          </a:xfrm>
          <a:prstGeom prst="rect">
            <a:avLst/>
          </a:prstGeom>
        </p:spPr>
      </p:pic>
    </p:spTree>
    <p:extLst>
      <p:ext uri="{BB962C8B-B14F-4D97-AF65-F5344CB8AC3E}">
        <p14:creationId xmlns:p14="http://schemas.microsoft.com/office/powerpoint/2010/main" val="2844786174"/>
      </p:ext>
    </p:extLst>
  </p:cSld>
  <p:clrMapOvr>
    <a:masterClrMapping/>
  </p:clrMapOvr>
  <mc:AlternateContent xmlns:mc="http://schemas.openxmlformats.org/markup-compatibility/2006" xmlns:p14="http://schemas.microsoft.com/office/powerpoint/2010/main">
    <mc:Choice Requires="p14">
      <p:transition spd="slow" p14:dur="2000" advTm="50635"/>
    </mc:Choice>
    <mc:Fallback xmlns="">
      <p:transition spd="slow" advTm="50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69CDB-0CDD-1F8D-B33E-74FC9862A86E}"/>
              </a:ext>
            </a:extLst>
          </p:cNvPr>
          <p:cNvSpPr>
            <a:spLocks noGrp="1"/>
          </p:cNvSpPr>
          <p:nvPr>
            <p:ph type="title" idx="4294967295"/>
          </p:nvPr>
        </p:nvSpPr>
        <p:spPr>
          <a:xfrm>
            <a:off x="0" y="365125"/>
            <a:ext cx="10515600" cy="1325563"/>
          </a:xfrm>
        </p:spPr>
        <p:txBody>
          <a:bodyPr/>
          <a:lstStyle/>
          <a:p>
            <a:pPr algn="ctr"/>
            <a:r>
              <a:rPr lang="en-GB" dirty="0"/>
              <a:t>The Ageing population </a:t>
            </a:r>
          </a:p>
        </p:txBody>
      </p:sp>
      <p:sp>
        <p:nvSpPr>
          <p:cNvPr id="15" name="Content Placeholder 14">
            <a:extLst>
              <a:ext uri="{FF2B5EF4-FFF2-40B4-BE49-F238E27FC236}">
                <a16:creationId xmlns:a16="http://schemas.microsoft.com/office/drawing/2014/main" id="{1E24D262-60BA-C433-D679-D2830B357CBC}"/>
              </a:ext>
            </a:extLst>
          </p:cNvPr>
          <p:cNvSpPr>
            <a:spLocks noGrp="1"/>
          </p:cNvSpPr>
          <p:nvPr>
            <p:ph sz="half" idx="4294967295"/>
          </p:nvPr>
        </p:nvSpPr>
        <p:spPr>
          <a:xfrm>
            <a:off x="359569" y="5523816"/>
            <a:ext cx="11472862" cy="969059"/>
          </a:xfrm>
        </p:spPr>
        <p:txBody>
          <a:bodyPr>
            <a:normAutofit fontScale="92500" lnSpcReduction="20000"/>
          </a:bodyPr>
          <a:lstStyle/>
          <a:p>
            <a:pPr marL="0" indent="0">
              <a:buNone/>
            </a:pPr>
            <a:r>
              <a:rPr lang="en-GB" sz="1800" dirty="0"/>
              <a:t>Older adults often have more complex care needs due to chronic health conditions, increasing demand for the NHS and adult social care (Uberoi, 2025)</a:t>
            </a:r>
          </a:p>
          <a:p>
            <a:pPr marL="0" indent="0">
              <a:buNone/>
            </a:pPr>
            <a:r>
              <a:rPr lang="en-GB" sz="1800" dirty="0"/>
              <a:t>By addressing physical, intellectual, emotional and social needs, care can be more personalised, effective and person-centred, supporting better well-being and quality of life (Evans, 2026).</a:t>
            </a:r>
          </a:p>
        </p:txBody>
      </p:sp>
      <p:sp>
        <p:nvSpPr>
          <p:cNvPr id="16" name="TextBox 15">
            <a:extLst>
              <a:ext uri="{FF2B5EF4-FFF2-40B4-BE49-F238E27FC236}">
                <a16:creationId xmlns:a16="http://schemas.microsoft.com/office/drawing/2014/main" id="{7E54BDAB-BFFA-5D57-A4D2-BBBDE3AD0F21}"/>
              </a:ext>
            </a:extLst>
          </p:cNvPr>
          <p:cNvSpPr txBox="1"/>
          <p:nvPr/>
        </p:nvSpPr>
        <p:spPr>
          <a:xfrm>
            <a:off x="706437" y="1426259"/>
            <a:ext cx="10398179" cy="369332"/>
          </a:xfrm>
          <a:prstGeom prst="rect">
            <a:avLst/>
          </a:prstGeom>
          <a:noFill/>
        </p:spPr>
        <p:txBody>
          <a:bodyPr wrap="square" rtlCol="0">
            <a:spAutoFit/>
          </a:bodyPr>
          <a:lstStyle/>
          <a:p>
            <a:r>
              <a:rPr lang="en-GB" dirty="0"/>
              <a:t>By 2066, UK residents aged 65+ will grow to 20.4 million, making up 26% of the population (ONS, 2018).</a:t>
            </a:r>
          </a:p>
        </p:txBody>
      </p:sp>
      <p:pic>
        <p:nvPicPr>
          <p:cNvPr id="4" name="Picture 3" descr="A screenshot of a computer&#10;&#10;AI-generated content may be incorrect.">
            <a:extLst>
              <a:ext uri="{FF2B5EF4-FFF2-40B4-BE49-F238E27FC236}">
                <a16:creationId xmlns:a16="http://schemas.microsoft.com/office/drawing/2014/main" id="{DFE8B70C-80F4-FFF7-7901-06EB90BB191B}"/>
              </a:ext>
            </a:extLst>
          </p:cNvPr>
          <p:cNvPicPr>
            <a:picLocks noChangeAspect="1"/>
          </p:cNvPicPr>
          <p:nvPr/>
        </p:nvPicPr>
        <p:blipFill>
          <a:blip r:embed="rId5"/>
          <a:srcRect l="4398" t="39173" r="32527" b="17616"/>
          <a:stretch>
            <a:fillRect/>
          </a:stretch>
        </p:blipFill>
        <p:spPr>
          <a:xfrm>
            <a:off x="2674234" y="2276911"/>
            <a:ext cx="6222631" cy="2664422"/>
          </a:xfrm>
          <a:prstGeom prst="rect">
            <a:avLst/>
          </a:prstGeom>
        </p:spPr>
      </p:pic>
      <p:sp>
        <p:nvSpPr>
          <p:cNvPr id="6" name="TextBox 5">
            <a:extLst>
              <a:ext uri="{FF2B5EF4-FFF2-40B4-BE49-F238E27FC236}">
                <a16:creationId xmlns:a16="http://schemas.microsoft.com/office/drawing/2014/main" id="{C1456F82-9BE6-FE1B-F14D-630BFE891CAD}"/>
              </a:ext>
            </a:extLst>
          </p:cNvPr>
          <p:cNvSpPr txBox="1"/>
          <p:nvPr/>
        </p:nvSpPr>
        <p:spPr>
          <a:xfrm>
            <a:off x="4161139" y="4835159"/>
            <a:ext cx="3388839" cy="369332"/>
          </a:xfrm>
          <a:prstGeom prst="rect">
            <a:avLst/>
          </a:prstGeom>
          <a:noFill/>
        </p:spPr>
        <p:txBody>
          <a:bodyPr wrap="square">
            <a:spAutoFit/>
          </a:bodyPr>
          <a:lstStyle/>
          <a:p>
            <a:r>
              <a:rPr lang="en-GB" dirty="0"/>
              <a:t>(Centre for Ageing Better, 2025)</a:t>
            </a:r>
          </a:p>
        </p:txBody>
      </p:sp>
      <p:pic>
        <p:nvPicPr>
          <p:cNvPr id="184" name="Audio 183">
            <a:extLst>
              <a:ext uri="{FF2B5EF4-FFF2-40B4-BE49-F238E27FC236}">
                <a16:creationId xmlns:a16="http://schemas.microsoft.com/office/drawing/2014/main" id="{739D58E0-C7EF-03A2-2ED6-0677CB056F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58262" y="6178378"/>
            <a:ext cx="679622" cy="679622"/>
          </a:xfrm>
          <a:prstGeom prst="rect">
            <a:avLst/>
          </a:prstGeom>
        </p:spPr>
      </p:pic>
    </p:spTree>
    <p:extLst>
      <p:ext uri="{BB962C8B-B14F-4D97-AF65-F5344CB8AC3E}">
        <p14:creationId xmlns:p14="http://schemas.microsoft.com/office/powerpoint/2010/main" val="3591169787"/>
      </p:ext>
    </p:extLst>
  </p:cSld>
  <p:clrMapOvr>
    <a:masterClrMapping/>
  </p:clrMapOvr>
  <mc:AlternateContent xmlns:mc="http://schemas.openxmlformats.org/markup-compatibility/2006" xmlns:p14="http://schemas.microsoft.com/office/powerpoint/2010/main">
    <mc:Choice Requires="p14">
      <p:transition spd="slow" p14:dur="2000" advTm="46247"/>
    </mc:Choice>
    <mc:Fallback xmlns="">
      <p:transition spd="slow" advTm="46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F97D46-7BCB-FBA4-0974-C7736D8DADFB}"/>
              </a:ext>
            </a:extLst>
          </p:cNvPr>
          <p:cNvSpPr>
            <a:spLocks noGrp="1"/>
          </p:cNvSpPr>
          <p:nvPr>
            <p:ph type="title" idx="4294967295"/>
          </p:nvPr>
        </p:nvSpPr>
        <p:spPr>
          <a:xfrm>
            <a:off x="838200" y="556995"/>
            <a:ext cx="10515600" cy="1133693"/>
          </a:xfrm>
        </p:spPr>
        <p:txBody>
          <a:bodyPr vert="horz" lIns="91440" tIns="45720" rIns="91440" bIns="45720" rtlCol="0" anchor="ctr">
            <a:normAutofit/>
          </a:bodyPr>
          <a:lstStyle/>
          <a:p>
            <a:r>
              <a:rPr lang="en-US" sz="5200" kern="1200" dirty="0">
                <a:solidFill>
                  <a:schemeClr val="tx1"/>
                </a:solidFill>
                <a:latin typeface="+mj-lt"/>
                <a:ea typeface="+mj-ea"/>
                <a:cs typeface="+mj-cs"/>
              </a:rPr>
              <a:t>Theoretical frameworks </a:t>
            </a:r>
          </a:p>
        </p:txBody>
      </p:sp>
      <p:graphicFrame>
        <p:nvGraphicFramePr>
          <p:cNvPr id="64" name="Content Placeholder 6">
            <a:extLst>
              <a:ext uri="{FF2B5EF4-FFF2-40B4-BE49-F238E27FC236}">
                <a16:creationId xmlns:a16="http://schemas.microsoft.com/office/drawing/2014/main" id="{792F17FD-1585-F614-4F9D-A255AB27E93E}"/>
              </a:ext>
            </a:extLst>
          </p:cNvPr>
          <p:cNvGraphicFramePr>
            <a:graphicFrameLocks noGrp="1"/>
          </p:cNvGraphicFramePr>
          <p:nvPr>
            <p:ph sz="half" idx="4294967295"/>
            <p:extLst>
              <p:ext uri="{D42A27DB-BD31-4B8C-83A1-F6EECF244321}">
                <p14:modId xmlns:p14="http://schemas.microsoft.com/office/powerpoint/2010/main" val="35439134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5" name="Audio 104">
            <a:extLst>
              <a:ext uri="{FF2B5EF4-FFF2-40B4-BE49-F238E27FC236}">
                <a16:creationId xmlns:a16="http://schemas.microsoft.com/office/drawing/2014/main" id="{2B08DFA4-0CA1-2E91-4C94-84EB1063029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50649236"/>
      </p:ext>
    </p:extLst>
  </p:cSld>
  <p:clrMapOvr>
    <a:masterClrMapping/>
  </p:clrMapOvr>
  <mc:AlternateContent xmlns:mc="http://schemas.openxmlformats.org/markup-compatibility/2006" xmlns:p14="http://schemas.microsoft.com/office/powerpoint/2010/main">
    <mc:Choice Requires="p14">
      <p:transition spd="slow" p14:dur="2000" advTm="121974"/>
    </mc:Choice>
    <mc:Fallback xmlns="">
      <p:transition spd="slow" advTm="121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21F8E4-750A-55FA-CBDD-263113E66F2C}"/>
              </a:ext>
            </a:extLst>
          </p:cNvPr>
          <p:cNvSpPr txBox="1">
            <a:spLocks/>
          </p:cNvSpPr>
          <p:nvPr/>
        </p:nvSpPr>
        <p:spPr>
          <a:xfrm>
            <a:off x="1008184" y="174032"/>
            <a:ext cx="10175631" cy="111184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4000" kern="1200" dirty="0">
                <a:solidFill>
                  <a:schemeClr val="tx1"/>
                </a:solidFill>
                <a:latin typeface="+mj-lt"/>
                <a:ea typeface="+mj-ea"/>
                <a:cs typeface="+mj-cs"/>
              </a:rPr>
              <a:t>Policy and legislation </a:t>
            </a:r>
          </a:p>
        </p:txBody>
      </p:sp>
      <p:sp>
        <p:nvSpPr>
          <p:cNvPr id="3" name="TextBox 2">
            <a:extLst>
              <a:ext uri="{FF2B5EF4-FFF2-40B4-BE49-F238E27FC236}">
                <a16:creationId xmlns:a16="http://schemas.microsoft.com/office/drawing/2014/main" id="{91BD0D35-EA04-65CE-0E8C-A1F29C3A7D7A}"/>
              </a:ext>
            </a:extLst>
          </p:cNvPr>
          <p:cNvSpPr txBox="1"/>
          <p:nvPr/>
        </p:nvSpPr>
        <p:spPr>
          <a:xfrm>
            <a:off x="1005137" y="1075955"/>
            <a:ext cx="10175630" cy="767904"/>
          </a:xfrm>
          <a:prstGeom prst="rect">
            <a:avLst/>
          </a:prstGeom>
        </p:spPr>
        <p:txBody>
          <a:bodyPr vert="horz" lIns="91440" tIns="45720" rIns="91440" bIns="45720" rtlCol="0" anchor="ctr">
            <a:normAutofit/>
          </a:bodyPr>
          <a:lstStyle/>
          <a:p>
            <a:pPr algn="ctr">
              <a:lnSpc>
                <a:spcPct val="90000"/>
              </a:lnSpc>
              <a:spcAft>
                <a:spcPts val="600"/>
              </a:spcAft>
            </a:pPr>
            <a:r>
              <a:rPr lang="en-US" sz="1700" dirty="0"/>
              <a:t>There are several legislations and policies to support older people, for example :  Care Act 2014,mental capacity act 2005,equality act 2010,data protection act 2018, NHS Long Term Plan (2019).</a:t>
            </a:r>
          </a:p>
        </p:txBody>
      </p:sp>
      <p:sp>
        <p:nvSpPr>
          <p:cNvPr id="12" name="TextBox 11">
            <a:extLst>
              <a:ext uri="{FF2B5EF4-FFF2-40B4-BE49-F238E27FC236}">
                <a16:creationId xmlns:a16="http://schemas.microsoft.com/office/drawing/2014/main" id="{9C7B0724-1F01-256F-2984-5266638BC207}"/>
              </a:ext>
            </a:extLst>
          </p:cNvPr>
          <p:cNvSpPr txBox="1"/>
          <p:nvPr/>
        </p:nvSpPr>
        <p:spPr>
          <a:xfrm>
            <a:off x="374455" y="6037637"/>
            <a:ext cx="11734385" cy="646331"/>
          </a:xfrm>
          <a:prstGeom prst="rect">
            <a:avLst/>
          </a:prstGeom>
          <a:noFill/>
        </p:spPr>
        <p:txBody>
          <a:bodyPr wrap="square">
            <a:spAutoFit/>
          </a:bodyPr>
          <a:lstStyle/>
          <a:p>
            <a:pPr>
              <a:spcAft>
                <a:spcPts val="600"/>
              </a:spcAft>
            </a:pPr>
            <a:r>
              <a:rPr lang="en-GB" dirty="0"/>
              <a:t>Health and social care professionals in the UK must remain informed about current policies and procedures, as these guide service delivery and safeguard vulnerable individuals (</a:t>
            </a:r>
            <a:r>
              <a:rPr lang="en-GB" dirty="0" err="1"/>
              <a:t>CareCubed</a:t>
            </a:r>
            <a:r>
              <a:rPr lang="en-GB" dirty="0"/>
              <a:t>, 2026).</a:t>
            </a:r>
          </a:p>
        </p:txBody>
      </p:sp>
      <p:graphicFrame>
        <p:nvGraphicFramePr>
          <p:cNvPr id="4" name="Table 3">
            <a:extLst>
              <a:ext uri="{FF2B5EF4-FFF2-40B4-BE49-F238E27FC236}">
                <a16:creationId xmlns:a16="http://schemas.microsoft.com/office/drawing/2014/main" id="{E9AB7A76-2BB1-7620-F7F4-38FA2AF469E8}"/>
              </a:ext>
            </a:extLst>
          </p:cNvPr>
          <p:cNvGraphicFramePr>
            <a:graphicFrameLocks noGrp="1"/>
          </p:cNvGraphicFramePr>
          <p:nvPr>
            <p:extLst>
              <p:ext uri="{D42A27DB-BD31-4B8C-83A1-F6EECF244321}">
                <p14:modId xmlns:p14="http://schemas.microsoft.com/office/powerpoint/2010/main" val="3977609284"/>
              </p:ext>
            </p:extLst>
          </p:nvPr>
        </p:nvGraphicFramePr>
        <p:xfrm>
          <a:off x="1298539" y="1969049"/>
          <a:ext cx="9588826" cy="3899397"/>
        </p:xfrm>
        <a:graphic>
          <a:graphicData uri="http://schemas.openxmlformats.org/drawingml/2006/table">
            <a:tbl>
              <a:tblPr>
                <a:solidFill>
                  <a:schemeClr val="tx1">
                    <a:lumMod val="65000"/>
                    <a:lumOff val="35000"/>
                  </a:schemeClr>
                </a:solidFill>
                <a:tableStyleId>{3B4B98B0-60AC-42C2-AFA5-B58CD77FA1E5}</a:tableStyleId>
              </a:tblPr>
              <a:tblGrid>
                <a:gridCol w="4783197">
                  <a:extLst>
                    <a:ext uri="{9D8B030D-6E8A-4147-A177-3AD203B41FA5}">
                      <a16:colId xmlns:a16="http://schemas.microsoft.com/office/drawing/2014/main" val="3088608580"/>
                    </a:ext>
                  </a:extLst>
                </a:gridCol>
                <a:gridCol w="4805629">
                  <a:extLst>
                    <a:ext uri="{9D8B030D-6E8A-4147-A177-3AD203B41FA5}">
                      <a16:colId xmlns:a16="http://schemas.microsoft.com/office/drawing/2014/main" val="4010296204"/>
                    </a:ext>
                  </a:extLst>
                </a:gridCol>
              </a:tblGrid>
              <a:tr h="363405">
                <a:tc>
                  <a:txBody>
                    <a:bodyPr/>
                    <a:lstStyle/>
                    <a:p>
                      <a:pPr>
                        <a:buNone/>
                      </a:pPr>
                      <a:r>
                        <a:rPr lang="en-GB" sz="1500" b="1" cap="none" spc="0" dirty="0">
                          <a:solidFill>
                            <a:schemeClr val="bg1"/>
                          </a:solidFill>
                        </a:rPr>
                        <a:t>Care Act 2014</a:t>
                      </a:r>
                      <a:endParaRPr lang="en-GB" sz="1500" cap="none" spc="0" dirty="0">
                        <a:solidFill>
                          <a:schemeClr val="bg1"/>
                        </a:solidFill>
                      </a:endParaRP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b="1" cap="none" spc="0" dirty="0">
                          <a:solidFill>
                            <a:schemeClr val="bg1"/>
                          </a:solidFill>
                        </a:rPr>
                        <a:t>Equality Act 2010</a:t>
                      </a:r>
                      <a:endParaRPr lang="en-GB" sz="1500" cap="none" spc="0" dirty="0">
                        <a:solidFill>
                          <a:schemeClr val="bg1"/>
                        </a:solidFill>
                      </a:endParaRP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778277184"/>
                  </a:ext>
                </a:extLst>
              </a:tr>
              <a:tr h="589332">
                <a:tc>
                  <a:txBody>
                    <a:bodyPr/>
                    <a:lstStyle/>
                    <a:p>
                      <a:pPr>
                        <a:buNone/>
                      </a:pPr>
                      <a:r>
                        <a:rPr lang="en-GB" sz="1500" cap="none" spc="0" dirty="0">
                          <a:solidFill>
                            <a:schemeClr val="bg1"/>
                          </a:solidFill>
                        </a:rPr>
                        <a:t>Promotes the wellbeing of adults needing care and support.</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cap="none" spc="0" dirty="0">
                          <a:solidFill>
                            <a:schemeClr val="bg1"/>
                          </a:solidFill>
                        </a:rPr>
                        <a:t>Ensures equal access to health and social care services.</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896265035"/>
                  </a:ext>
                </a:extLst>
              </a:tr>
              <a:tr h="589332">
                <a:tc>
                  <a:txBody>
                    <a:bodyPr/>
                    <a:lstStyle/>
                    <a:p>
                      <a:pPr>
                        <a:buNone/>
                      </a:pPr>
                      <a:r>
                        <a:rPr lang="en-GB" sz="1500" cap="none" spc="0" dirty="0">
                          <a:solidFill>
                            <a:schemeClr val="bg1"/>
                          </a:solidFill>
                        </a:rPr>
                        <a:t>Requires local authorities to carry out care needs assessments.</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cap="none" spc="0" dirty="0">
                          <a:solidFill>
                            <a:schemeClr val="bg1"/>
                          </a:solidFill>
                        </a:rPr>
                        <a:t>Requires organisations to make reasonable adjustments for disabled people.</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530055941"/>
                  </a:ext>
                </a:extLst>
              </a:tr>
              <a:tr h="589332">
                <a:tc>
                  <a:txBody>
                    <a:bodyPr/>
                    <a:lstStyle/>
                    <a:p>
                      <a:pPr>
                        <a:buNone/>
                      </a:pPr>
                      <a:r>
                        <a:rPr lang="en-GB" sz="1500" cap="none" spc="0" dirty="0">
                          <a:solidFill>
                            <a:schemeClr val="bg1"/>
                          </a:solidFill>
                        </a:rPr>
                        <a:t>Supports person-centred care and independence.</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cap="none" spc="0" dirty="0">
                          <a:solidFill>
                            <a:schemeClr val="bg1"/>
                          </a:solidFill>
                        </a:rPr>
                        <a:t>Protects people from discrimination, harassment, and victimisation.</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834641364"/>
                  </a:ext>
                </a:extLst>
              </a:tr>
              <a:tr h="589332">
                <a:tc>
                  <a:txBody>
                    <a:bodyPr/>
                    <a:lstStyle/>
                    <a:p>
                      <a:pPr>
                        <a:buNone/>
                      </a:pPr>
                      <a:r>
                        <a:rPr lang="en-GB" sz="1500" cap="none" spc="0" dirty="0">
                          <a:solidFill>
                            <a:schemeClr val="bg1"/>
                          </a:solidFill>
                        </a:rPr>
                        <a:t>Provides support and assessments for carers.</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cap="none" spc="0" dirty="0">
                          <a:solidFill>
                            <a:schemeClr val="bg1"/>
                          </a:solidFill>
                        </a:rPr>
                        <a:t>Protects nine protected characteristics, including age, sex, disability, race, and religion.</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1953815570"/>
                  </a:ext>
                </a:extLst>
              </a:tr>
              <a:tr h="589332">
                <a:tc>
                  <a:txBody>
                    <a:bodyPr/>
                    <a:lstStyle/>
                    <a:p>
                      <a:pPr>
                        <a:buNone/>
                      </a:pPr>
                      <a:r>
                        <a:rPr lang="en-GB" sz="1500" cap="none" spc="0" dirty="0">
                          <a:solidFill>
                            <a:schemeClr val="bg1"/>
                          </a:solidFill>
                        </a:rPr>
                        <a:t>Protects adults through safeguarding measures against abuse and neglect.</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cap="none" spc="0" dirty="0">
                          <a:solidFill>
                            <a:schemeClr val="bg1"/>
                          </a:solidFill>
                        </a:rPr>
                        <a:t>Promotes fairness and inclusion in service provision.</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988498139"/>
                  </a:ext>
                </a:extLst>
              </a:tr>
              <a:tr h="589332">
                <a:tc>
                  <a:txBody>
                    <a:bodyPr/>
                    <a:lstStyle/>
                    <a:p>
                      <a:pPr>
                        <a:buNone/>
                      </a:pPr>
                      <a:r>
                        <a:rPr lang="en-GB" sz="1500" cap="none" spc="0" dirty="0">
                          <a:solidFill>
                            <a:schemeClr val="bg1"/>
                          </a:solidFill>
                        </a:rPr>
                        <a:t>Encourages individuals to have choice and control over their care.</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cap="none" spc="0" dirty="0">
                          <a:solidFill>
                            <a:schemeClr val="bg1"/>
                          </a:solidFill>
                        </a:rPr>
                        <a:t>Ensures services are accessible and non-discriminatory.</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803121656"/>
                  </a:ext>
                </a:extLst>
              </a:tr>
            </a:tbl>
          </a:graphicData>
        </a:graphic>
      </p:graphicFrame>
      <p:pic>
        <p:nvPicPr>
          <p:cNvPr id="16" name="Audio 15">
            <a:extLst>
              <a:ext uri="{FF2B5EF4-FFF2-40B4-BE49-F238E27FC236}">
                <a16:creationId xmlns:a16="http://schemas.microsoft.com/office/drawing/2014/main" id="{26103C53-D438-2CCF-457B-BFB3B4D691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04702" y="5205171"/>
            <a:ext cx="812800" cy="812800"/>
          </a:xfrm>
          <a:prstGeom prst="rect">
            <a:avLst/>
          </a:prstGeom>
        </p:spPr>
      </p:pic>
    </p:spTree>
    <p:extLst>
      <p:ext uri="{BB962C8B-B14F-4D97-AF65-F5344CB8AC3E}">
        <p14:creationId xmlns:p14="http://schemas.microsoft.com/office/powerpoint/2010/main" val="407485287"/>
      </p:ext>
    </p:extLst>
  </p:cSld>
  <p:clrMapOvr>
    <a:masterClrMapping/>
  </p:clrMapOvr>
  <mc:AlternateContent xmlns:mc="http://schemas.openxmlformats.org/markup-compatibility/2006" xmlns:p14="http://schemas.microsoft.com/office/powerpoint/2010/main">
    <mc:Choice Requires="p14">
      <p:transition spd="slow" p14:dur="2000" advTm="138389"/>
    </mc:Choice>
    <mc:Fallback xmlns="">
      <p:transition spd="slow" advTm="138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D270FF-7C94-25D8-769B-79F9DA6ED1B8}"/>
              </a:ext>
            </a:extLst>
          </p:cNvPr>
          <p:cNvSpPr>
            <a:spLocks noGrp="1"/>
          </p:cNvSpPr>
          <p:nvPr>
            <p:ph type="title" idx="4294967295"/>
          </p:nvPr>
        </p:nvSpPr>
        <p:spPr>
          <a:xfrm>
            <a:off x="596932" y="-83772"/>
            <a:ext cx="5167185" cy="1680519"/>
          </a:xfrm>
        </p:spPr>
        <p:txBody>
          <a:bodyPr vert="horz" lIns="91440" tIns="45720" rIns="91440" bIns="45720" rtlCol="0" anchor="ctr">
            <a:normAutofit/>
          </a:bodyPr>
          <a:lstStyle/>
          <a:p>
            <a:r>
              <a:rPr lang="en-US" sz="4000" dirty="0"/>
              <a:t>Domiciliary Care</a:t>
            </a:r>
          </a:p>
        </p:txBody>
      </p:sp>
      <p:sp>
        <p:nvSpPr>
          <p:cNvPr id="4" name="Rectangle 1">
            <a:extLst>
              <a:ext uri="{FF2B5EF4-FFF2-40B4-BE49-F238E27FC236}">
                <a16:creationId xmlns:a16="http://schemas.microsoft.com/office/drawing/2014/main" id="{FDA195B8-AE73-2D1A-54E0-C40FC7FE82B5}"/>
              </a:ext>
            </a:extLst>
          </p:cNvPr>
          <p:cNvSpPr>
            <a:spLocks noChangeArrowheads="1"/>
          </p:cNvSpPr>
          <p:nvPr/>
        </p:nvSpPr>
        <p:spPr bwMode="auto">
          <a:xfrm>
            <a:off x="520700" y="856738"/>
            <a:ext cx="11488005" cy="16805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eaLnBrk="1" hangingPunct="1">
              <a:lnSpc>
                <a:spcPct val="90000"/>
              </a:lnSpc>
              <a:spcAft>
                <a:spcPts val="600"/>
              </a:spcAft>
            </a:pPr>
            <a:r>
              <a:rPr lang="en-GB" sz="1600" dirty="0">
                <a:latin typeface="+mj-lt"/>
              </a:rPr>
              <a:t>GOV.UK (2025) reported that, in November 2025, around 499,797 individuals were receiving CQC-regulated domiciliary care from 84.4% of registered domiciliary care providers.</a:t>
            </a:r>
            <a:endParaRPr kumimoji="0" lang="en-US" altLang="en-US" sz="1600" b="0" i="0" u="none" strike="noStrike" cap="none" normalizeH="0" baseline="0" dirty="0">
              <a:ln>
                <a:noFill/>
              </a:ln>
              <a:effectLst/>
              <a:latin typeface="+mj-lt"/>
            </a:endParaRPr>
          </a:p>
        </p:txBody>
      </p:sp>
      <p:pic>
        <p:nvPicPr>
          <p:cNvPr id="2050" name="Picture 2" descr="Eureka Care | Domiciliary Care">
            <a:hlinkClick r:id="rId5"/>
            <a:extLst>
              <a:ext uri="{FF2B5EF4-FFF2-40B4-BE49-F238E27FC236}">
                <a16:creationId xmlns:a16="http://schemas.microsoft.com/office/drawing/2014/main" id="{35DFBFB8-94DB-20A3-E70A-1DEA65F04390}"/>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121621" y="2421924"/>
            <a:ext cx="5742119" cy="403383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67C1BDD-0D72-3C7D-DE8A-D80308DB4B8E}"/>
              </a:ext>
            </a:extLst>
          </p:cNvPr>
          <p:cNvSpPr txBox="1"/>
          <p:nvPr/>
        </p:nvSpPr>
        <p:spPr>
          <a:xfrm>
            <a:off x="135925" y="2058632"/>
            <a:ext cx="11170507" cy="1077218"/>
          </a:xfrm>
          <a:prstGeom prst="rect">
            <a:avLst/>
          </a:prstGeom>
          <a:noFill/>
        </p:spPr>
        <p:txBody>
          <a:bodyPr wrap="square">
            <a:spAutoFit/>
          </a:bodyPr>
          <a:lstStyle/>
          <a:p>
            <a:pPr>
              <a:spcAft>
                <a:spcPts val="600"/>
              </a:spcAft>
            </a:pPr>
            <a:endParaRPr lang="en-GB" dirty="0"/>
          </a:p>
          <a:p>
            <a:pPr lvl="0" eaLnBrk="0" fontAlgn="base" hangingPunct="0">
              <a:spcBef>
                <a:spcPct val="0"/>
              </a:spcBef>
              <a:spcAft>
                <a:spcPts val="600"/>
              </a:spcAft>
            </a:pPr>
            <a:endParaRPr lang="en-US" altLang="en-US" dirty="0">
              <a:latin typeface="Arial" panose="020B0604020202020204" pitchFamily="34" charset="0"/>
            </a:endParaRPr>
          </a:p>
          <a:p>
            <a:pPr>
              <a:spcAft>
                <a:spcPts val="600"/>
              </a:spcAft>
            </a:pPr>
            <a:endParaRPr lang="en-GB" dirty="0"/>
          </a:p>
        </p:txBody>
      </p:sp>
      <p:graphicFrame>
        <p:nvGraphicFramePr>
          <p:cNvPr id="17" name="Table 16">
            <a:extLst>
              <a:ext uri="{FF2B5EF4-FFF2-40B4-BE49-F238E27FC236}">
                <a16:creationId xmlns:a16="http://schemas.microsoft.com/office/drawing/2014/main" id="{56FA0F63-BCDE-8CFD-6C06-CCC1A6D8D7EF}"/>
              </a:ext>
            </a:extLst>
          </p:cNvPr>
          <p:cNvGraphicFramePr>
            <a:graphicFrameLocks noGrp="1"/>
          </p:cNvGraphicFramePr>
          <p:nvPr>
            <p:extLst>
              <p:ext uri="{D42A27DB-BD31-4B8C-83A1-F6EECF244321}">
                <p14:modId xmlns:p14="http://schemas.microsoft.com/office/powerpoint/2010/main" val="3625885367"/>
              </p:ext>
            </p:extLst>
          </p:nvPr>
        </p:nvGraphicFramePr>
        <p:xfrm>
          <a:off x="6248515" y="2239332"/>
          <a:ext cx="5362946" cy="4318001"/>
        </p:xfrm>
        <a:graphic>
          <a:graphicData uri="http://schemas.openxmlformats.org/drawingml/2006/table">
            <a:tbl>
              <a:tblPr/>
              <a:tblGrid>
                <a:gridCol w="2686177">
                  <a:extLst>
                    <a:ext uri="{9D8B030D-6E8A-4147-A177-3AD203B41FA5}">
                      <a16:colId xmlns:a16="http://schemas.microsoft.com/office/drawing/2014/main" val="285941941"/>
                    </a:ext>
                  </a:extLst>
                </a:gridCol>
                <a:gridCol w="2676769">
                  <a:extLst>
                    <a:ext uri="{9D8B030D-6E8A-4147-A177-3AD203B41FA5}">
                      <a16:colId xmlns:a16="http://schemas.microsoft.com/office/drawing/2014/main" val="3732362923"/>
                    </a:ext>
                  </a:extLst>
                </a:gridCol>
              </a:tblGrid>
              <a:tr h="592136">
                <a:tc>
                  <a:txBody>
                    <a:bodyPr/>
                    <a:lstStyle/>
                    <a:p>
                      <a:pPr>
                        <a:buNone/>
                      </a:pPr>
                      <a:r>
                        <a:rPr lang="en-GB" sz="1200" b="1" dirty="0"/>
                        <a:t>Benefits of Domiciliary Care</a:t>
                      </a:r>
                      <a:endParaRPr lang="en-GB" sz="1200" dirty="0"/>
                    </a:p>
                  </a:txBody>
                  <a:tcPr marL="61369" marR="61369" marT="30685" marB="30685" anchor="ctr">
                    <a:lnL>
                      <a:noFill/>
                    </a:lnL>
                    <a:lnR>
                      <a:noFill/>
                    </a:lnR>
                    <a:lnT>
                      <a:noFill/>
                    </a:lnT>
                    <a:lnB>
                      <a:noFill/>
                    </a:lnB>
                    <a:noFill/>
                  </a:tcPr>
                </a:tc>
                <a:tc>
                  <a:txBody>
                    <a:bodyPr/>
                    <a:lstStyle/>
                    <a:p>
                      <a:pPr>
                        <a:buNone/>
                      </a:pPr>
                      <a:r>
                        <a:rPr lang="en-GB" sz="1200" b="1" dirty="0"/>
                        <a:t>Disadvantages of Domiciliary Care</a:t>
                      </a:r>
                      <a:endParaRPr lang="en-GB" sz="1200" dirty="0"/>
                    </a:p>
                  </a:txBody>
                  <a:tcPr marL="61369" marR="61369" marT="30685" marB="30685" anchor="ctr">
                    <a:lnL>
                      <a:noFill/>
                    </a:lnL>
                    <a:lnR>
                      <a:noFill/>
                    </a:lnR>
                    <a:lnT>
                      <a:noFill/>
                    </a:lnT>
                    <a:lnB>
                      <a:noFill/>
                    </a:lnB>
                    <a:noFill/>
                  </a:tcPr>
                </a:tc>
                <a:extLst>
                  <a:ext uri="{0D108BD9-81ED-4DB2-BD59-A6C34878D82A}">
                    <a16:rowId xmlns:a16="http://schemas.microsoft.com/office/drawing/2014/main" val="4125348353"/>
                  </a:ext>
                </a:extLst>
              </a:tr>
              <a:tr h="745173">
                <a:tc>
                  <a:txBody>
                    <a:bodyPr/>
                    <a:lstStyle/>
                    <a:p>
                      <a:pPr>
                        <a:buNone/>
                      </a:pPr>
                      <a:r>
                        <a:rPr lang="en-GB" sz="1200" dirty="0"/>
                        <a:t>Promotes independence by allowing individuals to remain in their own homes (NHS, no date).</a:t>
                      </a:r>
                    </a:p>
                  </a:txBody>
                  <a:tcPr marL="61369" marR="61369" marT="30685" marB="30685" anchor="ctr">
                    <a:lnL>
                      <a:noFill/>
                    </a:lnL>
                    <a:lnR>
                      <a:noFill/>
                    </a:lnR>
                    <a:lnT>
                      <a:noFill/>
                    </a:lnT>
                    <a:lnB>
                      <a:noFill/>
                    </a:lnB>
                    <a:noFill/>
                  </a:tcPr>
                </a:tc>
                <a:tc>
                  <a:txBody>
                    <a:bodyPr/>
                    <a:lstStyle/>
                    <a:p>
                      <a:pPr>
                        <a:buNone/>
                      </a:pPr>
                      <a:r>
                        <a:rPr lang="en-GB" sz="1200" dirty="0"/>
                        <a:t>Limited support is available between care visits (NHS, no date).</a:t>
                      </a:r>
                    </a:p>
                  </a:txBody>
                  <a:tcPr marL="61369" marR="61369" marT="30685" marB="30685" anchor="ctr">
                    <a:lnL>
                      <a:noFill/>
                    </a:lnL>
                    <a:lnR>
                      <a:noFill/>
                    </a:lnR>
                    <a:lnT>
                      <a:noFill/>
                    </a:lnT>
                    <a:lnB>
                      <a:noFill/>
                    </a:lnB>
                    <a:noFill/>
                  </a:tcPr>
                </a:tc>
                <a:extLst>
                  <a:ext uri="{0D108BD9-81ED-4DB2-BD59-A6C34878D82A}">
                    <a16:rowId xmlns:a16="http://schemas.microsoft.com/office/drawing/2014/main" val="1109804449"/>
                  </a:ext>
                </a:extLst>
              </a:tr>
              <a:tr h="745173">
                <a:tc>
                  <a:txBody>
                    <a:bodyPr/>
                    <a:lstStyle/>
                    <a:p>
                      <a:pPr>
                        <a:buNone/>
                      </a:pPr>
                      <a:r>
                        <a:rPr lang="en-GB" sz="1200" dirty="0"/>
                        <a:t>Provides person-centred care tailored to individual needs (SCIE, no date).</a:t>
                      </a:r>
                    </a:p>
                  </a:txBody>
                  <a:tcPr marL="61369" marR="61369" marT="30685" marB="30685" anchor="ctr">
                    <a:lnL>
                      <a:noFill/>
                    </a:lnL>
                    <a:lnR>
                      <a:noFill/>
                    </a:lnR>
                    <a:lnT>
                      <a:noFill/>
                    </a:lnT>
                    <a:lnB>
                      <a:noFill/>
                    </a:lnB>
                    <a:noFill/>
                  </a:tcPr>
                </a:tc>
                <a:tc>
                  <a:txBody>
                    <a:bodyPr/>
                    <a:lstStyle/>
                    <a:p>
                      <a:pPr>
                        <a:buNone/>
                      </a:pPr>
                      <a:r>
                        <a:rPr lang="en-GB" sz="1200" dirty="0"/>
                        <a:t>May not be suitable for individuals requiring 24-hour or complex care (Care UK, no date).</a:t>
                      </a:r>
                    </a:p>
                  </a:txBody>
                  <a:tcPr marL="61369" marR="61369" marT="30685" marB="30685" anchor="ctr">
                    <a:lnL>
                      <a:noFill/>
                    </a:lnL>
                    <a:lnR>
                      <a:noFill/>
                    </a:lnR>
                    <a:lnT>
                      <a:noFill/>
                    </a:lnT>
                    <a:lnB>
                      <a:noFill/>
                    </a:lnB>
                    <a:noFill/>
                  </a:tcPr>
                </a:tc>
                <a:extLst>
                  <a:ext uri="{0D108BD9-81ED-4DB2-BD59-A6C34878D82A}">
                    <a16:rowId xmlns:a16="http://schemas.microsoft.com/office/drawing/2014/main" val="1569259403"/>
                  </a:ext>
                </a:extLst>
              </a:tr>
              <a:tr h="745173">
                <a:tc>
                  <a:txBody>
                    <a:bodyPr/>
                    <a:lstStyle/>
                    <a:p>
                      <a:pPr>
                        <a:buNone/>
                      </a:pPr>
                      <a:r>
                        <a:rPr lang="en-GB" sz="1200" dirty="0"/>
                        <a:t>Maintains familiar surroundings and daily routines, supporting wellbeing (NHS, no date).</a:t>
                      </a:r>
                    </a:p>
                  </a:txBody>
                  <a:tcPr marL="61369" marR="61369" marT="30685" marB="30685" anchor="ctr">
                    <a:lnL>
                      <a:noFill/>
                    </a:lnL>
                    <a:lnR>
                      <a:noFill/>
                    </a:lnR>
                    <a:lnT>
                      <a:noFill/>
                    </a:lnT>
                    <a:lnB>
                      <a:noFill/>
                    </a:lnB>
                    <a:noFill/>
                  </a:tcPr>
                </a:tc>
                <a:tc>
                  <a:txBody>
                    <a:bodyPr/>
                    <a:lstStyle/>
                    <a:p>
                      <a:pPr>
                        <a:buNone/>
                      </a:pPr>
                      <a:r>
                        <a:rPr lang="en-GB" sz="1200" dirty="0"/>
                        <a:t>Family members may still need to provide significant support (NHS, no date).</a:t>
                      </a:r>
                    </a:p>
                  </a:txBody>
                  <a:tcPr marL="61369" marR="61369" marT="30685" marB="30685" anchor="ctr">
                    <a:lnL>
                      <a:noFill/>
                    </a:lnL>
                    <a:lnR>
                      <a:noFill/>
                    </a:lnR>
                    <a:lnT>
                      <a:noFill/>
                    </a:lnT>
                    <a:lnB>
                      <a:noFill/>
                    </a:lnB>
                    <a:noFill/>
                  </a:tcPr>
                </a:tc>
                <a:extLst>
                  <a:ext uri="{0D108BD9-81ED-4DB2-BD59-A6C34878D82A}">
                    <a16:rowId xmlns:a16="http://schemas.microsoft.com/office/drawing/2014/main" val="126714415"/>
                  </a:ext>
                </a:extLst>
              </a:tr>
              <a:tr h="745173">
                <a:tc>
                  <a:txBody>
                    <a:bodyPr/>
                    <a:lstStyle/>
                    <a:p>
                      <a:pPr>
                        <a:buNone/>
                      </a:pPr>
                      <a:r>
                        <a:rPr lang="en-GB" sz="1200" dirty="0"/>
                        <a:t>Encourages family involvement and community connections (NHS, no date).</a:t>
                      </a:r>
                    </a:p>
                  </a:txBody>
                  <a:tcPr marL="61369" marR="61369" marT="30685" marB="30685" anchor="ctr">
                    <a:lnL>
                      <a:noFill/>
                    </a:lnL>
                    <a:lnR>
                      <a:noFill/>
                    </a:lnR>
                    <a:lnT>
                      <a:noFill/>
                    </a:lnT>
                    <a:lnB>
                      <a:noFill/>
                    </a:lnB>
                    <a:noFill/>
                  </a:tcPr>
                </a:tc>
                <a:tc>
                  <a:txBody>
                    <a:bodyPr/>
                    <a:lstStyle/>
                    <a:p>
                      <a:pPr>
                        <a:buNone/>
                      </a:pPr>
                      <a:r>
                        <a:rPr lang="en-GB" sz="1200" dirty="0"/>
                        <a:t>Different carers may visit, affecting continuity of care (Care UK, no date).</a:t>
                      </a:r>
                    </a:p>
                  </a:txBody>
                  <a:tcPr marL="61369" marR="61369" marT="30685" marB="30685" anchor="ctr">
                    <a:lnL>
                      <a:noFill/>
                    </a:lnL>
                    <a:lnR>
                      <a:noFill/>
                    </a:lnR>
                    <a:lnT>
                      <a:noFill/>
                    </a:lnT>
                    <a:lnB>
                      <a:noFill/>
                    </a:lnB>
                    <a:noFill/>
                  </a:tcPr>
                </a:tc>
                <a:extLst>
                  <a:ext uri="{0D108BD9-81ED-4DB2-BD59-A6C34878D82A}">
                    <a16:rowId xmlns:a16="http://schemas.microsoft.com/office/drawing/2014/main" val="1926843363"/>
                  </a:ext>
                </a:extLst>
              </a:tr>
              <a:tr h="745173">
                <a:tc>
                  <a:txBody>
                    <a:bodyPr/>
                    <a:lstStyle/>
                    <a:p>
                      <a:pPr>
                        <a:buNone/>
                      </a:pPr>
                      <a:r>
                        <a:rPr lang="en-GB" sz="1200" dirty="0"/>
                        <a:t>Supports dignity, wellbeing, and quality of life (SCIE, no date).</a:t>
                      </a:r>
                    </a:p>
                  </a:txBody>
                  <a:tcPr marL="61369" marR="61369" marT="30685" marB="30685" anchor="ctr">
                    <a:lnL>
                      <a:noFill/>
                    </a:lnL>
                    <a:lnR>
                      <a:noFill/>
                    </a:lnR>
                    <a:lnT>
                      <a:noFill/>
                    </a:lnT>
                    <a:lnB>
                      <a:noFill/>
                    </a:lnB>
                    <a:noFill/>
                  </a:tcPr>
                </a:tc>
                <a:tc>
                  <a:txBody>
                    <a:bodyPr/>
                    <a:lstStyle/>
                    <a:p>
                      <a:pPr>
                        <a:buNone/>
                      </a:pPr>
                      <a:r>
                        <a:rPr lang="en-GB" sz="1200" dirty="0"/>
                        <a:t>Social isolation may occur if opportunities for interaction are limited (SCIE, no date).</a:t>
                      </a:r>
                    </a:p>
                  </a:txBody>
                  <a:tcPr marL="61369" marR="61369" marT="30685" marB="30685" anchor="ctr">
                    <a:lnL>
                      <a:noFill/>
                    </a:lnL>
                    <a:lnR>
                      <a:noFill/>
                    </a:lnR>
                    <a:lnT>
                      <a:noFill/>
                    </a:lnT>
                    <a:lnB>
                      <a:noFill/>
                    </a:lnB>
                    <a:noFill/>
                  </a:tcPr>
                </a:tc>
                <a:extLst>
                  <a:ext uri="{0D108BD9-81ED-4DB2-BD59-A6C34878D82A}">
                    <a16:rowId xmlns:a16="http://schemas.microsoft.com/office/drawing/2014/main" val="4142719061"/>
                  </a:ext>
                </a:extLst>
              </a:tr>
            </a:tbl>
          </a:graphicData>
        </a:graphic>
      </p:graphicFrame>
      <p:pic>
        <p:nvPicPr>
          <p:cNvPr id="27" name="Audio 26">
            <a:extLst>
              <a:ext uri="{FF2B5EF4-FFF2-40B4-BE49-F238E27FC236}">
                <a16:creationId xmlns:a16="http://schemas.microsoft.com/office/drawing/2014/main" id="{428EF360-8E84-EB0E-3DEA-B0B576D5C6B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81946837"/>
      </p:ext>
    </p:extLst>
  </p:cSld>
  <p:clrMapOvr>
    <a:masterClrMapping/>
  </p:clrMapOvr>
  <mc:AlternateContent xmlns:mc="http://schemas.openxmlformats.org/markup-compatibility/2006" xmlns:p14="http://schemas.microsoft.com/office/powerpoint/2010/main">
    <mc:Choice Requires="p14">
      <p:transition spd="slow" p14:dur="2000" advTm="120362"/>
    </mc:Choice>
    <mc:Fallback xmlns="">
      <p:transition spd="slow" advTm="120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 name="Table 1">
            <a:extLst>
              <a:ext uri="{FF2B5EF4-FFF2-40B4-BE49-F238E27FC236}">
                <a16:creationId xmlns:a16="http://schemas.microsoft.com/office/drawing/2014/main" id="{B2DE405C-970F-CCE6-57D7-1523FCD59F39}"/>
              </a:ext>
            </a:extLst>
          </p:cNvPr>
          <p:cNvGraphicFramePr>
            <a:graphicFrameLocks noGrp="1"/>
          </p:cNvGraphicFramePr>
          <p:nvPr>
            <p:extLst>
              <p:ext uri="{D42A27DB-BD31-4B8C-83A1-F6EECF244321}">
                <p14:modId xmlns:p14="http://schemas.microsoft.com/office/powerpoint/2010/main" val="3853696967"/>
              </p:ext>
            </p:extLst>
          </p:nvPr>
        </p:nvGraphicFramePr>
        <p:xfrm>
          <a:off x="643467" y="656645"/>
          <a:ext cx="10905066" cy="5580816"/>
        </p:xfrm>
        <a:graphic>
          <a:graphicData uri="http://schemas.openxmlformats.org/drawingml/2006/table">
            <a:tbl>
              <a:tblPr>
                <a:solidFill>
                  <a:srgbClr val="F2F2F2">
                    <a:alpha val="45098"/>
                  </a:srgbClr>
                </a:solidFill>
              </a:tblPr>
              <a:tblGrid>
                <a:gridCol w="3550068">
                  <a:extLst>
                    <a:ext uri="{9D8B030D-6E8A-4147-A177-3AD203B41FA5}">
                      <a16:colId xmlns:a16="http://schemas.microsoft.com/office/drawing/2014/main" val="493857604"/>
                    </a:ext>
                  </a:extLst>
                </a:gridCol>
                <a:gridCol w="7354998">
                  <a:extLst>
                    <a:ext uri="{9D8B030D-6E8A-4147-A177-3AD203B41FA5}">
                      <a16:colId xmlns:a16="http://schemas.microsoft.com/office/drawing/2014/main" val="171519980"/>
                    </a:ext>
                  </a:extLst>
                </a:gridCol>
              </a:tblGrid>
              <a:tr h="631104">
                <a:tc>
                  <a:txBody>
                    <a:bodyPr/>
                    <a:lstStyle/>
                    <a:p>
                      <a:pPr>
                        <a:buNone/>
                      </a:pPr>
                      <a:r>
                        <a:rPr lang="en-GB" sz="2200" b="1" cap="none" spc="0" dirty="0">
                          <a:solidFill>
                            <a:schemeClr val="tx1"/>
                          </a:solidFill>
                        </a:rPr>
                        <a:t>Area</a:t>
                      </a:r>
                    </a:p>
                  </a:txBody>
                  <a:tcPr marL="168370" marR="168370" marT="168370" marB="84185"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pPr>
                        <a:buNone/>
                      </a:pPr>
                      <a:r>
                        <a:rPr lang="en-GB" sz="2200" b="1" cap="none" spc="0" dirty="0">
                          <a:solidFill>
                            <a:schemeClr val="tx1"/>
                          </a:solidFill>
                        </a:rPr>
                        <a:t>Link to Domiciliary Care</a:t>
                      </a:r>
                    </a:p>
                  </a:txBody>
                  <a:tcPr marL="168370" marR="168370" marT="168370" marB="84185"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extLst>
                  <a:ext uri="{0D108BD9-81ED-4DB2-BD59-A6C34878D82A}">
                    <a16:rowId xmlns:a16="http://schemas.microsoft.com/office/drawing/2014/main" val="4242746637"/>
                  </a:ext>
                </a:extLst>
              </a:tr>
              <a:tr h="972417">
                <a:tc>
                  <a:txBody>
                    <a:bodyPr/>
                    <a:lstStyle/>
                    <a:p>
                      <a:pPr>
                        <a:buNone/>
                      </a:pPr>
                      <a:r>
                        <a:rPr lang="en-GB" sz="2200" b="1" cap="none" spc="0" dirty="0">
                          <a:solidFill>
                            <a:schemeClr val="tx1"/>
                          </a:solidFill>
                        </a:rPr>
                        <a:t>Activity Theory</a:t>
                      </a:r>
                      <a:endParaRPr lang="en-GB" sz="2200" cap="none" spc="0" dirty="0">
                        <a:solidFill>
                          <a:schemeClr val="tx1"/>
                        </a:solidFill>
                      </a:endParaRP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2200" cap="none" spc="0" dirty="0">
                          <a:solidFill>
                            <a:schemeClr val="tx1"/>
                          </a:solidFill>
                        </a:rPr>
                        <a:t>Views domiciliary care positively as it helps older adults remain active, independent, and socially connected.</a:t>
                      </a: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979008220"/>
                  </a:ext>
                </a:extLst>
              </a:tr>
              <a:tr h="1313730">
                <a:tc>
                  <a:txBody>
                    <a:bodyPr/>
                    <a:lstStyle/>
                    <a:p>
                      <a:pPr>
                        <a:buNone/>
                      </a:pPr>
                      <a:r>
                        <a:rPr lang="en-GB" sz="2200" b="1" cap="none" spc="0" dirty="0">
                          <a:solidFill>
                            <a:schemeClr val="tx1"/>
                          </a:solidFill>
                        </a:rPr>
                        <a:t>Disengagement Theory</a:t>
                      </a:r>
                      <a:endParaRPr lang="en-GB" sz="2200" cap="none" spc="0" dirty="0">
                        <a:solidFill>
                          <a:schemeClr val="tx1"/>
                        </a:solidFill>
                      </a:endParaRP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2400" dirty="0"/>
                        <a:t>Some older adults prefer a quieter lifestyle with fewer social commitments, and domiciliary care supports these choices.</a:t>
                      </a:r>
                      <a:endParaRPr lang="en-GB" sz="2200" cap="none" spc="0" dirty="0">
                        <a:solidFill>
                          <a:schemeClr val="tx1"/>
                        </a:solidFill>
                      </a:endParaRP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884681090"/>
                  </a:ext>
                </a:extLst>
              </a:tr>
              <a:tr h="1313730">
                <a:tc>
                  <a:txBody>
                    <a:bodyPr/>
                    <a:lstStyle/>
                    <a:p>
                      <a:pPr>
                        <a:buNone/>
                      </a:pPr>
                      <a:r>
                        <a:rPr lang="en-GB" sz="2200" b="1" cap="none" spc="0" dirty="0">
                          <a:solidFill>
                            <a:schemeClr val="tx1"/>
                          </a:solidFill>
                        </a:rPr>
                        <a:t>Care Act 2014</a:t>
                      </a:r>
                      <a:endParaRPr lang="en-GB" sz="2200" cap="none" spc="0" dirty="0">
                        <a:solidFill>
                          <a:schemeClr val="tx1"/>
                        </a:solidFill>
                      </a:endParaRP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2200" cap="none" spc="0" dirty="0">
                          <a:solidFill>
                            <a:schemeClr val="tx1"/>
                          </a:solidFill>
                        </a:rPr>
                        <a:t>Domiciliary care promotes independence, wellbeing, and person-centred support, helping people remain in their own homes.</a:t>
                      </a: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473465503"/>
                  </a:ext>
                </a:extLst>
              </a:tr>
              <a:tr h="1313730">
                <a:tc>
                  <a:txBody>
                    <a:bodyPr/>
                    <a:lstStyle/>
                    <a:p>
                      <a:pPr>
                        <a:buNone/>
                      </a:pPr>
                      <a:r>
                        <a:rPr lang="en-GB" sz="2200" b="1" cap="none" spc="0" dirty="0">
                          <a:solidFill>
                            <a:schemeClr val="tx1"/>
                          </a:solidFill>
                        </a:rPr>
                        <a:t>Equality Act 2010</a:t>
                      </a:r>
                      <a:endParaRPr lang="en-GB" sz="2200" cap="none" spc="0" dirty="0">
                        <a:solidFill>
                          <a:schemeClr val="tx1"/>
                        </a:solidFill>
                      </a:endParaRP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2200" cap="none" spc="0" dirty="0">
                          <a:solidFill>
                            <a:schemeClr val="tx1"/>
                          </a:solidFill>
                        </a:rPr>
                        <a:t>Ensures domiciliary care is provided fairly and without discrimination, meeting the needs of diverse individuals.</a:t>
                      </a: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753462610"/>
                  </a:ext>
                </a:extLst>
              </a:tr>
            </a:tbl>
          </a:graphicData>
        </a:graphic>
      </p:graphicFrame>
      <p:pic>
        <p:nvPicPr>
          <p:cNvPr id="20" name="Audio 19">
            <a:extLst>
              <a:ext uri="{FF2B5EF4-FFF2-40B4-BE49-F238E27FC236}">
                <a16:creationId xmlns:a16="http://schemas.microsoft.com/office/drawing/2014/main" id="{DD4CA847-6D40-D0ED-B9AF-0A4B73E003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91828622"/>
      </p:ext>
    </p:extLst>
  </p:cSld>
  <p:clrMapOvr>
    <a:masterClrMapping/>
  </p:clrMapOvr>
  <mc:AlternateContent xmlns:mc="http://schemas.openxmlformats.org/markup-compatibility/2006" xmlns:p14="http://schemas.microsoft.com/office/powerpoint/2010/main">
    <mc:Choice Requires="p14">
      <p:transition spd="slow" p14:dur="2000" advTm="40557"/>
    </mc:Choice>
    <mc:Fallback xmlns="">
      <p:transition spd="slow" advTm="40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4D209-F4A0-846A-CB46-8112F8FE7417}"/>
              </a:ext>
            </a:extLst>
          </p:cNvPr>
          <p:cNvSpPr>
            <a:spLocks noGrp="1"/>
          </p:cNvSpPr>
          <p:nvPr>
            <p:ph type="title" idx="4294967295"/>
          </p:nvPr>
        </p:nvSpPr>
        <p:spPr>
          <a:xfrm>
            <a:off x="0" y="279400"/>
            <a:ext cx="10515600" cy="1325563"/>
          </a:xfrm>
        </p:spPr>
        <p:txBody>
          <a:bodyPr/>
          <a:lstStyle/>
          <a:p>
            <a:pPr algn="ctr"/>
            <a:r>
              <a:rPr lang="en-GB" dirty="0"/>
              <a:t>Residential Care</a:t>
            </a:r>
          </a:p>
        </p:txBody>
      </p:sp>
      <p:sp>
        <p:nvSpPr>
          <p:cNvPr id="7" name="TextBox 6">
            <a:extLst>
              <a:ext uri="{FF2B5EF4-FFF2-40B4-BE49-F238E27FC236}">
                <a16:creationId xmlns:a16="http://schemas.microsoft.com/office/drawing/2014/main" id="{A865F9F6-C228-11D8-6D02-1A67AA6EEC8B}"/>
              </a:ext>
            </a:extLst>
          </p:cNvPr>
          <p:cNvSpPr txBox="1"/>
          <p:nvPr/>
        </p:nvSpPr>
        <p:spPr>
          <a:xfrm>
            <a:off x="268317" y="1483376"/>
            <a:ext cx="10933081" cy="3139321"/>
          </a:xfrm>
          <a:prstGeom prst="rect">
            <a:avLst/>
          </a:prstGeom>
          <a:noFill/>
        </p:spPr>
        <p:txBody>
          <a:bodyPr wrap="square">
            <a:spAutoFit/>
          </a:bodyPr>
          <a:lstStyle/>
          <a:p>
            <a:endParaRPr lang="en-GB" b="1" dirty="0"/>
          </a:p>
          <a:p>
            <a:pPr>
              <a:buNone/>
            </a:pPr>
            <a:endParaRPr lang="en-GB" b="1" dirty="0"/>
          </a:p>
          <a:p>
            <a:pPr>
              <a:buNone/>
            </a:pPr>
            <a:r>
              <a:rPr lang="en-GB" b="1" dirty="0"/>
              <a:t>Benefits of Residential Care</a:t>
            </a:r>
          </a:p>
          <a:p>
            <a:pPr>
              <a:buFont typeface="Arial" panose="020B0604020202020204" pitchFamily="34" charset="0"/>
              <a:buChar char="•"/>
            </a:pPr>
            <a:r>
              <a:rPr lang="en-GB" dirty="0"/>
              <a:t>Structured daily routine and support </a:t>
            </a:r>
          </a:p>
          <a:p>
            <a:pPr>
              <a:buFont typeface="Arial" panose="020B0604020202020204" pitchFamily="34" charset="0"/>
              <a:buChar char="•"/>
            </a:pPr>
            <a:r>
              <a:rPr lang="en-GB" dirty="0"/>
              <a:t>24/7 access to trained care staff </a:t>
            </a:r>
          </a:p>
          <a:p>
            <a:pPr>
              <a:buFont typeface="Arial" panose="020B0604020202020204" pitchFamily="34" charset="0"/>
              <a:buChar char="•"/>
            </a:pPr>
            <a:r>
              <a:rPr lang="en-GB" dirty="0"/>
              <a:t>Meals, housekeeping, and bills managed </a:t>
            </a:r>
          </a:p>
          <a:p>
            <a:pPr>
              <a:buFont typeface="Arial" panose="020B0604020202020204" pitchFamily="34" charset="0"/>
              <a:buChar char="•"/>
            </a:pPr>
            <a:r>
              <a:rPr lang="en-GB" dirty="0"/>
              <a:t>Accessible facilities and specialist equipment </a:t>
            </a:r>
          </a:p>
          <a:p>
            <a:pPr>
              <a:buFont typeface="Arial" panose="020B0604020202020204" pitchFamily="34" charset="0"/>
              <a:buChar char="•"/>
            </a:pPr>
            <a:r>
              <a:rPr lang="en-GB" dirty="0"/>
              <a:t>Reduces pressure on family carers </a:t>
            </a:r>
          </a:p>
          <a:p>
            <a:pPr>
              <a:buFont typeface="Arial" panose="020B0604020202020204" pitchFamily="34" charset="0"/>
              <a:buChar char="•"/>
            </a:pPr>
            <a:r>
              <a:rPr lang="en-GB" dirty="0"/>
              <a:t>Safe and secure environment </a:t>
            </a:r>
          </a:p>
          <a:p>
            <a:pPr>
              <a:buNone/>
            </a:pPr>
            <a:r>
              <a:rPr lang="en-GB" dirty="0"/>
              <a:t>Opportunities for social interaction and companionship</a:t>
            </a:r>
          </a:p>
          <a:p>
            <a:endParaRPr lang="en-GB" dirty="0"/>
          </a:p>
        </p:txBody>
      </p:sp>
      <p:sp>
        <p:nvSpPr>
          <p:cNvPr id="22" name="TextBox 21">
            <a:extLst>
              <a:ext uri="{FF2B5EF4-FFF2-40B4-BE49-F238E27FC236}">
                <a16:creationId xmlns:a16="http://schemas.microsoft.com/office/drawing/2014/main" id="{A81434C1-55BC-C64C-E395-BD7FE0D3CD86}"/>
              </a:ext>
            </a:extLst>
          </p:cNvPr>
          <p:cNvSpPr txBox="1"/>
          <p:nvPr/>
        </p:nvSpPr>
        <p:spPr>
          <a:xfrm>
            <a:off x="268317" y="4359220"/>
            <a:ext cx="8357481" cy="2031325"/>
          </a:xfrm>
          <a:prstGeom prst="rect">
            <a:avLst/>
          </a:prstGeom>
          <a:noFill/>
        </p:spPr>
        <p:txBody>
          <a:bodyPr wrap="square">
            <a:spAutoFit/>
          </a:bodyPr>
          <a:lstStyle/>
          <a:p>
            <a:pPr>
              <a:buNone/>
            </a:pPr>
            <a:r>
              <a:rPr lang="en-GB" dirty="0"/>
              <a:t> </a:t>
            </a:r>
            <a:r>
              <a:rPr lang="en-GB" b="1" dirty="0"/>
              <a:t>Drawbacks of Residential Care</a:t>
            </a:r>
          </a:p>
          <a:p>
            <a:pPr>
              <a:buFont typeface="Arial" panose="020B0604020202020204" pitchFamily="34" charset="0"/>
              <a:buChar char="•"/>
            </a:pPr>
            <a:r>
              <a:rPr lang="en-GB" dirty="0"/>
              <a:t>May need to give up personal belongings </a:t>
            </a:r>
          </a:p>
          <a:p>
            <a:pPr>
              <a:buFont typeface="Arial" panose="020B0604020202020204" pitchFamily="34" charset="0"/>
              <a:buChar char="•"/>
            </a:pPr>
            <a:r>
              <a:rPr lang="en-GB" dirty="0"/>
              <a:t>Reduced independence and privacy </a:t>
            </a:r>
          </a:p>
          <a:p>
            <a:pPr>
              <a:buFont typeface="Arial" panose="020B0604020202020204" pitchFamily="34" charset="0"/>
              <a:buChar char="•"/>
            </a:pPr>
            <a:r>
              <a:rPr lang="en-GB" dirty="0"/>
              <a:t>Limited choice of care homes in some areas </a:t>
            </a:r>
          </a:p>
          <a:p>
            <a:pPr>
              <a:buFont typeface="Arial" panose="020B0604020202020204" pitchFamily="34" charset="0"/>
              <a:buChar char="•"/>
            </a:pPr>
            <a:r>
              <a:rPr lang="en-GB" dirty="0"/>
              <a:t>Can be expensive, despite possible funding support</a:t>
            </a:r>
          </a:p>
          <a:p>
            <a:endParaRPr lang="en-GB" b="1" dirty="0"/>
          </a:p>
          <a:p>
            <a:pPr algn="ctr"/>
            <a:r>
              <a:rPr lang="en-GB" dirty="0"/>
              <a:t>(Independent Age ,no date)</a:t>
            </a:r>
          </a:p>
        </p:txBody>
      </p:sp>
      <p:sp>
        <p:nvSpPr>
          <p:cNvPr id="24" name="TextBox 23">
            <a:extLst>
              <a:ext uri="{FF2B5EF4-FFF2-40B4-BE49-F238E27FC236}">
                <a16:creationId xmlns:a16="http://schemas.microsoft.com/office/drawing/2014/main" id="{87DD33C4-F2F2-9DC3-4E51-AB408A2382A5}"/>
              </a:ext>
            </a:extLst>
          </p:cNvPr>
          <p:cNvSpPr txBox="1"/>
          <p:nvPr/>
        </p:nvSpPr>
        <p:spPr>
          <a:xfrm>
            <a:off x="477057" y="1298710"/>
            <a:ext cx="10515599" cy="369332"/>
          </a:xfrm>
          <a:prstGeom prst="rect">
            <a:avLst/>
          </a:prstGeom>
          <a:noFill/>
        </p:spPr>
        <p:txBody>
          <a:bodyPr wrap="square">
            <a:spAutoFit/>
          </a:bodyPr>
          <a:lstStyle/>
          <a:p>
            <a:r>
              <a:rPr lang="en-GB" dirty="0">
                <a:solidFill>
                  <a:srgbClr val="0B0C0C"/>
                </a:solidFill>
                <a:latin typeface="GDS Transport"/>
              </a:rPr>
              <a:t>According to </a:t>
            </a:r>
            <a:r>
              <a:rPr lang="en-US" altLang="en-US" dirty="0">
                <a:solidFill>
                  <a:srgbClr val="0B0C0C"/>
                </a:solidFill>
                <a:latin typeface="GDS Transport"/>
              </a:rPr>
              <a:t>GOV.UK (2025 ) </a:t>
            </a:r>
            <a:r>
              <a:rPr lang="en-GB" dirty="0">
                <a:solidFill>
                  <a:srgbClr val="0B0C0C"/>
                </a:solidFill>
                <a:latin typeface="GDS Transport"/>
              </a:rPr>
              <a:t>in N</a:t>
            </a:r>
            <a:r>
              <a:rPr lang="en-GB" dirty="0"/>
              <a:t>ovember 2025 </a:t>
            </a:r>
            <a:r>
              <a:rPr lang="en-GB" dirty="0">
                <a:solidFill>
                  <a:srgbClr val="0B0C0C"/>
                </a:solidFill>
                <a:latin typeface="GDS Transport"/>
              </a:rPr>
              <a:t>86.3% of total beds in care homes were occupied. </a:t>
            </a:r>
          </a:p>
        </p:txBody>
      </p:sp>
      <p:pic>
        <p:nvPicPr>
          <p:cNvPr id="3074" name="Picture 2" descr="What is a nursing home">
            <a:extLst>
              <a:ext uri="{FF2B5EF4-FFF2-40B4-BE49-F238E27FC236}">
                <a16:creationId xmlns:a16="http://schemas.microsoft.com/office/drawing/2014/main" id="{A1D4F91B-AAF9-4A62-61B4-BD2ADCD07D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85366" y="1927356"/>
            <a:ext cx="5284349" cy="4026749"/>
          </a:xfrm>
          <a:prstGeom prst="rect">
            <a:avLst/>
          </a:prstGeom>
          <a:noFill/>
          <a:extLst>
            <a:ext uri="{909E8E84-426E-40DD-AFC4-6F175D3DCCD1}">
              <a14:hiddenFill xmlns:a14="http://schemas.microsoft.com/office/drawing/2010/main">
                <a:solidFill>
                  <a:srgbClr val="FFFFFF"/>
                </a:solidFill>
              </a14:hiddenFill>
            </a:ext>
          </a:extLst>
        </p:spPr>
      </p:pic>
      <p:pic>
        <p:nvPicPr>
          <p:cNvPr id="18" name="Audio 17">
            <a:extLst>
              <a:ext uri="{FF2B5EF4-FFF2-40B4-BE49-F238E27FC236}">
                <a16:creationId xmlns:a16="http://schemas.microsoft.com/office/drawing/2014/main" id="{44FF6DA4-511E-95F4-5B77-46580D8070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09725851"/>
      </p:ext>
    </p:extLst>
  </p:cSld>
  <p:clrMapOvr>
    <a:masterClrMapping/>
  </p:clrMapOvr>
  <mc:AlternateContent xmlns:mc="http://schemas.openxmlformats.org/markup-compatibility/2006" xmlns:p14="http://schemas.microsoft.com/office/powerpoint/2010/main">
    <mc:Choice Requires="p14">
      <p:transition spd="slow" p14:dur="2000" advTm="84340"/>
    </mc:Choice>
    <mc:Fallback xmlns="">
      <p:transition spd="slow" advTm="84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able 3">
            <a:extLst>
              <a:ext uri="{FF2B5EF4-FFF2-40B4-BE49-F238E27FC236}">
                <a16:creationId xmlns:a16="http://schemas.microsoft.com/office/drawing/2014/main" id="{05B8FD7D-9A59-4F33-8799-987AAAF30313}"/>
              </a:ext>
            </a:extLst>
          </p:cNvPr>
          <p:cNvGraphicFramePr>
            <a:graphicFrameLocks noGrp="1"/>
          </p:cNvGraphicFramePr>
          <p:nvPr>
            <p:extLst>
              <p:ext uri="{D42A27DB-BD31-4B8C-83A1-F6EECF244321}">
                <p14:modId xmlns:p14="http://schemas.microsoft.com/office/powerpoint/2010/main" val="2722624632"/>
              </p:ext>
            </p:extLst>
          </p:nvPr>
        </p:nvGraphicFramePr>
        <p:xfrm>
          <a:off x="643467" y="864891"/>
          <a:ext cx="10905066" cy="4845616"/>
        </p:xfrm>
        <a:graphic>
          <a:graphicData uri="http://schemas.openxmlformats.org/drawingml/2006/table">
            <a:tbl>
              <a:tblPr>
                <a:noFill/>
              </a:tblPr>
              <a:tblGrid>
                <a:gridCol w="3563042">
                  <a:extLst>
                    <a:ext uri="{9D8B030D-6E8A-4147-A177-3AD203B41FA5}">
                      <a16:colId xmlns:a16="http://schemas.microsoft.com/office/drawing/2014/main" val="799081649"/>
                    </a:ext>
                  </a:extLst>
                </a:gridCol>
                <a:gridCol w="7342024">
                  <a:extLst>
                    <a:ext uri="{9D8B030D-6E8A-4147-A177-3AD203B41FA5}">
                      <a16:colId xmlns:a16="http://schemas.microsoft.com/office/drawing/2014/main" val="875649166"/>
                    </a:ext>
                  </a:extLst>
                </a:gridCol>
              </a:tblGrid>
              <a:tr h="506147">
                <a:tc>
                  <a:txBody>
                    <a:bodyPr/>
                    <a:lstStyle/>
                    <a:p>
                      <a:pPr>
                        <a:lnSpc>
                          <a:spcPct val="150000"/>
                        </a:lnSpc>
                        <a:buNone/>
                      </a:pPr>
                      <a:r>
                        <a:rPr lang="en-GB" sz="1300" b="1" cap="none" spc="0" dirty="0">
                          <a:solidFill>
                            <a:schemeClr val="tx1"/>
                          </a:solidFill>
                        </a:rPr>
                        <a:t>Area</a:t>
                      </a:r>
                    </a:p>
                  </a:txBody>
                  <a:tcPr marL="56630" marR="56630" marT="121061" marB="113260" anchor="ctr">
                    <a:lnL w="12700" cmpd="sng">
                      <a:noFill/>
                      <a:prstDash val="solid"/>
                    </a:lnL>
                    <a:lnR w="12700" cmpd="sng">
                      <a:noFill/>
                      <a:prstDash val="solid"/>
                    </a:lnR>
                    <a:lnT w="12700" cap="flat" cmpd="sng" algn="ctr">
                      <a:solidFill>
                        <a:schemeClr val="accent1"/>
                      </a:solidFill>
                      <a:prstDash val="solid"/>
                    </a:lnT>
                    <a:lnB w="12700" cmpd="sng">
                      <a:noFill/>
                      <a:prstDash val="solid"/>
                    </a:lnB>
                    <a:noFill/>
                  </a:tcPr>
                </a:tc>
                <a:tc>
                  <a:txBody>
                    <a:bodyPr/>
                    <a:lstStyle/>
                    <a:p>
                      <a:pPr>
                        <a:lnSpc>
                          <a:spcPct val="150000"/>
                        </a:lnSpc>
                        <a:buNone/>
                      </a:pPr>
                      <a:r>
                        <a:rPr lang="en-GB" sz="1300" b="1" cap="none" spc="0" dirty="0">
                          <a:solidFill>
                            <a:schemeClr val="tx1"/>
                          </a:solidFill>
                        </a:rPr>
                        <a:t>Link to Residential Care</a:t>
                      </a:r>
                    </a:p>
                  </a:txBody>
                  <a:tcPr marL="56630" marR="56630" marT="121061" marB="113260" anchor="ctr">
                    <a:lnL w="12700" cmpd="sng">
                      <a:noFill/>
                      <a:prstDash val="solid"/>
                    </a:lnL>
                    <a:lnR w="12700" cmpd="sng">
                      <a:noFill/>
                      <a:prstDash val="solid"/>
                    </a:lnR>
                    <a:lnT w="12700" cap="flat" cmpd="sng" algn="ctr">
                      <a:solidFill>
                        <a:schemeClr val="accent1"/>
                      </a:solidFill>
                      <a:prstDash val="solid"/>
                    </a:lnT>
                    <a:lnB w="12700" cmpd="sng">
                      <a:noFill/>
                      <a:prstDash val="solid"/>
                    </a:lnB>
                    <a:noFill/>
                  </a:tcPr>
                </a:tc>
                <a:extLst>
                  <a:ext uri="{0D108BD9-81ED-4DB2-BD59-A6C34878D82A}">
                    <a16:rowId xmlns:a16="http://schemas.microsoft.com/office/drawing/2014/main" val="2850802731"/>
                  </a:ext>
                </a:extLst>
              </a:tr>
              <a:tr h="959188">
                <a:tc>
                  <a:txBody>
                    <a:bodyPr/>
                    <a:lstStyle/>
                    <a:p>
                      <a:pPr>
                        <a:lnSpc>
                          <a:spcPct val="150000"/>
                        </a:lnSpc>
                        <a:buNone/>
                      </a:pPr>
                      <a:r>
                        <a:rPr lang="en-GB" sz="1300" b="1" cap="none" spc="0" dirty="0">
                          <a:solidFill>
                            <a:schemeClr val="tx1"/>
                          </a:solidFill>
                        </a:rPr>
                        <a:t>Activity Theory</a:t>
                      </a:r>
                      <a:endParaRPr lang="en-GB" sz="1300" cap="none" spc="0" dirty="0">
                        <a:solidFill>
                          <a:schemeClr val="tx1"/>
                        </a:solidFill>
                      </a:endParaRP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buNone/>
                      </a:pPr>
                      <a:r>
                        <a:rPr lang="en-GB" sz="1300" cap="none" spc="0" dirty="0">
                          <a:solidFill>
                            <a:schemeClr val="tx1"/>
                          </a:solidFill>
                        </a:rPr>
                        <a:t>Residential care can support Activity Theory by providing opportunities for social interaction, group activities, hobbies, and community engagement, helping older adults remain active and maintain wellbeing.</a:t>
                      </a: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974193570"/>
                  </a:ext>
                </a:extLst>
              </a:tr>
              <a:tr h="959188">
                <a:tc>
                  <a:txBody>
                    <a:bodyPr/>
                    <a:lstStyle/>
                    <a:p>
                      <a:pPr>
                        <a:lnSpc>
                          <a:spcPct val="150000"/>
                        </a:lnSpc>
                        <a:buNone/>
                      </a:pPr>
                      <a:r>
                        <a:rPr lang="en-GB" sz="1300" b="1" cap="none" spc="0" dirty="0">
                          <a:solidFill>
                            <a:schemeClr val="tx1"/>
                          </a:solidFill>
                        </a:rPr>
                        <a:t>Disengagement Theory</a:t>
                      </a:r>
                      <a:endParaRPr lang="en-GB" sz="1300" cap="none" spc="0" dirty="0">
                        <a:solidFill>
                          <a:schemeClr val="tx1"/>
                        </a:solidFill>
                      </a:endParaRP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buNone/>
                      </a:pPr>
                      <a:r>
                        <a:rPr lang="en-GB" sz="1300" cap="none" spc="0" dirty="0">
                          <a:solidFill>
                            <a:schemeClr val="tx1"/>
                          </a:solidFill>
                        </a:rPr>
                        <a:t>Residential care may support Disengagement Theory as older adults may gradually withdraw from previous social roles and responsibilities while receiving ongoing care and support.</a:t>
                      </a: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124792987"/>
                  </a:ext>
                </a:extLst>
              </a:tr>
              <a:tr h="1185709">
                <a:tc>
                  <a:txBody>
                    <a:bodyPr/>
                    <a:lstStyle/>
                    <a:p>
                      <a:pPr>
                        <a:lnSpc>
                          <a:spcPct val="150000"/>
                        </a:lnSpc>
                        <a:buNone/>
                      </a:pPr>
                      <a:r>
                        <a:rPr lang="en-GB" sz="1300" b="1" cap="none" spc="0" dirty="0">
                          <a:solidFill>
                            <a:schemeClr val="tx1"/>
                          </a:solidFill>
                        </a:rPr>
                        <a:t>Care Act 2014</a:t>
                      </a:r>
                      <a:endParaRPr lang="en-GB" sz="1300" cap="none" spc="0" dirty="0">
                        <a:solidFill>
                          <a:schemeClr val="tx1"/>
                        </a:solidFill>
                      </a:endParaRP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buNone/>
                      </a:pPr>
                      <a:r>
                        <a:rPr lang="en-GB" sz="1300" cap="none" spc="0" dirty="0">
                          <a:solidFill>
                            <a:schemeClr val="tx1"/>
                          </a:solidFill>
                        </a:rPr>
                        <a:t>Under the </a:t>
                      </a:r>
                      <a:r>
                        <a:rPr lang="en-GB" sz="1300" b="0" cap="none" spc="0" dirty="0">
                          <a:solidFill>
                            <a:schemeClr val="tx1"/>
                          </a:solidFill>
                        </a:rPr>
                        <a:t>Care Act 2014</a:t>
                      </a:r>
                      <a:r>
                        <a:rPr lang="en-GB" sz="1300" cap="none" spc="0" dirty="0">
                          <a:solidFill>
                            <a:schemeClr val="tx1"/>
                          </a:solidFill>
                        </a:rPr>
                        <a:t>, the local authority must assess the person and their needs and decide how those needs will be met. Care and support can be provided in several ways, depending on the individual's circumstances and preferences</a:t>
                      </a: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524533966"/>
                  </a:ext>
                </a:extLst>
              </a:tr>
              <a:tr h="959188">
                <a:tc>
                  <a:txBody>
                    <a:bodyPr/>
                    <a:lstStyle/>
                    <a:p>
                      <a:pPr>
                        <a:lnSpc>
                          <a:spcPct val="150000"/>
                        </a:lnSpc>
                        <a:buNone/>
                      </a:pPr>
                      <a:r>
                        <a:rPr lang="en-GB" sz="1300" b="1" cap="none" spc="0" dirty="0">
                          <a:solidFill>
                            <a:schemeClr val="tx1"/>
                          </a:solidFill>
                        </a:rPr>
                        <a:t>Equality Act 2010</a:t>
                      </a:r>
                      <a:endParaRPr lang="en-GB" sz="1300" cap="none" spc="0" dirty="0">
                        <a:solidFill>
                          <a:schemeClr val="tx1"/>
                        </a:solidFill>
                      </a:endParaRP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buNone/>
                      </a:pPr>
                      <a:r>
                        <a:rPr lang="en-GB" sz="1300" cap="none" spc="0" dirty="0">
                          <a:solidFill>
                            <a:schemeClr val="tx1"/>
                          </a:solidFill>
                        </a:rPr>
                        <a:t>In accordance with the equality act (2010) Residential care providers must ensure residents are treated fairly and equally, without discrimination based on age, disability, race, religion, sex, or other protected characteristics.</a:t>
                      </a: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173457340"/>
                  </a:ext>
                </a:extLst>
              </a:tr>
            </a:tbl>
          </a:graphicData>
        </a:graphic>
      </p:graphicFrame>
      <p:pic>
        <p:nvPicPr>
          <p:cNvPr id="27" name="Audio 26">
            <a:extLst>
              <a:ext uri="{FF2B5EF4-FFF2-40B4-BE49-F238E27FC236}">
                <a16:creationId xmlns:a16="http://schemas.microsoft.com/office/drawing/2014/main" id="{17FB5D68-FBFB-1AB2-098A-1DCF8F29F6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72454043"/>
      </p:ext>
    </p:extLst>
  </p:cSld>
  <p:clrMapOvr>
    <a:masterClrMapping/>
  </p:clrMapOvr>
  <mc:AlternateContent xmlns:mc="http://schemas.openxmlformats.org/markup-compatibility/2006" xmlns:p14="http://schemas.microsoft.com/office/powerpoint/2010/main">
    <mc:Choice Requires="p14">
      <p:transition spd="slow" p14:dur="2000" advTm="67457"/>
    </mc:Choice>
    <mc:Fallback xmlns="">
      <p:transition spd="slow" advTm="67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telemedicine">
            <a:extLst>
              <a:ext uri="{FF2B5EF4-FFF2-40B4-BE49-F238E27FC236}">
                <a16:creationId xmlns:a16="http://schemas.microsoft.com/office/drawing/2014/main" id="{899B85FB-1AEA-2C00-43FD-91F9FA2514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8073" r="24740" b="-2"/>
          <a:stretch>
            <a:fillRect/>
          </a:stretch>
        </p:blipFill>
        <p:spPr bwMode="auto">
          <a:xfrm>
            <a:off x="2481018" y="0"/>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51A728C-CD75-6616-AED3-A047174BBC55}"/>
              </a:ext>
            </a:extLst>
          </p:cNvPr>
          <p:cNvSpPr>
            <a:spLocks noGrp="1"/>
          </p:cNvSpPr>
          <p:nvPr>
            <p:ph type="title" idx="4294967295"/>
          </p:nvPr>
        </p:nvSpPr>
        <p:spPr>
          <a:xfrm>
            <a:off x="101601" y="485774"/>
            <a:ext cx="2825506" cy="5719762"/>
          </a:xfrm>
        </p:spPr>
        <p:txBody>
          <a:bodyPr vert="horz" lIns="91440" tIns="45720" rIns="91440" bIns="45720" rtlCol="0" anchor="ctr">
            <a:normAutofit/>
          </a:bodyPr>
          <a:lstStyle/>
          <a:p>
            <a:r>
              <a:rPr lang="en-US" sz="3600" dirty="0"/>
              <a:t>Telehealth</a:t>
            </a:r>
          </a:p>
        </p:txBody>
      </p:sp>
      <p:sp>
        <p:nvSpPr>
          <p:cNvPr id="3" name="Content Placeholder 2">
            <a:extLst>
              <a:ext uri="{FF2B5EF4-FFF2-40B4-BE49-F238E27FC236}">
                <a16:creationId xmlns:a16="http://schemas.microsoft.com/office/drawing/2014/main" id="{2E6A839A-4F91-1B44-A57C-4738E6F7912E}"/>
              </a:ext>
            </a:extLst>
          </p:cNvPr>
          <p:cNvSpPr>
            <a:spLocks noGrp="1"/>
          </p:cNvSpPr>
          <p:nvPr>
            <p:ph idx="4294967295"/>
          </p:nvPr>
        </p:nvSpPr>
        <p:spPr>
          <a:xfrm>
            <a:off x="7493000" y="485774"/>
            <a:ext cx="4597399" cy="6207126"/>
          </a:xfrm>
        </p:spPr>
        <p:txBody>
          <a:bodyPr vert="horz" lIns="91440" tIns="45720" rIns="91440" bIns="45720" rtlCol="0" anchor="ctr">
            <a:normAutofit fontScale="62500" lnSpcReduction="20000"/>
          </a:bodyPr>
          <a:lstStyle/>
          <a:p>
            <a:pPr marL="0" indent="0">
              <a:lnSpc>
                <a:spcPct val="170000"/>
              </a:lnSpc>
              <a:buNone/>
            </a:pPr>
            <a:r>
              <a:rPr lang="en-US" sz="2000" dirty="0"/>
              <a:t>Telehealth is defined as the delivery of health care services at a distance through the use of technology.</a:t>
            </a:r>
          </a:p>
          <a:p>
            <a:pPr marL="0" indent="0" algn="ctr">
              <a:lnSpc>
                <a:spcPct val="170000"/>
              </a:lnSpc>
              <a:buNone/>
            </a:pPr>
            <a:r>
              <a:rPr lang="en-US" sz="2000" dirty="0"/>
              <a:t> </a:t>
            </a:r>
            <a:r>
              <a:rPr lang="en-US" sz="2000" b="1" dirty="0"/>
              <a:t>Benefits of Telehealth </a:t>
            </a:r>
          </a:p>
          <a:p>
            <a:pPr>
              <a:lnSpc>
                <a:spcPct val="170000"/>
              </a:lnSpc>
            </a:pPr>
            <a:r>
              <a:rPr lang="en-US" sz="2000" dirty="0"/>
              <a:t>Increased convenience and flexibility. </a:t>
            </a:r>
          </a:p>
          <a:p>
            <a:pPr>
              <a:lnSpc>
                <a:spcPct val="170000"/>
              </a:lnSpc>
            </a:pPr>
            <a:r>
              <a:rPr lang="en-US" sz="2000" dirty="0"/>
              <a:t>Better access for those with mobility limitations. </a:t>
            </a:r>
          </a:p>
          <a:p>
            <a:pPr>
              <a:lnSpc>
                <a:spcPct val="170000"/>
              </a:lnSpc>
            </a:pPr>
            <a:r>
              <a:rPr lang="en-US" sz="2000" dirty="0"/>
              <a:t>Reduced travel time and costs. </a:t>
            </a:r>
          </a:p>
          <a:p>
            <a:pPr>
              <a:lnSpc>
                <a:spcPct val="170000"/>
              </a:lnSpc>
            </a:pPr>
            <a:r>
              <a:rPr lang="en-US" sz="2000" dirty="0"/>
              <a:t>Lower risk of exposure to infections. </a:t>
            </a:r>
          </a:p>
          <a:p>
            <a:pPr>
              <a:lnSpc>
                <a:spcPct val="170000"/>
              </a:lnSpc>
            </a:pPr>
            <a:r>
              <a:rPr lang="en-US" sz="2000" dirty="0"/>
              <a:t>Improved access to specialist services. </a:t>
            </a:r>
          </a:p>
          <a:p>
            <a:pPr marL="0" indent="0" algn="ctr">
              <a:lnSpc>
                <a:spcPct val="170000"/>
              </a:lnSpc>
              <a:buNone/>
            </a:pPr>
            <a:r>
              <a:rPr lang="en-US" sz="2000" b="1" dirty="0"/>
              <a:t>Challenges of Telehealth </a:t>
            </a:r>
          </a:p>
          <a:p>
            <a:pPr>
              <a:lnSpc>
                <a:spcPct val="170000"/>
              </a:lnSpc>
            </a:pPr>
            <a:r>
              <a:rPr lang="en-US" sz="2000" dirty="0"/>
              <a:t>Limited physical assessment by healthcare professionals. </a:t>
            </a:r>
          </a:p>
          <a:p>
            <a:pPr>
              <a:lnSpc>
                <a:spcPct val="170000"/>
              </a:lnSpc>
            </a:pPr>
            <a:r>
              <a:rPr lang="en-US" sz="2000" dirty="0"/>
              <a:t>Digital exclusion and lack of technology skills. </a:t>
            </a:r>
          </a:p>
          <a:p>
            <a:pPr>
              <a:lnSpc>
                <a:spcPct val="170000"/>
              </a:lnSpc>
            </a:pPr>
            <a:r>
              <a:rPr lang="en-US" sz="2000" dirty="0"/>
              <a:t>Technical difficulties and connectivity issues. </a:t>
            </a:r>
          </a:p>
          <a:p>
            <a:pPr>
              <a:lnSpc>
                <a:spcPct val="170000"/>
              </a:lnSpc>
            </a:pPr>
            <a:r>
              <a:rPr lang="en-US" sz="2000" dirty="0"/>
              <a:t>Privacy and data security concerns. </a:t>
            </a:r>
          </a:p>
          <a:p>
            <a:pPr>
              <a:lnSpc>
                <a:spcPct val="170000"/>
              </a:lnSpc>
            </a:pPr>
            <a:r>
              <a:rPr lang="en-US" sz="2000" dirty="0"/>
              <a:t>Not suitable for all health conditions</a:t>
            </a:r>
          </a:p>
          <a:p>
            <a:pPr marL="0" indent="0" algn="ctr">
              <a:lnSpc>
                <a:spcPct val="170000"/>
              </a:lnSpc>
              <a:buNone/>
            </a:pPr>
            <a:r>
              <a:rPr lang="en-GB" sz="2000" dirty="0"/>
              <a:t>(Harvard Health Publishing, no date)</a:t>
            </a:r>
          </a:p>
          <a:p>
            <a:pPr marL="0" indent="0">
              <a:buNone/>
            </a:pPr>
            <a:endParaRPr lang="en-US" sz="1400" dirty="0"/>
          </a:p>
        </p:txBody>
      </p:sp>
      <p:pic>
        <p:nvPicPr>
          <p:cNvPr id="22" name="Audio 21">
            <a:extLst>
              <a:ext uri="{FF2B5EF4-FFF2-40B4-BE49-F238E27FC236}">
                <a16:creationId xmlns:a16="http://schemas.microsoft.com/office/drawing/2014/main" id="{27EA0F24-758A-69EA-2D9B-D81AA398F8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4968438"/>
      </p:ext>
    </p:extLst>
  </p:cSld>
  <p:clrMapOvr>
    <a:masterClrMapping/>
  </p:clrMapOvr>
  <mc:AlternateContent xmlns:mc="http://schemas.openxmlformats.org/markup-compatibility/2006" xmlns:p14="http://schemas.microsoft.com/office/powerpoint/2010/main">
    <mc:Choice Requires="p14">
      <p:transition spd="slow" p14:dur="2000" advTm="66209"/>
    </mc:Choice>
    <mc:Fallback xmlns="">
      <p:transition spd="slow" advTm="66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7BD14-DD46-85D0-F74D-A267AFB94B47}"/>
              </a:ext>
            </a:extLst>
          </p:cNvPr>
          <p:cNvSpPr>
            <a:spLocks noGrp="1"/>
          </p:cNvSpPr>
          <p:nvPr>
            <p:ph type="title"/>
          </p:nvPr>
        </p:nvSpPr>
        <p:spPr>
          <a:xfrm>
            <a:off x="838200" y="114637"/>
            <a:ext cx="10515600" cy="1325563"/>
          </a:xfrm>
        </p:spPr>
        <p:txBody>
          <a:bodyPr/>
          <a:lstStyle/>
          <a:p>
            <a:pPr algn="ctr"/>
            <a:r>
              <a:rPr lang="en-GB" b="1" dirty="0"/>
              <a:t>Fall detection wearables</a:t>
            </a:r>
            <a:r>
              <a:rPr lang="en-GB" dirty="0"/>
              <a:t> </a:t>
            </a:r>
          </a:p>
        </p:txBody>
      </p:sp>
      <p:pic>
        <p:nvPicPr>
          <p:cNvPr id="1027" name="Picture 3" descr="AI generated ">
            <a:extLst>
              <a:ext uri="{FF2B5EF4-FFF2-40B4-BE49-F238E27FC236}">
                <a16:creationId xmlns:a16="http://schemas.microsoft.com/office/drawing/2014/main" id="{C7D9A870-DCA7-FC8C-8D0C-BC33D3D810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8201" y="2744153"/>
            <a:ext cx="4799821" cy="365721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E9E5064-0F07-9F32-DDD9-11D69DEF2ABB}"/>
              </a:ext>
            </a:extLst>
          </p:cNvPr>
          <p:cNvSpPr txBox="1"/>
          <p:nvPr/>
        </p:nvSpPr>
        <p:spPr>
          <a:xfrm>
            <a:off x="203978" y="2340700"/>
            <a:ext cx="7188201" cy="4570482"/>
          </a:xfrm>
          <a:prstGeom prst="rect">
            <a:avLst/>
          </a:prstGeom>
          <a:noFill/>
        </p:spPr>
        <p:txBody>
          <a:bodyPr wrap="square">
            <a:spAutoFit/>
          </a:bodyPr>
          <a:lstStyle/>
          <a:p>
            <a:pPr>
              <a:lnSpc>
                <a:spcPct val="150000"/>
              </a:lnSpc>
              <a:buNone/>
            </a:pPr>
            <a:r>
              <a:rPr lang="en-GB" sz="1300" b="1" dirty="0"/>
              <a:t>Pros</a:t>
            </a:r>
          </a:p>
          <a:p>
            <a:pPr>
              <a:lnSpc>
                <a:spcPct val="150000"/>
              </a:lnSpc>
              <a:buFont typeface="Arial" panose="020B0604020202020204" pitchFamily="34" charset="0"/>
              <a:buChar char="•"/>
            </a:pPr>
            <a:r>
              <a:rPr lang="en-GB" sz="1300" dirty="0"/>
              <a:t>Provides rapid assistance following a fall. </a:t>
            </a:r>
          </a:p>
          <a:p>
            <a:pPr>
              <a:lnSpc>
                <a:spcPct val="150000"/>
              </a:lnSpc>
              <a:buFont typeface="Arial" panose="020B0604020202020204" pitchFamily="34" charset="0"/>
              <a:buChar char="•"/>
            </a:pPr>
            <a:r>
              <a:rPr lang="en-GB" sz="1300" dirty="0"/>
              <a:t>Supports independent living and ageing in place. </a:t>
            </a:r>
          </a:p>
          <a:p>
            <a:pPr>
              <a:lnSpc>
                <a:spcPct val="150000"/>
              </a:lnSpc>
              <a:buFont typeface="Arial" panose="020B0604020202020204" pitchFamily="34" charset="0"/>
              <a:buChar char="•"/>
            </a:pPr>
            <a:r>
              <a:rPr lang="en-GB" sz="1300" dirty="0"/>
              <a:t>Can be used inside and outside the home. </a:t>
            </a:r>
          </a:p>
          <a:p>
            <a:pPr>
              <a:lnSpc>
                <a:spcPct val="150000"/>
              </a:lnSpc>
              <a:buFont typeface="Arial" panose="020B0604020202020204" pitchFamily="34" charset="0"/>
              <a:buChar char="•"/>
            </a:pPr>
            <a:r>
              <a:rPr lang="en-GB" sz="1300" dirty="0"/>
              <a:t>Reduces the risk of long periods without help. </a:t>
            </a:r>
          </a:p>
          <a:p>
            <a:pPr>
              <a:lnSpc>
                <a:spcPct val="150000"/>
              </a:lnSpc>
              <a:buFont typeface="Arial" panose="020B0604020202020204" pitchFamily="34" charset="0"/>
              <a:buChar char="•"/>
            </a:pPr>
            <a:r>
              <a:rPr lang="en-GB" sz="1300" dirty="0"/>
              <a:t>Available in wearable formats such as watches and pendants. </a:t>
            </a:r>
          </a:p>
          <a:p>
            <a:pPr>
              <a:lnSpc>
                <a:spcPct val="150000"/>
              </a:lnSpc>
              <a:buNone/>
            </a:pPr>
            <a:r>
              <a:rPr lang="en-GB" sz="1300" b="1" dirty="0"/>
              <a:t>Cons</a:t>
            </a:r>
            <a:endParaRPr lang="en-GB" sz="1300" dirty="0"/>
          </a:p>
          <a:p>
            <a:pPr>
              <a:lnSpc>
                <a:spcPct val="150000"/>
              </a:lnSpc>
              <a:buFont typeface="Arial" panose="020B0604020202020204" pitchFamily="34" charset="0"/>
              <a:buChar char="•"/>
            </a:pPr>
            <a:r>
              <a:rPr lang="en-GB" sz="1300" dirty="0"/>
              <a:t>Risk of false alarms or missed falls. </a:t>
            </a:r>
          </a:p>
          <a:p>
            <a:pPr>
              <a:lnSpc>
                <a:spcPct val="150000"/>
              </a:lnSpc>
              <a:buFont typeface="Arial" panose="020B0604020202020204" pitchFamily="34" charset="0"/>
              <a:buChar char="•"/>
            </a:pPr>
            <a:r>
              <a:rPr lang="en-GB" sz="1300" dirty="0"/>
              <a:t>Must be worn consistently to work effectively. </a:t>
            </a:r>
          </a:p>
          <a:p>
            <a:pPr>
              <a:lnSpc>
                <a:spcPct val="150000"/>
              </a:lnSpc>
              <a:buFont typeface="Arial" panose="020B0604020202020204" pitchFamily="34" charset="0"/>
              <a:buChar char="•"/>
            </a:pPr>
            <a:r>
              <a:rPr lang="en-GB" sz="1300" dirty="0"/>
              <a:t>Some older adults may find devices uncomfortable or intrusive. </a:t>
            </a:r>
          </a:p>
          <a:p>
            <a:pPr>
              <a:lnSpc>
                <a:spcPct val="150000"/>
              </a:lnSpc>
              <a:buFont typeface="Arial" panose="020B0604020202020204" pitchFamily="34" charset="0"/>
              <a:buChar char="•"/>
            </a:pPr>
            <a:r>
              <a:rPr lang="en-GB" sz="1300" dirty="0"/>
              <a:t>Limited evidence on long-term real-world effectiveness. </a:t>
            </a:r>
          </a:p>
          <a:p>
            <a:pPr>
              <a:lnSpc>
                <a:spcPct val="150000"/>
              </a:lnSpc>
              <a:buFont typeface="Arial" panose="020B0604020202020204" pitchFamily="34" charset="0"/>
              <a:buChar char="•"/>
            </a:pPr>
            <a:r>
              <a:rPr lang="en-GB" sz="1300" dirty="0"/>
              <a:t>Requires maintenance, charging, and monitoring</a:t>
            </a:r>
          </a:p>
          <a:p>
            <a:pPr>
              <a:lnSpc>
                <a:spcPct val="150000"/>
              </a:lnSpc>
            </a:pPr>
            <a:endParaRPr lang="en-GB" sz="1300" b="1" dirty="0"/>
          </a:p>
          <a:p>
            <a:pPr algn="ctr">
              <a:lnSpc>
                <a:spcPct val="150000"/>
              </a:lnSpc>
            </a:pPr>
            <a:r>
              <a:rPr lang="en-GB" sz="1300" b="1" dirty="0"/>
              <a:t>(Chaudhuri, Thompson and Demiris, 2014).</a:t>
            </a:r>
          </a:p>
          <a:p>
            <a:pPr algn="just"/>
            <a:endParaRPr lang="en-GB" dirty="0"/>
          </a:p>
        </p:txBody>
      </p:sp>
      <p:sp>
        <p:nvSpPr>
          <p:cNvPr id="11" name="TextBox 10">
            <a:extLst>
              <a:ext uri="{FF2B5EF4-FFF2-40B4-BE49-F238E27FC236}">
                <a16:creationId xmlns:a16="http://schemas.microsoft.com/office/drawing/2014/main" id="{25110484-8141-DDD0-CE4D-A74D67CACB4A}"/>
              </a:ext>
            </a:extLst>
          </p:cNvPr>
          <p:cNvSpPr txBox="1"/>
          <p:nvPr/>
        </p:nvSpPr>
        <p:spPr>
          <a:xfrm>
            <a:off x="114300" y="1120165"/>
            <a:ext cx="11492722" cy="1200329"/>
          </a:xfrm>
          <a:prstGeom prst="rect">
            <a:avLst/>
          </a:prstGeom>
          <a:noFill/>
        </p:spPr>
        <p:txBody>
          <a:bodyPr wrap="square">
            <a:spAutoFit/>
          </a:bodyPr>
          <a:lstStyle/>
          <a:p>
            <a:pPr algn="just">
              <a:buNone/>
            </a:pPr>
            <a:r>
              <a:rPr lang="en-GB" dirty="0"/>
              <a:t>Falls are a significant issue among older adults, with approximately 210,000 emergency hospital admissions in England in 2022/23 linked to falls in people aged 65 and over (NICE, 2025).</a:t>
            </a:r>
          </a:p>
          <a:p>
            <a:pPr algn="just">
              <a:buNone/>
            </a:pPr>
            <a:endParaRPr lang="en-GB" dirty="0"/>
          </a:p>
          <a:p>
            <a:pPr algn="just">
              <a:buNone/>
            </a:pPr>
            <a:r>
              <a:rPr lang="en-GB" dirty="0"/>
              <a:t>Fall detection technology provides rapid assistance after a fall, helping to reduce further injury and distress. </a:t>
            </a:r>
          </a:p>
        </p:txBody>
      </p:sp>
      <p:pic>
        <p:nvPicPr>
          <p:cNvPr id="57" name="Audio 56">
            <a:extLst>
              <a:ext uri="{FF2B5EF4-FFF2-40B4-BE49-F238E27FC236}">
                <a16:creationId xmlns:a16="http://schemas.microsoft.com/office/drawing/2014/main" id="{0F70C22B-CE5E-2271-4578-191482A626F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51349699"/>
      </p:ext>
    </p:extLst>
  </p:cSld>
  <p:clrMapOvr>
    <a:masterClrMapping/>
  </p:clrMapOvr>
  <mc:AlternateContent xmlns:mc="http://schemas.openxmlformats.org/markup-compatibility/2006" xmlns:p14="http://schemas.microsoft.com/office/powerpoint/2010/main">
    <mc:Choice Requires="p14">
      <p:transition spd="slow" p14:dur="2000" advTm="92736"/>
    </mc:Choice>
    <mc:Fallback xmlns="">
      <p:transition spd="slow" advTm="92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B7496-A430-CE05-E538-5A3AA61363DA}"/>
              </a:ext>
            </a:extLst>
          </p:cNvPr>
          <p:cNvSpPr>
            <a:spLocks noGrp="1"/>
          </p:cNvSpPr>
          <p:nvPr>
            <p:ph type="title"/>
          </p:nvPr>
        </p:nvSpPr>
        <p:spPr>
          <a:xfrm>
            <a:off x="838198" y="0"/>
            <a:ext cx="10515601" cy="1325563"/>
          </a:xfrm>
        </p:spPr>
        <p:txBody>
          <a:bodyPr>
            <a:normAutofit/>
          </a:bodyPr>
          <a:lstStyle/>
          <a:p>
            <a:pPr algn="ctr"/>
            <a:r>
              <a:rPr lang="en-GB" sz="3600" dirty="0"/>
              <a:t>Dementia Village in the Netherlands</a:t>
            </a:r>
          </a:p>
        </p:txBody>
      </p:sp>
      <p:sp>
        <p:nvSpPr>
          <p:cNvPr id="5" name="TextBox 4">
            <a:extLst>
              <a:ext uri="{FF2B5EF4-FFF2-40B4-BE49-F238E27FC236}">
                <a16:creationId xmlns:a16="http://schemas.microsoft.com/office/drawing/2014/main" id="{93072728-6ABE-1AF6-E434-0034DCC444EA}"/>
              </a:ext>
            </a:extLst>
          </p:cNvPr>
          <p:cNvSpPr txBox="1"/>
          <p:nvPr/>
        </p:nvSpPr>
        <p:spPr>
          <a:xfrm>
            <a:off x="355599" y="5840040"/>
            <a:ext cx="11480800" cy="646331"/>
          </a:xfrm>
          <a:prstGeom prst="rect">
            <a:avLst/>
          </a:prstGeom>
          <a:noFill/>
        </p:spPr>
        <p:txBody>
          <a:bodyPr wrap="square">
            <a:spAutoFit/>
          </a:bodyPr>
          <a:lstStyle/>
          <a:p>
            <a:r>
              <a:rPr lang="en-GB" dirty="0"/>
              <a:t>De Hogeweyk supports Activity Theory by encouraging older adults to remain socially engaged, participate in daily activities, and maintain meaningful roles within their community, which can improve wellbeing and quality of life. </a:t>
            </a:r>
          </a:p>
        </p:txBody>
      </p:sp>
      <p:sp>
        <p:nvSpPr>
          <p:cNvPr id="11" name="Rectangle 4">
            <a:extLst>
              <a:ext uri="{FF2B5EF4-FFF2-40B4-BE49-F238E27FC236}">
                <a16:creationId xmlns:a16="http://schemas.microsoft.com/office/drawing/2014/main" id="{38A05EFD-CB3D-4C16-3997-159CC2A94517}"/>
              </a:ext>
            </a:extLst>
          </p:cNvPr>
          <p:cNvSpPr>
            <a:spLocks noChangeArrowheads="1"/>
          </p:cNvSpPr>
          <p:nvPr/>
        </p:nvSpPr>
        <p:spPr bwMode="auto">
          <a:xfrm>
            <a:off x="4857747" y="1455069"/>
            <a:ext cx="7194552" cy="26421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gn="just" eaLnBrk="0" fontAlgn="base" hangingPunct="0">
              <a:lnSpc>
                <a:spcPct val="150000"/>
              </a:lnSpc>
              <a:spcBef>
                <a:spcPct val="0"/>
              </a:spcBef>
              <a:spcAft>
                <a:spcPct val="0"/>
              </a:spcAft>
              <a:buFont typeface="Arial" panose="020B0604020202020204" pitchFamily="34" charset="0"/>
              <a:buChar char="•"/>
            </a:pPr>
            <a:r>
              <a:rPr lang="en-GB" sz="1600" dirty="0"/>
              <a:t>De Hogeweyk, the world's first dementia village, opened in 2009.</a:t>
            </a:r>
          </a:p>
          <a:p>
            <a:pPr marL="285750" lvl="0" indent="-285750" algn="just" eaLnBrk="0" fontAlgn="base" hangingPunct="0">
              <a:lnSpc>
                <a:spcPct val="150000"/>
              </a:lnSpc>
              <a:spcBef>
                <a:spcPct val="0"/>
              </a:spcBef>
              <a:spcAft>
                <a:spcPct val="0"/>
              </a:spcAft>
              <a:buFont typeface="Arial" panose="020B0604020202020204" pitchFamily="34" charset="0"/>
              <a:buChar char="•"/>
            </a:pPr>
            <a:r>
              <a:rPr kumimoji="0" lang="en-US" altLang="en-US" sz="1600" i="0" u="none" strike="noStrike" cap="none" normalizeH="0" baseline="0" dirty="0">
                <a:ln>
                  <a:noFill/>
                </a:ln>
                <a:solidFill>
                  <a:schemeClr val="tx1"/>
                </a:solidFill>
                <a:effectLst/>
              </a:rPr>
              <a:t>De Hogeweyk uses a person-centered approach, enabling people with dementia to live independently in a safe, community-style environment with shops, cafés, gardens, and social spaces. </a:t>
            </a:r>
            <a:r>
              <a:rPr lang="en-US" altLang="en-US" sz="1600" dirty="0"/>
              <a:t>(Carpenter, 2025).</a:t>
            </a:r>
            <a:endParaRPr kumimoji="0" lang="en-US" altLang="en-US" sz="160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i="0" u="none" strike="noStrike" cap="none" normalizeH="0" baseline="0" dirty="0">
                <a:ln>
                  <a:noFill/>
                </a:ln>
                <a:solidFill>
                  <a:schemeClr val="tx1"/>
                </a:solidFill>
                <a:effectLst/>
              </a:rPr>
              <a:t>The village promotes dignity, autonomy, and social inclusion (which aligns with Equality </a:t>
            </a:r>
            <a:r>
              <a:rPr lang="en-US" altLang="en-US" sz="1600" dirty="0"/>
              <a:t>A</a:t>
            </a:r>
            <a:r>
              <a:rPr kumimoji="0" lang="en-US" altLang="en-US" sz="1600" i="0" u="none" strike="noStrike" cap="none" normalizeH="0" baseline="0" dirty="0">
                <a:ln>
                  <a:noFill/>
                </a:ln>
                <a:solidFill>
                  <a:schemeClr val="tx1"/>
                </a:solidFill>
                <a:effectLst/>
              </a:rPr>
              <a:t>ct 2010 and Care </a:t>
            </a:r>
            <a:r>
              <a:rPr lang="en-US" altLang="en-US" sz="1600" dirty="0"/>
              <a:t>A</a:t>
            </a:r>
            <a:r>
              <a:rPr kumimoji="0" lang="en-US" altLang="en-US" sz="1600" i="0" u="none" strike="noStrike" cap="none" normalizeH="0" baseline="0" dirty="0">
                <a:ln>
                  <a:noFill/>
                </a:ln>
                <a:solidFill>
                  <a:schemeClr val="tx1"/>
                </a:solidFill>
                <a:effectLst/>
              </a:rPr>
              <a:t>ct 2014) while providing 24-hour professional support and reducing the stigma associated with dementia</a:t>
            </a:r>
          </a:p>
        </p:txBody>
      </p:sp>
      <p:pic>
        <p:nvPicPr>
          <p:cNvPr id="5126" name="Picture 6" descr="Hogeweyk">
            <a:extLst>
              <a:ext uri="{FF2B5EF4-FFF2-40B4-BE49-F238E27FC236}">
                <a16:creationId xmlns:a16="http://schemas.microsoft.com/office/drawing/2014/main" id="{03AB1463-F2FC-33D2-531D-0B0B654FDA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698" y="1295698"/>
            <a:ext cx="4695845" cy="2960876"/>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2CEAE11C-227E-0C09-A055-D0C58AEF7FD9}"/>
              </a:ext>
            </a:extLst>
          </p:cNvPr>
          <p:cNvSpPr txBox="1"/>
          <p:nvPr/>
        </p:nvSpPr>
        <p:spPr>
          <a:xfrm>
            <a:off x="355599" y="4748225"/>
            <a:ext cx="11480800" cy="923330"/>
          </a:xfrm>
          <a:prstGeom prst="rect">
            <a:avLst/>
          </a:prstGeom>
          <a:noFill/>
        </p:spPr>
        <p:txBody>
          <a:bodyPr wrap="square">
            <a:spAutoFit/>
          </a:bodyPr>
          <a:lstStyle/>
          <a:p>
            <a:r>
              <a:rPr lang="en-GB" dirty="0"/>
              <a:t>Although dementia villages promote independence and wellbeing, concerns remain about their high costs, accessibility, suitability for complex care needs, and the limited evidence supporting their long-term effectiveness Carvalho, 2023).</a:t>
            </a:r>
          </a:p>
        </p:txBody>
      </p:sp>
      <p:pic>
        <p:nvPicPr>
          <p:cNvPr id="5123" name="Audio 5122">
            <a:extLst>
              <a:ext uri="{FF2B5EF4-FFF2-40B4-BE49-F238E27FC236}">
                <a16:creationId xmlns:a16="http://schemas.microsoft.com/office/drawing/2014/main" id="{7CE94486-627C-F424-B4EE-A58EF5937E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69913533"/>
      </p:ext>
    </p:extLst>
  </p:cSld>
  <p:clrMapOvr>
    <a:masterClrMapping/>
  </p:clrMapOvr>
  <mc:AlternateContent xmlns:mc="http://schemas.openxmlformats.org/markup-compatibility/2006" xmlns:p14="http://schemas.microsoft.com/office/powerpoint/2010/main">
    <mc:Choice Requires="p14">
      <p:transition spd="slow" p14:dur="2000" advTm="92373"/>
    </mc:Choice>
    <mc:Fallback xmlns="">
      <p:transition spd="slow" advTm="92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12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59FCC-05F1-C2B1-C114-7534DAC72176}"/>
              </a:ext>
            </a:extLst>
          </p:cNvPr>
          <p:cNvSpPr>
            <a:spLocks noGrp="1"/>
          </p:cNvSpPr>
          <p:nvPr>
            <p:ph type="title" idx="4294967295"/>
          </p:nvPr>
        </p:nvSpPr>
        <p:spPr>
          <a:xfrm>
            <a:off x="514350" y="571277"/>
            <a:ext cx="5111750" cy="1325563"/>
          </a:xfrm>
        </p:spPr>
        <p:txBody>
          <a:bodyPr/>
          <a:lstStyle/>
          <a:p>
            <a:r>
              <a:rPr lang="en-GB" dirty="0"/>
              <a:t>Age UK resources </a:t>
            </a:r>
          </a:p>
        </p:txBody>
      </p:sp>
      <p:sp>
        <p:nvSpPr>
          <p:cNvPr id="3" name="Content Placeholder 2">
            <a:extLst>
              <a:ext uri="{FF2B5EF4-FFF2-40B4-BE49-F238E27FC236}">
                <a16:creationId xmlns:a16="http://schemas.microsoft.com/office/drawing/2014/main" id="{FBF13173-9B4E-D127-1557-1983ED94F9B0}"/>
              </a:ext>
            </a:extLst>
          </p:cNvPr>
          <p:cNvSpPr>
            <a:spLocks noGrp="1"/>
          </p:cNvSpPr>
          <p:nvPr>
            <p:ph idx="4294967295"/>
          </p:nvPr>
        </p:nvSpPr>
        <p:spPr>
          <a:xfrm>
            <a:off x="127000" y="2470942"/>
            <a:ext cx="11633200" cy="1325563"/>
          </a:xfrm>
        </p:spPr>
        <p:txBody>
          <a:bodyPr>
            <a:normAutofit/>
          </a:bodyPr>
          <a:lstStyle/>
          <a:p>
            <a:pPr marL="0" indent="0">
              <a:buNone/>
            </a:pPr>
            <a:r>
              <a:rPr lang="en-GB" sz="1800" dirty="0"/>
              <a:t>Age UK provides information and advice, befriending services, dementia support, wellbeing programmes, digital assistance, and community activities to help older people remain independent and socially connected (Age UK, 2026).</a:t>
            </a:r>
          </a:p>
        </p:txBody>
      </p:sp>
      <p:sp>
        <p:nvSpPr>
          <p:cNvPr id="5" name="TextBox 4">
            <a:extLst>
              <a:ext uri="{FF2B5EF4-FFF2-40B4-BE49-F238E27FC236}">
                <a16:creationId xmlns:a16="http://schemas.microsoft.com/office/drawing/2014/main" id="{1480B423-B235-65FC-55E3-825596EC804E}"/>
              </a:ext>
            </a:extLst>
          </p:cNvPr>
          <p:cNvSpPr txBox="1"/>
          <p:nvPr/>
        </p:nvSpPr>
        <p:spPr>
          <a:xfrm>
            <a:off x="127000" y="3724276"/>
            <a:ext cx="10731500" cy="646331"/>
          </a:xfrm>
          <a:prstGeom prst="rect">
            <a:avLst/>
          </a:prstGeom>
          <a:noFill/>
        </p:spPr>
        <p:txBody>
          <a:bodyPr wrap="square">
            <a:spAutoFit/>
          </a:bodyPr>
          <a:lstStyle/>
          <a:p>
            <a:r>
              <a:rPr lang="en-GB" dirty="0"/>
              <a:t>Limitations: Access to Age UK services may vary across regions, and some older adults may experience barriers related to service availability, awareness, and digital exclusion (Age UK, 2026).</a:t>
            </a:r>
          </a:p>
        </p:txBody>
      </p:sp>
      <p:sp>
        <p:nvSpPr>
          <p:cNvPr id="7" name="TextBox 6">
            <a:extLst>
              <a:ext uri="{FF2B5EF4-FFF2-40B4-BE49-F238E27FC236}">
                <a16:creationId xmlns:a16="http://schemas.microsoft.com/office/drawing/2014/main" id="{F2788D8E-D5F0-4692-D7FA-AD2417DB52BA}"/>
              </a:ext>
            </a:extLst>
          </p:cNvPr>
          <p:cNvSpPr txBox="1"/>
          <p:nvPr/>
        </p:nvSpPr>
        <p:spPr>
          <a:xfrm>
            <a:off x="127000" y="4758552"/>
            <a:ext cx="11290300" cy="923330"/>
          </a:xfrm>
          <a:prstGeom prst="rect">
            <a:avLst/>
          </a:prstGeom>
          <a:noFill/>
        </p:spPr>
        <p:txBody>
          <a:bodyPr wrap="square">
            <a:spAutoFit/>
          </a:bodyPr>
          <a:lstStyle/>
          <a:p>
            <a:r>
              <a:rPr lang="en-GB" dirty="0"/>
              <a:t>Age UK challenges Disengagement Theory by encouraging social participation and community involvement. Its services support the Care Act 2014 by promoting wellbeing and independence, while the Equality Act 2010 ensures older people can access support without discrimination. </a:t>
            </a:r>
          </a:p>
        </p:txBody>
      </p:sp>
      <p:pic>
        <p:nvPicPr>
          <p:cNvPr id="6146" name="Picture 2" descr="Age UK - Let's change how we age">
            <a:hlinkClick r:id="rId5"/>
            <a:extLst>
              <a:ext uri="{FF2B5EF4-FFF2-40B4-BE49-F238E27FC236}">
                <a16:creationId xmlns:a16="http://schemas.microsoft.com/office/drawing/2014/main" id="{910A5C24-EE8D-6AD7-83EB-6B6D040EB5B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88200" y="285711"/>
            <a:ext cx="4445000" cy="1549400"/>
          </a:xfrm>
          <a:prstGeom prst="rect">
            <a:avLst/>
          </a:prstGeom>
          <a:noFill/>
          <a:extLst>
            <a:ext uri="{909E8E84-426E-40DD-AFC4-6F175D3DCCD1}">
              <a14:hiddenFill xmlns:a14="http://schemas.microsoft.com/office/drawing/2010/main">
                <a:solidFill>
                  <a:srgbClr val="FFFFFF"/>
                </a:solidFill>
              </a14:hiddenFill>
            </a:ext>
          </a:extLst>
        </p:spPr>
      </p:pic>
      <p:pic>
        <p:nvPicPr>
          <p:cNvPr id="58" name="Audio 57">
            <a:extLst>
              <a:ext uri="{FF2B5EF4-FFF2-40B4-BE49-F238E27FC236}">
                <a16:creationId xmlns:a16="http://schemas.microsoft.com/office/drawing/2014/main" id="{77E48544-C0EF-4FDA-A95B-C4C752FB1A6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27639354"/>
      </p:ext>
    </p:extLst>
  </p:cSld>
  <p:clrMapOvr>
    <a:masterClrMapping/>
  </p:clrMapOvr>
  <mc:AlternateContent xmlns:mc="http://schemas.openxmlformats.org/markup-compatibility/2006" xmlns:p14="http://schemas.microsoft.com/office/powerpoint/2010/main">
    <mc:Choice Requires="p14">
      <p:transition spd="slow" p14:dur="2000" advTm="24513"/>
    </mc:Choice>
    <mc:Fallback xmlns="">
      <p:transition spd="slow" advTm="24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98F265-09EB-4F04-06B0-E631360CF81F}"/>
              </a:ext>
            </a:extLst>
          </p:cNvPr>
          <p:cNvSpPr>
            <a:spLocks noGrp="1"/>
          </p:cNvSpPr>
          <p:nvPr>
            <p:ph type="title"/>
          </p:nvPr>
        </p:nvSpPr>
        <p:spPr>
          <a:xfrm>
            <a:off x="838200" y="365125"/>
            <a:ext cx="10515600" cy="1325563"/>
          </a:xfrm>
        </p:spPr>
        <p:txBody>
          <a:bodyPr>
            <a:normAutofit/>
          </a:bodyPr>
          <a:lstStyle/>
          <a:p>
            <a:pPr algn="ctr"/>
            <a:r>
              <a:rPr lang="en-GB" dirty="0"/>
              <a:t>Recommendations for Improving Elderly Care</a:t>
            </a:r>
          </a:p>
        </p:txBody>
      </p:sp>
      <p:graphicFrame>
        <p:nvGraphicFramePr>
          <p:cNvPr id="6" name="Rectangle 1">
            <a:extLst>
              <a:ext uri="{FF2B5EF4-FFF2-40B4-BE49-F238E27FC236}">
                <a16:creationId xmlns:a16="http://schemas.microsoft.com/office/drawing/2014/main" id="{931913EA-560E-2B74-CB9A-B4FB9BA3C82D}"/>
              </a:ext>
            </a:extLst>
          </p:cNvPr>
          <p:cNvGraphicFramePr>
            <a:graphicFrameLocks noGrp="1"/>
          </p:cNvGraphicFramePr>
          <p:nvPr>
            <p:ph idx="1"/>
            <p:extLst>
              <p:ext uri="{D42A27DB-BD31-4B8C-83A1-F6EECF244321}">
                <p14:modId xmlns:p14="http://schemas.microsoft.com/office/powerpoint/2010/main" val="2536634535"/>
              </p:ext>
            </p:extLst>
          </p:nvPr>
        </p:nvGraphicFramePr>
        <p:xfrm>
          <a:off x="838200" y="1825625"/>
          <a:ext cx="10515600" cy="36126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3C5AE753-47F0-FB85-F7C7-260C3B39E304}"/>
              </a:ext>
            </a:extLst>
          </p:cNvPr>
          <p:cNvSpPr txBox="1"/>
          <p:nvPr/>
        </p:nvSpPr>
        <p:spPr>
          <a:xfrm>
            <a:off x="282574" y="5817472"/>
            <a:ext cx="11909426" cy="830997"/>
          </a:xfrm>
          <a:prstGeom prst="rect">
            <a:avLst/>
          </a:prstGeom>
          <a:noFill/>
        </p:spPr>
        <p:txBody>
          <a:bodyPr wrap="square">
            <a:spAutoFit/>
          </a:bodyPr>
          <a:lstStyle/>
          <a:p>
            <a:r>
              <a:rPr lang="en-GB" sz="1600" dirty="0"/>
              <a:t>These recommendations support Activity Theory by encouraging older adults to remain active, independent, and socially engaged. They also align with the Care Act 2014, which promotes wellbeing and independence, and the Equality Act 2010, which ensures older people have equal access to care and support services without discrimination. (NICE, 2015; Care Act 2014; Equality Act 2010).</a:t>
            </a:r>
          </a:p>
        </p:txBody>
      </p:sp>
      <p:sp>
        <p:nvSpPr>
          <p:cNvPr id="10" name="TextBox 9">
            <a:extLst>
              <a:ext uri="{FF2B5EF4-FFF2-40B4-BE49-F238E27FC236}">
                <a16:creationId xmlns:a16="http://schemas.microsoft.com/office/drawing/2014/main" id="{BE312428-8247-60A9-3048-A76BC807F722}"/>
              </a:ext>
            </a:extLst>
          </p:cNvPr>
          <p:cNvSpPr txBox="1"/>
          <p:nvPr/>
        </p:nvSpPr>
        <p:spPr>
          <a:xfrm>
            <a:off x="9983827" y="5330942"/>
            <a:ext cx="6102350" cy="307777"/>
          </a:xfrm>
          <a:prstGeom prst="rect">
            <a:avLst/>
          </a:prstGeom>
          <a:noFill/>
        </p:spPr>
        <p:txBody>
          <a:bodyPr wrap="square">
            <a:spAutoFit/>
          </a:bodyPr>
          <a:lstStyle/>
          <a:p>
            <a:r>
              <a:rPr lang="en-GB" sz="1400" dirty="0"/>
              <a:t>NICE (2015) </a:t>
            </a:r>
          </a:p>
        </p:txBody>
      </p:sp>
      <p:pic>
        <p:nvPicPr>
          <p:cNvPr id="20" name="Audio 19">
            <a:extLst>
              <a:ext uri="{FF2B5EF4-FFF2-40B4-BE49-F238E27FC236}">
                <a16:creationId xmlns:a16="http://schemas.microsoft.com/office/drawing/2014/main" id="{E40E2671-D811-63B2-3670-D3F3671910C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81868255"/>
      </p:ext>
    </p:extLst>
  </p:cSld>
  <p:clrMapOvr>
    <a:masterClrMapping/>
  </p:clrMapOvr>
  <mc:AlternateContent xmlns:mc="http://schemas.openxmlformats.org/markup-compatibility/2006" xmlns:p14="http://schemas.microsoft.com/office/powerpoint/2010/main">
    <mc:Choice Requires="p14">
      <p:transition spd="slow" p14:dur="2000" advTm="23742"/>
    </mc:Choice>
    <mc:Fallback xmlns="">
      <p:transition spd="slow" advTm="23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3E5DDA-0806-DEBB-0DC9-96B6E6D18932}"/>
              </a:ext>
            </a:extLst>
          </p:cNvPr>
          <p:cNvSpPr>
            <a:spLocks noGrp="1"/>
          </p:cNvSpPr>
          <p:nvPr>
            <p:ph type="title"/>
          </p:nvPr>
        </p:nvSpPr>
        <p:spPr>
          <a:xfrm>
            <a:off x="838200" y="557188"/>
            <a:ext cx="10515600" cy="1133499"/>
          </a:xfrm>
        </p:spPr>
        <p:txBody>
          <a:bodyPr>
            <a:normAutofit/>
          </a:bodyPr>
          <a:lstStyle/>
          <a:p>
            <a:pPr algn="ctr"/>
            <a:r>
              <a:rPr lang="en-GB" sz="5200" dirty="0"/>
              <a:t>Conclusion </a:t>
            </a:r>
          </a:p>
        </p:txBody>
      </p:sp>
      <p:graphicFrame>
        <p:nvGraphicFramePr>
          <p:cNvPr id="5" name="Content Placeholder 2">
            <a:extLst>
              <a:ext uri="{FF2B5EF4-FFF2-40B4-BE49-F238E27FC236}">
                <a16:creationId xmlns:a16="http://schemas.microsoft.com/office/drawing/2014/main" id="{155218E7-049B-B65F-388E-3B9E96232990}"/>
              </a:ext>
            </a:extLst>
          </p:cNvPr>
          <p:cNvGraphicFramePr>
            <a:graphicFrameLocks noGrp="1"/>
          </p:cNvGraphicFramePr>
          <p:nvPr>
            <p:ph idx="1"/>
            <p:extLst>
              <p:ext uri="{D42A27DB-BD31-4B8C-83A1-F6EECF244321}">
                <p14:modId xmlns:p14="http://schemas.microsoft.com/office/powerpoint/2010/main" val="228371841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5" name="Audio 24">
            <a:extLst>
              <a:ext uri="{FF2B5EF4-FFF2-40B4-BE49-F238E27FC236}">
                <a16:creationId xmlns:a16="http://schemas.microsoft.com/office/drawing/2014/main" id="{1DF2F0B1-D188-B837-3272-687633A3D8D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89005570"/>
      </p:ext>
    </p:extLst>
  </p:cSld>
  <p:clrMapOvr>
    <a:masterClrMapping/>
  </p:clrMapOvr>
  <mc:AlternateContent xmlns:mc="http://schemas.openxmlformats.org/markup-compatibility/2006" xmlns:p14="http://schemas.microsoft.com/office/powerpoint/2010/main">
    <mc:Choice Requires="p14">
      <p:transition spd="slow" p14:dur="2000" advTm="27652"/>
    </mc:Choice>
    <mc:Fallback xmlns="">
      <p:transition spd="slow" advTm="27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7E688-014A-0D1A-8B53-515EE6AD81A7}"/>
              </a:ext>
            </a:extLst>
          </p:cNvPr>
          <p:cNvSpPr>
            <a:spLocks noGrp="1"/>
          </p:cNvSpPr>
          <p:nvPr>
            <p:ph type="title"/>
          </p:nvPr>
        </p:nvSpPr>
        <p:spPr>
          <a:xfrm>
            <a:off x="387178" y="0"/>
            <a:ext cx="10515600" cy="1325563"/>
          </a:xfrm>
        </p:spPr>
        <p:txBody>
          <a:bodyPr/>
          <a:lstStyle/>
          <a:p>
            <a:r>
              <a:rPr lang="en-GB" dirty="0"/>
              <a:t>Reference list </a:t>
            </a:r>
          </a:p>
        </p:txBody>
      </p:sp>
      <p:sp>
        <p:nvSpPr>
          <p:cNvPr id="3" name="Content Placeholder 2">
            <a:extLst>
              <a:ext uri="{FF2B5EF4-FFF2-40B4-BE49-F238E27FC236}">
                <a16:creationId xmlns:a16="http://schemas.microsoft.com/office/drawing/2014/main" id="{C544AE20-A6A9-D650-4917-CD8A2E161DD1}"/>
              </a:ext>
            </a:extLst>
          </p:cNvPr>
          <p:cNvSpPr>
            <a:spLocks noGrp="1"/>
          </p:cNvSpPr>
          <p:nvPr>
            <p:ph idx="1"/>
          </p:nvPr>
        </p:nvSpPr>
        <p:spPr>
          <a:xfrm>
            <a:off x="387178" y="1087395"/>
            <a:ext cx="11417643" cy="5010064"/>
          </a:xfrm>
        </p:spPr>
        <p:txBody>
          <a:bodyPr>
            <a:normAutofit fontScale="25000" lnSpcReduction="20000"/>
          </a:bodyPr>
          <a:lstStyle/>
          <a:p>
            <a:pPr marL="0" indent="0">
              <a:buNone/>
            </a:pPr>
            <a:r>
              <a:rPr lang="en-GB" sz="7200" dirty="0"/>
              <a:t>Age UK (2026) </a:t>
            </a:r>
            <a:r>
              <a:rPr lang="en-GB" sz="7200" i="1" dirty="0"/>
              <a:t>About us</a:t>
            </a:r>
            <a:r>
              <a:rPr lang="en-GB" sz="7200" dirty="0"/>
              <a:t>. Available at: </a:t>
            </a:r>
            <a:r>
              <a:rPr lang="en-GB" sz="7200" u="sng" dirty="0">
                <a:hlinkClick r:id="rId2"/>
              </a:rPr>
              <a:t>https://www.ageuk.org.uk/about-us/</a:t>
            </a:r>
            <a:r>
              <a:rPr lang="en-GB" sz="7200" dirty="0"/>
              <a:t>(Accessed: 16 June 2026).</a:t>
            </a:r>
          </a:p>
          <a:p>
            <a:pPr marL="0" indent="0">
              <a:buNone/>
            </a:pPr>
            <a:r>
              <a:rPr lang="en-GB" sz="7200" dirty="0" err="1"/>
              <a:t>CareCubed</a:t>
            </a:r>
            <a:r>
              <a:rPr lang="en-GB" sz="7200" dirty="0"/>
              <a:t> (2026) </a:t>
            </a:r>
            <a:r>
              <a:rPr lang="en-GB" sz="7200" i="1" dirty="0"/>
              <a:t>Health &amp; Social Care Policies UK – An Overview</a:t>
            </a:r>
            <a:r>
              <a:rPr lang="en-GB" sz="7200" dirty="0"/>
              <a:t>. Available at: </a:t>
            </a:r>
            <a:r>
              <a:rPr lang="en-GB" sz="7200" dirty="0">
                <a:hlinkClick r:id="rId3"/>
              </a:rPr>
              <a:t>https://carecubed.org/health-social-care-policies-uk-an-overview/</a:t>
            </a:r>
            <a:r>
              <a:rPr lang="en-GB" sz="7200" dirty="0"/>
              <a:t> (Accessed: 25 June 2026).</a:t>
            </a:r>
          </a:p>
          <a:p>
            <a:pPr marL="0" indent="0">
              <a:buNone/>
            </a:pPr>
            <a:r>
              <a:rPr lang="en-GB" sz="7200" dirty="0"/>
              <a:t>Care UK (no date) </a:t>
            </a:r>
            <a:r>
              <a:rPr lang="en-GB" sz="7200" i="1" dirty="0"/>
              <a:t>What are live-in and domiciliary care?</a:t>
            </a:r>
            <a:r>
              <a:rPr lang="en-GB" sz="7200" dirty="0"/>
              <a:t> Available at: </a:t>
            </a:r>
            <a:r>
              <a:rPr lang="en-GB" sz="7200" u="sng" dirty="0">
                <a:hlinkClick r:id="rId4"/>
              </a:rPr>
              <a:t>https://www.careuk.com/help-advice/what-are-live-in-and-domiciliary-care</a:t>
            </a:r>
            <a:r>
              <a:rPr lang="en-GB" sz="7200" dirty="0"/>
              <a:t> (Accessed: 15 June 2026).</a:t>
            </a:r>
          </a:p>
          <a:p>
            <a:pPr marL="0" indent="0">
              <a:buNone/>
            </a:pPr>
            <a:r>
              <a:rPr lang="en-GB" sz="7200" dirty="0"/>
              <a:t>Carpenter, D. (2025) </a:t>
            </a:r>
            <a:r>
              <a:rPr lang="en-GB" sz="7200" i="1" dirty="0"/>
              <a:t>The Remarkable De </a:t>
            </a:r>
            <a:r>
              <a:rPr lang="en-GB" sz="7200" i="1" dirty="0" err="1"/>
              <a:t>Hogeweyk</a:t>
            </a:r>
            <a:r>
              <a:rPr lang="en-GB" sz="7200" i="1" dirty="0"/>
              <a:t> “Dementia Village” – A Blueprint for Living with End Stage Dementia</a:t>
            </a:r>
            <a:r>
              <a:rPr lang="en-GB" sz="7200" dirty="0"/>
              <a:t>. Dementia Alliance International. Available at: </a:t>
            </a:r>
            <a:r>
              <a:rPr lang="en-GB" sz="7200" u="sng" dirty="0">
                <a:hlinkClick r:id="rId5"/>
              </a:rPr>
              <a:t>https://dementiaallianceinternational.org/blog/the-remarkable-de-hogeweyk-dementia-village-a-blueprint-for-living-with-end-stage-dementia</a:t>
            </a:r>
            <a:r>
              <a:rPr lang="en-GB" sz="7200" dirty="0"/>
              <a:t> (Accessed: 16 June 2026).</a:t>
            </a:r>
          </a:p>
          <a:p>
            <a:pPr marL="0" indent="0">
              <a:buNone/>
            </a:pPr>
            <a:r>
              <a:rPr lang="en-GB" sz="7200" dirty="0"/>
              <a:t>Chaudhuri, S., Thompson, H. and </a:t>
            </a:r>
            <a:r>
              <a:rPr lang="en-GB" sz="7200" dirty="0" err="1"/>
              <a:t>Demiris</a:t>
            </a:r>
            <a:r>
              <a:rPr lang="en-GB" sz="7200" dirty="0"/>
              <a:t>, G. (2014) ‘Fall detection devices and their use with older adults: a systematic review’, </a:t>
            </a:r>
            <a:r>
              <a:rPr lang="en-GB" sz="7200" i="1" dirty="0"/>
              <a:t>Journal of Geriatric Physical Therapy</a:t>
            </a:r>
            <a:r>
              <a:rPr lang="en-GB" sz="7200" dirty="0"/>
              <a:t>, 37(4), pp. 178–196. Available at: </a:t>
            </a:r>
            <a:r>
              <a:rPr lang="en-GB" sz="7200" u="sng" dirty="0">
                <a:hlinkClick r:id="rId6"/>
              </a:rPr>
              <a:t>https://pmc.ncbi.nlm.nih.gov/articles/PMC4087103/</a:t>
            </a:r>
            <a:r>
              <a:rPr lang="en-GB" sz="7200" dirty="0"/>
              <a:t> (Accessed: 16 June 2026).</a:t>
            </a:r>
          </a:p>
          <a:p>
            <a:pPr marL="0" indent="0">
              <a:buNone/>
            </a:pPr>
            <a:r>
              <a:rPr lang="en-GB" sz="7200" dirty="0"/>
              <a:t>Cherry, K. (2023) </a:t>
            </a:r>
            <a:r>
              <a:rPr lang="en-GB" sz="7200" i="1" dirty="0"/>
              <a:t>Disengagement theory: definition, examples, and criticisms</a:t>
            </a:r>
            <a:r>
              <a:rPr lang="en-GB" sz="7200" dirty="0"/>
              <a:t>. Simply Psychology. Available at: </a:t>
            </a:r>
            <a:r>
              <a:rPr lang="en-GB" sz="7200" u="sng" dirty="0">
                <a:hlinkClick r:id="rId7"/>
              </a:rPr>
              <a:t>https://www.simplypsychology.org/disengagement-theory.html</a:t>
            </a:r>
            <a:r>
              <a:rPr lang="en-GB" sz="7200" dirty="0"/>
              <a:t> (Accessed: 8 June 2026).</a:t>
            </a:r>
          </a:p>
          <a:p>
            <a:pPr marL="0" indent="0">
              <a:buNone/>
            </a:pPr>
            <a:r>
              <a:rPr lang="en-GB" sz="7200" dirty="0"/>
              <a:t> Evans, R. (2026) </a:t>
            </a:r>
            <a:r>
              <a:rPr lang="en-GB" sz="7200" i="1" dirty="0"/>
              <a:t>PIES in Health and Social Care: Meaning, Examples and Why It Matters</a:t>
            </a:r>
            <a:r>
              <a:rPr lang="en-GB" sz="7200" dirty="0"/>
              <a:t>. Available at: </a:t>
            </a:r>
            <a:r>
              <a:rPr lang="en-GB" sz="7200" u="sng" dirty="0">
                <a:hlinkClick r:id="rId8"/>
              </a:rPr>
              <a:t>https://royalopencollege.org/blog/health-and-social-care/what-is-pies-in-health-and-social-care/</a:t>
            </a:r>
            <a:r>
              <a:rPr lang="en-GB" sz="7200" dirty="0"/>
              <a:t> (Accessed: 8 June 2026).</a:t>
            </a:r>
          </a:p>
          <a:p>
            <a:pPr marL="0" indent="0">
              <a:buNone/>
            </a:pPr>
            <a:r>
              <a:rPr lang="en-GB" sz="7200" dirty="0"/>
              <a:t>Harvard Health Publishing (no date) </a:t>
            </a:r>
            <a:r>
              <a:rPr lang="en-GB" sz="7200" i="1" dirty="0"/>
              <a:t>Telehealth: The advantages and disadvantages</a:t>
            </a:r>
            <a:r>
              <a:rPr lang="en-GB" sz="7200" dirty="0"/>
              <a:t>. Harvard Health Publishing. Available at: </a:t>
            </a:r>
            <a:r>
              <a:rPr lang="en-GB" sz="7200" u="sng" dirty="0">
                <a:hlinkClick r:id="rId9"/>
              </a:rPr>
              <a:t>https://www.health.harvard.edu/healthy-aging-and-longevity/telehealth-the-advantages-and-disadvantages</a:t>
            </a:r>
            <a:r>
              <a:rPr lang="en-GB" sz="7200" dirty="0"/>
              <a:t> (Accessed: 16 June 2026).</a:t>
            </a:r>
          </a:p>
          <a:p>
            <a:pPr marL="0" indent="0">
              <a:buNone/>
            </a:pPr>
            <a:r>
              <a:rPr lang="en-GB" sz="7200" dirty="0"/>
              <a:t> Independent Age (no date) </a:t>
            </a:r>
            <a:r>
              <a:rPr lang="en-GB" sz="7200" i="1" dirty="0"/>
              <a:t>When you might want to consider a care home</a:t>
            </a:r>
            <a:r>
              <a:rPr lang="en-GB" sz="7200" dirty="0"/>
              <a:t>. Independent Age. Available at: </a:t>
            </a:r>
            <a:r>
              <a:rPr lang="en-GB" sz="7200" u="sng" dirty="0">
                <a:hlinkClick r:id="rId10"/>
              </a:rPr>
              <a:t>https://www.independentage.org/get-advice/care/care-homes/when-you-might-want-to-consider-a-care-home</a:t>
            </a:r>
            <a:r>
              <a:rPr lang="en-GB" sz="7200" dirty="0"/>
              <a:t> (Accessed: 15 June 2026). </a:t>
            </a:r>
          </a:p>
          <a:p>
            <a:pPr marL="0" indent="0">
              <a:buNone/>
            </a:pPr>
            <a:r>
              <a:rPr lang="en-GB" sz="7200" dirty="0"/>
              <a:t> </a:t>
            </a:r>
            <a:endParaRPr lang="en-GB" dirty="0"/>
          </a:p>
          <a:p>
            <a:endParaRPr lang="en-GB" dirty="0"/>
          </a:p>
          <a:p>
            <a:endParaRPr lang="en-GB" dirty="0"/>
          </a:p>
        </p:txBody>
      </p:sp>
    </p:spTree>
    <p:extLst>
      <p:ext uri="{BB962C8B-B14F-4D97-AF65-F5344CB8AC3E}">
        <p14:creationId xmlns:p14="http://schemas.microsoft.com/office/powerpoint/2010/main" val="1752568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1A7112-0F79-9EB2-3907-2AE12EEB292B}"/>
              </a:ext>
            </a:extLst>
          </p:cNvPr>
          <p:cNvSpPr txBox="1"/>
          <p:nvPr/>
        </p:nvSpPr>
        <p:spPr>
          <a:xfrm>
            <a:off x="432485" y="234778"/>
            <a:ext cx="11590639" cy="6463308"/>
          </a:xfrm>
          <a:prstGeom prst="rect">
            <a:avLst/>
          </a:prstGeom>
          <a:noFill/>
        </p:spPr>
        <p:txBody>
          <a:bodyPr wrap="square">
            <a:spAutoFit/>
          </a:bodyPr>
          <a:lstStyle/>
          <a:p>
            <a:r>
              <a:rPr lang="en-GB" dirty="0"/>
              <a:t>National Health Service (NHS) (n.d.) </a:t>
            </a:r>
            <a:r>
              <a:rPr lang="en-GB" i="1" dirty="0"/>
              <a:t>Help at home from a paid carer</a:t>
            </a:r>
            <a:r>
              <a:rPr lang="en-GB" dirty="0"/>
              <a:t>. Available at: </a:t>
            </a:r>
            <a:r>
              <a:rPr lang="en-GB" u="sng" dirty="0">
                <a:hlinkClick r:id="rId2"/>
              </a:rPr>
              <a:t>https://www.nhs.uk/social-care-and-support/care-services-equipment-and-care-homes/homecare</a:t>
            </a:r>
            <a:r>
              <a:rPr lang="en-GB" dirty="0"/>
              <a:t> (Accessed: 15 June 2026).</a:t>
            </a:r>
          </a:p>
          <a:p>
            <a:endParaRPr lang="en-GB" dirty="0"/>
          </a:p>
          <a:p>
            <a:r>
              <a:rPr lang="en-GB" dirty="0"/>
              <a:t>National Institute for Health and Care Excellence (NICE) (2015) </a:t>
            </a:r>
            <a:r>
              <a:rPr lang="en-GB" i="1" dirty="0"/>
              <a:t>Older people with social care needs and multiple long-term conditions (NG22).</a:t>
            </a:r>
            <a:r>
              <a:rPr lang="en-GB" dirty="0"/>
              <a:t> Available at: </a:t>
            </a:r>
            <a:r>
              <a:rPr lang="en-GB" u="sng" dirty="0">
                <a:hlinkClick r:id="rId3"/>
              </a:rPr>
              <a:t>https://www.nice.org.uk/guidance/ng22</a:t>
            </a:r>
            <a:r>
              <a:rPr lang="en-GB" dirty="0"/>
              <a:t>  (Accessed: 16 June 2026).</a:t>
            </a:r>
          </a:p>
          <a:p>
            <a:r>
              <a:rPr lang="en-GB" dirty="0"/>
              <a:t> </a:t>
            </a:r>
          </a:p>
          <a:p>
            <a:r>
              <a:rPr lang="en-GB" dirty="0"/>
              <a:t>National Institute for Health and Care Excellence (NICE) (2025) </a:t>
            </a:r>
            <a:r>
              <a:rPr lang="en-GB" i="1" dirty="0"/>
              <a:t>New guideline will help cut falls and related hospital admissions for older and at-risk people</a:t>
            </a:r>
            <a:r>
              <a:rPr lang="en-GB" dirty="0"/>
              <a:t>. Available at: </a:t>
            </a:r>
            <a:r>
              <a:rPr lang="en-GB" u="sng" dirty="0">
                <a:hlinkClick r:id="rId4"/>
              </a:rPr>
              <a:t>https://www.nice.org.uk/news/articles/new-guideline-will-help-cut-falls-and-related-hospital-admissions-for-older-and-at-risk-people</a:t>
            </a:r>
            <a:r>
              <a:rPr lang="en-GB" dirty="0"/>
              <a:t> (Accessed: 16 June 2026).</a:t>
            </a:r>
          </a:p>
          <a:p>
            <a:r>
              <a:rPr lang="en-GB" dirty="0"/>
              <a:t> </a:t>
            </a:r>
          </a:p>
          <a:p>
            <a:r>
              <a:rPr lang="en-GB" dirty="0"/>
              <a:t>Nickerson, C. (2023) </a:t>
            </a:r>
            <a:r>
              <a:rPr lang="en-GB" i="1" dirty="0"/>
              <a:t>Disengagement Theory of Aging</a:t>
            </a:r>
            <a:r>
              <a:rPr lang="en-GB" dirty="0"/>
              <a:t>. Simply Psychology. Available at: </a:t>
            </a:r>
            <a:r>
              <a:rPr lang="en-GB" u="sng" dirty="0">
                <a:hlinkClick r:id="rId5"/>
              </a:rPr>
              <a:t>https://www.simplypsychology.org/disengagement-theory.html</a:t>
            </a:r>
            <a:r>
              <a:rPr lang="en-GB" dirty="0"/>
              <a:t> (Accessed: 25 June 2026).</a:t>
            </a:r>
          </a:p>
          <a:p>
            <a:endParaRPr lang="en-GB" dirty="0"/>
          </a:p>
          <a:p>
            <a:r>
              <a:rPr lang="en-GB" dirty="0"/>
              <a:t>Office for National Statistics (2018) </a:t>
            </a:r>
            <a:r>
              <a:rPr lang="en-GB" i="1" dirty="0"/>
              <a:t>Living longer: how our population is changing and why it matters</a:t>
            </a:r>
            <a:r>
              <a:rPr lang="en-GB" dirty="0"/>
              <a:t>. Available at: </a:t>
            </a:r>
            <a:r>
              <a:rPr lang="en-GB" u="sng" dirty="0">
                <a:hlinkClick r:id="rId6"/>
              </a:rPr>
              <a:t>https://www.ons.gov.uk/peoplepopulationandcommunity/birthsdeathsandmarriages/ageing/articles/livinglongerhowourpopulationischangingandwhyitmatters/2018-08-13</a:t>
            </a:r>
            <a:r>
              <a:rPr lang="en-GB" dirty="0"/>
              <a:t> (Accessed: 8 June 2026).</a:t>
            </a:r>
          </a:p>
          <a:p>
            <a:endParaRPr lang="en-GB" dirty="0"/>
          </a:p>
          <a:p>
            <a:r>
              <a:rPr lang="en-GB" dirty="0"/>
              <a:t>Social Care Institute for Excellence (SCIE) (n.d.) </a:t>
            </a:r>
            <a:r>
              <a:rPr lang="en-GB" i="1" dirty="0"/>
              <a:t>Reablement: a guide for carers and families</a:t>
            </a:r>
            <a:r>
              <a:rPr lang="en-GB" dirty="0"/>
              <a:t>. Available at: </a:t>
            </a:r>
            <a:r>
              <a:rPr lang="en-GB" u="sng" dirty="0">
                <a:hlinkClick r:id="rId7"/>
              </a:rPr>
              <a:t>https://www.scie.org.uk/integrated-care/intermediate-care-reablement/reablement-guide/</a:t>
            </a:r>
            <a:r>
              <a:rPr lang="en-GB" dirty="0"/>
              <a:t> (Accessed: 15 June 2026).</a:t>
            </a:r>
          </a:p>
          <a:p>
            <a:r>
              <a:rPr lang="en-GB" dirty="0"/>
              <a:t>The Access Group (2023) </a:t>
            </a:r>
            <a:r>
              <a:rPr lang="en-GB" i="1" dirty="0"/>
              <a:t>The challenges facing the domiciliary care market</a:t>
            </a:r>
            <a:r>
              <a:rPr lang="en-GB" dirty="0"/>
              <a:t>. Available at: </a:t>
            </a:r>
            <a:r>
              <a:rPr lang="en-GB" u="sng" dirty="0">
                <a:hlinkClick r:id="rId8"/>
              </a:rPr>
              <a:t>https://www.theaccessgroup.com/en-gb/blog/hsc-the-challenges-facing-the-domiciliary-care-market/</a:t>
            </a:r>
            <a:r>
              <a:rPr lang="en-GB" dirty="0"/>
              <a:t> (Accessed: 15 June 2026).</a:t>
            </a:r>
          </a:p>
        </p:txBody>
      </p:sp>
    </p:spTree>
    <p:extLst>
      <p:ext uri="{BB962C8B-B14F-4D97-AF65-F5344CB8AC3E}">
        <p14:creationId xmlns:p14="http://schemas.microsoft.com/office/powerpoint/2010/main" val="138310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2FC6FCEE-E6DF-2971-94D0-B58129C8EA0A}"/>
              </a:ext>
            </a:extLst>
          </p:cNvPr>
          <p:cNvSpPr>
            <a:spLocks noGrp="1"/>
          </p:cNvSpPr>
          <p:nvPr>
            <p:ph idx="1"/>
          </p:nvPr>
        </p:nvSpPr>
        <p:spPr>
          <a:xfrm>
            <a:off x="294502" y="305744"/>
            <a:ext cx="11790405" cy="4351338"/>
          </a:xfrm>
        </p:spPr>
        <p:txBody>
          <a:bodyPr>
            <a:normAutofit/>
          </a:bodyPr>
          <a:lstStyle/>
          <a:p>
            <a:pPr marL="0" indent="0">
              <a:buNone/>
            </a:pPr>
            <a:r>
              <a:rPr lang="en-GB" sz="1800" dirty="0"/>
              <a:t>Uberoi, E. (2025) </a:t>
            </a:r>
            <a:r>
              <a:rPr lang="en-GB" sz="1800" i="1" dirty="0"/>
              <a:t>The implications of population ageing for social policy</a:t>
            </a:r>
            <a:r>
              <a:rPr lang="en-GB" sz="1800" dirty="0"/>
              <a:t>. House of Commons Library Research Briefing CBP-10338. Published 16 September 2025. Available at: </a:t>
            </a:r>
            <a:r>
              <a:rPr lang="en-GB" sz="1800" u="sng" dirty="0">
                <a:hlinkClick r:id="rId2"/>
              </a:rPr>
              <a:t>https://commonslibrary.parliament.uk/research-briefings/cbp-10338/</a:t>
            </a:r>
            <a:r>
              <a:rPr lang="en-GB" sz="1800" dirty="0"/>
              <a:t> (Accessed: 25 June 2026).</a:t>
            </a:r>
          </a:p>
          <a:p>
            <a:pPr marL="0" indent="0">
              <a:buNone/>
            </a:pPr>
            <a:endParaRPr lang="en-GB" sz="1800" dirty="0"/>
          </a:p>
          <a:p>
            <a:pPr marL="0" indent="0">
              <a:buNone/>
            </a:pPr>
            <a:r>
              <a:rPr lang="en-GB" sz="1800" dirty="0"/>
              <a:t>Ungvarsky, J. (2021) ‘Activity theory of aging’, </a:t>
            </a:r>
            <a:r>
              <a:rPr lang="en-GB" sz="1800" i="1" dirty="0"/>
              <a:t>EBSCO Research Starters: Sociology</a:t>
            </a:r>
            <a:r>
              <a:rPr lang="en-GB" sz="1800" dirty="0"/>
              <a:t>. Available at: </a:t>
            </a:r>
            <a:r>
              <a:rPr lang="en-GB" sz="1800" u="sng" dirty="0">
                <a:hlinkClick r:id="rId3"/>
              </a:rPr>
              <a:t>https://www.ebsco.com/research-starters/sociology/activity-theory-aging</a:t>
            </a:r>
            <a:r>
              <a:rPr lang="en-GB" sz="1800" dirty="0"/>
              <a:t> (Accessed: 8 June 2026).</a:t>
            </a:r>
          </a:p>
          <a:p>
            <a:pPr marL="0" indent="0">
              <a:buNone/>
            </a:pPr>
            <a:endParaRPr lang="en-GB" sz="1800" dirty="0"/>
          </a:p>
          <a:p>
            <a:pPr marL="0" indent="0">
              <a:buNone/>
            </a:pPr>
            <a:r>
              <a:rPr lang="en-GB" sz="1800" dirty="0"/>
              <a:t>Wienclaw, R.A. (2021) </a:t>
            </a:r>
            <a:r>
              <a:rPr lang="en-GB" sz="1800" i="1" dirty="0"/>
              <a:t>Functionalist Perspective: Disengagement Theory</a:t>
            </a:r>
            <a:r>
              <a:rPr lang="en-GB" sz="1800" dirty="0"/>
              <a:t>. EBSCO Research Starters. Available at: </a:t>
            </a:r>
            <a:r>
              <a:rPr lang="en-GB" sz="1800" u="sng" dirty="0">
                <a:hlinkClick r:id="rId4"/>
              </a:rPr>
              <a:t>https://www.ebsco.com/research-starters/social-sciences-and-humanities/functionalist-perspective-disengagement-theory</a:t>
            </a:r>
            <a:r>
              <a:rPr lang="en-GB" sz="1800" dirty="0"/>
              <a:t>  (Accessed: 25 June 2026).</a:t>
            </a:r>
          </a:p>
          <a:p>
            <a:pPr marL="0" indent="0">
              <a:buNone/>
            </a:pPr>
            <a:endParaRPr lang="en-GB" sz="1800" dirty="0"/>
          </a:p>
          <a:p>
            <a:pPr marL="0" indent="0">
              <a:buNone/>
            </a:pPr>
            <a:r>
              <a:rPr lang="en-GB" sz="1800" dirty="0"/>
              <a:t>World Health Organization (2025) </a:t>
            </a:r>
            <a:r>
              <a:rPr lang="en-GB" sz="1800" i="1" dirty="0"/>
              <a:t>Ageing and health</a:t>
            </a:r>
            <a:r>
              <a:rPr lang="en-GB" sz="1800" dirty="0"/>
              <a:t>. Available at: </a:t>
            </a:r>
            <a:r>
              <a:rPr lang="en-GB" sz="1800" u="sng" dirty="0">
                <a:hlinkClick r:id="rId5"/>
              </a:rPr>
              <a:t>https://www.who.int/news-room/fact-sheets/detail/ageing-and-health</a:t>
            </a:r>
            <a:r>
              <a:rPr lang="en-GB" sz="1800" dirty="0"/>
              <a:t> (Accessed: 8 June 2026).</a:t>
            </a:r>
          </a:p>
          <a:p>
            <a:endParaRPr lang="en-GB" dirty="0"/>
          </a:p>
        </p:txBody>
      </p:sp>
    </p:spTree>
    <p:extLst>
      <p:ext uri="{BB962C8B-B14F-4D97-AF65-F5344CB8AC3E}">
        <p14:creationId xmlns:p14="http://schemas.microsoft.com/office/powerpoint/2010/main" val="33322856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5123</TotalTime>
  <Words>2806</Words>
  <Application>Microsoft Macintosh PowerPoint</Application>
  <PresentationFormat>Widescreen</PresentationFormat>
  <Paragraphs>205</Paragraphs>
  <Slides>18</Slides>
  <Notes>12</Notes>
  <HiddenSlides>0</HiddenSlides>
  <MMClips>15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GDS Transport</vt:lpstr>
      <vt:lpstr>Office Theme</vt:lpstr>
      <vt:lpstr>Empowering the Older Person (BMHP6027)  component 1  </vt:lpstr>
      <vt:lpstr>Introduction </vt:lpstr>
      <vt:lpstr>The Ageing population </vt:lpstr>
      <vt:lpstr>Theoretical frameworks </vt:lpstr>
      <vt:lpstr>PowerPoint Presentation</vt:lpstr>
      <vt:lpstr>Domiciliary Care</vt:lpstr>
      <vt:lpstr>PowerPoint Presentation</vt:lpstr>
      <vt:lpstr>Residential Care</vt:lpstr>
      <vt:lpstr>PowerPoint Presentation</vt:lpstr>
      <vt:lpstr>Telehealth</vt:lpstr>
      <vt:lpstr>Fall detection wearables </vt:lpstr>
      <vt:lpstr>Dementia Village in the Netherlands</vt:lpstr>
      <vt:lpstr>Age UK resources </vt:lpstr>
      <vt:lpstr>Recommendations for Improving Elderly Care</vt:lpstr>
      <vt:lpstr>Conclusion </vt:lpstr>
      <vt:lpstr>Reference list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Iqra Mohammad (2325946)</dc:creator>
  <cp:lastModifiedBy>Iqra Mohammad (2325946)</cp:lastModifiedBy>
  <cp:revision>12</cp:revision>
  <dcterms:created xsi:type="dcterms:W3CDTF">2026-06-07T11:26:15Z</dcterms:created>
  <dcterms:modified xsi:type="dcterms:W3CDTF">2026-06-25T14:20:55Z</dcterms:modified>
</cp:coreProperties>
</file>