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96" r:id="rId2"/>
    <p:sldId id="257" r:id="rId3"/>
    <p:sldId id="297" r:id="rId4"/>
    <p:sldId id="300" r:id="rId5"/>
    <p:sldId id="301" r:id="rId6"/>
    <p:sldId id="311" r:id="rId7"/>
    <p:sldId id="298" r:id="rId8"/>
    <p:sldId id="299" r:id="rId9"/>
    <p:sldId id="312" r:id="rId10"/>
    <p:sldId id="313" r:id="rId11"/>
    <p:sldId id="314" r:id="rId12"/>
    <p:sldId id="302" r:id="rId13"/>
    <p:sldId id="307" r:id="rId14"/>
    <p:sldId id="308" r:id="rId15"/>
    <p:sldId id="309" r:id="rId16"/>
    <p:sldId id="310" r:id="rId17"/>
    <p:sldId id="303" r:id="rId18"/>
    <p:sldId id="304" r:id="rId19"/>
    <p:sldId id="305" r:id="rId20"/>
    <p:sldId id="306" r:id="rId21"/>
    <p:sldId id="316" r:id="rId22"/>
    <p:sldId id="317" r:id="rId23"/>
    <p:sldId id="321" r:id="rId24"/>
    <p:sldId id="322" r:id="rId25"/>
    <p:sldId id="318" r:id="rId26"/>
    <p:sldId id="319" r:id="rId27"/>
    <p:sldId id="320" r:id="rId28"/>
    <p:sldId id="31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85"/>
    <a:srgbClr val="FFCC99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7A2390-2979-40BA-BE63-CC90DDD31B13}" type="datetimeFigureOut">
              <a:rPr lang="en-GB" smtClean="0"/>
              <a:pPr/>
              <a:t>31/03/2020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14E0D6-B674-4016-A729-F65BE4D9CD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016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1BC7-B81D-46A8-92A3-71DA3C4D0DD8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634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E015D-29C2-49C8-9AD9-06FE31A49EBC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583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32401-BE1A-434B-BD7A-B04B64F3C51E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37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F399C-3924-40E5-9E5B-3E3ABCB9A434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8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B48E9-5696-4FFC-A048-A31627FB5B3E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65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7FB16-0A45-46E8-9373-38CC1FFCE819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384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75AB9-CC0B-4E6B-9A2E-14C5A84899C0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13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0BEF0-4717-4662-8E61-6A1AF7207B59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65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F5066-AE53-4FDA-8975-22B14327ADD1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09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945E-E76F-41C1-A7B0-78663B48F8A8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101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F5CD6-5465-410B-8BCB-7DC562A4C469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13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65FD-DDD8-4CF4-9460-A76582467D1E}" type="datetime1">
              <a:rPr lang="en-GB" smtClean="0"/>
              <a:pPr/>
              <a:t>31/03/2020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2F2D5-0077-4E1A-AD02-3A902B7D19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33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1560" y="738282"/>
            <a:ext cx="793043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064239" y="3091056"/>
            <a:ext cx="693869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SUSPENDED TIMBER FLOORS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133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Introduction</a:t>
            </a:r>
          </a:p>
          <a:p>
            <a:endParaRPr lang="en-GB" dirty="0"/>
          </a:p>
          <a:p>
            <a:r>
              <a:rPr lang="en-GB" sz="2000" dirty="0"/>
              <a:t>Cheap and easy to construct</a:t>
            </a:r>
          </a:p>
          <a:p>
            <a:r>
              <a:rPr lang="en-GB" sz="2000" dirty="0"/>
              <a:t>It can adapt to the site perfectly</a:t>
            </a:r>
          </a:p>
          <a:p>
            <a:r>
              <a:rPr lang="en-GB" sz="2000" dirty="0"/>
              <a:t>Ground preparation is much reduced</a:t>
            </a:r>
          </a:p>
          <a:p>
            <a:r>
              <a:rPr lang="en-GB" sz="2000" dirty="0" smtClean="0"/>
              <a:t>It is the solution for level floors, but also can do for ground floors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899592" y="3140968"/>
            <a:ext cx="71287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Legislation applicable: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Building Regulations, Document 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/>
              <a:t>Eurocode</a:t>
            </a:r>
            <a:r>
              <a:rPr lang="en-GB" sz="2000" dirty="0"/>
              <a:t> 5 span tables for solid timber members in floors, ceilings and roofs for dwellings. 4th </a:t>
            </a:r>
            <a:r>
              <a:rPr lang="en-GB" sz="2000" dirty="0" smtClean="0"/>
              <a:t>edition (2014) (Parts 1 to 7)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BS EN 1995-1-1:2004+A2:2014:2019 UK National Annex to </a:t>
            </a:r>
            <a:r>
              <a:rPr lang="en-GB" sz="2000" dirty="0" err="1" smtClean="0"/>
              <a:t>Eurocode</a:t>
            </a:r>
            <a:r>
              <a:rPr lang="en-GB" sz="2000" dirty="0" smtClean="0"/>
              <a:t> 5. Design of Timber Structures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PD 6693-1:2019 Recommendations </a:t>
            </a:r>
            <a:r>
              <a:rPr lang="en-GB" sz="2000" dirty="0"/>
              <a:t>for the design of timber structures to </a:t>
            </a:r>
            <a:r>
              <a:rPr lang="en-GB" sz="2000" dirty="0" err="1"/>
              <a:t>Eurocode</a:t>
            </a:r>
            <a:r>
              <a:rPr lang="en-GB" sz="2000" dirty="0"/>
              <a:t> 5: Design of timber structures. General - common rules and rules for </a:t>
            </a:r>
            <a:r>
              <a:rPr lang="en-GB" sz="2000" dirty="0" smtClean="0"/>
              <a:t>building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BS 8103-3:2009 Structural design of low-rise buildings. Code of practice for timber floors and roofs for housing</a:t>
            </a:r>
          </a:p>
        </p:txBody>
      </p:sp>
    </p:spTree>
    <p:extLst>
      <p:ext uri="{BB962C8B-B14F-4D97-AF65-F5344CB8AC3E}">
        <p14:creationId xmlns:p14="http://schemas.microsoft.com/office/powerpoint/2010/main" val="948270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floors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935596" y="1639089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Built-in joists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35596" y="2204864"/>
            <a:ext cx="8028892" cy="3677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dirty="0">
                <a:solidFill>
                  <a:srgbClr val="1B2831"/>
                </a:solidFill>
                <a:latin typeface="GT Walsheim"/>
              </a:rPr>
              <a:t>Building in joists is acceptable provided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that:</a:t>
            </a:r>
          </a:p>
          <a:p>
            <a:pPr>
              <a:spcBef>
                <a:spcPts val="600"/>
              </a:spcBef>
            </a:pPr>
            <a:endParaRPr lang="en-GB" dirty="0">
              <a:solidFill>
                <a:srgbClr val="1B2831"/>
              </a:solidFill>
              <a:latin typeface="GT Walsheim"/>
            </a:endParaRP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1B2831"/>
                </a:solidFill>
                <a:latin typeface="GT Walsheim"/>
              </a:rPr>
              <a:t>Not a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party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wall (would affect acoustic insulation)</a:t>
            </a:r>
            <a:endParaRPr lang="en-GB" dirty="0">
              <a:solidFill>
                <a:srgbClr val="1B2831"/>
              </a:solidFill>
              <a:latin typeface="GT Walsheim"/>
            </a:endParaRP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1B2831"/>
                </a:solidFill>
                <a:latin typeface="GT Walsheim"/>
              </a:rPr>
              <a:t>Joists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accurately cut to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length (supported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by the full width of the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blockwork)</a:t>
            </a:r>
            <a:endParaRPr lang="en-GB" dirty="0">
              <a:solidFill>
                <a:srgbClr val="1B2831"/>
              </a:solidFill>
              <a:latin typeface="GT Walsheim"/>
            </a:endParaRP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B2831"/>
                </a:solidFill>
                <a:latin typeface="GT Walsheim"/>
              </a:rPr>
              <a:t>M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asonry accurately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cut to allow an even mortar joint (of between 10mm and 15mm) all the way around the sides and tops of the joist. </a:t>
            </a:r>
            <a:endParaRPr lang="en-GB" dirty="0" smtClean="0">
              <a:solidFill>
                <a:srgbClr val="1B2831"/>
              </a:solidFill>
              <a:latin typeface="GT Walsheim"/>
            </a:endParaRP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1B2831"/>
                </a:solidFill>
                <a:latin typeface="GT Walsheim"/>
              </a:rPr>
              <a:t>Mortar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joint is to be struck or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recessed to allow a bead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of silicon mastic between the blockwork and the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joist</a:t>
            </a:r>
            <a:endParaRPr lang="en-GB" dirty="0">
              <a:solidFill>
                <a:srgbClr val="1B2831"/>
              </a:solidFill>
              <a:latin typeface="GT Walsheim"/>
            </a:endParaRP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B2831"/>
                </a:solidFill>
                <a:latin typeface="GT Walsheim"/>
              </a:rPr>
              <a:t>B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lockwork is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built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level</a:t>
            </a:r>
            <a:endParaRPr lang="en-GB" dirty="0">
              <a:solidFill>
                <a:srgbClr val="1B2831"/>
              </a:solidFill>
              <a:latin typeface="GT Walsheim"/>
            </a:endParaRP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B2831"/>
                </a:solidFill>
                <a:latin typeface="GT Walsheim"/>
              </a:rPr>
              <a:t>S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ilicon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mastic bead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installed </a:t>
            </a:r>
            <a:r>
              <a:rPr lang="en-GB" dirty="0">
                <a:solidFill>
                  <a:srgbClr val="1B2831"/>
                </a:solidFill>
                <a:latin typeface="GT Walsheim"/>
              </a:rPr>
              <a:t>after both the joists and the masonry are reasonably </a:t>
            </a:r>
            <a:r>
              <a:rPr lang="en-GB" dirty="0" smtClean="0">
                <a:solidFill>
                  <a:srgbClr val="1B2831"/>
                </a:solidFill>
                <a:latin typeface="GT Walsheim"/>
              </a:rPr>
              <a:t>dry</a:t>
            </a:r>
            <a:endParaRPr lang="en-GB" b="0" i="0" dirty="0">
              <a:solidFill>
                <a:srgbClr val="1B2831"/>
              </a:solidFill>
              <a:effectLst/>
              <a:latin typeface="GT Walsheim"/>
            </a:endParaRPr>
          </a:p>
        </p:txBody>
      </p:sp>
    </p:spTree>
    <p:extLst>
      <p:ext uri="{BB962C8B-B14F-4D97-AF65-F5344CB8AC3E}">
        <p14:creationId xmlns:p14="http://schemas.microsoft.com/office/powerpoint/2010/main" val="71826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floors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4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935596" y="1639089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Built-in joists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Resultado de imagen de building in jois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6770729" cy="423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777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floors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5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935596" y="1639089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With joist hangers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2052" name="Picture 4" descr="Resultado de imagen de building in jois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613" y="2138015"/>
            <a:ext cx="6113387" cy="4583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19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Resultado de imagen de joist hanger with restrai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872" y="573074"/>
            <a:ext cx="3500905" cy="350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floors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6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935596" y="1639089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With joist hangers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6146" name="Picture 2" descr="Joists for external wall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09625"/>
            <a:ext cx="6361159" cy="190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78738" y="3787724"/>
            <a:ext cx="31470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Typical joist hangers</a:t>
            </a:r>
            <a:endParaRPr lang="en-GB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4138320" y="3787724"/>
            <a:ext cx="31470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Restraint type hanger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04631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Ground floors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755576" y="184482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Also known as hollow floors or floating timber floors</a:t>
            </a:r>
          </a:p>
          <a:p>
            <a:r>
              <a:rPr lang="en-GB" dirty="0" smtClean="0"/>
              <a:t>It can be uneven ground, little ground preparation needed</a:t>
            </a:r>
          </a:p>
          <a:p>
            <a:r>
              <a:rPr lang="en-GB" dirty="0" smtClean="0"/>
              <a:t>Use of sleeper walls over strip foundations or slab.</a:t>
            </a:r>
          </a:p>
          <a:p>
            <a:r>
              <a:rPr lang="en-GB" dirty="0" smtClean="0"/>
              <a:t>Need of ventilation</a:t>
            </a:r>
            <a:endParaRPr lang="en-GB" dirty="0"/>
          </a:p>
        </p:txBody>
      </p:sp>
      <p:pic>
        <p:nvPicPr>
          <p:cNvPr id="1028" name="Picture 4" descr="Resultado de imagen de building in jois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12976"/>
            <a:ext cx="587299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267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Ground floors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4" name="Picture 2" descr="Resultado de imagen de building in timber joists cross sec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44" y="2094609"/>
            <a:ext cx="6261502" cy="406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960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 descr="Resultado de imagen de sleeper wall jois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421" y="4088333"/>
            <a:ext cx="5394356" cy="2450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Ground floors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5362" name="Picture 2" descr="Resultado de imagen de sleeper wall jois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4184"/>
            <a:ext cx="4286250" cy="313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292080" y="1938661"/>
            <a:ext cx="3538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Problem:</a:t>
            </a:r>
          </a:p>
          <a:p>
            <a:r>
              <a:rPr lang="en-GB" sz="2000" dirty="0" smtClean="0"/>
              <a:t>Insulation is not continuous.</a:t>
            </a:r>
          </a:p>
          <a:p>
            <a:r>
              <a:rPr lang="en-GB" sz="2000" dirty="0" smtClean="0"/>
              <a:t>How can we solve it?</a:t>
            </a:r>
            <a:endParaRPr lang="en-GB" sz="20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580112" y="3027039"/>
            <a:ext cx="288032" cy="20162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289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Ground floors. Use of bearers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124" name="Picture 4" descr="Resultado de imagen de building in timber joists cross sec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6629400" cy="464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42933" y="587727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wall is supporting the bearers</a:t>
            </a:r>
          </a:p>
          <a:p>
            <a:r>
              <a:rPr lang="en-GB" dirty="0" smtClean="0"/>
              <a:t>Ventilation is in the other direction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641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Ground floors. Use of bearers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122" name="Picture 2" descr="Resultado de imagen de building in timber joists cross sec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88317"/>
            <a:ext cx="6629400" cy="4514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/>
          <p:cNvSpPr/>
          <p:nvPr/>
        </p:nvSpPr>
        <p:spPr>
          <a:xfrm>
            <a:off x="1259632" y="4005064"/>
            <a:ext cx="864096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31540" y="4509120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Ventilation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768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Ground floors. Use of bearers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122" name="Picture 2" descr="Resultado de imagen de building in timber joists cross sec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76450"/>
            <a:ext cx="6629400" cy="4514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220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187220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Permissible clear spans</a:t>
            </a:r>
          </a:p>
          <a:p>
            <a:endParaRPr lang="en-GB" sz="2400" b="1" dirty="0"/>
          </a:p>
          <a:p>
            <a:r>
              <a:rPr lang="en-GB" sz="2400" b="1" dirty="0" smtClean="0"/>
              <a:t>BS 8103-3</a:t>
            </a:r>
          </a:p>
          <a:p>
            <a:endParaRPr lang="en-GB" sz="2400" b="1" dirty="0"/>
          </a:p>
          <a:p>
            <a:r>
              <a:rPr lang="en-GB" sz="2400" b="1" dirty="0" smtClean="0"/>
              <a:t>Timber class C16</a:t>
            </a:r>
          </a:p>
          <a:p>
            <a:endParaRPr lang="en-GB" sz="2400" b="1" dirty="0"/>
          </a:p>
          <a:p>
            <a:r>
              <a:rPr lang="en-GB" sz="2400" b="1" dirty="0" smtClean="0"/>
              <a:t>No partitions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650" y="28575"/>
            <a:ext cx="4838700" cy="680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45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187220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Permissible clear spans</a:t>
            </a:r>
          </a:p>
          <a:p>
            <a:endParaRPr lang="en-GB" sz="2400" b="1" dirty="0"/>
          </a:p>
          <a:p>
            <a:r>
              <a:rPr lang="en-GB" sz="2400" b="1" dirty="0" smtClean="0"/>
              <a:t>BS 8103-3</a:t>
            </a:r>
          </a:p>
          <a:p>
            <a:endParaRPr lang="en-GB" sz="2400" b="1" dirty="0"/>
          </a:p>
          <a:p>
            <a:r>
              <a:rPr lang="en-GB" sz="2400" b="1" dirty="0" smtClean="0"/>
              <a:t>Timber class C24</a:t>
            </a:r>
          </a:p>
          <a:p>
            <a:endParaRPr lang="en-GB" sz="2400" b="1" dirty="0"/>
          </a:p>
          <a:p>
            <a:r>
              <a:rPr lang="en-GB" sz="2400" b="1" dirty="0" smtClean="0"/>
              <a:t>No partitions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7412" y="21431"/>
            <a:ext cx="4829175" cy="6815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24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187220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Permissible clear spans</a:t>
            </a:r>
          </a:p>
          <a:p>
            <a:endParaRPr lang="en-GB" sz="2400" b="1" dirty="0"/>
          </a:p>
          <a:p>
            <a:r>
              <a:rPr lang="en-GB" sz="2400" b="1" dirty="0" smtClean="0"/>
              <a:t>BS 8103-3</a:t>
            </a:r>
          </a:p>
          <a:p>
            <a:endParaRPr lang="en-GB" sz="2400" b="1" dirty="0"/>
          </a:p>
          <a:p>
            <a:r>
              <a:rPr lang="en-GB" sz="2400" b="1" dirty="0"/>
              <a:t>Timber class </a:t>
            </a:r>
            <a:r>
              <a:rPr lang="en-GB" sz="2400" b="1" dirty="0" smtClean="0"/>
              <a:t>C16</a:t>
            </a:r>
            <a:endParaRPr lang="en-GB" sz="2400" b="1" dirty="0"/>
          </a:p>
          <a:p>
            <a:endParaRPr lang="en-GB" sz="2400" b="1" dirty="0"/>
          </a:p>
          <a:p>
            <a:r>
              <a:rPr lang="en-GB" sz="2400" b="1" dirty="0" err="1" smtClean="0"/>
              <a:t>Ligthweight</a:t>
            </a:r>
            <a:r>
              <a:rPr lang="en-GB" sz="2400" b="1" dirty="0" smtClean="0"/>
              <a:t> Partitions</a:t>
            </a:r>
            <a:endParaRPr lang="en-GB" sz="2400" b="1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15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4354" y="0"/>
            <a:ext cx="48152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4002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187220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Permissible clear spans</a:t>
            </a:r>
          </a:p>
          <a:p>
            <a:endParaRPr lang="en-GB" sz="2400" b="1" dirty="0"/>
          </a:p>
          <a:p>
            <a:r>
              <a:rPr lang="en-GB" sz="2400" b="1" dirty="0" smtClean="0"/>
              <a:t>BS 8103-3</a:t>
            </a:r>
          </a:p>
          <a:p>
            <a:endParaRPr lang="en-GB" sz="2400" b="1" dirty="0"/>
          </a:p>
          <a:p>
            <a:r>
              <a:rPr lang="en-GB" sz="2400" b="1" dirty="0"/>
              <a:t>Timber class C24</a:t>
            </a:r>
          </a:p>
          <a:p>
            <a:endParaRPr lang="en-GB" sz="2400" b="1" dirty="0"/>
          </a:p>
          <a:p>
            <a:r>
              <a:rPr lang="en-GB" sz="2400" b="1" dirty="0" smtClean="0"/>
              <a:t>Lightweight </a:t>
            </a:r>
            <a:r>
              <a:rPr lang="en-GB" sz="2400" b="1" dirty="0"/>
              <a:t>partitions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938" y="0"/>
            <a:ext cx="48001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790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Partitions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17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775458" y="1513183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When a non-bearing partition is parallel to the joist span, there are different solutions: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996952"/>
            <a:ext cx="6157086" cy="2672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917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Partitions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18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775458" y="1513183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When a non-bearing partition is parallel to the joist span, there are different solutions:</a:t>
            </a: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767368"/>
            <a:ext cx="6556218" cy="303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4694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908720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Partitions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19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775458" y="1513183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When a non-bearing partition is parallel to the joist span, there are different solutions:</a:t>
            </a: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87773"/>
            <a:ext cx="6878785" cy="3351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6614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998" y="567536"/>
            <a:ext cx="7742297" cy="625998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Strutting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20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106399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Insulation support</a:t>
            </a:r>
            <a:endParaRPr lang="en-GB" sz="2400" b="1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21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Underfloor Insulation Of Suspended Timber Floors - Great Hom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40768"/>
            <a:ext cx="5747395" cy="507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3266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Insulation support</a:t>
            </a:r>
            <a:endParaRPr lang="en-GB" sz="2400" b="1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22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0" name="Picture 2" descr="DIY Floor Insulation - TheGreen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69211"/>
            <a:ext cx="5848350" cy="418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488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Timber flooring</a:t>
            </a:r>
            <a:endParaRPr lang="en-GB" sz="2400" b="1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23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395536" y="1665992"/>
            <a:ext cx="619268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Subfloor should always be dry, flat and level</a:t>
            </a:r>
          </a:p>
          <a:p>
            <a:r>
              <a:rPr lang="en-GB" sz="2000" dirty="0" smtClean="0"/>
              <a:t>Leave expansion gap in all perimeter (at least 15mm)</a:t>
            </a:r>
          </a:p>
          <a:p>
            <a:r>
              <a:rPr lang="en-GB" sz="2000" dirty="0" smtClean="0"/>
              <a:t>Advisable to fit a DPM over </a:t>
            </a:r>
            <a:r>
              <a:rPr lang="en-GB" sz="2000" dirty="0" err="1" smtClean="0"/>
              <a:t>cementicious</a:t>
            </a:r>
            <a:r>
              <a:rPr lang="en-GB" sz="2000" dirty="0" smtClean="0"/>
              <a:t> sub-floors</a:t>
            </a:r>
          </a:p>
          <a:p>
            <a:r>
              <a:rPr lang="en-GB" sz="2000" dirty="0" smtClean="0"/>
              <a:t>Use of foam underlay (without DPM) on top of wooden sub-floors</a:t>
            </a:r>
          </a:p>
          <a:p>
            <a:r>
              <a:rPr lang="en-GB" sz="2000" dirty="0" smtClean="0"/>
              <a:t>Fitting can be gluing or secret nailing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Gluing</a:t>
            </a:r>
          </a:p>
          <a:p>
            <a:pPr lvl="1"/>
            <a:r>
              <a:rPr lang="en-GB" dirty="0" smtClean="0"/>
              <a:t>Solid subfloor (concrete or timber board)</a:t>
            </a:r>
          </a:p>
          <a:p>
            <a:pPr lvl="1"/>
            <a:r>
              <a:rPr lang="en-GB" dirty="0" smtClean="0"/>
              <a:t>Use of flexible flooring adhesive</a:t>
            </a:r>
          </a:p>
          <a:p>
            <a:pPr lvl="1"/>
            <a:r>
              <a:rPr lang="en-GB" dirty="0" smtClean="0"/>
              <a:t>Spread adhesive with a notched trowel (around 1m2) and put, place the flooring planks and push them together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Secret nailing</a:t>
            </a:r>
          </a:p>
          <a:p>
            <a:pPr lvl="1"/>
            <a:r>
              <a:rPr lang="en-GB" dirty="0" smtClean="0"/>
              <a:t>Ideal with wooden subfloor</a:t>
            </a:r>
          </a:p>
          <a:p>
            <a:pPr lvl="1"/>
            <a:r>
              <a:rPr lang="en-GB" dirty="0" smtClean="0"/>
              <a:t>Flooring planks should be perpendicular to the subfloor</a:t>
            </a:r>
          </a:p>
          <a:p>
            <a:pPr lvl="1"/>
            <a:r>
              <a:rPr lang="en-GB" dirty="0" smtClean="0"/>
              <a:t>Place a nail gun over the edge of the plank where the tongue is found and push the nail at a 45 degree angle</a:t>
            </a:r>
            <a:endParaRPr lang="en-GB" dirty="0"/>
          </a:p>
        </p:txBody>
      </p:sp>
      <p:pic>
        <p:nvPicPr>
          <p:cNvPr id="7170" name="Picture 2" descr="How to fit wood flooring onto existing wooden floor boards - secret nail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72878"/>
            <a:ext cx="2260054" cy="183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Trowel_Glue_Adhesiv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799" y="2716506"/>
            <a:ext cx="2270920" cy="170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8667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Timber flooring</a:t>
            </a:r>
            <a:endParaRPr lang="en-GB" sz="2400" b="1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24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194" name="Picture 2" descr="Installing a Hardwood Floor Over a Concrete Slab - American ...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274"/>
          <a:stretch/>
        </p:blipFill>
        <p:spPr bwMode="auto">
          <a:xfrm>
            <a:off x="971600" y="1751324"/>
            <a:ext cx="3384376" cy="442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Installing a Hardwood Floor Over a Concrete Slab - American ...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238"/>
          <a:stretch/>
        </p:blipFill>
        <p:spPr bwMode="auto">
          <a:xfrm>
            <a:off x="4716016" y="1751324"/>
            <a:ext cx="3384376" cy="442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713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Timber flooring</a:t>
            </a:r>
            <a:endParaRPr lang="en-GB" sz="2400" b="1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25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539552" y="1656494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Solid blocks</a:t>
            </a:r>
            <a:endParaRPr lang="en-GB" sz="2400" b="1" dirty="0" smtClean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6146" name="Picture 2" descr="Fitting Hexagon Wood Tiles floors - hexagon parquet floo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55" b="16841"/>
          <a:stretch/>
        </p:blipFill>
        <p:spPr bwMode="auto">
          <a:xfrm>
            <a:off x="4788024" y="1412776"/>
            <a:ext cx="3367738" cy="219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wood, Timber, Closeup, Wooden Surface, Texture Wallpapers HD ..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40154"/>
            <a:ext cx="3509691" cy="219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Timber Floors I Larch I Domino Vulcano Sanded White Oil I Maf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384" y="3916551"/>
            <a:ext cx="3358377" cy="251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8360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Timber flooring</a:t>
            </a:r>
            <a:endParaRPr lang="en-GB" sz="2400" b="1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26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539552" y="1656494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Tongue and groove</a:t>
            </a:r>
            <a:endParaRPr lang="en-GB" sz="2400" b="1" dirty="0" smtClean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098" name="Picture 2" descr="Tongue and Groove Engineered Wood Floor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729807"/>
            <a:ext cx="4384523" cy="218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128556" y="3349962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Fitting very similar to a jigsaw puzzle</a:t>
            </a:r>
          </a:p>
          <a:p>
            <a:r>
              <a:rPr lang="en-GB" sz="2000" dirty="0" smtClean="0"/>
              <a:t>Planks can installed glued down or floating</a:t>
            </a:r>
          </a:p>
          <a:p>
            <a:r>
              <a:rPr lang="en-GB" sz="2000" dirty="0" smtClean="0"/>
              <a:t>For a more secure fitting, they can be either: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glued together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held together with nails or screws</a:t>
            </a:r>
          </a:p>
          <a:p>
            <a:r>
              <a:rPr lang="en-GB" sz="2000" dirty="0" smtClean="0"/>
              <a:t>Easy solution to install</a:t>
            </a:r>
          </a:p>
          <a:p>
            <a:r>
              <a:rPr lang="en-GB" sz="2000" dirty="0" smtClean="0"/>
              <a:t>Repair can be difficult when glued or nailed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11894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881379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Timber flooring</a:t>
            </a:r>
            <a:endParaRPr lang="en-GB" sz="2400" b="1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27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Box 14"/>
          <p:cNvSpPr txBox="1"/>
          <p:nvPr/>
        </p:nvSpPr>
        <p:spPr>
          <a:xfrm>
            <a:off x="539552" y="1656494"/>
            <a:ext cx="698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Click</a:t>
            </a:r>
            <a:endParaRPr lang="en-GB" sz="2400" b="1" dirty="0" smtClean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114897" y="4339825"/>
            <a:ext cx="79208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</a:t>
            </a:r>
            <a:r>
              <a:rPr lang="en-GB" sz="2000" dirty="0" smtClean="0"/>
              <a:t>he protruding piece ‘clicks’ and locks into place</a:t>
            </a:r>
          </a:p>
          <a:p>
            <a:r>
              <a:rPr lang="en-GB" sz="2000" dirty="0" smtClean="0"/>
              <a:t>Easier to install</a:t>
            </a:r>
          </a:p>
          <a:p>
            <a:r>
              <a:rPr lang="en-GB" sz="2000" dirty="0" smtClean="0"/>
              <a:t>Eliminates nails and glue</a:t>
            </a:r>
          </a:p>
          <a:p>
            <a:r>
              <a:rPr lang="en-GB" sz="2000" dirty="0" smtClean="0"/>
              <a:t>Easy to replace</a:t>
            </a:r>
          </a:p>
          <a:p>
            <a:r>
              <a:rPr lang="en-GB" sz="2000" dirty="0" smtClean="0"/>
              <a:t>Requires a solid subfloor underneath as it can only be fitted as floating</a:t>
            </a:r>
            <a:endParaRPr lang="en-GB" sz="2000" dirty="0"/>
          </a:p>
        </p:txBody>
      </p:sp>
      <p:pic>
        <p:nvPicPr>
          <p:cNvPr id="3074" name="Picture 2" descr="Click Flooring Mechanis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764704"/>
            <a:ext cx="5257483" cy="2885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3884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71600" y="2616260"/>
            <a:ext cx="698477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Thank you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 smtClean="0"/>
              <a:t>Juan A. Ferriz-Papi</a:t>
            </a:r>
          </a:p>
          <a:p>
            <a:pPr algn="ctr"/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F2D5-0077-4E1A-AD02-3A902B7D19AB}" type="slidenum">
              <a:rPr lang="en-GB" smtClean="0"/>
              <a:pPr/>
              <a:t>28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SUSPENDED TIMBER FLOORS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007490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981</TotalTime>
  <Words>769</Words>
  <Application>Microsoft Office PowerPoint</Application>
  <PresentationFormat>On-screen Show (4:3)</PresentationFormat>
  <Paragraphs>177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GT Walsheim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64</cp:revision>
  <dcterms:created xsi:type="dcterms:W3CDTF">2015-01-12T10:29:35Z</dcterms:created>
  <dcterms:modified xsi:type="dcterms:W3CDTF">2020-03-31T09:13:11Z</dcterms:modified>
</cp:coreProperties>
</file>