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1" r:id="rId4"/>
    <p:sldId id="262" r:id="rId5"/>
    <p:sldId id="264" r:id="rId6"/>
    <p:sldId id="263" r:id="rId7"/>
    <p:sldId id="266" r:id="rId8"/>
    <p:sldId id="267" r:id="rId9"/>
    <p:sldId id="268" r:id="rId10"/>
    <p:sldId id="269" r:id="rId11"/>
    <p:sldId id="265" r:id="rId12"/>
    <p:sldId id="271" r:id="rId13"/>
    <p:sldId id="272" r:id="rId14"/>
    <p:sldId id="275" r:id="rId15"/>
    <p:sldId id="259" r:id="rId16"/>
    <p:sldId id="260" r:id="rId17"/>
    <p:sldId id="273" r:id="rId18"/>
    <p:sldId id="276" r:id="rId19"/>
    <p:sldId id="274" r:id="rId20"/>
    <p:sldId id="27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EDC5"/>
    <a:srgbClr val="BCF6F5"/>
    <a:srgbClr val="FFCC66"/>
    <a:srgbClr val="FF9966"/>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153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169888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71001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475488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65842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2306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38817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56311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5966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93085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17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51877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18/11/2020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8931782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Reframing the World: The Emergence and significance of global history </a:t>
            </a:r>
            <a:endParaRPr lang="en-GB" dirty="0">
              <a:solidFill>
                <a:schemeClr val="bg1"/>
              </a:solidFill>
            </a:endParaRPr>
          </a:p>
        </p:txBody>
      </p:sp>
      <p:sp>
        <p:nvSpPr>
          <p:cNvPr id="3" name="Subtitle 2"/>
          <p:cNvSpPr>
            <a:spLocks noGrp="1"/>
          </p:cNvSpPr>
          <p:nvPr>
            <p:ph type="subTitle" idx="1"/>
          </p:nvPr>
        </p:nvSpPr>
        <p:spPr>
          <a:xfrm>
            <a:off x="1381944" y="6192258"/>
            <a:ext cx="6400800" cy="665742"/>
          </a:xfrm>
        </p:spPr>
        <p:txBody>
          <a:bodyPr>
            <a:normAutofit/>
          </a:bodyPr>
          <a:lstStyle/>
          <a:p>
            <a:r>
              <a:rPr lang="en-GB" sz="3200" b="1" dirty="0" smtClean="0">
                <a:solidFill>
                  <a:schemeClr val="bg1"/>
                </a:solidFill>
              </a:rPr>
              <a:t>HPPH4010</a:t>
            </a:r>
          </a:p>
        </p:txBody>
      </p:sp>
      <p:sp>
        <p:nvSpPr>
          <p:cNvPr id="4" name="Subtitle 2"/>
          <p:cNvSpPr txBox="1">
            <a:spLocks/>
          </p:cNvSpPr>
          <p:nvPr/>
        </p:nvSpPr>
        <p:spPr>
          <a:xfrm>
            <a:off x="115910" y="3068707"/>
            <a:ext cx="8912180" cy="1767773"/>
          </a:xfrm>
          <a:prstGeom prst="rect">
            <a:avLst/>
          </a:prstGeom>
        </p:spPr>
        <p:txBody>
          <a:bodyPr vert="horz">
            <a:normAutofit/>
          </a:bodyPr>
          <a:lstStyle/>
          <a:p>
            <a:pPr algn="ctr">
              <a:spcBef>
                <a:spcPct val="20000"/>
              </a:spcBef>
              <a:buClr>
                <a:prstClr val="white">
                  <a:shade val="95000"/>
                </a:prstClr>
              </a:buClr>
              <a:buSzPct val="65000"/>
              <a:defRPr/>
            </a:pPr>
            <a:r>
              <a:rPr lang="en-GB" sz="3000" dirty="0" smtClean="0">
                <a:solidFill>
                  <a:prstClr val="black"/>
                </a:solidFill>
              </a:rPr>
              <a:t>The </a:t>
            </a:r>
            <a:r>
              <a:rPr lang="en-GB" sz="3000" dirty="0">
                <a:solidFill>
                  <a:prstClr val="black"/>
                </a:solidFill>
              </a:rPr>
              <a:t>“Great Divergence” – the “West” and the rest?</a:t>
            </a:r>
          </a:p>
        </p:txBody>
      </p:sp>
      <p:pic>
        <p:nvPicPr>
          <p:cNvPr id="5" name="Picture 4"/>
          <p:cNvPicPr>
            <a:picLocks noChangeAspect="1"/>
          </p:cNvPicPr>
          <p:nvPr/>
        </p:nvPicPr>
        <p:blipFill>
          <a:blip r:embed="rId2"/>
          <a:stretch>
            <a:fillRect/>
          </a:stretch>
        </p:blipFill>
        <p:spPr>
          <a:xfrm>
            <a:off x="3335628" y="3705652"/>
            <a:ext cx="2446985" cy="2515404"/>
          </a:xfrm>
          <a:prstGeom prst="rect">
            <a:avLst/>
          </a:prstGeom>
        </p:spPr>
      </p:pic>
    </p:spTree>
    <p:extLst>
      <p:ext uri="{BB962C8B-B14F-4D97-AF65-F5344CB8AC3E}">
        <p14:creationId xmlns:p14="http://schemas.microsoft.com/office/powerpoint/2010/main" val="40220273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What is the Great Divergence?</a:t>
            </a:r>
            <a:endParaRPr lang="en-GB" dirty="0">
              <a:solidFill>
                <a:schemeClr val="bg1"/>
              </a:solidFill>
            </a:endParaRPr>
          </a:p>
        </p:txBody>
      </p:sp>
      <p:sp>
        <p:nvSpPr>
          <p:cNvPr id="4" name="Content Placeholder 3"/>
          <p:cNvSpPr>
            <a:spLocks noGrp="1"/>
          </p:cNvSpPr>
          <p:nvPr>
            <p:ph sz="half" idx="1"/>
          </p:nvPr>
        </p:nvSpPr>
        <p:spPr>
          <a:xfrm>
            <a:off x="0" y="1600200"/>
            <a:ext cx="4752304" cy="5257800"/>
          </a:xfrm>
        </p:spPr>
        <p:txBody>
          <a:bodyPr>
            <a:normAutofit fontScale="92500"/>
          </a:bodyPr>
          <a:lstStyle/>
          <a:p>
            <a:r>
              <a:rPr lang="en-GB" dirty="0" smtClean="0">
                <a:solidFill>
                  <a:schemeClr val="bg1"/>
                </a:solidFill>
              </a:rPr>
              <a:t>The focus of economic history has become increasingly “global” in recent decades.</a:t>
            </a:r>
          </a:p>
          <a:p>
            <a:endParaRPr lang="en-GB" sz="100" dirty="0">
              <a:solidFill>
                <a:schemeClr val="bg1"/>
              </a:solidFill>
            </a:endParaRPr>
          </a:p>
          <a:p>
            <a:r>
              <a:rPr lang="en-GB" dirty="0" smtClean="0">
                <a:solidFill>
                  <a:schemeClr val="bg1"/>
                </a:solidFill>
              </a:rPr>
              <a:t>A fundamental question asked is: </a:t>
            </a:r>
            <a:r>
              <a:rPr lang="en-GB" b="1" dirty="0" smtClean="0">
                <a:solidFill>
                  <a:schemeClr val="bg1"/>
                </a:solidFill>
              </a:rPr>
              <a:t>why are some countries rich and others poor?</a:t>
            </a:r>
          </a:p>
          <a:p>
            <a:endParaRPr lang="en-GB" sz="500" b="1" dirty="0">
              <a:solidFill>
                <a:schemeClr val="bg1"/>
              </a:solidFill>
            </a:endParaRPr>
          </a:p>
          <a:p>
            <a:r>
              <a:rPr lang="en-GB" b="1" dirty="0" smtClean="0">
                <a:solidFill>
                  <a:schemeClr val="bg1"/>
                </a:solidFill>
              </a:rPr>
              <a:t>Why did exponential growth take off exponentially in Europe (and then America), particularly from the 17</a:t>
            </a:r>
            <a:r>
              <a:rPr lang="en-GB" b="1" baseline="30000" dirty="0" smtClean="0">
                <a:solidFill>
                  <a:schemeClr val="bg1"/>
                </a:solidFill>
              </a:rPr>
              <a:t>th</a:t>
            </a:r>
            <a:r>
              <a:rPr lang="en-GB" b="1" dirty="0" smtClean="0">
                <a:solidFill>
                  <a:schemeClr val="bg1"/>
                </a:solidFill>
              </a:rPr>
              <a:t> to 18</a:t>
            </a:r>
            <a:r>
              <a:rPr lang="en-GB" b="1" baseline="30000" dirty="0" smtClean="0">
                <a:solidFill>
                  <a:schemeClr val="bg1"/>
                </a:solidFill>
              </a:rPr>
              <a:t>th</a:t>
            </a:r>
            <a:r>
              <a:rPr lang="en-GB" b="1" dirty="0" smtClean="0">
                <a:solidFill>
                  <a:schemeClr val="bg1"/>
                </a:solidFill>
              </a:rPr>
              <a:t> centuries.</a:t>
            </a:r>
            <a:endParaRPr lang="en-GB" b="1" dirty="0">
              <a:solidFill>
                <a:schemeClr val="bg1"/>
              </a:solidFill>
            </a:endParaRPr>
          </a:p>
        </p:txBody>
      </p:sp>
      <p:pic>
        <p:nvPicPr>
          <p:cNvPr id="1026" name="Picture 2" descr="Countries that are poorer than Bill Gates [OC] [1357x628] : MapPorn"/>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648199" y="1730944"/>
            <a:ext cx="4357977" cy="201680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648199" y="3747752"/>
            <a:ext cx="4357977" cy="646331"/>
          </a:xfrm>
          <a:prstGeom prst="rect">
            <a:avLst/>
          </a:prstGeom>
          <a:solidFill>
            <a:schemeClr val="tx1">
              <a:lumMod val="95000"/>
            </a:schemeClr>
          </a:solidFill>
        </p:spPr>
        <p:txBody>
          <a:bodyPr wrap="square" rtlCol="0">
            <a:spAutoFit/>
          </a:bodyPr>
          <a:lstStyle/>
          <a:p>
            <a:r>
              <a:rPr lang="en-GB" dirty="0" smtClean="0">
                <a:solidFill>
                  <a:schemeClr val="bg1"/>
                </a:solidFill>
              </a:rPr>
              <a:t>A map of countries which are poorer than Bill Gates (relevant for 2014)</a:t>
            </a:r>
            <a:endParaRPr lang="en-GB" dirty="0">
              <a:solidFill>
                <a:schemeClr val="bg1"/>
              </a:solidFill>
            </a:endParaRPr>
          </a:p>
        </p:txBody>
      </p:sp>
      <p:sp>
        <p:nvSpPr>
          <p:cNvPr id="8" name="Content Placeholder 2"/>
          <p:cNvSpPr txBox="1">
            <a:spLocks/>
          </p:cNvSpPr>
          <p:nvPr/>
        </p:nvSpPr>
        <p:spPr>
          <a:xfrm>
            <a:off x="4752304" y="4487871"/>
            <a:ext cx="4253872" cy="2276341"/>
          </a:xfrm>
          <a:prstGeom prst="rect">
            <a:avLst/>
          </a:prstGeom>
          <a:solidFill>
            <a:schemeClr val="accent5">
              <a:lumMod val="20000"/>
              <a:lumOff val="8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What factors seem to explain why Europe (and America) grew rapidly while, Latin America, Asia and Africa did not?</a:t>
            </a:r>
            <a:endParaRPr lang="en-GB" b="1" dirty="0">
              <a:solidFill>
                <a:schemeClr val="bg1"/>
              </a:solidFill>
            </a:endParaRPr>
          </a:p>
        </p:txBody>
      </p:sp>
    </p:spTree>
    <p:extLst>
      <p:ext uri="{BB962C8B-B14F-4D97-AF65-F5344CB8AC3E}">
        <p14:creationId xmlns:p14="http://schemas.microsoft.com/office/powerpoint/2010/main" val="25633703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Historical divisions</a:t>
            </a:r>
            <a:endParaRPr lang="en-GB" dirty="0">
              <a:solidFill>
                <a:schemeClr val="bg1"/>
              </a:solidFill>
            </a:endParaRPr>
          </a:p>
        </p:txBody>
      </p:sp>
      <p:sp>
        <p:nvSpPr>
          <p:cNvPr id="4" name="Content Placeholder 3"/>
          <p:cNvSpPr>
            <a:spLocks noGrp="1"/>
          </p:cNvSpPr>
          <p:nvPr>
            <p:ph sz="half" idx="1"/>
          </p:nvPr>
        </p:nvSpPr>
        <p:spPr>
          <a:xfrm>
            <a:off x="4442051" y="1417638"/>
            <a:ext cx="4701950" cy="5569151"/>
          </a:xfrm>
        </p:spPr>
        <p:txBody>
          <a:bodyPr>
            <a:normAutofit fontScale="92500" lnSpcReduction="10000"/>
          </a:bodyPr>
          <a:lstStyle/>
          <a:p>
            <a:r>
              <a:rPr lang="en-GB" b="1" dirty="0" smtClean="0">
                <a:solidFill>
                  <a:schemeClr val="bg1"/>
                </a:solidFill>
              </a:rPr>
              <a:t>Mercantilist</a:t>
            </a:r>
            <a:r>
              <a:rPr lang="en-GB" dirty="0" smtClean="0">
                <a:solidFill>
                  <a:schemeClr val="bg1"/>
                </a:solidFill>
              </a:rPr>
              <a:t> </a:t>
            </a:r>
            <a:r>
              <a:rPr lang="en-GB" b="1" dirty="0" smtClean="0">
                <a:solidFill>
                  <a:schemeClr val="bg1"/>
                </a:solidFill>
              </a:rPr>
              <a:t>era </a:t>
            </a:r>
            <a:r>
              <a:rPr lang="en-GB" dirty="0" smtClean="0">
                <a:solidFill>
                  <a:schemeClr val="bg1"/>
                </a:solidFill>
              </a:rPr>
              <a:t>(AD 1500-1800).</a:t>
            </a:r>
          </a:p>
          <a:p>
            <a:pPr lvl="1"/>
            <a:r>
              <a:rPr lang="en-GB" dirty="0" smtClean="0">
                <a:solidFill>
                  <a:schemeClr val="bg1"/>
                </a:solidFill>
              </a:rPr>
              <a:t>Integrating the Atlantic, Indian Ocean and Pacific world.</a:t>
            </a:r>
          </a:p>
          <a:p>
            <a:r>
              <a:rPr lang="en-GB" b="1" dirty="0" smtClean="0">
                <a:solidFill>
                  <a:schemeClr val="bg1"/>
                </a:solidFill>
              </a:rPr>
              <a:t>Industrialisation</a:t>
            </a:r>
            <a:r>
              <a:rPr lang="en-GB" dirty="0" smtClean="0">
                <a:solidFill>
                  <a:schemeClr val="bg1"/>
                </a:solidFill>
              </a:rPr>
              <a:t> and “catch-up” (19</a:t>
            </a:r>
            <a:r>
              <a:rPr lang="en-GB" baseline="30000" dirty="0" smtClean="0">
                <a:solidFill>
                  <a:schemeClr val="bg1"/>
                </a:solidFill>
              </a:rPr>
              <a:t>th</a:t>
            </a:r>
            <a:r>
              <a:rPr lang="en-GB" dirty="0" smtClean="0">
                <a:solidFill>
                  <a:schemeClr val="bg1"/>
                </a:solidFill>
              </a:rPr>
              <a:t> century).</a:t>
            </a:r>
          </a:p>
          <a:p>
            <a:pPr lvl="1"/>
            <a:r>
              <a:rPr lang="en-GB" dirty="0" smtClean="0">
                <a:solidFill>
                  <a:schemeClr val="bg1"/>
                </a:solidFill>
              </a:rPr>
              <a:t>(northern) Europe and America catching up with Britain.</a:t>
            </a:r>
          </a:p>
          <a:p>
            <a:r>
              <a:rPr lang="en-GB" dirty="0" smtClean="0">
                <a:solidFill>
                  <a:schemeClr val="bg1"/>
                </a:solidFill>
              </a:rPr>
              <a:t>Technology and the “</a:t>
            </a:r>
            <a:r>
              <a:rPr lang="en-GB" b="1" dirty="0" smtClean="0">
                <a:solidFill>
                  <a:schemeClr val="bg1"/>
                </a:solidFill>
              </a:rPr>
              <a:t>big push</a:t>
            </a:r>
            <a:r>
              <a:rPr lang="en-GB" dirty="0" smtClean="0">
                <a:solidFill>
                  <a:schemeClr val="bg1"/>
                </a:solidFill>
              </a:rPr>
              <a:t>” (20</a:t>
            </a:r>
            <a:r>
              <a:rPr lang="en-GB" baseline="30000" dirty="0" smtClean="0">
                <a:solidFill>
                  <a:schemeClr val="bg1"/>
                </a:solidFill>
              </a:rPr>
              <a:t>th</a:t>
            </a:r>
            <a:r>
              <a:rPr lang="en-GB" dirty="0" smtClean="0">
                <a:solidFill>
                  <a:schemeClr val="bg1"/>
                </a:solidFill>
              </a:rPr>
              <a:t> century).</a:t>
            </a:r>
          </a:p>
          <a:p>
            <a:pPr lvl="1"/>
            <a:r>
              <a:rPr lang="en-GB" dirty="0" smtClean="0">
                <a:solidFill>
                  <a:schemeClr val="bg1"/>
                </a:solidFill>
              </a:rPr>
              <a:t>Certain countries you state planning and targeted investment to catch up. </a:t>
            </a:r>
            <a:endParaRPr lang="en-GB" dirty="0">
              <a:solidFill>
                <a:schemeClr val="bg1"/>
              </a:solidFill>
            </a:endParaRPr>
          </a:p>
        </p:txBody>
      </p:sp>
      <p:sp>
        <p:nvSpPr>
          <p:cNvPr id="5" name="Content Placeholder 4"/>
          <p:cNvSpPr>
            <a:spLocks noGrp="1"/>
          </p:cNvSpPr>
          <p:nvPr>
            <p:ph sz="half" idx="2"/>
          </p:nvPr>
        </p:nvSpPr>
        <p:spPr>
          <a:xfrm>
            <a:off x="-1" y="1417638"/>
            <a:ext cx="4687911" cy="2211944"/>
          </a:xfrm>
        </p:spPr>
        <p:txBody>
          <a:bodyPr>
            <a:normAutofit fontScale="92500" lnSpcReduction="10000"/>
          </a:bodyPr>
          <a:lstStyle/>
          <a:p>
            <a:r>
              <a:rPr lang="en-GB" dirty="0" smtClean="0">
                <a:solidFill>
                  <a:schemeClr val="bg1"/>
                </a:solidFill>
              </a:rPr>
              <a:t>Some proponents of the Great Divergence model identify the following historical periodisations (of course all such boundaries are selective and negotiable). </a:t>
            </a:r>
            <a:endParaRPr lang="en-GB" dirty="0">
              <a:solidFill>
                <a:schemeClr val="bg1"/>
              </a:solidFill>
            </a:endParaRPr>
          </a:p>
        </p:txBody>
      </p:sp>
      <p:pic>
        <p:nvPicPr>
          <p:cNvPr id="6" name="Picture 5"/>
          <p:cNvPicPr>
            <a:picLocks noChangeAspect="1"/>
          </p:cNvPicPr>
          <p:nvPr/>
        </p:nvPicPr>
        <p:blipFill>
          <a:blip r:embed="rId2"/>
          <a:stretch>
            <a:fillRect/>
          </a:stretch>
        </p:blipFill>
        <p:spPr>
          <a:xfrm>
            <a:off x="128789" y="3629582"/>
            <a:ext cx="3982690" cy="3080309"/>
          </a:xfrm>
          <a:prstGeom prst="rect">
            <a:avLst/>
          </a:prstGeom>
        </p:spPr>
      </p:pic>
    </p:spTree>
    <p:extLst>
      <p:ext uri="{BB962C8B-B14F-4D97-AF65-F5344CB8AC3E}">
        <p14:creationId xmlns:p14="http://schemas.microsoft.com/office/powerpoint/2010/main" val="37415101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Per Capita Income and Real Wages</a:t>
            </a:r>
            <a:endParaRPr lang="en-GB" dirty="0">
              <a:solidFill>
                <a:schemeClr val="bg1"/>
              </a:solidFill>
            </a:endParaRPr>
          </a:p>
        </p:txBody>
      </p:sp>
      <p:sp>
        <p:nvSpPr>
          <p:cNvPr id="4" name="Content Placeholder 3"/>
          <p:cNvSpPr>
            <a:spLocks noGrp="1"/>
          </p:cNvSpPr>
          <p:nvPr>
            <p:ph sz="half" idx="1"/>
          </p:nvPr>
        </p:nvSpPr>
        <p:spPr>
          <a:xfrm>
            <a:off x="-1" y="1815920"/>
            <a:ext cx="4597759" cy="5042079"/>
          </a:xfrm>
        </p:spPr>
        <p:txBody>
          <a:bodyPr>
            <a:normAutofit lnSpcReduction="10000"/>
          </a:bodyPr>
          <a:lstStyle/>
          <a:p>
            <a:r>
              <a:rPr lang="en-GB" dirty="0" smtClean="0">
                <a:solidFill>
                  <a:schemeClr val="bg1"/>
                </a:solidFill>
              </a:rPr>
              <a:t>Allen (2011) puts the average incomes in 1820 as follows:</a:t>
            </a:r>
          </a:p>
          <a:p>
            <a:pPr lvl="1"/>
            <a:r>
              <a:rPr lang="en-GB" dirty="0" smtClean="0">
                <a:solidFill>
                  <a:schemeClr val="bg1"/>
                </a:solidFill>
              </a:rPr>
              <a:t>Netherlands: $1,838</a:t>
            </a:r>
          </a:p>
          <a:p>
            <a:pPr lvl="1"/>
            <a:r>
              <a:rPr lang="en-GB" dirty="0" smtClean="0">
                <a:solidFill>
                  <a:schemeClr val="bg1"/>
                </a:solidFill>
              </a:rPr>
              <a:t>Britain: $1,706</a:t>
            </a:r>
          </a:p>
          <a:p>
            <a:pPr lvl="1"/>
            <a:r>
              <a:rPr lang="en-GB" dirty="0" smtClean="0">
                <a:solidFill>
                  <a:schemeClr val="bg1"/>
                </a:solidFill>
              </a:rPr>
              <a:t>Western Europe and British offshoots (Canada, New Zealand, Australia and the USA): between $1,100 to $1,200.</a:t>
            </a:r>
          </a:p>
          <a:p>
            <a:pPr lvl="1"/>
            <a:r>
              <a:rPr lang="en-GB" dirty="0" smtClean="0">
                <a:solidFill>
                  <a:schemeClr val="bg1"/>
                </a:solidFill>
              </a:rPr>
              <a:t>Much of the rest of the world: $500 to $700.</a:t>
            </a:r>
          </a:p>
          <a:p>
            <a:pPr lvl="1"/>
            <a:r>
              <a:rPr lang="en-GB" dirty="0" smtClean="0">
                <a:solidFill>
                  <a:schemeClr val="bg1"/>
                </a:solidFill>
              </a:rPr>
              <a:t>Africa: $415.</a:t>
            </a:r>
          </a:p>
          <a:p>
            <a:pPr lvl="1"/>
            <a:endParaRPr lang="en-GB" dirty="0">
              <a:solidFill>
                <a:schemeClr val="bg1"/>
              </a:solidFill>
            </a:endParaRPr>
          </a:p>
        </p:txBody>
      </p:sp>
      <p:pic>
        <p:nvPicPr>
          <p:cNvPr id="2050" name="Picture 2" descr="A not-so-golden age - China has been poorer than Europe longer than the  party thinks | China | The Economist"/>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70172" y="2571251"/>
            <a:ext cx="4038600" cy="4151521"/>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180304" y="1600200"/>
            <a:ext cx="8783392" cy="5122572"/>
          </a:xfrm>
          <a:prstGeom prst="rect">
            <a:avLst/>
          </a:prstGeom>
          <a:solidFill>
            <a:srgbClr val="FFFFCC"/>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Problems with GDP: it averages income, which may conceal variations in the distribution of wealth; it fails to take in well-being, health and education.</a:t>
            </a:r>
          </a:p>
          <a:p>
            <a:r>
              <a:rPr lang="en-GB" b="1" dirty="0" smtClean="0">
                <a:solidFill>
                  <a:schemeClr val="bg1"/>
                </a:solidFill>
              </a:rPr>
              <a:t>Real wages</a:t>
            </a:r>
            <a:r>
              <a:rPr lang="en-GB" dirty="0" smtClean="0">
                <a:solidFill>
                  <a:schemeClr val="bg1"/>
                </a:solidFill>
              </a:rPr>
              <a:t>: attempt to give more of an indication of the standard of living of an “average” person. </a:t>
            </a:r>
          </a:p>
          <a:p>
            <a:pPr lvl="1"/>
            <a:r>
              <a:rPr lang="en-GB" dirty="0" smtClean="0">
                <a:solidFill>
                  <a:schemeClr val="bg1"/>
                </a:solidFill>
              </a:rPr>
              <a:t>Comparison of wages and price of consumer goods (bare-bones and respectability baskets). </a:t>
            </a:r>
          </a:p>
          <a:p>
            <a:pPr lvl="2"/>
            <a:r>
              <a:rPr lang="en-GB" dirty="0" smtClean="0">
                <a:solidFill>
                  <a:schemeClr val="bg1"/>
                </a:solidFill>
              </a:rPr>
              <a:t>Workers in London and Amsterdam around 1750 earned 4x bare-bones subsistence, surplus income to spend on “luxuries”.</a:t>
            </a:r>
          </a:p>
          <a:p>
            <a:pPr lvl="2"/>
            <a:r>
              <a:rPr lang="en-GB" dirty="0" smtClean="0">
                <a:solidFill>
                  <a:schemeClr val="bg1"/>
                </a:solidFill>
              </a:rPr>
              <a:t>Knock on effects in terms of health (nutrition and stature) and lower life expectancy. </a:t>
            </a:r>
          </a:p>
          <a:p>
            <a:pPr lvl="1"/>
            <a:r>
              <a:rPr lang="en-GB" b="1" dirty="0" smtClean="0">
                <a:solidFill>
                  <a:schemeClr val="bg1"/>
                </a:solidFill>
              </a:rPr>
              <a:t>Trap of low wages </a:t>
            </a:r>
            <a:r>
              <a:rPr lang="en-GB" dirty="0" smtClean="0">
                <a:solidFill>
                  <a:schemeClr val="bg1"/>
                </a:solidFill>
              </a:rPr>
              <a:t>– cheap labour de-incentivises capital investments in productivity. </a:t>
            </a:r>
          </a:p>
        </p:txBody>
      </p:sp>
    </p:spTree>
    <p:extLst>
      <p:ext uri="{BB962C8B-B14F-4D97-AF65-F5344CB8AC3E}">
        <p14:creationId xmlns:p14="http://schemas.microsoft.com/office/powerpoint/2010/main" val="1281542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Factors in unequal development</a:t>
            </a:r>
            <a:endParaRPr lang="en-GB" dirty="0">
              <a:solidFill>
                <a:schemeClr val="bg1"/>
              </a:solidFill>
            </a:endParaRPr>
          </a:p>
        </p:txBody>
      </p:sp>
      <p:sp>
        <p:nvSpPr>
          <p:cNvPr id="4" name="Content Placeholder 3"/>
          <p:cNvSpPr>
            <a:spLocks noGrp="1"/>
          </p:cNvSpPr>
          <p:nvPr>
            <p:ph sz="half" idx="1"/>
          </p:nvPr>
        </p:nvSpPr>
        <p:spPr>
          <a:xfrm>
            <a:off x="0" y="1535806"/>
            <a:ext cx="9144000" cy="5322194"/>
          </a:xfrm>
        </p:spPr>
        <p:txBody>
          <a:bodyPr>
            <a:normAutofit lnSpcReduction="10000"/>
          </a:bodyPr>
          <a:lstStyle/>
          <a:p>
            <a:r>
              <a:rPr lang="en-GB" dirty="0">
                <a:solidFill>
                  <a:schemeClr val="bg1"/>
                </a:solidFill>
              </a:rPr>
              <a:t>What </a:t>
            </a:r>
            <a:r>
              <a:rPr lang="en-GB" dirty="0" smtClean="0">
                <a:solidFill>
                  <a:schemeClr val="bg1"/>
                </a:solidFill>
              </a:rPr>
              <a:t>factors helped to make the </a:t>
            </a:r>
            <a:r>
              <a:rPr lang="en-GB" dirty="0">
                <a:solidFill>
                  <a:schemeClr val="bg1"/>
                </a:solidFill>
              </a:rPr>
              <a:t>world increasingly unequal from the 1600s.</a:t>
            </a:r>
          </a:p>
          <a:p>
            <a:pPr lvl="1"/>
            <a:r>
              <a:rPr lang="en-GB" dirty="0" smtClean="0">
                <a:solidFill>
                  <a:schemeClr val="bg1"/>
                </a:solidFill>
              </a:rPr>
              <a:t>Geography?</a:t>
            </a:r>
          </a:p>
          <a:p>
            <a:pPr lvl="2"/>
            <a:r>
              <a:rPr lang="en-GB" dirty="0" smtClean="0">
                <a:solidFill>
                  <a:schemeClr val="bg1"/>
                </a:solidFill>
              </a:rPr>
              <a:t>Diseases (malaria can have demographic impacts), resources (e.g. coal in Britain); land, river and sea networks of transport.</a:t>
            </a:r>
          </a:p>
          <a:p>
            <a:pPr lvl="1"/>
            <a:r>
              <a:rPr lang="en-GB" dirty="0" smtClean="0">
                <a:solidFill>
                  <a:schemeClr val="bg1"/>
                </a:solidFill>
              </a:rPr>
              <a:t>Institutions?</a:t>
            </a:r>
          </a:p>
          <a:p>
            <a:pPr lvl="2"/>
            <a:r>
              <a:rPr lang="en-GB" dirty="0" smtClean="0">
                <a:solidFill>
                  <a:schemeClr val="bg1"/>
                </a:solidFill>
              </a:rPr>
              <a:t>Secure property rights and limits of autocratic interference vs. peace and order in a more authoritarian government? </a:t>
            </a:r>
          </a:p>
          <a:p>
            <a:pPr lvl="1"/>
            <a:r>
              <a:rPr lang="en-GB" dirty="0">
                <a:solidFill>
                  <a:schemeClr val="bg1"/>
                </a:solidFill>
              </a:rPr>
              <a:t>C</a:t>
            </a:r>
            <a:r>
              <a:rPr lang="en-GB" dirty="0" smtClean="0">
                <a:solidFill>
                  <a:schemeClr val="bg1"/>
                </a:solidFill>
              </a:rPr>
              <a:t>ultural factors? </a:t>
            </a:r>
          </a:p>
          <a:p>
            <a:pPr lvl="2"/>
            <a:r>
              <a:rPr lang="en-GB" dirty="0" smtClean="0">
                <a:solidFill>
                  <a:schemeClr val="bg1"/>
                </a:solidFill>
              </a:rPr>
              <a:t>Weber’s “protest work ethic” (this idea has now largely been dismissed as untenable); ideas about rationality and “laziness” are dubious; however, factors like literacy and numeracy levels, and general education, often help with economic and technological development.  </a:t>
            </a:r>
          </a:p>
          <a:p>
            <a:pPr lvl="1"/>
            <a:r>
              <a:rPr lang="en-GB" dirty="0">
                <a:solidFill>
                  <a:schemeClr val="bg1"/>
                </a:solidFill>
              </a:rPr>
              <a:t>A</a:t>
            </a:r>
            <a:r>
              <a:rPr lang="en-GB" dirty="0" smtClean="0">
                <a:solidFill>
                  <a:schemeClr val="bg1"/>
                </a:solidFill>
              </a:rPr>
              <a:t>ccidents </a:t>
            </a:r>
            <a:r>
              <a:rPr lang="en-GB" dirty="0">
                <a:solidFill>
                  <a:schemeClr val="bg1"/>
                </a:solidFill>
              </a:rPr>
              <a:t>of history? </a:t>
            </a:r>
          </a:p>
          <a:p>
            <a:endParaRPr lang="en-GB" dirty="0"/>
          </a:p>
        </p:txBody>
      </p:sp>
    </p:spTree>
    <p:extLst>
      <p:ext uri="{BB962C8B-B14F-4D97-AF65-F5344CB8AC3E}">
        <p14:creationId xmlns:p14="http://schemas.microsoft.com/office/powerpoint/2010/main" val="3185589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387921" cy="1176569"/>
          </a:xfrm>
        </p:spPr>
        <p:txBody>
          <a:bodyPr/>
          <a:lstStyle/>
          <a:p>
            <a:r>
              <a:rPr lang="en-GB" dirty="0" smtClean="0">
                <a:solidFill>
                  <a:schemeClr val="bg1"/>
                </a:solidFill>
              </a:rPr>
              <a:t>Rise of the “West” (1)</a:t>
            </a:r>
            <a:endParaRPr lang="en-GB" dirty="0">
              <a:solidFill>
                <a:schemeClr val="bg1"/>
              </a:solidFill>
            </a:endParaRPr>
          </a:p>
        </p:txBody>
      </p:sp>
      <p:sp>
        <p:nvSpPr>
          <p:cNvPr id="4" name="Content Placeholder 3"/>
          <p:cNvSpPr>
            <a:spLocks noGrp="1"/>
          </p:cNvSpPr>
          <p:nvPr>
            <p:ph sz="half" idx="1"/>
          </p:nvPr>
        </p:nvSpPr>
        <p:spPr>
          <a:xfrm>
            <a:off x="0" y="1017431"/>
            <a:ext cx="5224176" cy="5840569"/>
          </a:xfrm>
        </p:spPr>
        <p:txBody>
          <a:bodyPr>
            <a:normAutofit fontScale="85000" lnSpcReduction="10000"/>
          </a:bodyPr>
          <a:lstStyle/>
          <a:p>
            <a:r>
              <a:rPr lang="en-GB" dirty="0" smtClean="0">
                <a:solidFill>
                  <a:schemeClr val="bg1"/>
                </a:solidFill>
              </a:rPr>
              <a:t>Global navigation:</a:t>
            </a:r>
          </a:p>
          <a:p>
            <a:pPr lvl="1"/>
            <a:r>
              <a:rPr lang="en-GB" dirty="0" smtClean="0">
                <a:solidFill>
                  <a:schemeClr val="bg1"/>
                </a:solidFill>
              </a:rPr>
              <a:t>Development in Europe of “full-rigged” 3-mast ships (front and middle square rigged, aft lateen-rigged), with sturdier hulls and rudders instead of steering oars.</a:t>
            </a:r>
          </a:p>
          <a:p>
            <a:pPr lvl="1"/>
            <a:endParaRPr lang="en-GB" sz="500" dirty="0">
              <a:solidFill>
                <a:schemeClr val="bg1"/>
              </a:solidFill>
            </a:endParaRPr>
          </a:p>
          <a:p>
            <a:r>
              <a:rPr lang="en-GB" dirty="0" smtClean="0">
                <a:solidFill>
                  <a:schemeClr val="bg1"/>
                </a:solidFill>
              </a:rPr>
              <a:t>Voyages of Vasco da Gama (1498) and Columbus (1492).</a:t>
            </a:r>
          </a:p>
          <a:p>
            <a:pPr lvl="1"/>
            <a:r>
              <a:rPr lang="en-GB" dirty="0" smtClean="0">
                <a:solidFill>
                  <a:schemeClr val="bg1"/>
                </a:solidFill>
              </a:rPr>
              <a:t>Reduction in prices of certain goods like spices (especially with activity of EIC and VOC). </a:t>
            </a:r>
          </a:p>
          <a:p>
            <a:pPr lvl="1"/>
            <a:r>
              <a:rPr lang="en-GB" dirty="0" smtClean="0">
                <a:solidFill>
                  <a:schemeClr val="bg1"/>
                </a:solidFill>
              </a:rPr>
              <a:t>Silver deposits from the New World.</a:t>
            </a:r>
          </a:p>
          <a:p>
            <a:pPr lvl="1"/>
            <a:endParaRPr lang="en-GB" sz="500" dirty="0" smtClean="0">
              <a:solidFill>
                <a:schemeClr val="bg1"/>
              </a:solidFill>
            </a:endParaRPr>
          </a:p>
          <a:p>
            <a:r>
              <a:rPr lang="en-GB" dirty="0" smtClean="0">
                <a:solidFill>
                  <a:schemeClr val="bg1"/>
                </a:solidFill>
              </a:rPr>
              <a:t>Trade with colonies helped with the growth of cities and export-oriented manufacture.</a:t>
            </a:r>
          </a:p>
          <a:p>
            <a:pPr lvl="1"/>
            <a:r>
              <a:rPr lang="en-GB" dirty="0" smtClean="0">
                <a:solidFill>
                  <a:schemeClr val="bg1"/>
                </a:solidFill>
              </a:rPr>
              <a:t>Estimates of over 20% in urban centres in England by 1750s.</a:t>
            </a:r>
          </a:p>
          <a:p>
            <a:pPr lvl="1"/>
            <a:r>
              <a:rPr lang="en-GB" dirty="0" smtClean="0">
                <a:solidFill>
                  <a:schemeClr val="bg1"/>
                </a:solidFill>
              </a:rPr>
              <a:t>Also growth in rural manufacturing.</a:t>
            </a:r>
          </a:p>
          <a:p>
            <a:pPr lvl="1"/>
            <a:endParaRPr lang="en-GB" dirty="0">
              <a:solidFill>
                <a:schemeClr val="bg1"/>
              </a:solidFill>
            </a:endParaRPr>
          </a:p>
          <a:p>
            <a:pPr lvl="1"/>
            <a:endParaRPr lang="en-GB" dirty="0">
              <a:solidFill>
                <a:schemeClr val="bg1"/>
              </a:solidFill>
            </a:endParaRPr>
          </a:p>
        </p:txBody>
      </p:sp>
      <p:pic>
        <p:nvPicPr>
          <p:cNvPr id="7" name="Content Placeholder 6"/>
          <p:cNvPicPr>
            <a:picLocks noGrp="1" noChangeAspect="1"/>
          </p:cNvPicPr>
          <p:nvPr>
            <p:ph sz="half" idx="2"/>
          </p:nvPr>
        </p:nvPicPr>
        <p:blipFill>
          <a:blip r:embed="rId2"/>
          <a:stretch>
            <a:fillRect/>
          </a:stretch>
        </p:blipFill>
        <p:spPr>
          <a:xfrm>
            <a:off x="5224176" y="4091853"/>
            <a:ext cx="3834783" cy="2627537"/>
          </a:xfrm>
          <a:prstGeom prst="rect">
            <a:avLst/>
          </a:prstGeom>
        </p:spPr>
      </p:pic>
      <p:pic>
        <p:nvPicPr>
          <p:cNvPr id="8" name="Picture 7"/>
          <p:cNvPicPr>
            <a:picLocks noChangeAspect="1"/>
          </p:cNvPicPr>
          <p:nvPr/>
        </p:nvPicPr>
        <p:blipFill>
          <a:blip r:embed="rId3"/>
          <a:stretch>
            <a:fillRect/>
          </a:stretch>
        </p:blipFill>
        <p:spPr>
          <a:xfrm>
            <a:off x="5224174" y="1918952"/>
            <a:ext cx="3834786" cy="1944711"/>
          </a:xfrm>
          <a:prstGeom prst="rect">
            <a:avLst/>
          </a:prstGeom>
        </p:spPr>
      </p:pic>
      <p:pic>
        <p:nvPicPr>
          <p:cNvPr id="3" name="Picture 2"/>
          <p:cNvPicPr>
            <a:picLocks noChangeAspect="1"/>
          </p:cNvPicPr>
          <p:nvPr/>
        </p:nvPicPr>
        <p:blipFill>
          <a:blip r:embed="rId4"/>
          <a:stretch>
            <a:fillRect/>
          </a:stretch>
        </p:blipFill>
        <p:spPr>
          <a:xfrm>
            <a:off x="6537315" y="53477"/>
            <a:ext cx="2521644" cy="1891233"/>
          </a:xfrm>
          <a:prstGeom prst="rect">
            <a:avLst/>
          </a:prstGeom>
        </p:spPr>
      </p:pic>
    </p:spTree>
    <p:extLst>
      <p:ext uri="{BB962C8B-B14F-4D97-AF65-F5344CB8AC3E}">
        <p14:creationId xmlns:p14="http://schemas.microsoft.com/office/powerpoint/2010/main" val="15804468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0392"/>
          </a:xfrm>
        </p:spPr>
        <p:txBody>
          <a:bodyPr/>
          <a:lstStyle/>
          <a:p>
            <a:r>
              <a:rPr lang="en-GB" dirty="0">
                <a:solidFill>
                  <a:schemeClr val="bg1"/>
                </a:solidFill>
              </a:rPr>
              <a:t>Rise of the “West” </a:t>
            </a:r>
            <a:r>
              <a:rPr lang="en-GB" dirty="0" smtClean="0">
                <a:solidFill>
                  <a:schemeClr val="bg1"/>
                </a:solidFill>
              </a:rPr>
              <a:t>(2)</a:t>
            </a:r>
            <a:endParaRPr lang="en-GB" dirty="0"/>
          </a:p>
        </p:txBody>
      </p:sp>
      <p:sp>
        <p:nvSpPr>
          <p:cNvPr id="4" name="Content Placeholder 3"/>
          <p:cNvSpPr>
            <a:spLocks noGrp="1"/>
          </p:cNvSpPr>
          <p:nvPr>
            <p:ph sz="half" idx="1"/>
          </p:nvPr>
        </p:nvSpPr>
        <p:spPr>
          <a:xfrm>
            <a:off x="0" y="991673"/>
            <a:ext cx="5190185" cy="5866327"/>
          </a:xfrm>
        </p:spPr>
        <p:txBody>
          <a:bodyPr>
            <a:normAutofit fontScale="92500" lnSpcReduction="20000"/>
          </a:bodyPr>
          <a:lstStyle/>
          <a:p>
            <a:r>
              <a:rPr lang="en-GB" dirty="0" smtClean="0">
                <a:solidFill>
                  <a:schemeClr val="bg1"/>
                </a:solidFill>
              </a:rPr>
              <a:t>Consequences of early-modern colonial activity and trade (for NW Europe).</a:t>
            </a:r>
          </a:p>
          <a:p>
            <a:pPr lvl="1"/>
            <a:r>
              <a:rPr lang="en-GB" dirty="0" smtClean="0">
                <a:solidFill>
                  <a:schemeClr val="bg1"/>
                </a:solidFill>
              </a:rPr>
              <a:t>Growth in urbanisation and manufacturing, causes increasing need for labour and generates higher wages.</a:t>
            </a:r>
          </a:p>
          <a:p>
            <a:pPr lvl="1"/>
            <a:r>
              <a:rPr lang="en-GB" dirty="0" smtClean="0">
                <a:solidFill>
                  <a:schemeClr val="bg1"/>
                </a:solidFill>
              </a:rPr>
              <a:t>Shifts in labour require greater agricultural productivity (agricultural revolution).</a:t>
            </a:r>
          </a:p>
          <a:p>
            <a:pPr lvl="2"/>
            <a:r>
              <a:rPr lang="en-GB" dirty="0" smtClean="0">
                <a:solidFill>
                  <a:schemeClr val="bg1"/>
                </a:solidFill>
              </a:rPr>
              <a:t>Estimates of 50% increase in output for farmer workers.</a:t>
            </a:r>
          </a:p>
          <a:p>
            <a:pPr lvl="1"/>
            <a:r>
              <a:rPr lang="en-GB" dirty="0" smtClean="0">
                <a:solidFill>
                  <a:schemeClr val="bg1"/>
                </a:solidFill>
              </a:rPr>
              <a:t>Energy revolution – peat in the Netherlands, coal in England and Wales. </a:t>
            </a:r>
          </a:p>
          <a:p>
            <a:pPr lvl="2"/>
            <a:r>
              <a:rPr lang="en-GB" dirty="0" smtClean="0">
                <a:solidFill>
                  <a:schemeClr val="bg1"/>
                </a:solidFill>
              </a:rPr>
              <a:t>Cheap energy, facilitating craft / manufacturing activities (prior to the “Industrial Revolution”). </a:t>
            </a:r>
          </a:p>
          <a:p>
            <a:pPr lvl="1"/>
            <a:r>
              <a:rPr lang="en-GB" dirty="0" smtClean="0">
                <a:solidFill>
                  <a:schemeClr val="bg1"/>
                </a:solidFill>
              </a:rPr>
              <a:t>Rise in literacy connected to a higher wage economy.</a:t>
            </a:r>
          </a:p>
        </p:txBody>
      </p:sp>
      <p:pic>
        <p:nvPicPr>
          <p:cNvPr id="4098" name="Picture 2" descr="Jethro Tull and the Agricultural Revolutio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86083" y="3157537"/>
            <a:ext cx="3657600" cy="214312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286083" y="5380672"/>
            <a:ext cx="3657600" cy="1477328"/>
          </a:xfrm>
          <a:prstGeom prst="rect">
            <a:avLst/>
          </a:prstGeom>
          <a:solidFill>
            <a:schemeClr val="tx1">
              <a:lumMod val="95000"/>
            </a:schemeClr>
          </a:solidFill>
        </p:spPr>
        <p:txBody>
          <a:bodyPr wrap="square">
            <a:spAutoFit/>
          </a:bodyPr>
          <a:lstStyle/>
          <a:p>
            <a:r>
              <a:rPr lang="en-GB" dirty="0" smtClean="0">
                <a:solidFill>
                  <a:schemeClr val="bg1"/>
                </a:solidFill>
              </a:rPr>
              <a:t>Jethro </a:t>
            </a:r>
            <a:r>
              <a:rPr lang="en-GB" dirty="0" err="1" smtClean="0">
                <a:solidFill>
                  <a:schemeClr val="bg1"/>
                </a:solidFill>
              </a:rPr>
              <a:t>Tull</a:t>
            </a:r>
            <a:r>
              <a:rPr lang="en-GB" dirty="0" smtClean="0">
                <a:solidFill>
                  <a:schemeClr val="bg1"/>
                </a:solidFill>
              </a:rPr>
              <a:t> and the development of the horse-drawn seed drill (AD 1700) – helped to plant seeds in neat row. Later he also developed the horse-drawn hoe.</a:t>
            </a:r>
            <a:endParaRPr lang="en-GB" dirty="0">
              <a:solidFill>
                <a:schemeClr val="bg1"/>
              </a:solidFill>
            </a:endParaRPr>
          </a:p>
        </p:txBody>
      </p:sp>
      <p:pic>
        <p:nvPicPr>
          <p:cNvPr id="7" name="Picture 6"/>
          <p:cNvPicPr>
            <a:picLocks noChangeAspect="1"/>
          </p:cNvPicPr>
          <p:nvPr/>
        </p:nvPicPr>
        <p:blipFill>
          <a:blip r:embed="rId3"/>
          <a:stretch>
            <a:fillRect/>
          </a:stretch>
        </p:blipFill>
        <p:spPr>
          <a:xfrm>
            <a:off x="5181556" y="1497648"/>
            <a:ext cx="2494252" cy="1568608"/>
          </a:xfrm>
          <a:prstGeom prst="rect">
            <a:avLst/>
          </a:prstGeom>
        </p:spPr>
      </p:pic>
      <p:sp>
        <p:nvSpPr>
          <p:cNvPr id="8" name="Rectangle 7"/>
          <p:cNvSpPr/>
          <p:nvPr/>
        </p:nvSpPr>
        <p:spPr>
          <a:xfrm>
            <a:off x="7675808" y="1404235"/>
            <a:ext cx="1468192" cy="1754326"/>
          </a:xfrm>
          <a:prstGeom prst="rect">
            <a:avLst/>
          </a:prstGeom>
          <a:solidFill>
            <a:schemeClr val="accent5">
              <a:lumMod val="20000"/>
              <a:lumOff val="80000"/>
            </a:schemeClr>
          </a:solidFill>
        </p:spPr>
        <p:txBody>
          <a:bodyPr wrap="square">
            <a:spAutoFit/>
          </a:bodyPr>
          <a:lstStyle/>
          <a:p>
            <a:r>
              <a:rPr lang="en-GB" dirty="0" smtClean="0">
                <a:solidFill>
                  <a:schemeClr val="bg1"/>
                </a:solidFill>
              </a:rPr>
              <a:t>Coal and biomass fuels estimate for England and Wale</a:t>
            </a:r>
            <a:endParaRPr lang="en-GB" dirty="0">
              <a:solidFill>
                <a:schemeClr val="bg1"/>
              </a:solidFill>
            </a:endParaRPr>
          </a:p>
        </p:txBody>
      </p:sp>
    </p:spTree>
    <p:extLst>
      <p:ext uri="{BB962C8B-B14F-4D97-AF65-F5344CB8AC3E}">
        <p14:creationId xmlns:p14="http://schemas.microsoft.com/office/powerpoint/2010/main" val="3255076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Rise of the “West” </a:t>
            </a:r>
            <a:r>
              <a:rPr lang="en-GB" dirty="0" smtClean="0">
                <a:solidFill>
                  <a:schemeClr val="bg1"/>
                </a:solidFill>
              </a:rPr>
              <a:t>(3)</a:t>
            </a:r>
            <a:endParaRPr lang="en-GB" dirty="0"/>
          </a:p>
        </p:txBody>
      </p:sp>
      <p:sp>
        <p:nvSpPr>
          <p:cNvPr id="4" name="Content Placeholder 3"/>
          <p:cNvSpPr>
            <a:spLocks noGrp="1"/>
          </p:cNvSpPr>
          <p:nvPr>
            <p:ph sz="half" idx="1"/>
          </p:nvPr>
        </p:nvSpPr>
        <p:spPr>
          <a:xfrm>
            <a:off x="0" y="1600200"/>
            <a:ext cx="4495800" cy="5257800"/>
          </a:xfrm>
        </p:spPr>
        <p:txBody>
          <a:bodyPr>
            <a:normAutofit fontScale="92500" lnSpcReduction="10000"/>
          </a:bodyPr>
          <a:lstStyle/>
          <a:p>
            <a:r>
              <a:rPr lang="en-GB" dirty="0" smtClean="0">
                <a:solidFill>
                  <a:schemeClr val="bg1"/>
                </a:solidFill>
              </a:rPr>
              <a:t>“Industrial Revolution” (ca. 1760-1850).</a:t>
            </a:r>
          </a:p>
          <a:p>
            <a:pPr lvl="1"/>
            <a:r>
              <a:rPr lang="en-GB" dirty="0" smtClean="0">
                <a:solidFill>
                  <a:schemeClr val="bg1"/>
                </a:solidFill>
              </a:rPr>
              <a:t>Steam engines.</a:t>
            </a:r>
          </a:p>
          <a:p>
            <a:pPr lvl="1"/>
            <a:r>
              <a:rPr lang="en-GB" dirty="0" smtClean="0">
                <a:solidFill>
                  <a:schemeClr val="bg1"/>
                </a:solidFill>
              </a:rPr>
              <a:t>New spinning and weaving machines.</a:t>
            </a:r>
          </a:p>
          <a:p>
            <a:pPr lvl="1"/>
            <a:r>
              <a:rPr lang="en-GB" dirty="0" smtClean="0">
                <a:solidFill>
                  <a:schemeClr val="bg1"/>
                </a:solidFill>
              </a:rPr>
              <a:t>New processes for smelting and refining iron and steel using coal instead of wood.</a:t>
            </a:r>
          </a:p>
          <a:p>
            <a:pPr lvl="1"/>
            <a:endParaRPr lang="en-GB" sz="500" dirty="0">
              <a:solidFill>
                <a:schemeClr val="bg1"/>
              </a:solidFill>
            </a:endParaRPr>
          </a:p>
          <a:p>
            <a:r>
              <a:rPr lang="en-GB" dirty="0" smtClean="0">
                <a:solidFill>
                  <a:schemeClr val="bg1"/>
                </a:solidFill>
              </a:rPr>
              <a:t>Scientific revolution (from 17</a:t>
            </a:r>
            <a:r>
              <a:rPr lang="en-GB" baseline="30000" dirty="0" smtClean="0">
                <a:solidFill>
                  <a:schemeClr val="bg1"/>
                </a:solidFill>
              </a:rPr>
              <a:t>th</a:t>
            </a:r>
            <a:r>
              <a:rPr lang="en-GB" dirty="0" smtClean="0">
                <a:solidFill>
                  <a:schemeClr val="bg1"/>
                </a:solidFill>
              </a:rPr>
              <a:t> century).</a:t>
            </a:r>
          </a:p>
          <a:p>
            <a:pPr lvl="1"/>
            <a:r>
              <a:rPr lang="en-GB" dirty="0" smtClean="0">
                <a:solidFill>
                  <a:schemeClr val="bg1"/>
                </a:solidFill>
              </a:rPr>
              <a:t>Scientific method – world governed by laws that be discovered by observation and applied to human life.</a:t>
            </a:r>
          </a:p>
          <a:p>
            <a:pPr lvl="1"/>
            <a:endParaRPr lang="en-GB" sz="500" dirty="0">
              <a:solidFill>
                <a:schemeClr val="bg1"/>
              </a:solidFill>
            </a:endParaRPr>
          </a:p>
          <a:p>
            <a:pPr marL="585216" lvl="1" indent="0">
              <a:buNone/>
            </a:pPr>
            <a:endParaRPr lang="en-GB" dirty="0" smtClean="0">
              <a:solidFill>
                <a:schemeClr val="bg1"/>
              </a:solidFill>
            </a:endParaRPr>
          </a:p>
          <a:p>
            <a:endParaRPr lang="en-GB" dirty="0">
              <a:solidFill>
                <a:schemeClr val="bg1"/>
              </a:solidFill>
            </a:endParaRPr>
          </a:p>
          <a:p>
            <a:endParaRPr lang="en-GB" dirty="0">
              <a:solidFill>
                <a:schemeClr val="bg1"/>
              </a:solidFill>
            </a:endParaRPr>
          </a:p>
        </p:txBody>
      </p:sp>
      <p:sp>
        <p:nvSpPr>
          <p:cNvPr id="5" name="Content Placeholder 4"/>
          <p:cNvSpPr>
            <a:spLocks noGrp="1"/>
          </p:cNvSpPr>
          <p:nvPr>
            <p:ph sz="half" idx="2"/>
          </p:nvPr>
        </p:nvSpPr>
        <p:spPr>
          <a:xfrm>
            <a:off x="4327301" y="1600200"/>
            <a:ext cx="4816699" cy="5257800"/>
          </a:xfrm>
        </p:spPr>
        <p:txBody>
          <a:bodyPr>
            <a:normAutofit fontScale="92500" lnSpcReduction="10000"/>
          </a:bodyPr>
          <a:lstStyle/>
          <a:p>
            <a:r>
              <a:rPr lang="en-GB" b="1" dirty="0">
                <a:solidFill>
                  <a:schemeClr val="bg1"/>
                </a:solidFill>
              </a:rPr>
              <a:t>Why initially in England?</a:t>
            </a:r>
          </a:p>
          <a:p>
            <a:pPr lvl="1"/>
            <a:r>
              <a:rPr lang="en-GB" dirty="0">
                <a:solidFill>
                  <a:schemeClr val="bg1"/>
                </a:solidFill>
              </a:rPr>
              <a:t>More capacity for English state to collect taxes (consequently promoting growth</a:t>
            </a:r>
            <a:r>
              <a:rPr lang="en-GB" dirty="0" smtClean="0">
                <a:solidFill>
                  <a:schemeClr val="bg1"/>
                </a:solidFill>
              </a:rPr>
              <a:t>) than say France? </a:t>
            </a:r>
            <a:endParaRPr lang="en-GB" dirty="0">
              <a:solidFill>
                <a:schemeClr val="bg1"/>
              </a:solidFill>
            </a:endParaRPr>
          </a:p>
          <a:p>
            <a:pPr lvl="2"/>
            <a:r>
              <a:rPr lang="en-GB" dirty="0" smtClean="0">
                <a:solidFill>
                  <a:schemeClr val="bg1"/>
                </a:solidFill>
              </a:rPr>
              <a:t>Greater capacity for investment in army and navy, more permanent state.</a:t>
            </a:r>
          </a:p>
          <a:p>
            <a:pPr lvl="1"/>
            <a:r>
              <a:rPr lang="en-GB" dirty="0" smtClean="0">
                <a:solidFill>
                  <a:schemeClr val="bg1"/>
                </a:solidFill>
              </a:rPr>
              <a:t>Acts of Parliament that could override property rights (e.g. for canal projects or turnpikes).</a:t>
            </a:r>
          </a:p>
          <a:p>
            <a:pPr lvl="1"/>
            <a:r>
              <a:rPr lang="en-GB" dirty="0" smtClean="0">
                <a:solidFill>
                  <a:schemeClr val="bg1"/>
                </a:solidFill>
              </a:rPr>
              <a:t>High wages and cheap energy spurring technological inventions (capital investment). </a:t>
            </a:r>
            <a:endParaRPr lang="en-GB" dirty="0">
              <a:solidFill>
                <a:schemeClr val="bg1"/>
              </a:solidFill>
            </a:endParaRPr>
          </a:p>
        </p:txBody>
      </p:sp>
    </p:spTree>
    <p:extLst>
      <p:ext uri="{BB962C8B-B14F-4D97-AF65-F5344CB8AC3E}">
        <p14:creationId xmlns:p14="http://schemas.microsoft.com/office/powerpoint/2010/main" val="27370488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Rise of the “West” </a:t>
            </a:r>
            <a:r>
              <a:rPr lang="en-GB" dirty="0" smtClean="0">
                <a:solidFill>
                  <a:schemeClr val="bg1"/>
                </a:solidFill>
              </a:rPr>
              <a:t>(4)</a:t>
            </a:r>
            <a:endParaRPr lang="en-GB" dirty="0"/>
          </a:p>
        </p:txBody>
      </p:sp>
      <p:sp>
        <p:nvSpPr>
          <p:cNvPr id="4" name="Content Placeholder 3"/>
          <p:cNvSpPr>
            <a:spLocks noGrp="1"/>
          </p:cNvSpPr>
          <p:nvPr>
            <p:ph sz="half" idx="1"/>
          </p:nvPr>
        </p:nvSpPr>
        <p:spPr>
          <a:xfrm>
            <a:off x="0" y="1600200"/>
            <a:ext cx="5306096" cy="5257800"/>
          </a:xfrm>
        </p:spPr>
        <p:txBody>
          <a:bodyPr>
            <a:normAutofit fontScale="92500" lnSpcReduction="10000"/>
          </a:bodyPr>
          <a:lstStyle/>
          <a:p>
            <a:r>
              <a:rPr lang="en-GB" dirty="0" smtClean="0">
                <a:solidFill>
                  <a:schemeClr val="bg1"/>
                </a:solidFill>
              </a:rPr>
              <a:t>Economic growth – profitable to use technology in England (by contrast low wages in Asia and Africa).</a:t>
            </a:r>
          </a:p>
          <a:p>
            <a:pPr lvl="1"/>
            <a:r>
              <a:rPr lang="en-GB" dirty="0" smtClean="0">
                <a:solidFill>
                  <a:schemeClr val="bg1"/>
                </a:solidFill>
              </a:rPr>
              <a:t>Mechanisation of cotton production.</a:t>
            </a:r>
          </a:p>
          <a:p>
            <a:r>
              <a:rPr lang="en-GB" dirty="0" smtClean="0">
                <a:solidFill>
                  <a:schemeClr val="bg1"/>
                </a:solidFill>
              </a:rPr>
              <a:t>Steam engine (use in railroads, steam ships).</a:t>
            </a:r>
          </a:p>
          <a:p>
            <a:pPr lvl="1"/>
            <a:r>
              <a:rPr lang="en-GB" dirty="0" smtClean="0">
                <a:solidFill>
                  <a:schemeClr val="bg1"/>
                </a:solidFill>
              </a:rPr>
              <a:t>Earlier steam engines often consumed lots of coal, so only cost effective where energy cheap. </a:t>
            </a:r>
          </a:p>
          <a:p>
            <a:r>
              <a:rPr lang="en-GB" dirty="0" smtClean="0">
                <a:solidFill>
                  <a:schemeClr val="bg1"/>
                </a:solidFill>
              </a:rPr>
              <a:t>Improvements in efficiency overtime made the spread of the industrial revolution more feasible. </a:t>
            </a:r>
            <a:endParaRPr lang="en-GB" dirty="0">
              <a:solidFill>
                <a:schemeClr val="bg1"/>
              </a:solidFill>
            </a:endParaRPr>
          </a:p>
          <a:p>
            <a:endParaRPr lang="en-GB" dirty="0">
              <a:solidFill>
                <a:schemeClr val="bg1"/>
              </a:solidFill>
            </a:endParaRPr>
          </a:p>
        </p:txBody>
      </p:sp>
      <p:sp>
        <p:nvSpPr>
          <p:cNvPr id="5" name="Content Placeholder 4"/>
          <p:cNvSpPr>
            <a:spLocks noGrp="1"/>
          </p:cNvSpPr>
          <p:nvPr>
            <p:ph sz="half" idx="2"/>
          </p:nvPr>
        </p:nvSpPr>
        <p:spPr>
          <a:xfrm>
            <a:off x="5164428" y="1738648"/>
            <a:ext cx="3979572" cy="2550017"/>
          </a:xfrm>
        </p:spPr>
        <p:txBody>
          <a:bodyPr>
            <a:normAutofit fontScale="92500" lnSpcReduction="10000"/>
          </a:bodyPr>
          <a:lstStyle/>
          <a:p>
            <a:pPr marL="137160" indent="0">
              <a:buNone/>
            </a:pPr>
            <a:r>
              <a:rPr lang="en-GB" b="1" dirty="0" smtClean="0">
                <a:solidFill>
                  <a:schemeClr val="bg1"/>
                </a:solidFill>
              </a:rPr>
              <a:t>Steam ships vs. sail </a:t>
            </a:r>
            <a:endParaRPr lang="en-GB" dirty="0">
              <a:solidFill>
                <a:schemeClr val="bg1"/>
              </a:solidFill>
            </a:endParaRPr>
          </a:p>
          <a:p>
            <a:r>
              <a:rPr lang="en-GB" dirty="0" smtClean="0">
                <a:solidFill>
                  <a:schemeClr val="bg1"/>
                </a:solidFill>
              </a:rPr>
              <a:t>Need for space for coal and efficiency of engines. </a:t>
            </a:r>
          </a:p>
          <a:p>
            <a:r>
              <a:rPr lang="en-GB" dirty="0" smtClean="0">
                <a:solidFill>
                  <a:schemeClr val="bg1"/>
                </a:solidFill>
              </a:rPr>
              <a:t>Clippers still in use until end of 19</a:t>
            </a:r>
            <a:r>
              <a:rPr lang="en-GB" baseline="30000" dirty="0" smtClean="0">
                <a:solidFill>
                  <a:schemeClr val="bg1"/>
                </a:solidFill>
              </a:rPr>
              <a:t>th</a:t>
            </a:r>
            <a:r>
              <a:rPr lang="en-GB" dirty="0" smtClean="0">
                <a:solidFill>
                  <a:schemeClr val="bg1"/>
                </a:solidFill>
              </a:rPr>
              <a:t> century.</a:t>
            </a:r>
          </a:p>
        </p:txBody>
      </p:sp>
      <p:pic>
        <p:nvPicPr>
          <p:cNvPr id="6" name="Picture 5"/>
          <p:cNvPicPr>
            <a:picLocks noChangeAspect="1"/>
          </p:cNvPicPr>
          <p:nvPr/>
        </p:nvPicPr>
        <p:blipFill>
          <a:blip r:embed="rId2"/>
          <a:stretch>
            <a:fillRect/>
          </a:stretch>
        </p:blipFill>
        <p:spPr>
          <a:xfrm>
            <a:off x="5723003" y="4381128"/>
            <a:ext cx="3214933" cy="2384409"/>
          </a:xfrm>
          <a:prstGeom prst="rect">
            <a:avLst/>
          </a:prstGeom>
        </p:spPr>
      </p:pic>
    </p:spTree>
    <p:extLst>
      <p:ext uri="{BB962C8B-B14F-4D97-AF65-F5344CB8AC3E}">
        <p14:creationId xmlns:p14="http://schemas.microsoft.com/office/powerpoint/2010/main" val="39026550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51" y="274638"/>
            <a:ext cx="8925059" cy="1143000"/>
          </a:xfrm>
        </p:spPr>
        <p:txBody>
          <a:bodyPr>
            <a:normAutofit fontScale="90000"/>
          </a:bodyPr>
          <a:lstStyle/>
          <a:p>
            <a:r>
              <a:rPr lang="en-GB" dirty="0" smtClean="0">
                <a:solidFill>
                  <a:schemeClr val="bg1"/>
                </a:solidFill>
              </a:rPr>
              <a:t>Developments in Europe and America</a:t>
            </a:r>
            <a:endParaRPr lang="en-GB" dirty="0">
              <a:solidFill>
                <a:schemeClr val="bg1"/>
              </a:solidFill>
            </a:endParaRPr>
          </a:p>
        </p:txBody>
      </p:sp>
      <p:sp>
        <p:nvSpPr>
          <p:cNvPr id="4" name="Content Placeholder 3"/>
          <p:cNvSpPr>
            <a:spLocks noGrp="1"/>
          </p:cNvSpPr>
          <p:nvPr>
            <p:ph sz="half" idx="1"/>
          </p:nvPr>
        </p:nvSpPr>
        <p:spPr>
          <a:xfrm>
            <a:off x="90151" y="1417638"/>
            <a:ext cx="4829579" cy="5305134"/>
          </a:xfrm>
        </p:spPr>
        <p:txBody>
          <a:bodyPr>
            <a:normAutofit fontScale="92500"/>
          </a:bodyPr>
          <a:lstStyle/>
          <a:p>
            <a:pPr marL="137160" indent="0">
              <a:buNone/>
            </a:pPr>
            <a:r>
              <a:rPr lang="en-GB" b="1" dirty="0" smtClean="0">
                <a:solidFill>
                  <a:schemeClr val="bg1"/>
                </a:solidFill>
              </a:rPr>
              <a:t>Development strategies:</a:t>
            </a:r>
          </a:p>
          <a:p>
            <a:r>
              <a:rPr lang="en-GB" dirty="0" smtClean="0">
                <a:solidFill>
                  <a:schemeClr val="bg1"/>
                </a:solidFill>
              </a:rPr>
              <a:t>Create a large internal market by abolishing internal tariffs;</a:t>
            </a:r>
          </a:p>
          <a:p>
            <a:r>
              <a:rPr lang="en-GB" dirty="0">
                <a:solidFill>
                  <a:schemeClr val="bg1"/>
                </a:solidFill>
              </a:rPr>
              <a:t>i</a:t>
            </a:r>
            <a:r>
              <a:rPr lang="en-GB" dirty="0" smtClean="0">
                <a:solidFill>
                  <a:schemeClr val="bg1"/>
                </a:solidFill>
              </a:rPr>
              <a:t>mprove transportation;</a:t>
            </a:r>
          </a:p>
          <a:p>
            <a:r>
              <a:rPr lang="en-GB" dirty="0">
                <a:solidFill>
                  <a:schemeClr val="bg1"/>
                </a:solidFill>
              </a:rPr>
              <a:t>i</a:t>
            </a:r>
            <a:r>
              <a:rPr lang="en-GB" dirty="0" smtClean="0">
                <a:solidFill>
                  <a:schemeClr val="bg1"/>
                </a:solidFill>
              </a:rPr>
              <a:t>mpose external tariffs (notably to protect fledgling industries from British imports);</a:t>
            </a:r>
          </a:p>
          <a:p>
            <a:r>
              <a:rPr lang="en-GB" dirty="0" smtClean="0">
                <a:solidFill>
                  <a:schemeClr val="bg1"/>
                </a:solidFill>
              </a:rPr>
              <a:t>Create banks to stabilise the currency and provide capital;</a:t>
            </a:r>
          </a:p>
          <a:p>
            <a:r>
              <a:rPr lang="en-GB" dirty="0" smtClean="0">
                <a:solidFill>
                  <a:schemeClr val="bg1"/>
                </a:solidFill>
              </a:rPr>
              <a:t>Establish mass education to speed up adoption of technology. </a:t>
            </a:r>
          </a:p>
          <a:p>
            <a:endParaRPr lang="en-GB" dirty="0">
              <a:solidFill>
                <a:schemeClr val="bg1"/>
              </a:solidFill>
            </a:endParaRPr>
          </a:p>
          <a:p>
            <a:endParaRPr lang="en-GB" dirty="0"/>
          </a:p>
        </p:txBody>
      </p:sp>
      <p:sp>
        <p:nvSpPr>
          <p:cNvPr id="5" name="Content Placeholder 4"/>
          <p:cNvSpPr>
            <a:spLocks noGrp="1"/>
          </p:cNvSpPr>
          <p:nvPr>
            <p:ph sz="half" idx="2"/>
          </p:nvPr>
        </p:nvSpPr>
        <p:spPr>
          <a:xfrm>
            <a:off x="4572000" y="3400023"/>
            <a:ext cx="4572000" cy="3457978"/>
          </a:xfrm>
        </p:spPr>
        <p:txBody>
          <a:bodyPr>
            <a:normAutofit fontScale="92500"/>
          </a:bodyPr>
          <a:lstStyle/>
          <a:p>
            <a:r>
              <a:rPr lang="en-GB" dirty="0" smtClean="0">
                <a:solidFill>
                  <a:schemeClr val="bg1"/>
                </a:solidFill>
              </a:rPr>
              <a:t>Institutional changes brought about by Napoleon:</a:t>
            </a:r>
          </a:p>
          <a:p>
            <a:pPr lvl="1"/>
            <a:r>
              <a:rPr lang="en-GB" dirty="0" smtClean="0">
                <a:solidFill>
                  <a:schemeClr val="bg1"/>
                </a:solidFill>
              </a:rPr>
              <a:t>Abolition of serfdom, equality before the law, new legal codes.</a:t>
            </a:r>
          </a:p>
          <a:p>
            <a:r>
              <a:rPr lang="en-GB" dirty="0" smtClean="0">
                <a:solidFill>
                  <a:schemeClr val="bg1"/>
                </a:solidFill>
              </a:rPr>
              <a:t>Higher </a:t>
            </a:r>
            <a:r>
              <a:rPr lang="en-GB" dirty="0">
                <a:solidFill>
                  <a:schemeClr val="bg1"/>
                </a:solidFill>
              </a:rPr>
              <a:t>wages in America (19</a:t>
            </a:r>
            <a:r>
              <a:rPr lang="en-GB" baseline="30000" dirty="0">
                <a:solidFill>
                  <a:schemeClr val="bg1"/>
                </a:solidFill>
              </a:rPr>
              <a:t>th</a:t>
            </a:r>
            <a:r>
              <a:rPr lang="en-GB" dirty="0">
                <a:solidFill>
                  <a:schemeClr val="bg1"/>
                </a:solidFill>
              </a:rPr>
              <a:t> century) encouraged increased technological adaptation. </a:t>
            </a:r>
          </a:p>
          <a:p>
            <a:endParaRPr lang="en-GB" dirty="0"/>
          </a:p>
        </p:txBody>
      </p:sp>
      <p:pic>
        <p:nvPicPr>
          <p:cNvPr id="6" name="Picture 5"/>
          <p:cNvPicPr>
            <a:picLocks noChangeAspect="1"/>
          </p:cNvPicPr>
          <p:nvPr/>
        </p:nvPicPr>
        <p:blipFill>
          <a:blip r:embed="rId2"/>
          <a:stretch>
            <a:fillRect/>
          </a:stretch>
        </p:blipFill>
        <p:spPr>
          <a:xfrm>
            <a:off x="7614144" y="1167689"/>
            <a:ext cx="1437202" cy="2281273"/>
          </a:xfrm>
          <a:prstGeom prst="rect">
            <a:avLst/>
          </a:prstGeom>
        </p:spPr>
      </p:pic>
      <p:sp>
        <p:nvSpPr>
          <p:cNvPr id="7" name="TextBox 6"/>
          <p:cNvSpPr txBox="1"/>
          <p:nvPr/>
        </p:nvSpPr>
        <p:spPr>
          <a:xfrm>
            <a:off x="5166930" y="1282310"/>
            <a:ext cx="2447214" cy="2052029"/>
          </a:xfrm>
          <a:prstGeom prst="rect">
            <a:avLst/>
          </a:prstGeom>
          <a:solidFill>
            <a:schemeClr val="tx1">
              <a:lumMod val="95000"/>
            </a:schemeClr>
          </a:solidFill>
        </p:spPr>
        <p:txBody>
          <a:bodyPr wrap="square" rtlCol="0">
            <a:spAutoFit/>
          </a:bodyPr>
          <a:lstStyle/>
          <a:p>
            <a:r>
              <a:rPr lang="en-GB" dirty="0" smtClean="0">
                <a:solidFill>
                  <a:schemeClr val="bg1"/>
                </a:solidFill>
              </a:rPr>
              <a:t>A German thinker who lived in America between 1825-1832 before returning to Germany and publishing his work in 1841.</a:t>
            </a:r>
            <a:endParaRPr lang="en-GB" dirty="0">
              <a:solidFill>
                <a:schemeClr val="bg1"/>
              </a:solidFill>
            </a:endParaRPr>
          </a:p>
        </p:txBody>
      </p:sp>
      <p:sp>
        <p:nvSpPr>
          <p:cNvPr id="8" name="Content Placeholder 5"/>
          <p:cNvSpPr txBox="1">
            <a:spLocks/>
          </p:cNvSpPr>
          <p:nvPr/>
        </p:nvSpPr>
        <p:spPr>
          <a:xfrm>
            <a:off x="1" y="1313644"/>
            <a:ext cx="9028090" cy="5544355"/>
          </a:xfrm>
          <a:prstGeom prst="rect">
            <a:avLst/>
          </a:prstGeom>
          <a:solidFill>
            <a:srgbClr val="FFCC66"/>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mtClean="0">
                <a:solidFill>
                  <a:schemeClr val="bg1"/>
                </a:solidFill>
              </a:rPr>
              <a:t>Between 1870-1913 countries such as the USA, Germany and France were increasingly rivalling, if not overtaking Britain in manufacturing outputs in certain sectors.</a:t>
            </a:r>
          </a:p>
          <a:p>
            <a:pPr lvl="1"/>
            <a:r>
              <a:rPr lang="en-GB" smtClean="0">
                <a:solidFill>
                  <a:schemeClr val="bg1"/>
                </a:solidFill>
              </a:rPr>
              <a:t>For example, Germany overtook Britain in steel production prior to the First World War.</a:t>
            </a:r>
          </a:p>
          <a:p>
            <a:pPr lvl="1"/>
            <a:endParaRPr lang="en-GB" sz="1000" smtClean="0">
              <a:solidFill>
                <a:schemeClr val="bg1"/>
              </a:solidFill>
            </a:endParaRPr>
          </a:p>
          <a:p>
            <a:r>
              <a:rPr lang="en-GB" smtClean="0">
                <a:solidFill>
                  <a:schemeClr val="bg1"/>
                </a:solidFill>
              </a:rPr>
              <a:t>Also increasing technological developments across the world’s leading economies. </a:t>
            </a:r>
          </a:p>
          <a:p>
            <a:endParaRPr lang="en-GB" sz="1100" smtClean="0">
              <a:solidFill>
                <a:schemeClr val="bg1"/>
              </a:solidFill>
            </a:endParaRPr>
          </a:p>
          <a:p>
            <a:r>
              <a:rPr lang="en-GB" smtClean="0">
                <a:solidFill>
                  <a:schemeClr val="bg1"/>
                </a:solidFill>
              </a:rPr>
              <a:t>Developments of new industries connected to automobiles, petroleum, chemicals and electricity. </a:t>
            </a:r>
          </a:p>
          <a:p>
            <a:pPr lvl="1"/>
            <a:r>
              <a:rPr lang="en-GB" smtClean="0">
                <a:solidFill>
                  <a:schemeClr val="bg1"/>
                </a:solidFill>
              </a:rPr>
              <a:t>Many of these developments the product of the spread of university education (still a minority had it) and establishment of such institutions.</a:t>
            </a:r>
            <a:endParaRPr lang="en-GB" dirty="0">
              <a:solidFill>
                <a:schemeClr val="bg1"/>
              </a:solidFill>
            </a:endParaRPr>
          </a:p>
        </p:txBody>
      </p:sp>
    </p:spTree>
    <p:extLst>
      <p:ext uri="{BB962C8B-B14F-4D97-AF65-F5344CB8AC3E}">
        <p14:creationId xmlns:p14="http://schemas.microsoft.com/office/powerpoint/2010/main" val="299195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03" y="274638"/>
            <a:ext cx="8791710" cy="1143000"/>
          </a:xfrm>
        </p:spPr>
        <p:txBody>
          <a:bodyPr>
            <a:normAutofit/>
          </a:bodyPr>
          <a:lstStyle/>
          <a:p>
            <a:r>
              <a:rPr lang="en-GB" sz="3000" dirty="0" smtClean="0">
                <a:solidFill>
                  <a:schemeClr val="bg1"/>
                </a:solidFill>
              </a:rPr>
              <a:t>Consequences of imperialism and colonialism</a:t>
            </a:r>
            <a:endParaRPr lang="en-GB" sz="3000" dirty="0">
              <a:solidFill>
                <a:schemeClr val="bg1"/>
              </a:solidFill>
            </a:endParaRPr>
          </a:p>
        </p:txBody>
      </p:sp>
      <p:sp>
        <p:nvSpPr>
          <p:cNvPr id="4" name="Content Placeholder 3"/>
          <p:cNvSpPr>
            <a:spLocks noGrp="1"/>
          </p:cNvSpPr>
          <p:nvPr>
            <p:ph sz="half" idx="1"/>
          </p:nvPr>
        </p:nvSpPr>
        <p:spPr>
          <a:xfrm>
            <a:off x="180303" y="1600200"/>
            <a:ext cx="4971245" cy="5019541"/>
          </a:xfrm>
        </p:spPr>
        <p:txBody>
          <a:bodyPr>
            <a:normAutofit fontScale="92500"/>
          </a:bodyPr>
          <a:lstStyle/>
          <a:p>
            <a:r>
              <a:rPr lang="en-GB" dirty="0" smtClean="0">
                <a:solidFill>
                  <a:schemeClr val="bg1"/>
                </a:solidFill>
              </a:rPr>
              <a:t>The “Great Dying” of indigenous peoples in North and South America. </a:t>
            </a:r>
          </a:p>
          <a:p>
            <a:endParaRPr lang="en-GB" sz="500" dirty="0">
              <a:solidFill>
                <a:schemeClr val="bg1"/>
              </a:solidFill>
            </a:endParaRPr>
          </a:p>
          <a:p>
            <a:r>
              <a:rPr lang="en-GB" dirty="0" smtClean="0">
                <a:solidFill>
                  <a:schemeClr val="bg1"/>
                </a:solidFill>
              </a:rPr>
              <a:t>De-”industrialisation” in “colonies” and formulation of closed imperial systems.</a:t>
            </a:r>
          </a:p>
          <a:p>
            <a:endParaRPr lang="en-GB" sz="500" dirty="0">
              <a:solidFill>
                <a:schemeClr val="bg1"/>
              </a:solidFill>
            </a:endParaRPr>
          </a:p>
          <a:p>
            <a:r>
              <a:rPr lang="en-GB" dirty="0" smtClean="0">
                <a:solidFill>
                  <a:schemeClr val="bg1"/>
                </a:solidFill>
              </a:rPr>
              <a:t>Arbitrary drawing of “national” borders (often with limited regard for ethnic, linguistic and cultural realities. </a:t>
            </a:r>
          </a:p>
          <a:p>
            <a:endParaRPr lang="en-GB" sz="500" dirty="0">
              <a:solidFill>
                <a:schemeClr val="bg1"/>
              </a:solidFill>
            </a:endParaRPr>
          </a:p>
          <a:p>
            <a:r>
              <a:rPr lang="en-GB" dirty="0" smtClean="0">
                <a:solidFill>
                  <a:schemeClr val="bg1"/>
                </a:solidFill>
              </a:rPr>
              <a:t>Periodic use of violence and suppression.</a:t>
            </a:r>
          </a:p>
        </p:txBody>
      </p:sp>
      <p:pic>
        <p:nvPicPr>
          <p:cNvPr id="8" name="Content Placeholder 7"/>
          <p:cNvPicPr>
            <a:picLocks noGrp="1" noChangeAspect="1"/>
          </p:cNvPicPr>
          <p:nvPr>
            <p:ph sz="half" idx="2"/>
          </p:nvPr>
        </p:nvPicPr>
        <p:blipFill>
          <a:blip r:embed="rId2"/>
          <a:stretch>
            <a:fillRect/>
          </a:stretch>
        </p:blipFill>
        <p:spPr>
          <a:xfrm>
            <a:off x="5267459" y="3558713"/>
            <a:ext cx="3704554" cy="2654930"/>
          </a:xfrm>
          <a:prstGeom prst="rect">
            <a:avLst/>
          </a:prstGeom>
        </p:spPr>
      </p:pic>
      <p:sp>
        <p:nvSpPr>
          <p:cNvPr id="9" name="Rectangle 8"/>
          <p:cNvSpPr/>
          <p:nvPr/>
        </p:nvSpPr>
        <p:spPr>
          <a:xfrm>
            <a:off x="5267459" y="6250409"/>
            <a:ext cx="3704554" cy="523220"/>
          </a:xfrm>
          <a:prstGeom prst="rect">
            <a:avLst/>
          </a:prstGeom>
          <a:solidFill>
            <a:schemeClr val="bg2">
              <a:lumMod val="20000"/>
              <a:lumOff val="80000"/>
            </a:schemeClr>
          </a:solidFill>
        </p:spPr>
        <p:txBody>
          <a:bodyPr wrap="square">
            <a:spAutoFit/>
          </a:bodyPr>
          <a:lstStyle/>
          <a:p>
            <a:r>
              <a:rPr lang="en-GB" sz="1400" dirty="0" smtClean="0">
                <a:solidFill>
                  <a:schemeClr val="bg1"/>
                </a:solidFill>
              </a:rPr>
              <a:t>Cartoon by the English artist James </a:t>
            </a:r>
            <a:r>
              <a:rPr lang="en-GB" sz="1400" dirty="0" err="1" smtClean="0">
                <a:solidFill>
                  <a:schemeClr val="bg1"/>
                </a:solidFill>
              </a:rPr>
              <a:t>Gillray</a:t>
            </a:r>
            <a:r>
              <a:rPr lang="en-GB" sz="1400" dirty="0" smtClean="0">
                <a:solidFill>
                  <a:schemeClr val="bg1"/>
                </a:solidFill>
              </a:rPr>
              <a:t>, </a:t>
            </a:r>
            <a:r>
              <a:rPr lang="en-GB" sz="1400" i="1" dirty="0" smtClean="0">
                <a:solidFill>
                  <a:schemeClr val="bg1"/>
                </a:solidFill>
              </a:rPr>
              <a:t>The Plumb-pudding in danger </a:t>
            </a:r>
            <a:r>
              <a:rPr lang="en-GB" sz="1400" dirty="0" smtClean="0">
                <a:solidFill>
                  <a:schemeClr val="bg1"/>
                </a:solidFill>
              </a:rPr>
              <a:t>(1805).</a:t>
            </a:r>
            <a:endParaRPr lang="en-GB" sz="1400" dirty="0">
              <a:solidFill>
                <a:schemeClr val="bg1"/>
              </a:solidFill>
            </a:endParaRPr>
          </a:p>
        </p:txBody>
      </p:sp>
      <p:pic>
        <p:nvPicPr>
          <p:cNvPr id="10" name="Picture 9"/>
          <p:cNvPicPr>
            <a:picLocks noChangeAspect="1"/>
          </p:cNvPicPr>
          <p:nvPr/>
        </p:nvPicPr>
        <p:blipFill>
          <a:blip r:embed="rId3"/>
          <a:stretch>
            <a:fillRect/>
          </a:stretch>
        </p:blipFill>
        <p:spPr>
          <a:xfrm>
            <a:off x="5252917" y="1576597"/>
            <a:ext cx="3719096" cy="1836304"/>
          </a:xfrm>
          <a:prstGeom prst="rect">
            <a:avLst/>
          </a:prstGeom>
        </p:spPr>
      </p:pic>
    </p:spTree>
    <p:extLst>
      <p:ext uri="{BB962C8B-B14F-4D97-AF65-F5344CB8AC3E}">
        <p14:creationId xmlns:p14="http://schemas.microsoft.com/office/powerpoint/2010/main" val="7002535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Poorer countries in today’s world</a:t>
            </a:r>
            <a:endParaRPr lang="en-GB" dirty="0">
              <a:solidFill>
                <a:schemeClr val="bg1"/>
              </a:solidFill>
            </a:endParaRPr>
          </a:p>
        </p:txBody>
      </p:sp>
      <p:sp>
        <p:nvSpPr>
          <p:cNvPr id="4" name="Content Placeholder 3"/>
          <p:cNvSpPr>
            <a:spLocks noGrp="1"/>
          </p:cNvSpPr>
          <p:nvPr>
            <p:ph idx="1"/>
          </p:nvPr>
        </p:nvSpPr>
        <p:spPr>
          <a:xfrm>
            <a:off x="0" y="1622738"/>
            <a:ext cx="9143999" cy="5235262"/>
          </a:xfrm>
        </p:spPr>
        <p:txBody>
          <a:bodyPr>
            <a:normAutofit fontScale="92500" lnSpcReduction="20000"/>
          </a:bodyPr>
          <a:lstStyle/>
          <a:p>
            <a:r>
              <a:rPr lang="en-GB" dirty="0" smtClean="0">
                <a:solidFill>
                  <a:schemeClr val="bg1"/>
                </a:solidFill>
              </a:rPr>
              <a:t>Often using 19</a:t>
            </a:r>
            <a:r>
              <a:rPr lang="en-GB" baseline="30000" dirty="0" smtClean="0">
                <a:solidFill>
                  <a:schemeClr val="bg1"/>
                </a:solidFill>
              </a:rPr>
              <a:t>th</a:t>
            </a:r>
            <a:r>
              <a:rPr lang="en-GB" dirty="0" smtClean="0">
                <a:solidFill>
                  <a:schemeClr val="bg1"/>
                </a:solidFill>
              </a:rPr>
              <a:t> century-</a:t>
            </a:r>
            <a:r>
              <a:rPr lang="en-GB" dirty="0" err="1" smtClean="0">
                <a:solidFill>
                  <a:schemeClr val="bg1"/>
                </a:solidFill>
              </a:rPr>
              <a:t>esque</a:t>
            </a:r>
            <a:r>
              <a:rPr lang="en-GB" dirty="0" smtClean="0">
                <a:solidFill>
                  <a:schemeClr val="bg1"/>
                </a:solidFill>
              </a:rPr>
              <a:t> technology for their export industries:</a:t>
            </a:r>
          </a:p>
          <a:p>
            <a:pPr lvl="1"/>
            <a:r>
              <a:rPr lang="en-GB" dirty="0" smtClean="0">
                <a:solidFill>
                  <a:schemeClr val="bg1"/>
                </a:solidFill>
              </a:rPr>
              <a:t>Clothing manufacture and the sewing machine.</a:t>
            </a:r>
          </a:p>
          <a:p>
            <a:pPr lvl="2"/>
            <a:r>
              <a:rPr lang="en-GB" dirty="0" smtClean="0">
                <a:solidFill>
                  <a:schemeClr val="bg1"/>
                </a:solidFill>
              </a:rPr>
              <a:t>Treadle sowing mill first commercially available in 1850 and electric sowing machine developed in 1889.</a:t>
            </a:r>
          </a:p>
          <a:p>
            <a:pPr lvl="2"/>
            <a:endParaRPr lang="en-GB" sz="600" dirty="0">
              <a:solidFill>
                <a:schemeClr val="bg1"/>
              </a:solidFill>
            </a:endParaRPr>
          </a:p>
          <a:p>
            <a:r>
              <a:rPr lang="en-GB" dirty="0" smtClean="0">
                <a:solidFill>
                  <a:schemeClr val="bg1"/>
                </a:solidFill>
              </a:rPr>
              <a:t>Capital output per worker in many poorer countries often comparable to those in European ones in 19</a:t>
            </a:r>
            <a:r>
              <a:rPr lang="en-GB" baseline="30000" dirty="0" smtClean="0">
                <a:solidFill>
                  <a:schemeClr val="bg1"/>
                </a:solidFill>
              </a:rPr>
              <a:t>th</a:t>
            </a:r>
            <a:r>
              <a:rPr lang="en-GB" dirty="0" smtClean="0">
                <a:solidFill>
                  <a:schemeClr val="bg1"/>
                </a:solidFill>
              </a:rPr>
              <a:t> to early-20</a:t>
            </a:r>
            <a:r>
              <a:rPr lang="en-GB" baseline="30000" dirty="0" smtClean="0">
                <a:solidFill>
                  <a:schemeClr val="bg1"/>
                </a:solidFill>
              </a:rPr>
              <a:t>th</a:t>
            </a:r>
            <a:r>
              <a:rPr lang="en-GB" dirty="0" smtClean="0">
                <a:solidFill>
                  <a:schemeClr val="bg1"/>
                </a:solidFill>
              </a:rPr>
              <a:t> century.</a:t>
            </a:r>
          </a:p>
          <a:p>
            <a:pPr lvl="1"/>
            <a:r>
              <a:rPr lang="en-GB" dirty="0">
                <a:solidFill>
                  <a:schemeClr val="bg1"/>
                </a:solidFill>
              </a:rPr>
              <a:t>e</a:t>
            </a:r>
            <a:r>
              <a:rPr lang="en-GB" dirty="0" smtClean="0">
                <a:solidFill>
                  <a:schemeClr val="bg1"/>
                </a:solidFill>
              </a:rPr>
              <a:t>.g. in Peru in 1990 the capital output per worker was $6,847, roughly similar to Germany in 1913. </a:t>
            </a:r>
          </a:p>
          <a:p>
            <a:pPr lvl="1"/>
            <a:endParaRPr lang="en-GB" sz="600" dirty="0">
              <a:solidFill>
                <a:schemeClr val="bg1"/>
              </a:solidFill>
            </a:endParaRPr>
          </a:p>
          <a:p>
            <a:r>
              <a:rPr lang="en-GB" dirty="0" smtClean="0">
                <a:solidFill>
                  <a:schemeClr val="bg1"/>
                </a:solidFill>
              </a:rPr>
              <a:t>In countries were capital output per worker is high it takes a lot more capital per worker to increase output per worker.</a:t>
            </a:r>
          </a:p>
          <a:p>
            <a:pPr lvl="1"/>
            <a:r>
              <a:rPr lang="en-GB" dirty="0" smtClean="0">
                <a:solidFill>
                  <a:schemeClr val="bg1"/>
                </a:solidFill>
              </a:rPr>
              <a:t>High wages lead to the invention of labour saving technology – the use of which drives up wages and productivity with it.</a:t>
            </a:r>
            <a:endParaRPr lang="en-GB" dirty="0">
              <a:solidFill>
                <a:schemeClr val="bg1"/>
              </a:solidFill>
            </a:endParaRPr>
          </a:p>
        </p:txBody>
      </p:sp>
    </p:spTree>
    <p:extLst>
      <p:ext uri="{BB962C8B-B14F-4D97-AF65-F5344CB8AC3E}">
        <p14:creationId xmlns:p14="http://schemas.microsoft.com/office/powerpoint/2010/main" val="39137537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Variant experiences (1)</a:t>
            </a:r>
            <a:endParaRPr lang="en-GB" dirty="0">
              <a:solidFill>
                <a:schemeClr val="bg1"/>
              </a:solidFill>
            </a:endParaRPr>
          </a:p>
        </p:txBody>
      </p:sp>
      <p:sp>
        <p:nvSpPr>
          <p:cNvPr id="5" name="Text Placeholder 4"/>
          <p:cNvSpPr>
            <a:spLocks noGrp="1"/>
          </p:cNvSpPr>
          <p:nvPr>
            <p:ph type="body" idx="1"/>
          </p:nvPr>
        </p:nvSpPr>
        <p:spPr/>
        <p:txBody>
          <a:bodyPr/>
          <a:lstStyle/>
          <a:p>
            <a:r>
              <a:rPr lang="en-GB" b="1" dirty="0" smtClean="0">
                <a:solidFill>
                  <a:schemeClr val="bg1"/>
                </a:solidFill>
              </a:rPr>
              <a:t>Japan</a:t>
            </a:r>
            <a:endParaRPr lang="en-GB" b="1" dirty="0">
              <a:solidFill>
                <a:schemeClr val="bg1"/>
              </a:solidFill>
            </a:endParaRPr>
          </a:p>
        </p:txBody>
      </p:sp>
      <p:sp>
        <p:nvSpPr>
          <p:cNvPr id="6" name="Content Placeholder 5"/>
          <p:cNvSpPr>
            <a:spLocks noGrp="1"/>
          </p:cNvSpPr>
          <p:nvPr>
            <p:ph sz="quarter" idx="2"/>
          </p:nvPr>
        </p:nvSpPr>
        <p:spPr>
          <a:xfrm>
            <a:off x="103031" y="2362200"/>
            <a:ext cx="8744755" cy="4386330"/>
          </a:xfrm>
        </p:spPr>
        <p:txBody>
          <a:bodyPr>
            <a:normAutofit fontScale="92500"/>
          </a:bodyPr>
          <a:lstStyle/>
          <a:p>
            <a:r>
              <a:rPr lang="en-GB" dirty="0" smtClean="0">
                <a:solidFill>
                  <a:schemeClr val="bg1"/>
                </a:solidFill>
              </a:rPr>
              <a:t>Some roots of Japanese success in Tokugawa period (1603-1868).</a:t>
            </a:r>
          </a:p>
          <a:p>
            <a:pPr lvl="1"/>
            <a:r>
              <a:rPr lang="en-GB" dirty="0" smtClean="0">
                <a:solidFill>
                  <a:schemeClr val="bg1"/>
                </a:solidFill>
              </a:rPr>
              <a:t>Irrigation systems.</a:t>
            </a:r>
          </a:p>
          <a:p>
            <a:pPr lvl="1"/>
            <a:r>
              <a:rPr lang="en-GB" dirty="0" smtClean="0">
                <a:solidFill>
                  <a:schemeClr val="bg1"/>
                </a:solidFill>
              </a:rPr>
              <a:t>Competition among domains to attract “industry” (selective breeding programmes for silk worms).</a:t>
            </a:r>
          </a:p>
          <a:p>
            <a:pPr lvl="1"/>
            <a:r>
              <a:rPr lang="en-GB" dirty="0" smtClean="0">
                <a:solidFill>
                  <a:schemeClr val="bg1"/>
                </a:solidFill>
              </a:rPr>
              <a:t>Development of productivity but wages at barebones.</a:t>
            </a:r>
          </a:p>
          <a:p>
            <a:pPr lvl="1"/>
            <a:r>
              <a:rPr lang="en-GB" dirty="0" smtClean="0">
                <a:solidFill>
                  <a:schemeClr val="bg1"/>
                </a:solidFill>
              </a:rPr>
              <a:t>Reasonable degree of urbanism and literary by early 18</a:t>
            </a:r>
            <a:r>
              <a:rPr lang="en-GB" baseline="30000" dirty="0" smtClean="0">
                <a:solidFill>
                  <a:schemeClr val="bg1"/>
                </a:solidFill>
              </a:rPr>
              <a:t>th</a:t>
            </a:r>
            <a:r>
              <a:rPr lang="en-GB" dirty="0" smtClean="0">
                <a:solidFill>
                  <a:schemeClr val="bg1"/>
                </a:solidFill>
              </a:rPr>
              <a:t> century.</a:t>
            </a:r>
          </a:p>
          <a:p>
            <a:r>
              <a:rPr lang="en-GB" dirty="0" smtClean="0">
                <a:solidFill>
                  <a:schemeClr val="bg1"/>
                </a:solidFill>
              </a:rPr>
              <a:t>Meiji restoration (1868-1905).</a:t>
            </a:r>
          </a:p>
          <a:p>
            <a:pPr lvl="1"/>
            <a:r>
              <a:rPr lang="en-GB" dirty="0" smtClean="0">
                <a:solidFill>
                  <a:schemeClr val="bg1"/>
                </a:solidFill>
              </a:rPr>
              <a:t>Feudal domains surrendered to the Emperor.</a:t>
            </a:r>
          </a:p>
          <a:p>
            <a:pPr lvl="2"/>
            <a:r>
              <a:rPr lang="en-GB" dirty="0" smtClean="0">
                <a:solidFill>
                  <a:schemeClr val="bg1"/>
                </a:solidFill>
              </a:rPr>
              <a:t>Feudal tax replaced by land tax.</a:t>
            </a:r>
          </a:p>
          <a:p>
            <a:pPr lvl="1"/>
            <a:r>
              <a:rPr lang="en-GB" dirty="0" smtClean="0">
                <a:solidFill>
                  <a:schemeClr val="bg1"/>
                </a:solidFill>
              </a:rPr>
              <a:t>Four orders of society abolished (anyone can take any job).</a:t>
            </a:r>
          </a:p>
          <a:p>
            <a:pPr lvl="1"/>
            <a:r>
              <a:rPr lang="en-GB" dirty="0" smtClean="0">
                <a:solidFill>
                  <a:schemeClr val="bg1"/>
                </a:solidFill>
              </a:rPr>
              <a:t>1873, conscription introduced and “western style” army created.</a:t>
            </a:r>
          </a:p>
          <a:p>
            <a:pPr lvl="1"/>
            <a:r>
              <a:rPr lang="en-GB" dirty="0" smtClean="0">
                <a:solidFill>
                  <a:schemeClr val="bg1"/>
                </a:solidFill>
              </a:rPr>
              <a:t>1890 – Prussian style constitutional monarchy adopted. </a:t>
            </a:r>
            <a:endParaRPr lang="en-GB" dirty="0">
              <a:solidFill>
                <a:schemeClr val="bg1"/>
              </a:solidFill>
            </a:endParaRPr>
          </a:p>
        </p:txBody>
      </p:sp>
      <p:sp>
        <p:nvSpPr>
          <p:cNvPr id="11" name="Content Placeholder 2"/>
          <p:cNvSpPr txBox="1">
            <a:spLocks/>
          </p:cNvSpPr>
          <p:nvPr/>
        </p:nvSpPr>
        <p:spPr>
          <a:xfrm>
            <a:off x="1" y="0"/>
            <a:ext cx="5872765" cy="6858000"/>
          </a:xfrm>
          <a:prstGeom prst="rect">
            <a:avLst/>
          </a:prstGeom>
          <a:solidFill>
            <a:schemeClr val="accent6">
              <a:lumMod val="20000"/>
              <a:lumOff val="80000"/>
            </a:schemeClr>
          </a:solidFill>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Meiji economic development</a:t>
            </a:r>
          </a:p>
          <a:p>
            <a:r>
              <a:rPr lang="en-GB" dirty="0" smtClean="0">
                <a:solidFill>
                  <a:schemeClr val="bg1"/>
                </a:solidFill>
              </a:rPr>
              <a:t>Some elements of model used in Europe seen:</a:t>
            </a:r>
          </a:p>
          <a:p>
            <a:pPr lvl="1"/>
            <a:r>
              <a:rPr lang="en-GB" dirty="0" smtClean="0">
                <a:solidFill>
                  <a:schemeClr val="bg1"/>
                </a:solidFill>
              </a:rPr>
              <a:t>Abolition of internal tariffs and building a railway network.</a:t>
            </a:r>
          </a:p>
          <a:p>
            <a:pPr lvl="1"/>
            <a:r>
              <a:rPr lang="en-GB" dirty="0" smtClean="0">
                <a:solidFill>
                  <a:schemeClr val="bg1"/>
                </a:solidFill>
              </a:rPr>
              <a:t>Introduction of universal education. </a:t>
            </a:r>
          </a:p>
          <a:p>
            <a:r>
              <a:rPr lang="en-GB" b="1" dirty="0" smtClean="0">
                <a:solidFill>
                  <a:schemeClr val="bg1"/>
                </a:solidFill>
              </a:rPr>
              <a:t>However</a:t>
            </a:r>
            <a:r>
              <a:rPr lang="en-GB" dirty="0" smtClean="0">
                <a:solidFill>
                  <a:schemeClr val="bg1"/>
                </a:solidFill>
              </a:rPr>
              <a:t>, protective external tariffs difficult to implement (5% max due to treaty with western powers in 1866). </a:t>
            </a:r>
          </a:p>
          <a:p>
            <a:pPr lvl="1"/>
            <a:r>
              <a:rPr lang="en-GB" dirty="0" smtClean="0">
                <a:solidFill>
                  <a:schemeClr val="bg1"/>
                </a:solidFill>
              </a:rPr>
              <a:t>It also took a long time to develop investment banks (similar to those seen in Germany).</a:t>
            </a:r>
          </a:p>
          <a:p>
            <a:r>
              <a:rPr lang="en-GB" b="1" dirty="0" smtClean="0">
                <a:solidFill>
                  <a:schemeClr val="bg1"/>
                </a:solidFill>
              </a:rPr>
              <a:t>But</a:t>
            </a:r>
            <a:r>
              <a:rPr lang="en-GB" dirty="0" smtClean="0">
                <a:solidFill>
                  <a:schemeClr val="bg1"/>
                </a:solidFill>
              </a:rPr>
              <a:t>, some targeted industrial policy. </a:t>
            </a:r>
          </a:p>
          <a:p>
            <a:pPr lvl="1"/>
            <a:r>
              <a:rPr lang="en-GB" dirty="0" smtClean="0">
                <a:solidFill>
                  <a:schemeClr val="bg1"/>
                </a:solidFill>
              </a:rPr>
              <a:t>Imported technology re-engineered for local context. </a:t>
            </a:r>
          </a:p>
          <a:p>
            <a:pPr lvl="1"/>
            <a:r>
              <a:rPr lang="en-GB" dirty="0" smtClean="0">
                <a:solidFill>
                  <a:schemeClr val="bg1"/>
                </a:solidFill>
              </a:rPr>
              <a:t>Western technology redesigned for a low wage economy.</a:t>
            </a:r>
          </a:p>
          <a:p>
            <a:pPr lvl="2"/>
            <a:r>
              <a:rPr lang="en-GB" dirty="0" err="1" smtClean="0">
                <a:solidFill>
                  <a:schemeClr val="bg1"/>
                </a:solidFill>
              </a:rPr>
              <a:t>Tsukiji</a:t>
            </a:r>
            <a:r>
              <a:rPr lang="en-GB" dirty="0" smtClean="0">
                <a:solidFill>
                  <a:schemeClr val="bg1"/>
                </a:solidFill>
              </a:rPr>
              <a:t> family silk mill, using machines made of wood and men turning cranks rather than steam engine. </a:t>
            </a:r>
          </a:p>
          <a:p>
            <a:pPr marL="585216" lvl="1" indent="0">
              <a:buFont typeface="Wingdings 2"/>
              <a:buNone/>
            </a:pPr>
            <a:r>
              <a:rPr lang="en-GB" dirty="0" smtClean="0">
                <a:solidFill>
                  <a:schemeClr val="bg1"/>
                </a:solidFill>
              </a:rPr>
              <a:t> </a:t>
            </a:r>
          </a:p>
          <a:p>
            <a:pPr lvl="1"/>
            <a:endParaRPr lang="en-GB" dirty="0">
              <a:solidFill>
                <a:schemeClr val="bg1"/>
              </a:solidFill>
            </a:endParaRPr>
          </a:p>
        </p:txBody>
      </p:sp>
      <p:pic>
        <p:nvPicPr>
          <p:cNvPr id="2" name="Picture 1"/>
          <p:cNvPicPr>
            <a:picLocks noChangeAspect="1"/>
          </p:cNvPicPr>
          <p:nvPr/>
        </p:nvPicPr>
        <p:blipFill>
          <a:blip r:embed="rId2"/>
          <a:stretch>
            <a:fillRect/>
          </a:stretch>
        </p:blipFill>
        <p:spPr>
          <a:xfrm>
            <a:off x="5662141" y="3674414"/>
            <a:ext cx="3481859" cy="2598402"/>
          </a:xfrm>
          <a:prstGeom prst="rect">
            <a:avLst/>
          </a:prstGeom>
        </p:spPr>
      </p:pic>
      <p:sp>
        <p:nvSpPr>
          <p:cNvPr id="3" name="TextBox 2"/>
          <p:cNvSpPr txBox="1"/>
          <p:nvPr/>
        </p:nvSpPr>
        <p:spPr>
          <a:xfrm>
            <a:off x="5700426" y="6250993"/>
            <a:ext cx="3443574" cy="584775"/>
          </a:xfrm>
          <a:prstGeom prst="rect">
            <a:avLst/>
          </a:prstGeom>
          <a:solidFill>
            <a:schemeClr val="bg2">
              <a:lumMod val="20000"/>
              <a:lumOff val="80000"/>
            </a:schemeClr>
          </a:solidFill>
        </p:spPr>
        <p:txBody>
          <a:bodyPr wrap="square" rtlCol="0">
            <a:spAutoFit/>
          </a:bodyPr>
          <a:lstStyle/>
          <a:p>
            <a:r>
              <a:rPr lang="en-GB" sz="1600" dirty="0" smtClean="0">
                <a:solidFill>
                  <a:schemeClr val="bg1"/>
                </a:solidFill>
              </a:rPr>
              <a:t>Painting of the Meiji royal family in western dress</a:t>
            </a:r>
            <a:endParaRPr lang="en-GB" sz="1600" dirty="0">
              <a:solidFill>
                <a:schemeClr val="bg1"/>
              </a:solidFill>
            </a:endParaRPr>
          </a:p>
        </p:txBody>
      </p:sp>
      <p:pic>
        <p:nvPicPr>
          <p:cNvPr id="12" name="Picture 11"/>
          <p:cNvPicPr>
            <a:picLocks noChangeAspect="1"/>
          </p:cNvPicPr>
          <p:nvPr/>
        </p:nvPicPr>
        <p:blipFill>
          <a:blip r:embed="rId3"/>
          <a:stretch>
            <a:fillRect/>
          </a:stretch>
        </p:blipFill>
        <p:spPr>
          <a:xfrm>
            <a:off x="5773442" y="240488"/>
            <a:ext cx="3370558" cy="1666846"/>
          </a:xfrm>
          <a:prstGeom prst="rect">
            <a:avLst/>
          </a:prstGeom>
        </p:spPr>
      </p:pic>
      <p:sp>
        <p:nvSpPr>
          <p:cNvPr id="13" name="Rectangle 12"/>
          <p:cNvSpPr/>
          <p:nvPr/>
        </p:nvSpPr>
        <p:spPr>
          <a:xfrm>
            <a:off x="5975797" y="1908822"/>
            <a:ext cx="3168203" cy="1569660"/>
          </a:xfrm>
          <a:prstGeom prst="rect">
            <a:avLst/>
          </a:prstGeom>
          <a:solidFill>
            <a:schemeClr val="bg2">
              <a:lumMod val="20000"/>
              <a:lumOff val="80000"/>
            </a:schemeClr>
          </a:solidFill>
        </p:spPr>
        <p:txBody>
          <a:bodyPr wrap="square">
            <a:spAutoFit/>
          </a:bodyPr>
          <a:lstStyle/>
          <a:p>
            <a:r>
              <a:rPr lang="en-GB" sz="1600" dirty="0">
                <a:solidFill>
                  <a:schemeClr val="bg1"/>
                </a:solidFill>
              </a:rPr>
              <a:t>A print depicting the start of Japan’s first rail service, ­from Tokyo’s </a:t>
            </a:r>
            <a:r>
              <a:rPr lang="en-GB" sz="1600" dirty="0" err="1">
                <a:solidFill>
                  <a:schemeClr val="bg1"/>
                </a:solidFill>
              </a:rPr>
              <a:t>Shinbashi</a:t>
            </a:r>
            <a:r>
              <a:rPr lang="en-GB" sz="1600" dirty="0">
                <a:solidFill>
                  <a:schemeClr val="bg1"/>
                </a:solidFill>
              </a:rPr>
              <a:t> to Yokohama, in 1872. </a:t>
            </a:r>
            <a:r>
              <a:rPr lang="en-GB" sz="1600" dirty="0" err="1">
                <a:solidFill>
                  <a:schemeClr val="bg1"/>
                </a:solidFill>
              </a:rPr>
              <a:t>Utagawa</a:t>
            </a:r>
            <a:r>
              <a:rPr lang="en-GB" sz="1600" dirty="0">
                <a:solidFill>
                  <a:schemeClr val="bg1"/>
                </a:solidFill>
              </a:rPr>
              <a:t> Hiroshige III, 1872. (Courtesy of the Minato City Local History Museum)</a:t>
            </a:r>
          </a:p>
        </p:txBody>
      </p:sp>
      <p:sp>
        <p:nvSpPr>
          <p:cNvPr id="16" name="Content Placeholder 2"/>
          <p:cNvSpPr txBox="1">
            <a:spLocks/>
          </p:cNvSpPr>
          <p:nvPr/>
        </p:nvSpPr>
        <p:spPr>
          <a:xfrm>
            <a:off x="1" y="0"/>
            <a:ext cx="5898524" cy="6858000"/>
          </a:xfrm>
          <a:prstGeom prst="rect">
            <a:avLst/>
          </a:prstGeom>
          <a:solidFill>
            <a:schemeClr val="accent5">
              <a:lumMod val="40000"/>
              <a:lumOff val="60000"/>
            </a:schemeClr>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Industrial acceleration (Imperial period, 1905-1940)</a:t>
            </a:r>
          </a:p>
          <a:p>
            <a:r>
              <a:rPr lang="en-GB" dirty="0" smtClean="0">
                <a:solidFill>
                  <a:schemeClr val="bg1"/>
                </a:solidFill>
              </a:rPr>
              <a:t>Manufacturing leapt from 20% of GDP in 1910 to 35% in 1938.</a:t>
            </a:r>
          </a:p>
          <a:p>
            <a:r>
              <a:rPr lang="en-GB" dirty="0" smtClean="0">
                <a:solidFill>
                  <a:schemeClr val="bg1"/>
                </a:solidFill>
              </a:rPr>
              <a:t>Japan recovered control of its tariffs in 1894 and 1911.</a:t>
            </a:r>
          </a:p>
          <a:p>
            <a:pPr lvl="1"/>
            <a:r>
              <a:rPr lang="en-GB" dirty="0" smtClean="0">
                <a:solidFill>
                  <a:schemeClr val="bg1"/>
                </a:solidFill>
              </a:rPr>
              <a:t>Immediately raised to protect industries. </a:t>
            </a:r>
          </a:p>
          <a:p>
            <a:r>
              <a:rPr lang="en-GB" dirty="0" smtClean="0">
                <a:solidFill>
                  <a:schemeClr val="bg1"/>
                </a:solidFill>
              </a:rPr>
              <a:t>Banking system developed enough by 1920s to more effectively finance industry. </a:t>
            </a:r>
          </a:p>
          <a:p>
            <a:r>
              <a:rPr lang="en-GB" dirty="0" err="1" smtClean="0">
                <a:solidFill>
                  <a:schemeClr val="bg1"/>
                </a:solidFill>
              </a:rPr>
              <a:t>Yawata</a:t>
            </a:r>
            <a:r>
              <a:rPr lang="en-GB" dirty="0" smtClean="0">
                <a:solidFill>
                  <a:schemeClr val="bg1"/>
                </a:solidFill>
              </a:rPr>
              <a:t> steel works in 1905 (established for strategic reasons), had to be subsidised initially. </a:t>
            </a:r>
          </a:p>
          <a:p>
            <a:r>
              <a:rPr lang="en-GB" dirty="0" smtClean="0">
                <a:solidFill>
                  <a:schemeClr val="bg1"/>
                </a:solidFill>
              </a:rPr>
              <a:t>Variations in approach:</a:t>
            </a:r>
          </a:p>
          <a:p>
            <a:pPr lvl="1"/>
            <a:r>
              <a:rPr lang="en-GB" dirty="0" smtClean="0">
                <a:solidFill>
                  <a:schemeClr val="bg1"/>
                </a:solidFill>
              </a:rPr>
              <a:t>American model – high wage environment, heavy investment in mechanised assembly-line production.</a:t>
            </a:r>
          </a:p>
          <a:p>
            <a:pPr lvl="1"/>
            <a:r>
              <a:rPr lang="en-GB" dirty="0" smtClean="0">
                <a:solidFill>
                  <a:schemeClr val="bg1"/>
                </a:solidFill>
              </a:rPr>
              <a:t>Japanese model – making economic efficiencies in raw material an capital. </a:t>
            </a:r>
          </a:p>
          <a:p>
            <a:pPr lvl="2"/>
            <a:r>
              <a:rPr lang="en-GB" dirty="0" smtClean="0">
                <a:solidFill>
                  <a:schemeClr val="bg1"/>
                </a:solidFill>
              </a:rPr>
              <a:t>Mitsubishi Zero fighter gains in speed and performance not due to power of engine but the reduction in weight. </a:t>
            </a:r>
          </a:p>
          <a:p>
            <a:r>
              <a:rPr lang="en-GB" dirty="0" smtClean="0">
                <a:solidFill>
                  <a:schemeClr val="bg1"/>
                </a:solidFill>
              </a:rPr>
              <a:t>Japanese R&amp;D – copying and re-engineering (rather than just importing).</a:t>
            </a:r>
          </a:p>
          <a:p>
            <a:endParaRPr lang="en-GB" dirty="0">
              <a:solidFill>
                <a:schemeClr val="bg1"/>
              </a:solidFill>
            </a:endParaRPr>
          </a:p>
        </p:txBody>
      </p:sp>
      <p:pic>
        <p:nvPicPr>
          <p:cNvPr id="17" name="Picture 16"/>
          <p:cNvPicPr>
            <a:picLocks noChangeAspect="1"/>
          </p:cNvPicPr>
          <p:nvPr/>
        </p:nvPicPr>
        <p:blipFill>
          <a:blip r:embed="rId4"/>
          <a:stretch>
            <a:fillRect/>
          </a:stretch>
        </p:blipFill>
        <p:spPr>
          <a:xfrm>
            <a:off x="5898525" y="4456091"/>
            <a:ext cx="3245474" cy="2163340"/>
          </a:xfrm>
          <a:prstGeom prst="rect">
            <a:avLst/>
          </a:prstGeom>
        </p:spPr>
      </p:pic>
      <p:sp>
        <p:nvSpPr>
          <p:cNvPr id="18" name="Rectangle 17"/>
          <p:cNvSpPr/>
          <p:nvPr/>
        </p:nvSpPr>
        <p:spPr>
          <a:xfrm>
            <a:off x="6341286" y="6533539"/>
            <a:ext cx="2345514" cy="338554"/>
          </a:xfrm>
          <a:prstGeom prst="rect">
            <a:avLst/>
          </a:prstGeom>
          <a:solidFill>
            <a:schemeClr val="tx1">
              <a:lumMod val="95000"/>
            </a:schemeClr>
          </a:solidFill>
        </p:spPr>
        <p:txBody>
          <a:bodyPr wrap="none">
            <a:spAutoFit/>
          </a:bodyPr>
          <a:lstStyle/>
          <a:p>
            <a:r>
              <a:rPr lang="en-GB" sz="1600" dirty="0">
                <a:solidFill>
                  <a:schemeClr val="bg1"/>
                </a:solidFill>
              </a:rPr>
              <a:t>Mitsubishi Zero fighter </a:t>
            </a:r>
            <a:endParaRPr lang="en-GB" sz="1600" dirty="0"/>
          </a:p>
        </p:txBody>
      </p:sp>
      <p:pic>
        <p:nvPicPr>
          <p:cNvPr id="19" name="Picture 18"/>
          <p:cNvPicPr>
            <a:picLocks noChangeAspect="1"/>
          </p:cNvPicPr>
          <p:nvPr/>
        </p:nvPicPr>
        <p:blipFill rotWithShape="1">
          <a:blip r:embed="rId5"/>
          <a:srcRect b="10056"/>
          <a:stretch/>
        </p:blipFill>
        <p:spPr>
          <a:xfrm>
            <a:off x="5649899" y="1582131"/>
            <a:ext cx="3485697" cy="2227629"/>
          </a:xfrm>
          <a:prstGeom prst="rect">
            <a:avLst/>
          </a:prstGeom>
        </p:spPr>
      </p:pic>
      <p:sp>
        <p:nvSpPr>
          <p:cNvPr id="20" name="Rectangle 19"/>
          <p:cNvSpPr/>
          <p:nvPr/>
        </p:nvSpPr>
        <p:spPr>
          <a:xfrm>
            <a:off x="5649899" y="3809760"/>
            <a:ext cx="3494101" cy="646331"/>
          </a:xfrm>
          <a:prstGeom prst="rect">
            <a:avLst/>
          </a:prstGeom>
          <a:solidFill>
            <a:schemeClr val="tx1">
              <a:lumMod val="95000"/>
            </a:schemeClr>
          </a:solidFill>
        </p:spPr>
        <p:txBody>
          <a:bodyPr wrap="square">
            <a:spAutoFit/>
          </a:bodyPr>
          <a:lstStyle/>
          <a:p>
            <a:r>
              <a:rPr lang="fi-FI" dirty="0">
                <a:solidFill>
                  <a:schemeClr val="bg1"/>
                </a:solidFill>
              </a:rPr>
              <a:t>Yahata Steel Works, Fukuoka, Japan. c1910</a:t>
            </a:r>
            <a:endParaRPr lang="en-GB" dirty="0">
              <a:solidFill>
                <a:schemeClr val="bg1"/>
              </a:solidFill>
            </a:endParaRPr>
          </a:p>
        </p:txBody>
      </p:sp>
    </p:spTree>
    <p:extLst>
      <p:ext uri="{BB962C8B-B14F-4D97-AF65-F5344CB8AC3E}">
        <p14:creationId xmlns:p14="http://schemas.microsoft.com/office/powerpoint/2010/main" val="2899603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circle(in)">
                                      <p:cBhvr>
                                        <p:cTn id="29" dur="2000"/>
                                        <p:tgtEl>
                                          <p:spTgt spid="16"/>
                                        </p:tgtEl>
                                      </p:cBhvr>
                                    </p:animEffect>
                                  </p:childTnLst>
                                </p:cTn>
                              </p:par>
                              <p:par>
                                <p:cTn id="30" presetID="6" presetClass="entr" presetSubtype="16"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circle(in)">
                                      <p:cBhvr>
                                        <p:cTn id="32" dur="2000"/>
                                        <p:tgtEl>
                                          <p:spTgt spid="19"/>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circle(in)">
                                      <p:cBhvr>
                                        <p:cTn id="35" dur="2000"/>
                                        <p:tgtEl>
                                          <p:spTgt spid="20"/>
                                        </p:tgtEl>
                                      </p:cBhvr>
                                    </p:animEffect>
                                  </p:childTnLst>
                                </p:cTn>
                              </p:par>
                              <p:par>
                                <p:cTn id="36" presetID="6" presetClass="entr" presetSubtype="16"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circle(in)">
                                      <p:cBhvr>
                                        <p:cTn id="38" dur="2000"/>
                                        <p:tgtEl>
                                          <p:spTgt spid="17"/>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circle(in)">
                                      <p:cBhvr>
                                        <p:cTn id="4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 grpId="0" animBg="1"/>
      <p:bldP spid="13" grpId="0" animBg="1"/>
      <p:bldP spid="16" grpId="0" animBg="1"/>
      <p:bldP spid="18" grpId="0" animBg="1"/>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Variant experiences (2)</a:t>
            </a:r>
            <a:endParaRPr lang="en-GB" dirty="0">
              <a:solidFill>
                <a:schemeClr val="bg1"/>
              </a:solidFill>
            </a:endParaRPr>
          </a:p>
        </p:txBody>
      </p:sp>
      <p:sp>
        <p:nvSpPr>
          <p:cNvPr id="7" name="Text Placeholder 6"/>
          <p:cNvSpPr>
            <a:spLocks noGrp="1"/>
          </p:cNvSpPr>
          <p:nvPr>
            <p:ph type="body" sz="half" idx="3"/>
          </p:nvPr>
        </p:nvSpPr>
        <p:spPr>
          <a:xfrm>
            <a:off x="457200" y="1611313"/>
            <a:ext cx="4041775" cy="750887"/>
          </a:xfrm>
        </p:spPr>
        <p:txBody>
          <a:bodyPr/>
          <a:lstStyle/>
          <a:p>
            <a:r>
              <a:rPr lang="en-GB" b="1" dirty="0" smtClean="0">
                <a:solidFill>
                  <a:schemeClr val="bg1"/>
                </a:solidFill>
              </a:rPr>
              <a:t>Latin America</a:t>
            </a:r>
            <a:endParaRPr lang="en-GB" b="1" dirty="0">
              <a:solidFill>
                <a:schemeClr val="bg1"/>
              </a:solidFill>
            </a:endParaRPr>
          </a:p>
        </p:txBody>
      </p:sp>
      <p:sp>
        <p:nvSpPr>
          <p:cNvPr id="8" name="Content Placeholder 7"/>
          <p:cNvSpPr>
            <a:spLocks noGrp="1"/>
          </p:cNvSpPr>
          <p:nvPr>
            <p:ph sz="quarter" idx="4"/>
          </p:nvPr>
        </p:nvSpPr>
        <p:spPr>
          <a:xfrm>
            <a:off x="0" y="2362200"/>
            <a:ext cx="5112913" cy="4495800"/>
          </a:xfrm>
        </p:spPr>
        <p:txBody>
          <a:bodyPr>
            <a:normAutofit fontScale="92500" lnSpcReduction="20000"/>
          </a:bodyPr>
          <a:lstStyle/>
          <a:p>
            <a:r>
              <a:rPr lang="en-GB" dirty="0" smtClean="0">
                <a:solidFill>
                  <a:schemeClr val="bg1"/>
                </a:solidFill>
              </a:rPr>
              <a:t>Mexico, the Andes, Brazil and the Caribbean had been integrated into the wider “world” economy since the 16</a:t>
            </a:r>
            <a:r>
              <a:rPr lang="en-GB" baseline="30000" dirty="0" smtClean="0">
                <a:solidFill>
                  <a:schemeClr val="bg1"/>
                </a:solidFill>
              </a:rPr>
              <a:t>th</a:t>
            </a:r>
            <a:r>
              <a:rPr lang="en-GB" dirty="0" smtClean="0">
                <a:solidFill>
                  <a:schemeClr val="bg1"/>
                </a:solidFill>
              </a:rPr>
              <a:t> century. </a:t>
            </a:r>
            <a:endParaRPr lang="en-GB" dirty="0">
              <a:solidFill>
                <a:schemeClr val="bg1"/>
              </a:solidFill>
            </a:endParaRPr>
          </a:p>
          <a:p>
            <a:r>
              <a:rPr lang="en-GB" dirty="0" smtClean="0">
                <a:solidFill>
                  <a:schemeClr val="bg1"/>
                </a:solidFill>
              </a:rPr>
              <a:t>Development of efficient steam ships (1860s) allowed other parts of South America to be more effectively integrated into wider networks of trade.</a:t>
            </a:r>
          </a:p>
          <a:p>
            <a:pPr lvl="1"/>
            <a:r>
              <a:rPr lang="en-GB" dirty="0" smtClean="0">
                <a:solidFill>
                  <a:schemeClr val="bg1"/>
                </a:solidFill>
              </a:rPr>
              <a:t>Wheat exports from Argentina and Uruguay.</a:t>
            </a:r>
          </a:p>
          <a:p>
            <a:pPr lvl="1"/>
            <a:r>
              <a:rPr lang="en-GB" dirty="0" smtClean="0">
                <a:solidFill>
                  <a:schemeClr val="bg1"/>
                </a:solidFill>
              </a:rPr>
              <a:t>Guano and copper from Pacific coast.</a:t>
            </a:r>
          </a:p>
          <a:p>
            <a:pPr lvl="1"/>
            <a:r>
              <a:rPr lang="en-GB" dirty="0" smtClean="0">
                <a:solidFill>
                  <a:schemeClr val="bg1"/>
                </a:solidFill>
              </a:rPr>
              <a:t>Meat exports increasingly from 1877, when the first refrigerated ship carried frozen mutton form Buenos Aires to Rouen (</a:t>
            </a:r>
            <a:r>
              <a:rPr lang="en-GB" i="1" dirty="0" smtClean="0">
                <a:solidFill>
                  <a:schemeClr val="bg1"/>
                </a:solidFill>
              </a:rPr>
              <a:t>Le </a:t>
            </a:r>
            <a:r>
              <a:rPr lang="en-GB" i="1" dirty="0" err="1" smtClean="0">
                <a:solidFill>
                  <a:schemeClr val="bg1"/>
                </a:solidFill>
              </a:rPr>
              <a:t>Frigorifique</a:t>
            </a:r>
            <a:r>
              <a:rPr lang="en-GB" dirty="0" smtClean="0">
                <a:solidFill>
                  <a:schemeClr val="bg1"/>
                </a:solidFill>
              </a:rPr>
              <a:t>).</a:t>
            </a:r>
            <a:endParaRPr lang="en-GB" dirty="0">
              <a:solidFill>
                <a:schemeClr val="bg1"/>
              </a:solidFill>
            </a:endParaRPr>
          </a:p>
        </p:txBody>
      </p:sp>
      <p:pic>
        <p:nvPicPr>
          <p:cNvPr id="2" name="Picture 1"/>
          <p:cNvPicPr>
            <a:picLocks noChangeAspect="1"/>
          </p:cNvPicPr>
          <p:nvPr/>
        </p:nvPicPr>
        <p:blipFill>
          <a:blip r:embed="rId2"/>
          <a:stretch>
            <a:fillRect/>
          </a:stretch>
        </p:blipFill>
        <p:spPr>
          <a:xfrm>
            <a:off x="5180169" y="1506828"/>
            <a:ext cx="3963831" cy="5351172"/>
          </a:xfrm>
          <a:prstGeom prst="rect">
            <a:avLst/>
          </a:prstGeom>
        </p:spPr>
      </p:pic>
      <p:sp>
        <p:nvSpPr>
          <p:cNvPr id="10" name="Content Placeholder 2"/>
          <p:cNvSpPr txBox="1">
            <a:spLocks/>
          </p:cNvSpPr>
          <p:nvPr/>
        </p:nvSpPr>
        <p:spPr>
          <a:xfrm>
            <a:off x="-1" y="154546"/>
            <a:ext cx="9144001" cy="6542468"/>
          </a:xfrm>
          <a:prstGeom prst="rect">
            <a:avLst/>
          </a:prstGeom>
          <a:solidFill>
            <a:srgbClr val="C5EDC5"/>
          </a:solidFill>
        </p:spPr>
        <p:txBody>
          <a:bodyPr>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Development:</a:t>
            </a:r>
          </a:p>
          <a:p>
            <a:r>
              <a:rPr lang="en-GB" dirty="0" smtClean="0">
                <a:solidFill>
                  <a:schemeClr val="bg1"/>
                </a:solidFill>
              </a:rPr>
              <a:t>Small countries tended to continue to export primary products. </a:t>
            </a:r>
          </a:p>
          <a:p>
            <a:r>
              <a:rPr lang="en-GB" dirty="0" smtClean="0">
                <a:solidFill>
                  <a:schemeClr val="bg1"/>
                </a:solidFill>
              </a:rPr>
              <a:t>Some larger economies experimented with development model.</a:t>
            </a:r>
          </a:p>
          <a:p>
            <a:pPr lvl="1"/>
            <a:r>
              <a:rPr lang="en-GB" dirty="0" smtClean="0">
                <a:solidFill>
                  <a:schemeClr val="bg1"/>
                </a:solidFill>
              </a:rPr>
              <a:t>90,000km of railways laid in Mexico, Brazil, Argentina and Chile by 1913.</a:t>
            </a:r>
          </a:p>
          <a:p>
            <a:pPr lvl="1"/>
            <a:r>
              <a:rPr lang="en-GB" dirty="0" smtClean="0">
                <a:solidFill>
                  <a:schemeClr val="bg1"/>
                </a:solidFill>
              </a:rPr>
              <a:t>Tariffs protecting some industries like textiles and iron. </a:t>
            </a:r>
          </a:p>
          <a:p>
            <a:pPr lvl="1"/>
            <a:r>
              <a:rPr lang="en-GB" dirty="0" smtClean="0">
                <a:solidFill>
                  <a:schemeClr val="bg1"/>
                </a:solidFill>
              </a:rPr>
              <a:t>Investment from abroad. </a:t>
            </a:r>
          </a:p>
          <a:p>
            <a:pPr lvl="1"/>
            <a:r>
              <a:rPr lang="en-GB" b="1" dirty="0" smtClean="0">
                <a:solidFill>
                  <a:schemeClr val="bg1"/>
                </a:solidFill>
              </a:rPr>
              <a:t>However</a:t>
            </a:r>
            <a:r>
              <a:rPr lang="en-GB" dirty="0" smtClean="0">
                <a:solidFill>
                  <a:schemeClr val="bg1"/>
                </a:solidFill>
              </a:rPr>
              <a:t>, lack of universal education provision (Argentina a notable exception).</a:t>
            </a:r>
          </a:p>
          <a:p>
            <a:endParaRPr lang="en-GB" sz="1100" dirty="0" smtClean="0">
              <a:solidFill>
                <a:schemeClr val="bg1"/>
              </a:solidFill>
            </a:endParaRPr>
          </a:p>
          <a:p>
            <a:r>
              <a:rPr lang="en-GB" dirty="0" smtClean="0">
                <a:solidFill>
                  <a:schemeClr val="bg1"/>
                </a:solidFill>
              </a:rPr>
              <a:t>Manufacturing output and urbanisation soared from 1950s to 1980s. However, foreign debt grew and interest rate spikes in 1980s caused bankruptcy in some countries. </a:t>
            </a:r>
          </a:p>
          <a:p>
            <a:endParaRPr lang="en-GB" sz="1100" dirty="0" smtClean="0">
              <a:solidFill>
                <a:schemeClr val="bg1"/>
              </a:solidFill>
            </a:endParaRPr>
          </a:p>
          <a:p>
            <a:r>
              <a:rPr lang="en-GB" dirty="0" smtClean="0">
                <a:solidFill>
                  <a:schemeClr val="bg1"/>
                </a:solidFill>
              </a:rPr>
              <a:t>Problems of continued development of high capital intensive technologies and greater disparity o wages between rich and poor countries. </a:t>
            </a:r>
          </a:p>
          <a:p>
            <a:pPr lvl="1"/>
            <a:r>
              <a:rPr lang="en-GB" dirty="0" smtClean="0">
                <a:solidFill>
                  <a:schemeClr val="bg1"/>
                </a:solidFill>
              </a:rPr>
              <a:t>Large plant sizes often too big for poorer countries. </a:t>
            </a:r>
          </a:p>
          <a:p>
            <a:pPr lvl="1"/>
            <a:r>
              <a:rPr lang="en-GB" dirty="0" smtClean="0">
                <a:solidFill>
                  <a:schemeClr val="bg1"/>
                </a:solidFill>
              </a:rPr>
              <a:t>Difficulties of realising economies of scale without large markets.</a:t>
            </a:r>
          </a:p>
          <a:p>
            <a:pPr lvl="1"/>
            <a:endParaRPr lang="en-GB" dirty="0">
              <a:solidFill>
                <a:schemeClr val="bg1"/>
              </a:solidFill>
            </a:endParaRPr>
          </a:p>
        </p:txBody>
      </p:sp>
    </p:spTree>
    <p:extLst>
      <p:ext uri="{BB962C8B-B14F-4D97-AF65-F5344CB8AC3E}">
        <p14:creationId xmlns:p14="http://schemas.microsoft.com/office/powerpoint/2010/main" val="235533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789" y="1828800"/>
            <a:ext cx="8834907" cy="3618963"/>
          </a:xfrm>
        </p:spPr>
        <p:txBody>
          <a:bodyPr>
            <a:normAutofit/>
          </a:bodyPr>
          <a:lstStyle/>
          <a:p>
            <a:pPr marL="137160" indent="0">
              <a:buNone/>
            </a:pPr>
            <a:r>
              <a:rPr lang="en-GB" sz="6000" b="1" dirty="0" smtClean="0">
                <a:solidFill>
                  <a:schemeClr val="bg1"/>
                </a:solidFill>
              </a:rPr>
              <a:t>Problems and revisions regarding the “Great Divergence” theory. </a:t>
            </a:r>
            <a:endParaRPr lang="en-GB" sz="6000" b="1" dirty="0">
              <a:solidFill>
                <a:schemeClr val="bg1"/>
              </a:solidFill>
            </a:endParaRPr>
          </a:p>
        </p:txBody>
      </p:sp>
    </p:spTree>
    <p:extLst>
      <p:ext uri="{BB962C8B-B14F-4D97-AF65-F5344CB8AC3E}">
        <p14:creationId xmlns:p14="http://schemas.microsoft.com/office/powerpoint/2010/main" val="30562190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Limits of the evidence</a:t>
            </a:r>
            <a:endParaRPr lang="en-GB" dirty="0">
              <a:solidFill>
                <a:schemeClr val="bg1"/>
              </a:solidFill>
            </a:endParaRPr>
          </a:p>
        </p:txBody>
      </p:sp>
      <p:sp>
        <p:nvSpPr>
          <p:cNvPr id="3" name="Content Placeholder 2"/>
          <p:cNvSpPr>
            <a:spLocks noGrp="1"/>
          </p:cNvSpPr>
          <p:nvPr>
            <p:ph idx="1"/>
          </p:nvPr>
        </p:nvSpPr>
        <p:spPr>
          <a:xfrm>
            <a:off x="0" y="1600198"/>
            <a:ext cx="4378817" cy="5257801"/>
          </a:xfrm>
        </p:spPr>
        <p:txBody>
          <a:bodyPr>
            <a:normAutofit fontScale="92500" lnSpcReduction="20000"/>
          </a:bodyPr>
          <a:lstStyle/>
          <a:p>
            <a:r>
              <a:rPr lang="en-GB" dirty="0" smtClean="0">
                <a:solidFill>
                  <a:schemeClr val="bg1"/>
                </a:solidFill>
              </a:rPr>
              <a:t>Economic “data” often very sparse and problematic to interpret, especially prior to the 19</a:t>
            </a:r>
            <a:r>
              <a:rPr lang="en-GB" baseline="30000" dirty="0" smtClean="0">
                <a:solidFill>
                  <a:schemeClr val="bg1"/>
                </a:solidFill>
              </a:rPr>
              <a:t>th</a:t>
            </a:r>
            <a:r>
              <a:rPr lang="en-GB" dirty="0" smtClean="0">
                <a:solidFill>
                  <a:schemeClr val="bg1"/>
                </a:solidFill>
              </a:rPr>
              <a:t> century.</a:t>
            </a:r>
          </a:p>
          <a:p>
            <a:pPr lvl="1"/>
            <a:r>
              <a:rPr lang="en-GB" dirty="0" smtClean="0">
                <a:solidFill>
                  <a:schemeClr val="bg1"/>
                </a:solidFill>
              </a:rPr>
              <a:t>Limits in terms of quantitative documentation (i.e. “hard” figures, that are the bread and butter of modern economic study).</a:t>
            </a:r>
          </a:p>
          <a:p>
            <a:pPr lvl="1"/>
            <a:r>
              <a:rPr lang="en-GB" dirty="0" smtClean="0">
                <a:solidFill>
                  <a:schemeClr val="bg1"/>
                </a:solidFill>
              </a:rPr>
              <a:t>Converting “data” into something with which you can make meaningful comparisons between countries.</a:t>
            </a:r>
            <a:endParaRPr lang="en-GB" dirty="0">
              <a:solidFill>
                <a:schemeClr val="bg1"/>
              </a:solidFill>
            </a:endParaRPr>
          </a:p>
        </p:txBody>
      </p:sp>
      <p:sp>
        <p:nvSpPr>
          <p:cNvPr id="4" name="Content Placeholder 3"/>
          <p:cNvSpPr txBox="1">
            <a:spLocks/>
          </p:cNvSpPr>
          <p:nvPr/>
        </p:nvSpPr>
        <p:spPr>
          <a:xfrm>
            <a:off x="4648199" y="1600200"/>
            <a:ext cx="4495801" cy="5257800"/>
          </a:xfrm>
          <a:prstGeom prst="rect">
            <a:avLst/>
          </a:prstGeom>
        </p:spPr>
        <p:txBody>
          <a:bodyPr>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smtClean="0">
                <a:solidFill>
                  <a:schemeClr val="bg1"/>
                </a:solidFill>
              </a:rPr>
              <a:t>Example – measuring living standards in the Roman Empire</a:t>
            </a:r>
          </a:p>
          <a:p>
            <a:r>
              <a:rPr lang="en-GB" smtClean="0">
                <a:solidFill>
                  <a:schemeClr val="bg1"/>
                </a:solidFill>
              </a:rPr>
              <a:t>Problems of measuring living standards – variable data on wheat prices.</a:t>
            </a:r>
          </a:p>
          <a:p>
            <a:r>
              <a:rPr lang="en-GB" smtClean="0">
                <a:solidFill>
                  <a:schemeClr val="bg1"/>
                </a:solidFill>
              </a:rPr>
              <a:t>Patchy data for Imperial period on pay.</a:t>
            </a:r>
          </a:p>
          <a:p>
            <a:r>
              <a:rPr lang="en-GB" smtClean="0">
                <a:solidFill>
                  <a:schemeClr val="bg1"/>
                </a:solidFill>
              </a:rPr>
              <a:t>Allen and the use of Diocletian’s edict of Maximum Prices (AD 301) to work out living standards.</a:t>
            </a:r>
            <a:endParaRPr lang="en-GB" dirty="0">
              <a:solidFill>
                <a:schemeClr val="bg1"/>
              </a:solidFill>
            </a:endParaRPr>
          </a:p>
        </p:txBody>
      </p:sp>
      <p:sp>
        <p:nvSpPr>
          <p:cNvPr id="5" name="Content Placeholder 2"/>
          <p:cNvSpPr txBox="1">
            <a:spLocks/>
          </p:cNvSpPr>
          <p:nvPr/>
        </p:nvSpPr>
        <p:spPr>
          <a:xfrm>
            <a:off x="0" y="1600200"/>
            <a:ext cx="5486400" cy="5257800"/>
          </a:xfrm>
          <a:prstGeom prst="rect">
            <a:avLst/>
          </a:prstGeom>
          <a:solidFill>
            <a:schemeClr val="accent1">
              <a:lumMod val="40000"/>
              <a:lumOff val="60000"/>
            </a:schemeClr>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Medieval and early modern data compared with Diocletian’s price edict (in silver equivalents).</a:t>
            </a:r>
          </a:p>
          <a:p>
            <a:endParaRPr lang="en-GB" sz="1100" dirty="0" smtClean="0">
              <a:solidFill>
                <a:schemeClr val="bg1"/>
              </a:solidFill>
            </a:endParaRPr>
          </a:p>
          <a:p>
            <a:r>
              <a:rPr lang="en-GB" dirty="0" smtClean="0">
                <a:solidFill>
                  <a:schemeClr val="bg1"/>
                </a:solidFill>
              </a:rPr>
              <a:t>Respectability basket (food, including meat, wine, clothing and fuel).</a:t>
            </a:r>
          </a:p>
          <a:p>
            <a:endParaRPr lang="en-GB" sz="1100" dirty="0" smtClean="0">
              <a:solidFill>
                <a:schemeClr val="bg1"/>
              </a:solidFill>
            </a:endParaRPr>
          </a:p>
          <a:p>
            <a:r>
              <a:rPr lang="en-GB" dirty="0" smtClean="0">
                <a:solidFill>
                  <a:schemeClr val="bg1"/>
                </a:solidFill>
              </a:rPr>
              <a:t>Average daily wage for unskilled labourer (AD 301) – 1.16 g x 250 days of work = 290 g of silver.</a:t>
            </a:r>
          </a:p>
          <a:p>
            <a:endParaRPr lang="en-GB" sz="1100" dirty="0" smtClean="0">
              <a:solidFill>
                <a:schemeClr val="bg1"/>
              </a:solidFill>
            </a:endParaRPr>
          </a:p>
          <a:p>
            <a:r>
              <a:rPr lang="nb-NO" dirty="0" smtClean="0">
                <a:solidFill>
                  <a:schemeClr val="bg1"/>
                </a:solidFill>
              </a:rPr>
              <a:t>Requirement for respectability basket - 163.921 grams silver × 1.05 for rent × 3 (family) = 516.352 g.</a:t>
            </a:r>
          </a:p>
          <a:p>
            <a:endParaRPr lang="nb-NO" sz="1100" dirty="0" smtClean="0">
              <a:solidFill>
                <a:schemeClr val="bg1"/>
              </a:solidFill>
            </a:endParaRPr>
          </a:p>
          <a:p>
            <a:r>
              <a:rPr lang="en-GB" dirty="0" smtClean="0">
                <a:solidFill>
                  <a:schemeClr val="bg1"/>
                </a:solidFill>
              </a:rPr>
              <a:t>Worker earned 56% of the cost of the basket (289/516.352).</a:t>
            </a:r>
          </a:p>
          <a:p>
            <a:endParaRPr lang="en-GB" dirty="0"/>
          </a:p>
        </p:txBody>
      </p:sp>
      <p:sp>
        <p:nvSpPr>
          <p:cNvPr id="6" name="Content Placeholder 2"/>
          <p:cNvSpPr txBox="1">
            <a:spLocks/>
          </p:cNvSpPr>
          <p:nvPr/>
        </p:nvSpPr>
        <p:spPr>
          <a:xfrm>
            <a:off x="5486400" y="3928056"/>
            <a:ext cx="3657601" cy="2929945"/>
          </a:xfrm>
          <a:prstGeom prst="rect">
            <a:avLst/>
          </a:prstGeom>
          <a:solidFill>
            <a:schemeClr val="accent1">
              <a:lumMod val="40000"/>
              <a:lumOff val="6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Bare-bones basket – curtail non-essential items.</a:t>
            </a:r>
          </a:p>
          <a:p>
            <a:endParaRPr lang="en-GB" sz="1000" dirty="0" smtClean="0">
              <a:solidFill>
                <a:schemeClr val="bg1"/>
              </a:solidFill>
            </a:endParaRPr>
          </a:p>
          <a:p>
            <a:r>
              <a:rPr lang="en-GB" sz="2400" dirty="0" smtClean="0">
                <a:solidFill>
                  <a:schemeClr val="bg1"/>
                </a:solidFill>
              </a:rPr>
              <a:t>Cost of bare-bones diet - 83.163 g of silver, for family 261.963 g.</a:t>
            </a:r>
          </a:p>
          <a:p>
            <a:endParaRPr lang="en-GB" dirty="0"/>
          </a:p>
        </p:txBody>
      </p:sp>
      <p:pic>
        <p:nvPicPr>
          <p:cNvPr id="7" name="Picture 6"/>
          <p:cNvPicPr>
            <a:picLocks noChangeAspect="1"/>
          </p:cNvPicPr>
          <p:nvPr/>
        </p:nvPicPr>
        <p:blipFill rotWithShape="1">
          <a:blip r:embed="rId2"/>
          <a:srcRect b="47572"/>
          <a:stretch/>
        </p:blipFill>
        <p:spPr>
          <a:xfrm>
            <a:off x="5375985" y="425002"/>
            <a:ext cx="3839795" cy="3451539"/>
          </a:xfrm>
          <a:prstGeom prst="rect">
            <a:avLst/>
          </a:prstGeom>
        </p:spPr>
      </p:pic>
    </p:spTree>
    <p:extLst>
      <p:ext uri="{BB962C8B-B14F-4D97-AF65-F5344CB8AC3E}">
        <p14:creationId xmlns:p14="http://schemas.microsoft.com/office/powerpoint/2010/main" val="349113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Eurocentrism</a:t>
            </a:r>
            <a:r>
              <a:rPr lang="en-GB" dirty="0" smtClean="0"/>
              <a:t> </a:t>
            </a:r>
            <a:endParaRPr lang="en-GB" dirty="0"/>
          </a:p>
        </p:txBody>
      </p:sp>
      <p:sp>
        <p:nvSpPr>
          <p:cNvPr id="4" name="Content Placeholder 3"/>
          <p:cNvSpPr>
            <a:spLocks noGrp="1"/>
          </p:cNvSpPr>
          <p:nvPr>
            <p:ph sz="half" idx="1"/>
          </p:nvPr>
        </p:nvSpPr>
        <p:spPr>
          <a:xfrm>
            <a:off x="-2" y="1417638"/>
            <a:ext cx="5957907" cy="5440362"/>
          </a:xfrm>
        </p:spPr>
        <p:txBody>
          <a:bodyPr>
            <a:normAutofit fontScale="92500" lnSpcReduction="20000"/>
          </a:bodyPr>
          <a:lstStyle/>
          <a:p>
            <a:r>
              <a:rPr lang="en-GB" dirty="0" smtClean="0">
                <a:solidFill>
                  <a:schemeClr val="bg1"/>
                </a:solidFill>
              </a:rPr>
              <a:t>Need to be wary of older models of “civilizational” </a:t>
            </a:r>
            <a:r>
              <a:rPr lang="en-GB" dirty="0">
                <a:solidFill>
                  <a:schemeClr val="bg1"/>
                </a:solidFill>
              </a:rPr>
              <a:t>/ cultural differences </a:t>
            </a:r>
            <a:r>
              <a:rPr lang="en-GB" dirty="0" smtClean="0">
                <a:solidFill>
                  <a:schemeClr val="bg1"/>
                </a:solidFill>
              </a:rPr>
              <a:t>– reifying ideas about exceptionalism. </a:t>
            </a:r>
          </a:p>
          <a:p>
            <a:endParaRPr lang="en-GB" sz="500" dirty="0">
              <a:solidFill>
                <a:schemeClr val="bg1"/>
              </a:solidFill>
            </a:endParaRPr>
          </a:p>
          <a:p>
            <a:r>
              <a:rPr lang="en-GB" dirty="0" smtClean="0">
                <a:solidFill>
                  <a:schemeClr val="bg1"/>
                </a:solidFill>
              </a:rPr>
              <a:t>More conscious of links between different regions of the world and ecological factors.</a:t>
            </a:r>
          </a:p>
          <a:p>
            <a:pPr lvl="1"/>
            <a:r>
              <a:rPr lang="en-GB" dirty="0" smtClean="0">
                <a:solidFill>
                  <a:schemeClr val="bg1"/>
                </a:solidFill>
              </a:rPr>
              <a:t>Need to balance </a:t>
            </a:r>
            <a:r>
              <a:rPr lang="en-GB" dirty="0">
                <a:solidFill>
                  <a:schemeClr val="bg1"/>
                </a:solidFill>
              </a:rPr>
              <a:t>thinking about </a:t>
            </a:r>
            <a:r>
              <a:rPr lang="en-GB" dirty="0" err="1">
                <a:solidFill>
                  <a:schemeClr val="bg1"/>
                </a:solidFill>
              </a:rPr>
              <a:t>endogeneous</a:t>
            </a:r>
            <a:r>
              <a:rPr lang="en-GB" dirty="0">
                <a:solidFill>
                  <a:schemeClr val="bg1"/>
                </a:solidFill>
              </a:rPr>
              <a:t> and </a:t>
            </a:r>
            <a:r>
              <a:rPr lang="en-GB" dirty="0" err="1" smtClean="0">
                <a:solidFill>
                  <a:schemeClr val="bg1"/>
                </a:solidFill>
              </a:rPr>
              <a:t>exogeneous</a:t>
            </a:r>
            <a:r>
              <a:rPr lang="en-GB" dirty="0" smtClean="0">
                <a:solidFill>
                  <a:schemeClr val="bg1"/>
                </a:solidFill>
              </a:rPr>
              <a:t> factors.</a:t>
            </a:r>
          </a:p>
          <a:p>
            <a:endParaRPr lang="en-GB" sz="500" dirty="0">
              <a:solidFill>
                <a:schemeClr val="bg1"/>
              </a:solidFill>
            </a:endParaRPr>
          </a:p>
          <a:p>
            <a:r>
              <a:rPr lang="en-GB" dirty="0" smtClean="0">
                <a:solidFill>
                  <a:schemeClr val="bg1"/>
                </a:solidFill>
              </a:rPr>
              <a:t>Reconsideration of conditions in other regions of the world.</a:t>
            </a:r>
          </a:p>
          <a:p>
            <a:pPr lvl="1"/>
            <a:r>
              <a:rPr lang="en-GB" dirty="0" smtClean="0">
                <a:solidFill>
                  <a:schemeClr val="bg1"/>
                </a:solidFill>
              </a:rPr>
              <a:t>For example, a number of regions in China had comparable or better living standards that regions of Europe (notable in terms of quality and quantity of food consumption and also household goods and textiles) – </a:t>
            </a:r>
            <a:r>
              <a:rPr lang="en-GB" dirty="0" err="1" smtClean="0">
                <a:solidFill>
                  <a:schemeClr val="bg1"/>
                </a:solidFill>
              </a:rPr>
              <a:t>Pomeranz</a:t>
            </a:r>
            <a:r>
              <a:rPr lang="en-GB" dirty="0" smtClean="0">
                <a:solidFill>
                  <a:schemeClr val="bg1"/>
                </a:solidFill>
              </a:rPr>
              <a:t> (2000).</a:t>
            </a:r>
            <a:endParaRPr lang="en-GB" dirty="0">
              <a:solidFill>
                <a:schemeClr val="bg1"/>
              </a:solidFill>
            </a:endParaRPr>
          </a:p>
        </p:txBody>
      </p:sp>
      <p:pic>
        <p:nvPicPr>
          <p:cNvPr id="1026" name="Picture 2" descr="Industrial Revolution | Definition, History, Dates, Summary, &amp; Facts |  Britannic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957906" y="1665139"/>
            <a:ext cx="3019228" cy="21002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5957906" y="4035381"/>
            <a:ext cx="3019228" cy="2584360"/>
          </a:xfrm>
          <a:prstGeom prst="rect">
            <a:avLst/>
          </a:prstGeom>
        </p:spPr>
      </p:pic>
    </p:spTree>
    <p:extLst>
      <p:ext uri="{BB962C8B-B14F-4D97-AF65-F5344CB8AC3E}">
        <p14:creationId xmlns:p14="http://schemas.microsoft.com/office/powerpoint/2010/main" val="20246220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5008"/>
          </a:xfrm>
        </p:spPr>
        <p:txBody>
          <a:bodyPr>
            <a:normAutofit/>
          </a:bodyPr>
          <a:lstStyle/>
          <a:p>
            <a:r>
              <a:rPr lang="en-GB" sz="3600" dirty="0" smtClean="0">
                <a:solidFill>
                  <a:schemeClr val="bg1"/>
                </a:solidFill>
              </a:rPr>
              <a:t>proto-“capitalist” developments</a:t>
            </a:r>
            <a:endParaRPr lang="en-GB" sz="3600" dirty="0">
              <a:solidFill>
                <a:schemeClr val="bg1"/>
              </a:solidFill>
            </a:endParaRPr>
          </a:p>
        </p:txBody>
      </p:sp>
      <p:sp>
        <p:nvSpPr>
          <p:cNvPr id="3" name="Content Placeholder 2"/>
          <p:cNvSpPr>
            <a:spLocks noGrp="1"/>
          </p:cNvSpPr>
          <p:nvPr>
            <p:ph idx="1"/>
          </p:nvPr>
        </p:nvSpPr>
        <p:spPr>
          <a:xfrm>
            <a:off x="0" y="1184856"/>
            <a:ext cx="9144000" cy="5673143"/>
          </a:xfrm>
        </p:spPr>
        <p:txBody>
          <a:bodyPr>
            <a:normAutofit fontScale="92500"/>
          </a:bodyPr>
          <a:lstStyle/>
          <a:p>
            <a:r>
              <a:rPr lang="en-GB" dirty="0" smtClean="0">
                <a:solidFill>
                  <a:schemeClr val="bg1"/>
                </a:solidFill>
              </a:rPr>
              <a:t>Increasing consumptive patterns not unique to Europe, but quite widespread across Eurasia. </a:t>
            </a:r>
          </a:p>
          <a:p>
            <a:endParaRPr lang="en-GB" sz="900" dirty="0">
              <a:solidFill>
                <a:schemeClr val="bg1"/>
              </a:solidFill>
            </a:endParaRPr>
          </a:p>
          <a:p>
            <a:r>
              <a:rPr lang="en-GB" dirty="0" smtClean="0">
                <a:solidFill>
                  <a:schemeClr val="bg1"/>
                </a:solidFill>
              </a:rPr>
              <a:t>Notion of “eastern” polities (Ottomans, </a:t>
            </a:r>
            <a:r>
              <a:rPr lang="en-GB" dirty="0" err="1" smtClean="0">
                <a:solidFill>
                  <a:schemeClr val="bg1"/>
                </a:solidFill>
              </a:rPr>
              <a:t>Safavids</a:t>
            </a:r>
            <a:r>
              <a:rPr lang="en-GB" dirty="0" smtClean="0">
                <a:solidFill>
                  <a:schemeClr val="bg1"/>
                </a:solidFill>
              </a:rPr>
              <a:t>, Mughals, Ming-Qing empires) </a:t>
            </a:r>
            <a:r>
              <a:rPr lang="en-GB" dirty="0">
                <a:solidFill>
                  <a:schemeClr val="bg1"/>
                </a:solidFill>
              </a:rPr>
              <a:t>increasingly </a:t>
            </a:r>
            <a:r>
              <a:rPr lang="en-GB" dirty="0" smtClean="0">
                <a:solidFill>
                  <a:schemeClr val="bg1"/>
                </a:solidFill>
              </a:rPr>
              <a:t>unable </a:t>
            </a:r>
            <a:r>
              <a:rPr lang="en-GB" dirty="0">
                <a:solidFill>
                  <a:schemeClr val="bg1"/>
                </a:solidFill>
              </a:rPr>
              <a:t>to </a:t>
            </a:r>
            <a:r>
              <a:rPr lang="en-GB" dirty="0" smtClean="0">
                <a:solidFill>
                  <a:schemeClr val="bg1"/>
                </a:solidFill>
              </a:rPr>
              <a:t>provide order, stability, protection form outside aggression, to help market integration, innovation and private economic activity increasingly challenged.   </a:t>
            </a:r>
          </a:p>
          <a:p>
            <a:endParaRPr lang="en-GB" sz="600" dirty="0">
              <a:solidFill>
                <a:schemeClr val="bg1"/>
              </a:solidFill>
            </a:endParaRPr>
          </a:p>
          <a:p>
            <a:r>
              <a:rPr lang="en-GB" dirty="0" smtClean="0">
                <a:solidFill>
                  <a:schemeClr val="bg1"/>
                </a:solidFill>
              </a:rPr>
              <a:t>Population growth in Europe and China before 1750 comparable – intensification and efficiencies vs. mechanisation? </a:t>
            </a:r>
          </a:p>
          <a:p>
            <a:endParaRPr lang="en-GB" sz="600" dirty="0">
              <a:solidFill>
                <a:schemeClr val="bg1"/>
              </a:solidFill>
            </a:endParaRPr>
          </a:p>
          <a:p>
            <a:r>
              <a:rPr lang="en-GB" dirty="0" smtClean="0">
                <a:solidFill>
                  <a:schemeClr val="bg1"/>
                </a:solidFill>
              </a:rPr>
              <a:t>Demand for silver in Asia helping to underpin profitability of European exploitation in the New World.  </a:t>
            </a:r>
            <a:endParaRPr lang="en-GB" dirty="0">
              <a:solidFill>
                <a:schemeClr val="bg1"/>
              </a:solidFill>
            </a:endParaRPr>
          </a:p>
        </p:txBody>
      </p:sp>
    </p:spTree>
    <p:extLst>
      <p:ext uri="{BB962C8B-B14F-4D97-AF65-F5344CB8AC3E}">
        <p14:creationId xmlns:p14="http://schemas.microsoft.com/office/powerpoint/2010/main" val="9525741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Questions to consider</a:t>
            </a:r>
            <a:endParaRPr lang="en-GB" dirty="0">
              <a:solidFill>
                <a:schemeClr val="bg1"/>
              </a:solidFill>
            </a:endParaRPr>
          </a:p>
        </p:txBody>
      </p:sp>
      <p:sp>
        <p:nvSpPr>
          <p:cNvPr id="3" name="Content Placeholder 2"/>
          <p:cNvSpPr>
            <a:spLocks noGrp="1"/>
          </p:cNvSpPr>
          <p:nvPr>
            <p:ph idx="1"/>
          </p:nvPr>
        </p:nvSpPr>
        <p:spPr/>
        <p:txBody>
          <a:bodyPr/>
          <a:lstStyle/>
          <a:p>
            <a:r>
              <a:rPr lang="en-GB" b="1" dirty="0" smtClean="0">
                <a:solidFill>
                  <a:schemeClr val="bg1"/>
                </a:solidFill>
              </a:rPr>
              <a:t>Consider your own thoughts on the Great Divergence model.</a:t>
            </a:r>
          </a:p>
          <a:p>
            <a:endParaRPr lang="en-GB" b="1" dirty="0">
              <a:solidFill>
                <a:schemeClr val="bg1"/>
              </a:solidFill>
            </a:endParaRPr>
          </a:p>
          <a:p>
            <a:r>
              <a:rPr lang="en-GB" b="1" dirty="0" smtClean="0">
                <a:solidFill>
                  <a:schemeClr val="bg1"/>
                </a:solidFill>
              </a:rPr>
              <a:t>Which explanations that have been offered to explain this divergence do you find most convincing? </a:t>
            </a:r>
          </a:p>
          <a:p>
            <a:endParaRPr lang="en-GB" b="1" dirty="0">
              <a:solidFill>
                <a:schemeClr val="bg1"/>
              </a:solidFill>
            </a:endParaRPr>
          </a:p>
          <a:p>
            <a:r>
              <a:rPr lang="en-GB" b="1" dirty="0" smtClean="0">
                <a:solidFill>
                  <a:schemeClr val="bg1"/>
                </a:solidFill>
              </a:rPr>
              <a:t>Are there any other factors not discussed which you think are relevant?</a:t>
            </a:r>
            <a:endParaRPr lang="en-GB" b="1" dirty="0">
              <a:solidFill>
                <a:schemeClr val="bg1"/>
              </a:solidFill>
            </a:endParaRPr>
          </a:p>
        </p:txBody>
      </p:sp>
    </p:spTree>
    <p:extLst>
      <p:ext uri="{BB962C8B-B14F-4D97-AF65-F5344CB8AC3E}">
        <p14:creationId xmlns:p14="http://schemas.microsoft.com/office/powerpoint/2010/main" val="40881193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417639"/>
            <a:ext cx="9144000" cy="5440362"/>
          </a:xfrm>
        </p:spPr>
        <p:txBody>
          <a:bodyPr>
            <a:normAutofit fontScale="92500" lnSpcReduction="10000"/>
          </a:bodyPr>
          <a:lstStyle/>
          <a:p>
            <a:r>
              <a:rPr lang="en-GB" dirty="0" smtClean="0">
                <a:solidFill>
                  <a:schemeClr val="bg1"/>
                </a:solidFill>
              </a:rPr>
              <a:t>Allen, R. C. 2009a. </a:t>
            </a:r>
            <a:r>
              <a:rPr lang="en-GB" i="1" dirty="0">
                <a:solidFill>
                  <a:schemeClr val="bg1"/>
                </a:solidFill>
              </a:rPr>
              <a:t>The British Industrial Revolution in Global </a:t>
            </a:r>
            <a:r>
              <a:rPr lang="en-GB" i="1" dirty="0" smtClean="0">
                <a:solidFill>
                  <a:schemeClr val="bg1"/>
                </a:solidFill>
              </a:rPr>
              <a:t>Perspective</a:t>
            </a:r>
            <a:r>
              <a:rPr lang="en-GB" dirty="0" smtClean="0">
                <a:solidFill>
                  <a:schemeClr val="bg1"/>
                </a:solidFill>
              </a:rPr>
              <a:t>. Cambridge: Cambridge University Press. </a:t>
            </a:r>
          </a:p>
          <a:p>
            <a:endParaRPr lang="en-GB" sz="600" dirty="0" smtClean="0">
              <a:solidFill>
                <a:schemeClr val="bg1"/>
              </a:solidFill>
            </a:endParaRPr>
          </a:p>
          <a:p>
            <a:r>
              <a:rPr lang="en-GB" dirty="0" smtClean="0">
                <a:solidFill>
                  <a:schemeClr val="bg1"/>
                </a:solidFill>
              </a:rPr>
              <a:t>Allen</a:t>
            </a:r>
            <a:r>
              <a:rPr lang="en-GB" dirty="0">
                <a:solidFill>
                  <a:schemeClr val="bg1"/>
                </a:solidFill>
              </a:rPr>
              <a:t>, R. C. </a:t>
            </a:r>
            <a:r>
              <a:rPr lang="en-GB" dirty="0" smtClean="0">
                <a:solidFill>
                  <a:schemeClr val="bg1"/>
                </a:solidFill>
              </a:rPr>
              <a:t>2009b. </a:t>
            </a:r>
            <a:r>
              <a:rPr lang="en-GB" dirty="0">
                <a:solidFill>
                  <a:schemeClr val="bg1"/>
                </a:solidFill>
              </a:rPr>
              <a:t>‘How Prosperous were the Romans? Evidence from Diocletian’s Price Edict (AD 301)’. In Bowman, A. and Wilson, A. (eds.), Quantifying the Roman Economy: Methods and Problems. Oxford: Oxford University Press: 327-345.</a:t>
            </a:r>
          </a:p>
          <a:p>
            <a:pPr marL="137160" indent="0">
              <a:buNone/>
            </a:pPr>
            <a:endParaRPr lang="en-GB" sz="1000" dirty="0">
              <a:solidFill>
                <a:schemeClr val="bg1"/>
              </a:solidFill>
            </a:endParaRPr>
          </a:p>
          <a:p>
            <a:r>
              <a:rPr lang="en-GB" dirty="0">
                <a:solidFill>
                  <a:schemeClr val="bg1"/>
                </a:solidFill>
              </a:rPr>
              <a:t>Allen, R. C</a:t>
            </a:r>
            <a:r>
              <a:rPr lang="en-GB" dirty="0" smtClean="0">
                <a:solidFill>
                  <a:schemeClr val="bg1"/>
                </a:solidFill>
              </a:rPr>
              <a:t>. 2011. </a:t>
            </a:r>
            <a:r>
              <a:rPr lang="en-GB" i="1" dirty="0" smtClean="0">
                <a:solidFill>
                  <a:schemeClr val="bg1"/>
                </a:solidFill>
              </a:rPr>
              <a:t>Global Economic History: A Very Short Introduction</a:t>
            </a:r>
            <a:r>
              <a:rPr lang="en-GB" dirty="0" smtClean="0">
                <a:solidFill>
                  <a:schemeClr val="bg1"/>
                </a:solidFill>
              </a:rPr>
              <a:t>. Oxford University Press.</a:t>
            </a:r>
          </a:p>
          <a:p>
            <a:endParaRPr lang="en-GB" sz="600" dirty="0">
              <a:solidFill>
                <a:schemeClr val="bg1"/>
              </a:solidFill>
            </a:endParaRPr>
          </a:p>
          <a:p>
            <a:r>
              <a:rPr lang="en-GB" dirty="0" err="1" smtClean="0">
                <a:solidFill>
                  <a:schemeClr val="bg1"/>
                </a:solidFill>
              </a:rPr>
              <a:t>Pomeranz</a:t>
            </a:r>
            <a:r>
              <a:rPr lang="en-GB" dirty="0" smtClean="0">
                <a:solidFill>
                  <a:schemeClr val="bg1"/>
                </a:solidFill>
              </a:rPr>
              <a:t>, K. (ed.), </a:t>
            </a:r>
            <a:r>
              <a:rPr lang="en-GB" dirty="0">
                <a:solidFill>
                  <a:schemeClr val="bg1"/>
                </a:solidFill>
              </a:rPr>
              <a:t>2000. </a:t>
            </a:r>
            <a:r>
              <a:rPr lang="en-GB" i="1" dirty="0">
                <a:solidFill>
                  <a:schemeClr val="bg1"/>
                </a:solidFill>
              </a:rPr>
              <a:t>The Great Divergence: China, Europe, and the Making of the Modern World Economy</a:t>
            </a:r>
            <a:r>
              <a:rPr lang="en-GB" dirty="0">
                <a:solidFill>
                  <a:schemeClr val="bg1"/>
                </a:solidFill>
              </a:rPr>
              <a:t>. Princeton, NJ, Princeton University </a:t>
            </a:r>
            <a:r>
              <a:rPr lang="en-GB" dirty="0" smtClean="0">
                <a:solidFill>
                  <a:schemeClr val="bg1"/>
                </a:solidFill>
              </a:rPr>
              <a:t>Press. </a:t>
            </a:r>
            <a:endParaRPr lang="en-GB" dirty="0">
              <a:solidFill>
                <a:schemeClr val="bg1"/>
              </a:solidFill>
            </a:endParaRPr>
          </a:p>
        </p:txBody>
      </p:sp>
    </p:spTree>
    <p:extLst>
      <p:ext uri="{BB962C8B-B14F-4D97-AF65-F5344CB8AC3E}">
        <p14:creationId xmlns:p14="http://schemas.microsoft.com/office/powerpoint/2010/main" val="23418444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1241</TotalTime>
  <Words>2615</Words>
  <Application>Microsoft Office PowerPoint</Application>
  <PresentationFormat>On-screen Show (4:3)</PresentationFormat>
  <Paragraphs>233</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Book Antiqua</vt:lpstr>
      <vt:lpstr>Lucida Sans</vt:lpstr>
      <vt:lpstr>Wingdings</vt:lpstr>
      <vt:lpstr>Wingdings 2</vt:lpstr>
      <vt:lpstr>Wingdings 3</vt:lpstr>
      <vt:lpstr>Apex</vt:lpstr>
      <vt:lpstr>Reframing the World: The Emergence and significance of global history </vt:lpstr>
      <vt:lpstr>What is the Great Divergence?</vt:lpstr>
      <vt:lpstr>Historical divisions</vt:lpstr>
      <vt:lpstr>Per Capita Income and Real Wages</vt:lpstr>
      <vt:lpstr>Factors in unequal development</vt:lpstr>
      <vt:lpstr>Rise of the “West” (1)</vt:lpstr>
      <vt:lpstr>Rise of the “West” (2)</vt:lpstr>
      <vt:lpstr>Rise of the “West” (3)</vt:lpstr>
      <vt:lpstr>Rise of the “West” (4)</vt:lpstr>
      <vt:lpstr>Developments in Europe and America</vt:lpstr>
      <vt:lpstr>Consequences of imperialism and colonialism</vt:lpstr>
      <vt:lpstr>Poorer countries in today’s world</vt:lpstr>
      <vt:lpstr>Variant experiences (1)</vt:lpstr>
      <vt:lpstr>Variant experiences (2)</vt:lpstr>
      <vt:lpstr>PowerPoint Presentation</vt:lpstr>
      <vt:lpstr>Limits of the evidence</vt:lpstr>
      <vt:lpstr>Eurocentrism </vt:lpstr>
      <vt:lpstr>proto-“capitalist” developments</vt:lpstr>
      <vt:lpstr>Questions to consider</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Reframing the World: The Emergence and significance of global history</dc:title>
  <dc:creator>Matthew Cobb</dc:creator>
  <cp:lastModifiedBy>Matthew Cobb</cp:lastModifiedBy>
  <cp:revision>131</cp:revision>
  <dcterms:created xsi:type="dcterms:W3CDTF">2020-11-03T12:29:22Z</dcterms:created>
  <dcterms:modified xsi:type="dcterms:W3CDTF">2020-11-18T17:16:20Z</dcterms:modified>
</cp:coreProperties>
</file>