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14C1824-B971-4171-A9BD-C2AEE82D51A7}"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1488383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C1824-B971-4171-A9BD-C2AEE82D51A7}"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1286873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14C1824-B971-4171-A9BD-C2AEE82D51A7}"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1190630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4C1824-B971-4171-A9BD-C2AEE82D51A7}"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28652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4C1824-B971-4171-A9BD-C2AEE82D51A7}" type="datetimeFigureOut">
              <a:rPr lang="en-GB" smtClean="0"/>
              <a:t>11/03/2020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605055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4C1824-B971-4171-A9BD-C2AEE82D51A7}"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2155621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614C1824-B971-4171-A9BD-C2AEE82D51A7}" type="datetimeFigureOut">
              <a:rPr lang="en-GB" smtClean="0"/>
              <a:t>11/03/2020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2672025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4C1824-B971-4171-A9BD-C2AEE82D51A7}"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3623119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4C1824-B971-4171-A9BD-C2AEE82D51A7}"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815854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4C1824-B971-4171-A9BD-C2AEE82D51A7}"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1787338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4C1824-B971-4171-A9BD-C2AEE82D51A7}"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39400071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4C1824-B971-4171-A9BD-C2AEE82D51A7}"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DCBF3-5C52-45D7-A4D5-018F5F19C6ED}"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40321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14C1824-B971-4171-A9BD-C2AEE82D51A7}"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1551525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14C1824-B971-4171-A9BD-C2AEE82D51A7}"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4373158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14C1824-B971-4171-A9BD-C2AEE82D51A7}"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17186604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C1824-B971-4171-A9BD-C2AEE82D51A7}"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33672689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C1824-B971-4171-A9BD-C2AEE82D51A7}"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FDCBF3-5C52-45D7-A4D5-018F5F19C6ED}" type="slidenum">
              <a:rPr lang="en-GB" smtClean="0"/>
              <a:t>‹#›</a:t>
            </a:fld>
            <a:endParaRPr lang="en-GB"/>
          </a:p>
        </p:txBody>
      </p:sp>
    </p:spTree>
    <p:extLst>
      <p:ext uri="{BB962C8B-B14F-4D97-AF65-F5344CB8AC3E}">
        <p14:creationId xmlns:p14="http://schemas.microsoft.com/office/powerpoint/2010/main" val="35357855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614C1824-B971-4171-A9BD-C2AEE82D51A7}" type="datetimeFigureOut">
              <a:rPr lang="en-GB" smtClean="0"/>
              <a:t>11/03/2020</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06FDCBF3-5C52-45D7-A4D5-018F5F19C6ED}" type="slidenum">
              <a:rPr lang="en-GB" smtClean="0"/>
              <a:t>‹#›</a:t>
            </a:fld>
            <a:endParaRPr lang="en-GB"/>
          </a:p>
        </p:txBody>
      </p:sp>
    </p:spTree>
    <p:extLst>
      <p:ext uri="{BB962C8B-B14F-4D97-AF65-F5344CB8AC3E}">
        <p14:creationId xmlns:p14="http://schemas.microsoft.com/office/powerpoint/2010/main" val="2410685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397B-A37B-4F2F-BB23-953CABBFA970}"/>
              </a:ext>
            </a:extLst>
          </p:cNvPr>
          <p:cNvSpPr>
            <a:spLocks noGrp="1"/>
          </p:cNvSpPr>
          <p:nvPr>
            <p:ph type="ctrTitle"/>
          </p:nvPr>
        </p:nvSpPr>
        <p:spPr/>
        <p:txBody>
          <a:bodyPr/>
          <a:lstStyle/>
          <a:p>
            <a:r>
              <a:rPr lang="en-GB" dirty="0"/>
              <a:t>International hotel- Marriott </a:t>
            </a:r>
          </a:p>
        </p:txBody>
      </p:sp>
      <p:sp>
        <p:nvSpPr>
          <p:cNvPr id="3" name="Subtitle 2">
            <a:extLst>
              <a:ext uri="{FF2B5EF4-FFF2-40B4-BE49-F238E27FC236}">
                <a16:creationId xmlns:a16="http://schemas.microsoft.com/office/drawing/2014/main" id="{1814F277-EACD-4DE3-9315-00776EB0BC3B}"/>
              </a:ext>
            </a:extLst>
          </p:cNvPr>
          <p:cNvSpPr>
            <a:spLocks noGrp="1"/>
          </p:cNvSpPr>
          <p:nvPr>
            <p:ph type="subTitle" idx="1"/>
          </p:nvPr>
        </p:nvSpPr>
        <p:spPr/>
        <p:txBody>
          <a:bodyPr/>
          <a:lstStyle/>
          <a:p>
            <a:r>
              <a:rPr lang="en-GB" dirty="0"/>
              <a:t>Shakera Akthar</a:t>
            </a:r>
          </a:p>
          <a:p>
            <a:r>
              <a:rPr lang="en-GB" dirty="0"/>
              <a:t> student number- 1705054</a:t>
            </a:r>
          </a:p>
        </p:txBody>
      </p:sp>
      <p:pic>
        <p:nvPicPr>
          <p:cNvPr id="4" name="Picture 3">
            <a:extLst>
              <a:ext uri="{FF2B5EF4-FFF2-40B4-BE49-F238E27FC236}">
                <a16:creationId xmlns:a16="http://schemas.microsoft.com/office/drawing/2014/main" id="{37356645-940E-41AA-9FB7-0E66FD2BFD88}"/>
              </a:ext>
            </a:extLst>
          </p:cNvPr>
          <p:cNvPicPr>
            <a:picLocks noChangeAspect="1"/>
          </p:cNvPicPr>
          <p:nvPr/>
        </p:nvPicPr>
        <p:blipFill>
          <a:blip r:embed="rId2"/>
          <a:stretch>
            <a:fillRect/>
          </a:stretch>
        </p:blipFill>
        <p:spPr>
          <a:xfrm>
            <a:off x="324057" y="3429000"/>
            <a:ext cx="3585335" cy="2481346"/>
          </a:xfrm>
          <a:prstGeom prst="rect">
            <a:avLst/>
          </a:prstGeom>
        </p:spPr>
      </p:pic>
    </p:spTree>
    <p:extLst>
      <p:ext uri="{BB962C8B-B14F-4D97-AF65-F5344CB8AC3E}">
        <p14:creationId xmlns:p14="http://schemas.microsoft.com/office/powerpoint/2010/main" val="1222674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E5FDE-DA2E-4FA1-A3EF-1DF38611E68C}"/>
              </a:ext>
            </a:extLst>
          </p:cNvPr>
          <p:cNvSpPr>
            <a:spLocks noGrp="1"/>
          </p:cNvSpPr>
          <p:nvPr>
            <p:ph type="title"/>
          </p:nvPr>
        </p:nvSpPr>
        <p:spPr/>
        <p:txBody>
          <a:bodyPr/>
          <a:lstStyle/>
          <a:p>
            <a:r>
              <a:rPr lang="en-GB" dirty="0"/>
              <a:t>Pestle </a:t>
            </a:r>
          </a:p>
        </p:txBody>
      </p:sp>
      <p:sp>
        <p:nvSpPr>
          <p:cNvPr id="3" name="Content Placeholder 2">
            <a:extLst>
              <a:ext uri="{FF2B5EF4-FFF2-40B4-BE49-F238E27FC236}">
                <a16:creationId xmlns:a16="http://schemas.microsoft.com/office/drawing/2014/main" id="{E8AB39B4-E110-424E-8138-111E5562D459}"/>
              </a:ext>
            </a:extLst>
          </p:cNvPr>
          <p:cNvSpPr>
            <a:spLocks noGrp="1"/>
          </p:cNvSpPr>
          <p:nvPr>
            <p:ph sz="quarter" idx="13"/>
          </p:nvPr>
        </p:nvSpPr>
        <p:spPr>
          <a:xfrm>
            <a:off x="198783" y="2367092"/>
            <a:ext cx="11078817" cy="4338508"/>
          </a:xfrm>
        </p:spPr>
        <p:txBody>
          <a:bodyPr>
            <a:normAutofit fontScale="92500"/>
          </a:bodyPr>
          <a:lstStyle/>
          <a:p>
            <a:r>
              <a:rPr lang="en-GB" dirty="0"/>
              <a:t>Pestle stands for political, economic, social, technological, legal and environmental</a:t>
            </a:r>
          </a:p>
          <a:p>
            <a:r>
              <a:rPr lang="en-GB" dirty="0"/>
              <a:t>Marriott International is one of the world’s hugest and most notorious hotel operators</a:t>
            </a:r>
          </a:p>
          <a:p>
            <a:r>
              <a:rPr lang="en-GB" dirty="0"/>
              <a:t>Currently this hotel operates around 4,200 hotels in 79 countries as well as territories. </a:t>
            </a:r>
          </a:p>
          <a:p>
            <a:r>
              <a:rPr lang="en-GB" dirty="0"/>
              <a:t>They also operate under 19 different brands including Ritz-Carlton, and J.W. Marriott. </a:t>
            </a:r>
          </a:p>
          <a:p>
            <a:r>
              <a:rPr lang="en-GB" dirty="0"/>
              <a:t>This property includes luxury, boutiques, suites and apartment hotels also including resorts</a:t>
            </a:r>
          </a:p>
          <a:p>
            <a:r>
              <a:rPr lang="en-GB" dirty="0"/>
              <a:t>Marriott reported liabilities of $9.354 billion in 2015 even though it only made $1.307 billion in cash from operations.</a:t>
            </a:r>
          </a:p>
        </p:txBody>
      </p:sp>
    </p:spTree>
    <p:extLst>
      <p:ext uri="{BB962C8B-B14F-4D97-AF65-F5344CB8AC3E}">
        <p14:creationId xmlns:p14="http://schemas.microsoft.com/office/powerpoint/2010/main" val="2111102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DC667-4B5D-42A4-B142-C6183F39A668}"/>
              </a:ext>
            </a:extLst>
          </p:cNvPr>
          <p:cNvSpPr>
            <a:spLocks noGrp="1"/>
          </p:cNvSpPr>
          <p:nvPr>
            <p:ph type="title"/>
          </p:nvPr>
        </p:nvSpPr>
        <p:spPr/>
        <p:txBody>
          <a:bodyPr/>
          <a:lstStyle/>
          <a:p>
            <a:r>
              <a:rPr lang="en-GB" dirty="0"/>
              <a:t>Political impacts on Marriott</a:t>
            </a:r>
          </a:p>
        </p:txBody>
      </p:sp>
      <p:sp>
        <p:nvSpPr>
          <p:cNvPr id="3" name="Content Placeholder 2">
            <a:extLst>
              <a:ext uri="{FF2B5EF4-FFF2-40B4-BE49-F238E27FC236}">
                <a16:creationId xmlns:a16="http://schemas.microsoft.com/office/drawing/2014/main" id="{26AFBDCD-687E-49AB-A70D-3F70AB0F6D15}"/>
              </a:ext>
            </a:extLst>
          </p:cNvPr>
          <p:cNvSpPr>
            <a:spLocks noGrp="1"/>
          </p:cNvSpPr>
          <p:nvPr>
            <p:ph sz="quarter" idx="13"/>
          </p:nvPr>
        </p:nvSpPr>
        <p:spPr/>
        <p:txBody>
          <a:bodyPr/>
          <a:lstStyle/>
          <a:p>
            <a:r>
              <a:rPr lang="en-GB" dirty="0"/>
              <a:t>A political factor which can affect Marriott Hotel is the danger of terrorism, international relations and the political climate in popular tourist destinations</a:t>
            </a:r>
          </a:p>
          <a:p>
            <a:r>
              <a:rPr lang="en-GB" dirty="0"/>
              <a:t>The biggest risk here is a terrorist attack or a military conflict that could disrupt international air travel or frighten people away from travelling</a:t>
            </a:r>
          </a:p>
          <a:p>
            <a:r>
              <a:rPr lang="en-GB" dirty="0"/>
              <a:t>Another danger Marriott also faces is that terrorists will definitely attack tourist sites or hotels directly. These attacks could potentially scare away Marriott’s guests as well as for the company to spend more on security for CCTV and measures. </a:t>
            </a:r>
          </a:p>
        </p:txBody>
      </p:sp>
    </p:spTree>
    <p:extLst>
      <p:ext uri="{BB962C8B-B14F-4D97-AF65-F5344CB8AC3E}">
        <p14:creationId xmlns:p14="http://schemas.microsoft.com/office/powerpoint/2010/main" val="3667815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E54AE-CB9E-4619-B0AB-09F6C20391D1}"/>
              </a:ext>
            </a:extLst>
          </p:cNvPr>
          <p:cNvSpPr>
            <a:spLocks noGrp="1"/>
          </p:cNvSpPr>
          <p:nvPr>
            <p:ph type="title"/>
          </p:nvPr>
        </p:nvSpPr>
        <p:spPr/>
        <p:txBody>
          <a:bodyPr/>
          <a:lstStyle/>
          <a:p>
            <a:r>
              <a:rPr lang="en-GB" dirty="0"/>
              <a:t>Economic </a:t>
            </a:r>
          </a:p>
        </p:txBody>
      </p:sp>
      <p:sp>
        <p:nvSpPr>
          <p:cNvPr id="3" name="Content Placeholder 2">
            <a:extLst>
              <a:ext uri="{FF2B5EF4-FFF2-40B4-BE49-F238E27FC236}">
                <a16:creationId xmlns:a16="http://schemas.microsoft.com/office/drawing/2014/main" id="{B6F1E5B3-9981-4AE0-82C4-B65B6E79443D}"/>
              </a:ext>
            </a:extLst>
          </p:cNvPr>
          <p:cNvSpPr>
            <a:spLocks noGrp="1"/>
          </p:cNvSpPr>
          <p:nvPr>
            <p:ph sz="quarter" idx="13"/>
          </p:nvPr>
        </p:nvSpPr>
        <p:spPr>
          <a:xfrm>
            <a:off x="239165" y="2009284"/>
            <a:ext cx="11039061" cy="4351760"/>
          </a:xfrm>
        </p:spPr>
        <p:txBody>
          <a:bodyPr>
            <a:normAutofit fontScale="92500" lnSpcReduction="20000"/>
          </a:bodyPr>
          <a:lstStyle/>
          <a:p>
            <a:r>
              <a:rPr lang="en-GB" dirty="0"/>
              <a:t>There are major effects on Marriott economically, such as the slowing of economic growth in China and the ongoing economic turmoil in Europe</a:t>
            </a:r>
          </a:p>
          <a:p>
            <a:r>
              <a:rPr lang="en-GB" dirty="0"/>
              <a:t>Such events as the stock market collapse in China and the debt crisis in Europe have greatly reduced individuals’ buying power and their ability to travel. </a:t>
            </a:r>
          </a:p>
          <a:p>
            <a:r>
              <a:rPr lang="en-GB" dirty="0"/>
              <a:t>The biggest effect of this is the tapering from business travel, which Marriott is heavily dependent upon. </a:t>
            </a:r>
          </a:p>
          <a:p>
            <a:r>
              <a:rPr lang="en-GB" dirty="0"/>
              <a:t>A related problem for Marriott is the high exchange rate for the U.S. dollar overseas, which discourages Americans from traveling and foreign tourists from visiting U.S. destinations such as Las Vegas</a:t>
            </a:r>
          </a:p>
          <a:p>
            <a:r>
              <a:rPr lang="en-GB" dirty="0"/>
              <a:t>High exchange rates can also discourage business travel.</a:t>
            </a:r>
          </a:p>
          <a:p>
            <a:r>
              <a:rPr lang="en-GB" dirty="0"/>
              <a:t>. A long-term economic threat is growing income inequality and stagnation of middle-class wages in the United States, which reduces people’s ability to travel and stay at hotels</a:t>
            </a:r>
          </a:p>
        </p:txBody>
      </p:sp>
    </p:spTree>
    <p:extLst>
      <p:ext uri="{BB962C8B-B14F-4D97-AF65-F5344CB8AC3E}">
        <p14:creationId xmlns:p14="http://schemas.microsoft.com/office/powerpoint/2010/main" val="3935801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22D62-9ECD-434E-9E7C-834C8DFCA6AD}"/>
              </a:ext>
            </a:extLst>
          </p:cNvPr>
          <p:cNvSpPr>
            <a:spLocks noGrp="1"/>
          </p:cNvSpPr>
          <p:nvPr>
            <p:ph type="title"/>
          </p:nvPr>
        </p:nvSpPr>
        <p:spPr/>
        <p:txBody>
          <a:bodyPr/>
          <a:lstStyle/>
          <a:p>
            <a:r>
              <a:rPr lang="en-GB" dirty="0"/>
              <a:t>Social &amp; Cultural </a:t>
            </a:r>
          </a:p>
        </p:txBody>
      </p:sp>
      <p:sp>
        <p:nvSpPr>
          <p:cNvPr id="3" name="Content Placeholder 2">
            <a:extLst>
              <a:ext uri="{FF2B5EF4-FFF2-40B4-BE49-F238E27FC236}">
                <a16:creationId xmlns:a16="http://schemas.microsoft.com/office/drawing/2014/main" id="{AB103576-1501-48C1-BD8C-E05A41ABD74E}"/>
              </a:ext>
            </a:extLst>
          </p:cNvPr>
          <p:cNvSpPr>
            <a:spLocks noGrp="1"/>
          </p:cNvSpPr>
          <p:nvPr>
            <p:ph sz="quarter" idx="13"/>
          </p:nvPr>
        </p:nvSpPr>
        <p:spPr/>
        <p:txBody>
          <a:bodyPr/>
          <a:lstStyle/>
          <a:p>
            <a:r>
              <a:rPr lang="en-GB" dirty="0"/>
              <a:t>Social factors make Marriott’s future in a good position, as the number of the people that planned to travel internationally increased by 13% between 2013 and 2014. </a:t>
            </a:r>
          </a:p>
          <a:p>
            <a:r>
              <a:rPr lang="en-GB" dirty="0"/>
              <a:t>Cultural changes that could impact Marriott include increased numbers of Chinese and other Asian travellers</a:t>
            </a:r>
          </a:p>
          <a:p>
            <a:r>
              <a:rPr lang="en-GB" dirty="0"/>
              <a:t>Populations in the United States and Europe that are growing older could increase the demand for certain kinds of travel experiences, such as packaged tours and luxury resorts</a:t>
            </a:r>
          </a:p>
        </p:txBody>
      </p:sp>
    </p:spTree>
    <p:extLst>
      <p:ext uri="{BB962C8B-B14F-4D97-AF65-F5344CB8AC3E}">
        <p14:creationId xmlns:p14="http://schemas.microsoft.com/office/powerpoint/2010/main" val="1435000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0745F-7C3D-4C10-BBF1-83B98F916CBC}"/>
              </a:ext>
            </a:extLst>
          </p:cNvPr>
          <p:cNvSpPr>
            <a:spLocks noGrp="1"/>
          </p:cNvSpPr>
          <p:nvPr>
            <p:ph type="title"/>
          </p:nvPr>
        </p:nvSpPr>
        <p:spPr/>
        <p:txBody>
          <a:bodyPr/>
          <a:lstStyle/>
          <a:p>
            <a:r>
              <a:rPr lang="en-GB" dirty="0"/>
              <a:t>Technological </a:t>
            </a:r>
          </a:p>
        </p:txBody>
      </p:sp>
      <p:sp>
        <p:nvSpPr>
          <p:cNvPr id="3" name="Content Placeholder 2">
            <a:extLst>
              <a:ext uri="{FF2B5EF4-FFF2-40B4-BE49-F238E27FC236}">
                <a16:creationId xmlns:a16="http://schemas.microsoft.com/office/drawing/2014/main" id="{C4989881-9192-4CA5-898F-E745619BF72D}"/>
              </a:ext>
            </a:extLst>
          </p:cNvPr>
          <p:cNvSpPr>
            <a:spLocks noGrp="1"/>
          </p:cNvSpPr>
          <p:nvPr>
            <p:ph sz="quarter" idx="13"/>
          </p:nvPr>
        </p:nvSpPr>
        <p:spPr/>
        <p:txBody>
          <a:bodyPr/>
          <a:lstStyle/>
          <a:p>
            <a:r>
              <a:rPr lang="en-GB" dirty="0"/>
              <a:t>This factor will have an effect on the hotel business in the form of online rental services such as Airbnb, which lets private individuals rent rooms or homes directly to travellers</a:t>
            </a:r>
          </a:p>
          <a:p>
            <a:r>
              <a:rPr lang="en-GB" dirty="0"/>
              <a:t>One major threat is Airbnb poses to traditional hotel companies is its hosts can avoid expenses such as hotel taxes and fire regulations, which means they have much lower operating costs</a:t>
            </a:r>
          </a:p>
          <a:p>
            <a:r>
              <a:rPr lang="en-GB" dirty="0"/>
              <a:t>That enables Airbnb hosts to undercut hotel room rates in many markets. </a:t>
            </a:r>
          </a:p>
        </p:txBody>
      </p:sp>
    </p:spTree>
    <p:extLst>
      <p:ext uri="{BB962C8B-B14F-4D97-AF65-F5344CB8AC3E}">
        <p14:creationId xmlns:p14="http://schemas.microsoft.com/office/powerpoint/2010/main" val="2649588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CC39C-B938-40EB-A06C-6955CD6837BD}"/>
              </a:ext>
            </a:extLst>
          </p:cNvPr>
          <p:cNvSpPr>
            <a:spLocks noGrp="1"/>
          </p:cNvSpPr>
          <p:nvPr>
            <p:ph type="title"/>
          </p:nvPr>
        </p:nvSpPr>
        <p:spPr/>
        <p:txBody>
          <a:bodyPr/>
          <a:lstStyle/>
          <a:p>
            <a:r>
              <a:rPr lang="en-GB" dirty="0"/>
              <a:t>Legal factors that will affect Marriott’s future</a:t>
            </a:r>
          </a:p>
        </p:txBody>
      </p:sp>
      <p:sp>
        <p:nvSpPr>
          <p:cNvPr id="3" name="Content Placeholder 2">
            <a:extLst>
              <a:ext uri="{FF2B5EF4-FFF2-40B4-BE49-F238E27FC236}">
                <a16:creationId xmlns:a16="http://schemas.microsoft.com/office/drawing/2014/main" id="{00784FA5-EDEA-4C26-AA09-874A0684B0F0}"/>
              </a:ext>
            </a:extLst>
          </p:cNvPr>
          <p:cNvSpPr>
            <a:spLocks noGrp="1"/>
          </p:cNvSpPr>
          <p:nvPr>
            <p:ph sz="quarter" idx="13"/>
          </p:nvPr>
        </p:nvSpPr>
        <p:spPr>
          <a:xfrm>
            <a:off x="146400" y="2214694"/>
            <a:ext cx="11131826" cy="4490908"/>
          </a:xfrm>
        </p:spPr>
        <p:txBody>
          <a:bodyPr>
            <a:normAutofit fontScale="92500" lnSpcReduction="10000"/>
          </a:bodyPr>
          <a:lstStyle/>
          <a:p>
            <a:r>
              <a:rPr lang="en-GB" dirty="0"/>
              <a:t>The major legal factor that will impact Marriott’s future business is the statues of services like Airbnb</a:t>
            </a:r>
          </a:p>
          <a:p>
            <a:r>
              <a:rPr lang="en-GB" dirty="0"/>
              <a:t>Authorities in cities as diverse as New York, New Orleans and Barcelona have fined Airbnb and its hosts for violating zoning laws, hotel regulations and health and safety regulations</a:t>
            </a:r>
          </a:p>
          <a:p>
            <a:r>
              <a:rPr lang="en-GB" dirty="0"/>
              <a:t>There has been criticism that some hosts are abusing Airbnb in some markets to run what amounts to illegal hotels. </a:t>
            </a:r>
          </a:p>
          <a:p>
            <a:r>
              <a:rPr lang="en-GB" dirty="0"/>
              <a:t>Another concern is that Airbnb hosts do not pay lodging taxes, which are a major source of revenue for some municipalities</a:t>
            </a:r>
          </a:p>
          <a:p>
            <a:r>
              <a:rPr lang="en-GB" dirty="0"/>
              <a:t>. In the United States, Marriott also faces the possibility of an increased minimum wage—as high as $15 an hour in some proposals. That could lead to higher labour costs and service reductions.</a:t>
            </a:r>
          </a:p>
        </p:txBody>
      </p:sp>
    </p:spTree>
    <p:extLst>
      <p:ext uri="{BB962C8B-B14F-4D97-AF65-F5344CB8AC3E}">
        <p14:creationId xmlns:p14="http://schemas.microsoft.com/office/powerpoint/2010/main" val="994834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FCD70-E943-4EED-9783-99C9354A670F}"/>
              </a:ext>
            </a:extLst>
          </p:cNvPr>
          <p:cNvSpPr>
            <a:spLocks noGrp="1"/>
          </p:cNvSpPr>
          <p:nvPr>
            <p:ph type="title"/>
          </p:nvPr>
        </p:nvSpPr>
        <p:spPr/>
        <p:txBody>
          <a:bodyPr/>
          <a:lstStyle/>
          <a:p>
            <a:r>
              <a:rPr lang="en-GB" dirty="0"/>
              <a:t>Environmental </a:t>
            </a:r>
          </a:p>
        </p:txBody>
      </p:sp>
      <p:sp>
        <p:nvSpPr>
          <p:cNvPr id="3" name="Content Placeholder 2">
            <a:extLst>
              <a:ext uri="{FF2B5EF4-FFF2-40B4-BE49-F238E27FC236}">
                <a16:creationId xmlns:a16="http://schemas.microsoft.com/office/drawing/2014/main" id="{34A8B731-FA18-4732-AD08-96848A7A0BAA}"/>
              </a:ext>
            </a:extLst>
          </p:cNvPr>
          <p:cNvSpPr>
            <a:spLocks noGrp="1"/>
          </p:cNvSpPr>
          <p:nvPr>
            <p:ph sz="quarter" idx="13"/>
          </p:nvPr>
        </p:nvSpPr>
        <p:spPr>
          <a:xfrm>
            <a:off x="186156" y="2214694"/>
            <a:ext cx="11092070" cy="4258995"/>
          </a:xfrm>
        </p:spPr>
        <p:txBody>
          <a:bodyPr>
            <a:normAutofit fontScale="92500" lnSpcReduction="10000"/>
          </a:bodyPr>
          <a:lstStyle/>
          <a:p>
            <a:r>
              <a:rPr lang="en-GB" dirty="0"/>
              <a:t>Fuel prices is the major environmental factor that could ruin Marriott’s business</a:t>
            </a:r>
          </a:p>
          <a:p>
            <a:r>
              <a:rPr lang="en-GB" dirty="0"/>
              <a:t>Falling oil prices could lead to reduced travel costs and more demand for hotel rooms. </a:t>
            </a:r>
          </a:p>
          <a:p>
            <a:r>
              <a:rPr lang="en-GB" dirty="0"/>
              <a:t>Obviously, a potential threat to Marriott’s business would be any sudden increase in fuel costs, particularly for the airlines. </a:t>
            </a:r>
          </a:p>
          <a:p>
            <a:r>
              <a:rPr lang="en-GB" dirty="0"/>
              <a:t>A long-term environmental impact on Marriott is the increased electricity costs created by efforts to curb greenhouse gases by limiting the burning of coal in power plants.</a:t>
            </a:r>
          </a:p>
          <a:p>
            <a:r>
              <a:rPr lang="en-GB" dirty="0"/>
              <a:t>Climate change could harm the business as well because by raising ocean levels and flooding resorts or creating storms that discourage beach going.</a:t>
            </a:r>
          </a:p>
          <a:p>
            <a:r>
              <a:rPr lang="en-GB" dirty="0"/>
              <a:t>Increased temperatures from global warming could close ski resorts or make some beach resorts too hot for comfort. Those developments could force the closure or relocation of hotels. 7</a:t>
            </a:r>
          </a:p>
        </p:txBody>
      </p:sp>
    </p:spTree>
    <p:extLst>
      <p:ext uri="{BB962C8B-B14F-4D97-AF65-F5344CB8AC3E}">
        <p14:creationId xmlns:p14="http://schemas.microsoft.com/office/powerpoint/2010/main" val="158237885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51</TotalTime>
  <Words>772</Words>
  <Application>Microsoft Office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Tw Cen MT</vt:lpstr>
      <vt:lpstr>Droplet</vt:lpstr>
      <vt:lpstr>International hotel- Marriott </vt:lpstr>
      <vt:lpstr>Pestle </vt:lpstr>
      <vt:lpstr>Political impacts on Marriott</vt:lpstr>
      <vt:lpstr>Economic </vt:lpstr>
      <vt:lpstr>Social &amp; Cultural </vt:lpstr>
      <vt:lpstr>Technological </vt:lpstr>
      <vt:lpstr>Legal factors that will affect Marriott’s future</vt:lpstr>
      <vt:lpstr>Environmental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Marriott </dc:title>
  <dc:creator>Sayeba Ahmed</dc:creator>
  <cp:lastModifiedBy>Sayeba Ahmed</cp:lastModifiedBy>
  <cp:revision>4</cp:revision>
  <dcterms:created xsi:type="dcterms:W3CDTF">2020-03-11T21:46:45Z</dcterms:created>
  <dcterms:modified xsi:type="dcterms:W3CDTF">2020-03-11T22:38:12Z</dcterms:modified>
</cp:coreProperties>
</file>