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6A608-D44F-484F-9433-E9E5DA60A568}" v="11" dt="2023-11-17T15:09:17.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75" d="100"/>
          <a:sy n="75" d="100"/>
        </p:scale>
        <p:origin x="324"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wen Faulkner" userId="b8b7146cdb6cba8f" providerId="LiveId" clId="{4296A608-D44F-484F-9433-E9E5DA60A568}"/>
    <pc:docChg chg="custSel addSld modSld">
      <pc:chgData name="Owen Faulkner" userId="b8b7146cdb6cba8f" providerId="LiveId" clId="{4296A608-D44F-484F-9433-E9E5DA60A568}" dt="2023-11-17T15:12:05.872" v="14492" actId="20577"/>
      <pc:docMkLst>
        <pc:docMk/>
      </pc:docMkLst>
      <pc:sldChg chg="modSp mod">
        <pc:chgData name="Owen Faulkner" userId="b8b7146cdb6cba8f" providerId="LiveId" clId="{4296A608-D44F-484F-9433-E9E5DA60A568}" dt="2023-11-17T13:57:49.946" v="11229" actId="20577"/>
        <pc:sldMkLst>
          <pc:docMk/>
          <pc:sldMk cId="3685802927" sldId="256"/>
        </pc:sldMkLst>
        <pc:spChg chg="mod">
          <ac:chgData name="Owen Faulkner" userId="b8b7146cdb6cba8f" providerId="LiveId" clId="{4296A608-D44F-484F-9433-E9E5DA60A568}" dt="2023-11-17T13:57:49.946" v="11229" actId="20577"/>
          <ac:spMkLst>
            <pc:docMk/>
            <pc:sldMk cId="3685802927" sldId="256"/>
            <ac:spMk id="3" creationId="{03B3C149-ECE0-9703-7C12-AAC00A615DE7}"/>
          </ac:spMkLst>
        </pc:spChg>
      </pc:sldChg>
      <pc:sldChg chg="modSp mod">
        <pc:chgData name="Owen Faulkner" userId="b8b7146cdb6cba8f" providerId="LiveId" clId="{4296A608-D44F-484F-9433-E9E5DA60A568}" dt="2023-11-17T14:44:08.559" v="13951" actId="20577"/>
        <pc:sldMkLst>
          <pc:docMk/>
          <pc:sldMk cId="2671068689" sldId="257"/>
        </pc:sldMkLst>
        <pc:spChg chg="mod">
          <ac:chgData name="Owen Faulkner" userId="b8b7146cdb6cba8f" providerId="LiveId" clId="{4296A608-D44F-484F-9433-E9E5DA60A568}" dt="2023-11-17T07:18:52.361" v="248" actId="20577"/>
          <ac:spMkLst>
            <pc:docMk/>
            <pc:sldMk cId="2671068689" sldId="257"/>
            <ac:spMk id="3" creationId="{45C094F7-3C29-932D-16A9-39C3415C2469}"/>
          </ac:spMkLst>
        </pc:spChg>
        <pc:spChg chg="mod">
          <ac:chgData name="Owen Faulkner" userId="b8b7146cdb6cba8f" providerId="LiveId" clId="{4296A608-D44F-484F-9433-E9E5DA60A568}" dt="2023-11-17T14:44:08.559" v="13951" actId="20577"/>
          <ac:spMkLst>
            <pc:docMk/>
            <pc:sldMk cId="2671068689" sldId="257"/>
            <ac:spMk id="4" creationId="{1DEA6705-02DA-33EB-55C7-C00EBC0AD8AC}"/>
          </ac:spMkLst>
        </pc:spChg>
      </pc:sldChg>
      <pc:sldChg chg="modSp new mod">
        <pc:chgData name="Owen Faulkner" userId="b8b7146cdb6cba8f" providerId="LiveId" clId="{4296A608-D44F-484F-9433-E9E5DA60A568}" dt="2023-11-17T14:49:07.101" v="14023" actId="20577"/>
        <pc:sldMkLst>
          <pc:docMk/>
          <pc:sldMk cId="2420985276" sldId="258"/>
        </pc:sldMkLst>
        <pc:spChg chg="mod">
          <ac:chgData name="Owen Faulkner" userId="b8b7146cdb6cba8f" providerId="LiveId" clId="{4296A608-D44F-484F-9433-E9E5DA60A568}" dt="2023-11-17T07:18:58.041" v="257" actId="20577"/>
          <ac:spMkLst>
            <pc:docMk/>
            <pc:sldMk cId="2420985276" sldId="258"/>
            <ac:spMk id="2" creationId="{51D5577F-F0D9-C8BA-56B2-07C572252CD5}"/>
          </ac:spMkLst>
        </pc:spChg>
        <pc:spChg chg="mod">
          <ac:chgData name="Owen Faulkner" userId="b8b7146cdb6cba8f" providerId="LiveId" clId="{4296A608-D44F-484F-9433-E9E5DA60A568}" dt="2023-11-17T08:05:23.414" v="2981" actId="20577"/>
          <ac:spMkLst>
            <pc:docMk/>
            <pc:sldMk cId="2420985276" sldId="258"/>
            <ac:spMk id="3" creationId="{FD8BD9D0-BCEB-45F7-FFBB-4D7546D344E6}"/>
          </ac:spMkLst>
        </pc:spChg>
        <pc:spChg chg="mod">
          <ac:chgData name="Owen Faulkner" userId="b8b7146cdb6cba8f" providerId="LiveId" clId="{4296A608-D44F-484F-9433-E9E5DA60A568}" dt="2023-11-17T14:49:07.101" v="14023" actId="20577"/>
          <ac:spMkLst>
            <pc:docMk/>
            <pc:sldMk cId="2420985276" sldId="258"/>
            <ac:spMk id="4" creationId="{04673BF2-DF1C-B40A-8DB5-A9C183774040}"/>
          </ac:spMkLst>
        </pc:spChg>
      </pc:sldChg>
      <pc:sldChg chg="modSp new mod">
        <pc:chgData name="Owen Faulkner" userId="b8b7146cdb6cba8f" providerId="LiveId" clId="{4296A608-D44F-484F-9433-E9E5DA60A568}" dt="2023-11-17T14:20:23.342" v="12199" actId="20577"/>
        <pc:sldMkLst>
          <pc:docMk/>
          <pc:sldMk cId="4110237776" sldId="259"/>
        </pc:sldMkLst>
        <pc:spChg chg="mod">
          <ac:chgData name="Owen Faulkner" userId="b8b7146cdb6cba8f" providerId="LiveId" clId="{4296A608-D44F-484F-9433-E9E5DA60A568}" dt="2023-11-17T07:59:35.421" v="2635"/>
          <ac:spMkLst>
            <pc:docMk/>
            <pc:sldMk cId="4110237776" sldId="259"/>
            <ac:spMk id="2" creationId="{DF219240-F232-B4BE-2C9B-E6B5220BF202}"/>
          </ac:spMkLst>
        </pc:spChg>
        <pc:spChg chg="mod">
          <ac:chgData name="Owen Faulkner" userId="b8b7146cdb6cba8f" providerId="LiveId" clId="{4296A608-D44F-484F-9433-E9E5DA60A568}" dt="2023-11-17T14:20:23.342" v="12199" actId="20577"/>
          <ac:spMkLst>
            <pc:docMk/>
            <pc:sldMk cId="4110237776" sldId="259"/>
            <ac:spMk id="3" creationId="{538C16DC-B5BC-84BD-50C1-F9204C768C0A}"/>
          </ac:spMkLst>
        </pc:spChg>
      </pc:sldChg>
      <pc:sldChg chg="modSp new mod">
        <pc:chgData name="Owen Faulkner" userId="b8b7146cdb6cba8f" providerId="LiveId" clId="{4296A608-D44F-484F-9433-E9E5DA60A568}" dt="2023-11-17T14:52:33.380" v="14035" actId="20577"/>
        <pc:sldMkLst>
          <pc:docMk/>
          <pc:sldMk cId="3230979861" sldId="260"/>
        </pc:sldMkLst>
        <pc:spChg chg="mod">
          <ac:chgData name="Owen Faulkner" userId="b8b7146cdb6cba8f" providerId="LiveId" clId="{4296A608-D44F-484F-9433-E9E5DA60A568}" dt="2023-11-17T10:43:12.504" v="4955"/>
          <ac:spMkLst>
            <pc:docMk/>
            <pc:sldMk cId="3230979861" sldId="260"/>
            <ac:spMk id="2" creationId="{16045093-9492-5E3B-C936-B772ED18E027}"/>
          </ac:spMkLst>
        </pc:spChg>
        <pc:spChg chg="mod">
          <ac:chgData name="Owen Faulkner" userId="b8b7146cdb6cba8f" providerId="LiveId" clId="{4296A608-D44F-484F-9433-E9E5DA60A568}" dt="2023-11-17T11:01:46.197" v="6588" actId="20577"/>
          <ac:spMkLst>
            <pc:docMk/>
            <pc:sldMk cId="3230979861" sldId="260"/>
            <ac:spMk id="3" creationId="{C267307E-1E82-E2C8-DEEB-214CE458BA0B}"/>
          </ac:spMkLst>
        </pc:spChg>
        <pc:spChg chg="mod">
          <ac:chgData name="Owen Faulkner" userId="b8b7146cdb6cba8f" providerId="LiveId" clId="{4296A608-D44F-484F-9433-E9E5DA60A568}" dt="2023-11-17T14:52:33.380" v="14035" actId="20577"/>
          <ac:spMkLst>
            <pc:docMk/>
            <pc:sldMk cId="3230979861" sldId="260"/>
            <ac:spMk id="4" creationId="{71D3AB7E-5A09-C7AF-3EA6-DAEFD39F7DD2}"/>
          </ac:spMkLst>
        </pc:spChg>
      </pc:sldChg>
      <pc:sldChg chg="modSp new mod">
        <pc:chgData name="Owen Faulkner" userId="b8b7146cdb6cba8f" providerId="LiveId" clId="{4296A608-D44F-484F-9433-E9E5DA60A568}" dt="2023-11-17T15:09:03.844" v="14395" actId="20577"/>
        <pc:sldMkLst>
          <pc:docMk/>
          <pc:sldMk cId="372505606" sldId="261"/>
        </pc:sldMkLst>
        <pc:spChg chg="mod">
          <ac:chgData name="Owen Faulkner" userId="b8b7146cdb6cba8f" providerId="LiveId" clId="{4296A608-D44F-484F-9433-E9E5DA60A568}" dt="2023-11-17T11:06:45.973" v="6734" actId="20577"/>
          <ac:spMkLst>
            <pc:docMk/>
            <pc:sldMk cId="372505606" sldId="261"/>
            <ac:spMk id="2" creationId="{D9593537-7534-4B99-E191-6220F54E1C0F}"/>
          </ac:spMkLst>
        </pc:spChg>
        <pc:spChg chg="mod">
          <ac:chgData name="Owen Faulkner" userId="b8b7146cdb6cba8f" providerId="LiveId" clId="{4296A608-D44F-484F-9433-E9E5DA60A568}" dt="2023-11-17T13:32:36.138" v="9511" actId="5793"/>
          <ac:spMkLst>
            <pc:docMk/>
            <pc:sldMk cId="372505606" sldId="261"/>
            <ac:spMk id="3" creationId="{57158220-68E1-6F58-7E5A-224C2AB36A9D}"/>
          </ac:spMkLst>
        </pc:spChg>
        <pc:spChg chg="mod">
          <ac:chgData name="Owen Faulkner" userId="b8b7146cdb6cba8f" providerId="LiveId" clId="{4296A608-D44F-484F-9433-E9E5DA60A568}" dt="2023-11-17T15:09:03.844" v="14395" actId="20577"/>
          <ac:spMkLst>
            <pc:docMk/>
            <pc:sldMk cId="372505606" sldId="261"/>
            <ac:spMk id="4" creationId="{09E9AAD8-D9F3-8D6F-A89A-442E44610E5B}"/>
          </ac:spMkLst>
        </pc:spChg>
      </pc:sldChg>
      <pc:sldChg chg="modSp new mod">
        <pc:chgData name="Owen Faulkner" userId="b8b7146cdb6cba8f" providerId="LiveId" clId="{4296A608-D44F-484F-9433-E9E5DA60A568}" dt="2023-11-17T15:09:37.869" v="14400" actId="20577"/>
        <pc:sldMkLst>
          <pc:docMk/>
          <pc:sldMk cId="144543011" sldId="262"/>
        </pc:sldMkLst>
        <pc:spChg chg="mod">
          <ac:chgData name="Owen Faulkner" userId="b8b7146cdb6cba8f" providerId="LiveId" clId="{4296A608-D44F-484F-9433-E9E5DA60A568}" dt="2023-11-17T13:32:46.986" v="9512"/>
          <ac:spMkLst>
            <pc:docMk/>
            <pc:sldMk cId="144543011" sldId="262"/>
            <ac:spMk id="2" creationId="{BF20BCE2-FE33-AAFA-9028-574BDEBAC230}"/>
          </ac:spMkLst>
        </pc:spChg>
        <pc:spChg chg="mod">
          <ac:chgData name="Owen Faulkner" userId="b8b7146cdb6cba8f" providerId="LiveId" clId="{4296A608-D44F-484F-9433-E9E5DA60A568}" dt="2023-11-17T14:07:51.741" v="11495" actId="20577"/>
          <ac:spMkLst>
            <pc:docMk/>
            <pc:sldMk cId="144543011" sldId="262"/>
            <ac:spMk id="3" creationId="{866A0335-D01C-5176-FED1-CF07AE55DC69}"/>
          </ac:spMkLst>
        </pc:spChg>
        <pc:spChg chg="mod">
          <ac:chgData name="Owen Faulkner" userId="b8b7146cdb6cba8f" providerId="LiveId" clId="{4296A608-D44F-484F-9433-E9E5DA60A568}" dt="2023-11-17T15:09:37.869" v="14400" actId="20577"/>
          <ac:spMkLst>
            <pc:docMk/>
            <pc:sldMk cId="144543011" sldId="262"/>
            <ac:spMk id="4" creationId="{5BF36260-4546-ABEB-E384-A76C8763C25C}"/>
          </ac:spMkLst>
        </pc:spChg>
      </pc:sldChg>
      <pc:sldChg chg="modSp new mod">
        <pc:chgData name="Owen Faulkner" userId="b8b7146cdb6cba8f" providerId="LiveId" clId="{4296A608-D44F-484F-9433-E9E5DA60A568}" dt="2023-11-17T14:36:17.451" v="13851" actId="20577"/>
        <pc:sldMkLst>
          <pc:docMk/>
          <pc:sldMk cId="3839207495" sldId="263"/>
        </pc:sldMkLst>
        <pc:spChg chg="mod">
          <ac:chgData name="Owen Faulkner" userId="b8b7146cdb6cba8f" providerId="LiveId" clId="{4296A608-D44F-484F-9433-E9E5DA60A568}" dt="2023-11-17T14:08:10.022" v="11506" actId="20577"/>
          <ac:spMkLst>
            <pc:docMk/>
            <pc:sldMk cId="3839207495" sldId="263"/>
            <ac:spMk id="2" creationId="{6411ED69-BAFE-9FA2-2847-92C9276E2961}"/>
          </ac:spMkLst>
        </pc:spChg>
        <pc:spChg chg="mod">
          <ac:chgData name="Owen Faulkner" userId="b8b7146cdb6cba8f" providerId="LiveId" clId="{4296A608-D44F-484F-9433-E9E5DA60A568}" dt="2023-11-17T14:36:17.451" v="13851" actId="20577"/>
          <ac:spMkLst>
            <pc:docMk/>
            <pc:sldMk cId="3839207495" sldId="263"/>
            <ac:spMk id="3" creationId="{E1A0755C-6669-7D9A-8285-55C220DD7AC8}"/>
          </ac:spMkLst>
        </pc:spChg>
      </pc:sldChg>
      <pc:sldChg chg="modSp new mod">
        <pc:chgData name="Owen Faulkner" userId="b8b7146cdb6cba8f" providerId="LiveId" clId="{4296A608-D44F-484F-9433-E9E5DA60A568}" dt="2023-11-17T15:12:05.872" v="14492" actId="20577"/>
        <pc:sldMkLst>
          <pc:docMk/>
          <pc:sldMk cId="640416880" sldId="264"/>
        </pc:sldMkLst>
        <pc:spChg chg="mod">
          <ac:chgData name="Owen Faulkner" userId="b8b7146cdb6cba8f" providerId="LiveId" clId="{4296A608-D44F-484F-9433-E9E5DA60A568}" dt="2023-11-17T15:07:09.792" v="14328" actId="20577"/>
          <ac:spMkLst>
            <pc:docMk/>
            <pc:sldMk cId="640416880" sldId="264"/>
            <ac:spMk id="2" creationId="{6A07C720-BA55-F93C-118C-A55A8C194568}"/>
          </ac:spMkLst>
        </pc:spChg>
        <pc:spChg chg="mod">
          <ac:chgData name="Owen Faulkner" userId="b8b7146cdb6cba8f" providerId="LiveId" clId="{4296A608-D44F-484F-9433-E9E5DA60A568}" dt="2023-11-17T15:12:05.872" v="14492" actId="20577"/>
          <ac:spMkLst>
            <pc:docMk/>
            <pc:sldMk cId="640416880" sldId="264"/>
            <ac:spMk id="3" creationId="{D6B73A4B-C405-DB07-2B04-63D3BFDCC6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9077A6-445F-489B-84C2-32EE20F9F673}" type="datetimeFigureOut">
              <a:rPr lang="en-GB" smtClean="0"/>
              <a:t>17/11/2023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18618-D315-4C6A-95F4-EF8F94ECDFD8}" type="slidenum">
              <a:rPr lang="en-GB" smtClean="0"/>
              <a:t>‹#›</a:t>
            </a:fld>
            <a:endParaRPr lang="en-GB"/>
          </a:p>
        </p:txBody>
      </p:sp>
    </p:spTree>
    <p:extLst>
      <p:ext uri="{BB962C8B-B14F-4D97-AF65-F5344CB8AC3E}">
        <p14:creationId xmlns:p14="http://schemas.microsoft.com/office/powerpoint/2010/main" val="3566736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95B6-4BF6-7EC8-930F-8F1F0ED670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F7A731-E610-90F7-49B1-8137FD0B2A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E2A4FE-0F15-AB10-EA2F-44E01E109461}"/>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5" name="Footer Placeholder 4">
            <a:extLst>
              <a:ext uri="{FF2B5EF4-FFF2-40B4-BE49-F238E27FC236}">
                <a16:creationId xmlns:a16="http://schemas.microsoft.com/office/drawing/2014/main" id="{ED1035CE-B044-26B2-EC78-1F1D80B6A4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AF5315-BCB8-0023-4F9D-5A4AD62953F7}"/>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17913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F7D00-3B64-B55D-9778-0D68FCE142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29DEF8-8B3E-E225-76AF-E1A98E766B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57E459-4604-7FB2-1E2A-F8BF262C70A4}"/>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5" name="Footer Placeholder 4">
            <a:extLst>
              <a:ext uri="{FF2B5EF4-FFF2-40B4-BE49-F238E27FC236}">
                <a16:creationId xmlns:a16="http://schemas.microsoft.com/office/drawing/2014/main" id="{51CFC30D-96E2-E754-5F7B-6D17E5BA7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AE8576-FEB2-A0C3-654D-FBE516B0F5EE}"/>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2093165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4A51D-7116-27AE-5A7C-324E5B2AA9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E4899E-9594-81DF-E4A0-5BB9EA4BA8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798C48-0A88-20F5-11C1-FDC4171D338F}"/>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5" name="Footer Placeholder 4">
            <a:extLst>
              <a:ext uri="{FF2B5EF4-FFF2-40B4-BE49-F238E27FC236}">
                <a16:creationId xmlns:a16="http://schemas.microsoft.com/office/drawing/2014/main" id="{B323A716-AB29-9956-3911-AD5EA06EBF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E9CAE-4048-1BA4-BB2D-C7F8DB7C2918}"/>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1736819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0F28C-ECE0-AF25-5B50-01AB3E9A3B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3C953-2EA5-A3FC-5469-EA8125F55FB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AE4043-94C3-4B14-14FC-C73061BF3B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591566-8AD7-CACA-C7A1-724D391CAF43}"/>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6" name="Footer Placeholder 5">
            <a:extLst>
              <a:ext uri="{FF2B5EF4-FFF2-40B4-BE49-F238E27FC236}">
                <a16:creationId xmlns:a16="http://schemas.microsoft.com/office/drawing/2014/main" id="{2BBF0752-B145-CB8A-8A4B-1252A0A138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4E0387-23BF-2553-2FDF-6FB828E52D1E}"/>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676879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537D-1FE5-E51B-0140-7680883E0A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1797DD-9192-D0B1-C98B-0952CC3AB3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4B8719-3FD2-E094-9B7E-52B19A4123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040D6B-66A0-8211-47AA-AAF596A49C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FC3B40-CAF7-FCBD-5550-F6F80940C0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685661-C1F0-61ED-9C72-C4D8F17B9323}"/>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8" name="Footer Placeholder 7">
            <a:extLst>
              <a:ext uri="{FF2B5EF4-FFF2-40B4-BE49-F238E27FC236}">
                <a16:creationId xmlns:a16="http://schemas.microsoft.com/office/drawing/2014/main" id="{BD8D013E-30DE-84DB-D54C-BCC4D9C0F0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AFA5C3-8E8D-D401-03AB-F7C839BC5500}"/>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3335437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3BBEE-A732-2BC2-1E27-6B40849A75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0156A2-340E-0C6C-B6AA-B8673C5FA75E}"/>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4" name="Footer Placeholder 3">
            <a:extLst>
              <a:ext uri="{FF2B5EF4-FFF2-40B4-BE49-F238E27FC236}">
                <a16:creationId xmlns:a16="http://schemas.microsoft.com/office/drawing/2014/main" id="{8F825847-28EF-30B0-3BDF-C9C745E102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819FB8-83A1-3751-FF42-973F8C939699}"/>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3275238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8DE6DB-7C31-0BB7-3240-2454B896B862}"/>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3" name="Footer Placeholder 2">
            <a:extLst>
              <a:ext uri="{FF2B5EF4-FFF2-40B4-BE49-F238E27FC236}">
                <a16:creationId xmlns:a16="http://schemas.microsoft.com/office/drawing/2014/main" id="{E6D5A00E-CB08-B1A5-37FB-3339342600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4A3403-83E6-5E91-3FD4-AAE18D8F0831}"/>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1103217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E0410-F04C-B726-D693-DC0069BF52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4DAF55-890E-B16A-FD37-505E90CC52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57ED26-1C78-7E27-2B6F-9D169E6ACF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F495CA-9A55-C0F3-2508-9DDF68E3D748}"/>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6" name="Footer Placeholder 5">
            <a:extLst>
              <a:ext uri="{FF2B5EF4-FFF2-40B4-BE49-F238E27FC236}">
                <a16:creationId xmlns:a16="http://schemas.microsoft.com/office/drawing/2014/main" id="{C34135ED-1DEA-E13C-DD27-5057CA6016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1D23E-138D-0B75-DC26-BB0937823FC9}"/>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1149299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CAD87-1A61-2CFB-A278-691EA1C333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AFBF37-80F8-32C8-8A27-845167F62C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E5BFAA-16A4-E9F0-0AEE-7F0DD4B889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92CE8E-D431-349E-88DF-DC08B2524D38}"/>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6" name="Footer Placeholder 5">
            <a:extLst>
              <a:ext uri="{FF2B5EF4-FFF2-40B4-BE49-F238E27FC236}">
                <a16:creationId xmlns:a16="http://schemas.microsoft.com/office/drawing/2014/main" id="{58E66DC8-A495-467E-E424-0C92AFFF53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2AD31F-0139-17A6-48C9-B3A337F4FB24}"/>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10866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495C-0643-174D-1305-4BEF410C63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782362-7523-DDA3-7054-DBF6BC006F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58EF91-4B55-C63D-9E9A-B0408A70D2C3}"/>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5" name="Footer Placeholder 4">
            <a:extLst>
              <a:ext uri="{FF2B5EF4-FFF2-40B4-BE49-F238E27FC236}">
                <a16:creationId xmlns:a16="http://schemas.microsoft.com/office/drawing/2014/main" id="{E61367D5-4A3D-E163-DC8E-C0547AE18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56A1E-4936-29E0-2D16-26A47BD67419}"/>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4232668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9E192B-4748-ED1E-0F2C-513941E587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5BF23D-108F-AC98-8585-8B1745DD44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6E7A8-97E0-AA37-24E7-1921F7327EC4}"/>
              </a:ext>
            </a:extLst>
          </p:cNvPr>
          <p:cNvSpPr>
            <a:spLocks noGrp="1"/>
          </p:cNvSpPr>
          <p:nvPr>
            <p:ph type="dt" sz="half" idx="10"/>
          </p:nvPr>
        </p:nvSpPr>
        <p:spPr/>
        <p:txBody>
          <a:bodyPr/>
          <a:lstStyle/>
          <a:p>
            <a:fld id="{8AC5983A-A4B7-438B-A1FB-E2F7382D1F6B}" type="datetimeFigureOut">
              <a:rPr lang="en-GB" smtClean="0"/>
              <a:t>16/11/2023</a:t>
            </a:fld>
            <a:endParaRPr lang="en-GB"/>
          </a:p>
        </p:txBody>
      </p:sp>
      <p:sp>
        <p:nvSpPr>
          <p:cNvPr id="5" name="Footer Placeholder 4">
            <a:extLst>
              <a:ext uri="{FF2B5EF4-FFF2-40B4-BE49-F238E27FC236}">
                <a16:creationId xmlns:a16="http://schemas.microsoft.com/office/drawing/2014/main" id="{BD7DD4F8-B5D7-30B0-25E9-4492238EA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2EA23B-C77D-0178-A29E-FA4A24864562}"/>
              </a:ext>
            </a:extLst>
          </p:cNvPr>
          <p:cNvSpPr>
            <a:spLocks noGrp="1"/>
          </p:cNvSpPr>
          <p:nvPr>
            <p:ph type="sldNum" sz="quarter" idx="12"/>
          </p:nvPr>
        </p:nvSpPr>
        <p:spPr/>
        <p:txBody>
          <a:bodyPr/>
          <a:lstStyle/>
          <a:p>
            <a:fld id="{F782709C-1B48-4FE9-A605-6B0CF8E7733D}" type="slidenum">
              <a:rPr lang="en-GB" smtClean="0"/>
              <a:t>‹#›</a:t>
            </a:fld>
            <a:endParaRPr lang="en-GB"/>
          </a:p>
        </p:txBody>
      </p:sp>
    </p:spTree>
    <p:extLst>
      <p:ext uri="{BB962C8B-B14F-4D97-AF65-F5344CB8AC3E}">
        <p14:creationId xmlns:p14="http://schemas.microsoft.com/office/powerpoint/2010/main" val="471941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B151F5-779B-F3DA-82BE-F77BAD03AD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96DB9D-D00E-CE9F-414C-565344049F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8DE59A-DBA6-255F-3FF0-0B270A55D6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C5983A-A4B7-438B-A1FB-E2F7382D1F6B}" type="datetimeFigureOut">
              <a:rPr lang="en-GB" smtClean="0"/>
              <a:t>16/11/2023</a:t>
            </a:fld>
            <a:endParaRPr lang="en-GB"/>
          </a:p>
        </p:txBody>
      </p:sp>
      <p:sp>
        <p:nvSpPr>
          <p:cNvPr id="5" name="Footer Placeholder 4">
            <a:extLst>
              <a:ext uri="{FF2B5EF4-FFF2-40B4-BE49-F238E27FC236}">
                <a16:creationId xmlns:a16="http://schemas.microsoft.com/office/drawing/2014/main" id="{9E8B54F3-A3C3-2071-1D8B-5927053E3F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353B79-8ED5-E3E7-09F3-3382BA0BB2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82709C-1B48-4FE9-A605-6B0CF8E7733D}" type="slidenum">
              <a:rPr lang="en-GB" smtClean="0"/>
              <a:t>‹#›</a:t>
            </a:fld>
            <a:endParaRPr lang="en-GB"/>
          </a:p>
        </p:txBody>
      </p:sp>
    </p:spTree>
    <p:extLst>
      <p:ext uri="{BB962C8B-B14F-4D97-AF65-F5344CB8AC3E}">
        <p14:creationId xmlns:p14="http://schemas.microsoft.com/office/powerpoint/2010/main" val="714334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esearchgate.net/publication/8072505_The_production_of_the_psychiatric_subject_Power_knowledge_and_Michel_Foucault" TargetMode="External"/><Relationship Id="rId2" Type="http://schemas.openxmlformats.org/officeDocument/2006/relationships/hyperlink" Target="https://doi.org/10.14482/dere.46.881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britannica.com/topic/political-philosophy/Foucault-and-postmodernis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ritannica.com/topic/political-philosophy/Foucault-and-postmodernism" TargetMode="External"/><Relationship Id="rId2" Type="http://schemas.openxmlformats.org/officeDocument/2006/relationships/hyperlink" Target="https://doi.org/10.14482/dere.46.8813"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8072505_The_production_of_the_psychiatric_subject_Power_knowledge_and_Michel_Foucaul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E0879-4203-500A-CE31-DA014FFABEEF}"/>
              </a:ext>
            </a:extLst>
          </p:cNvPr>
          <p:cNvSpPr>
            <a:spLocks noGrp="1"/>
          </p:cNvSpPr>
          <p:nvPr>
            <p:ph type="ctrTitle"/>
          </p:nvPr>
        </p:nvSpPr>
        <p:spPr/>
        <p:txBody>
          <a:bodyPr>
            <a:normAutofit/>
          </a:bodyPr>
          <a:lstStyle/>
          <a:p>
            <a:r>
              <a:rPr lang="en-GB" sz="9600" dirty="0"/>
              <a:t>Michel Foucault</a:t>
            </a:r>
          </a:p>
        </p:txBody>
      </p:sp>
      <p:sp>
        <p:nvSpPr>
          <p:cNvPr id="3" name="Subtitle 2">
            <a:extLst>
              <a:ext uri="{FF2B5EF4-FFF2-40B4-BE49-F238E27FC236}">
                <a16:creationId xmlns:a16="http://schemas.microsoft.com/office/drawing/2014/main" id="{03B3C149-ECE0-9703-7C12-AAC00A615DE7}"/>
              </a:ext>
            </a:extLst>
          </p:cNvPr>
          <p:cNvSpPr>
            <a:spLocks noGrp="1"/>
          </p:cNvSpPr>
          <p:nvPr>
            <p:ph type="subTitle" idx="1"/>
          </p:nvPr>
        </p:nvSpPr>
        <p:spPr/>
        <p:txBody>
          <a:bodyPr>
            <a:normAutofit/>
          </a:bodyPr>
          <a:lstStyle/>
          <a:p>
            <a:r>
              <a:rPr lang="en-GB" sz="4800" dirty="0"/>
              <a:t>The Triangle Of Power</a:t>
            </a:r>
            <a:br>
              <a:rPr lang="en-GB" sz="4800" dirty="0"/>
            </a:br>
            <a:r>
              <a:rPr lang="en-GB" sz="4800" dirty="0"/>
              <a:t>And The Ethical Issues Associated</a:t>
            </a:r>
          </a:p>
        </p:txBody>
      </p:sp>
      <p:pic>
        <p:nvPicPr>
          <p:cNvPr id="4" name="Picture 3">
            <a:extLst>
              <a:ext uri="{FF2B5EF4-FFF2-40B4-BE49-F238E27FC236}">
                <a16:creationId xmlns:a16="http://schemas.microsoft.com/office/drawing/2014/main" id="{A34FEF65-DBA9-D758-41AA-3CAB308747F3}"/>
              </a:ext>
            </a:extLst>
          </p:cNvPr>
          <p:cNvPicPr>
            <a:picLocks noChangeAspect="1"/>
          </p:cNvPicPr>
          <p:nvPr/>
        </p:nvPicPr>
        <p:blipFill>
          <a:blip r:embed="rId2"/>
          <a:stretch>
            <a:fillRect/>
          </a:stretch>
        </p:blipFill>
        <p:spPr>
          <a:xfrm>
            <a:off x="214278" y="472122"/>
            <a:ext cx="1978874" cy="2783840"/>
          </a:xfrm>
          <a:prstGeom prst="rect">
            <a:avLst/>
          </a:prstGeom>
        </p:spPr>
      </p:pic>
    </p:spTree>
    <p:extLst>
      <p:ext uri="{BB962C8B-B14F-4D97-AF65-F5344CB8AC3E}">
        <p14:creationId xmlns:p14="http://schemas.microsoft.com/office/powerpoint/2010/main" val="3685802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43276-6166-5A15-4218-B0E07EA16495}"/>
              </a:ext>
            </a:extLst>
          </p:cNvPr>
          <p:cNvSpPr>
            <a:spLocks noGrp="1"/>
          </p:cNvSpPr>
          <p:nvPr>
            <p:ph type="title"/>
          </p:nvPr>
        </p:nvSpPr>
        <p:spPr/>
        <p:txBody>
          <a:bodyPr/>
          <a:lstStyle/>
          <a:p>
            <a:r>
              <a:rPr lang="en-GB" dirty="0"/>
              <a:t>What Is Foucault’s Triangle Of Power?</a:t>
            </a:r>
          </a:p>
        </p:txBody>
      </p:sp>
      <p:sp>
        <p:nvSpPr>
          <p:cNvPr id="3" name="Content Placeholder 2">
            <a:extLst>
              <a:ext uri="{FF2B5EF4-FFF2-40B4-BE49-F238E27FC236}">
                <a16:creationId xmlns:a16="http://schemas.microsoft.com/office/drawing/2014/main" id="{45C094F7-3C29-932D-16A9-39C3415C2469}"/>
              </a:ext>
            </a:extLst>
          </p:cNvPr>
          <p:cNvSpPr>
            <a:spLocks noGrp="1"/>
          </p:cNvSpPr>
          <p:nvPr>
            <p:ph idx="1"/>
          </p:nvPr>
        </p:nvSpPr>
        <p:spPr/>
        <p:txBody>
          <a:bodyPr>
            <a:normAutofit lnSpcReduction="10000"/>
          </a:bodyPr>
          <a:lstStyle/>
          <a:p>
            <a:r>
              <a:rPr lang="en-GB" sz="2000" dirty="0"/>
              <a:t>The triangle of power makes a connection between knowledge, power, and truth.</a:t>
            </a:r>
          </a:p>
          <a:p>
            <a:r>
              <a:rPr lang="en-GB" sz="2000" dirty="0"/>
              <a:t>Foucault linked power and knowledge, stating </a:t>
            </a:r>
          </a:p>
          <a:p>
            <a:pPr marL="0" indent="0" algn="ctr">
              <a:buNone/>
            </a:pPr>
            <a:r>
              <a:rPr lang="en-GB" sz="2000" dirty="0"/>
              <a:t>‘The exercise of power perpetually creates knowledge and, conversely, knowledge constantly induces effects of power. … It is not possible for power to be exercised without knowledge, it is impossible for knowledge not to engender power’</a:t>
            </a:r>
            <a:r>
              <a:rPr lang="en-GB" sz="1000" dirty="0"/>
              <a:t>1</a:t>
            </a:r>
            <a:endParaRPr lang="en-GB" sz="2000" dirty="0"/>
          </a:p>
          <a:p>
            <a:r>
              <a:rPr lang="en-GB" sz="2000" dirty="0"/>
              <a:t> Expanding on this, Foucault argues that power creates truth, using examples such as psychiatry and how it was viewed within society in both the middle ages and the present day. Foucault argues that the scientific knowledge developed over the years has put certain individuals in a position of power, through which they have established a new truth regarding what makes somebody a patient, and how they should be treated. He emphasises the fact that previously the same people we may now admit into psychiatric hospitals used to wander freely through town and be seen as nothing more than different. However, due to knowledge and the power it has given certain individuals, a new truth has been developed which we now all accept. Foucault also took this argument and applied it to various other aspects of life, including the penal system and the concept of sexuality.</a:t>
            </a:r>
          </a:p>
        </p:txBody>
      </p:sp>
      <p:sp>
        <p:nvSpPr>
          <p:cNvPr id="4" name="Footer Placeholder 3">
            <a:extLst>
              <a:ext uri="{FF2B5EF4-FFF2-40B4-BE49-F238E27FC236}">
                <a16:creationId xmlns:a16="http://schemas.microsoft.com/office/drawing/2014/main" id="{1DEA6705-02DA-33EB-55C7-C00EBC0AD8AC}"/>
              </a:ext>
            </a:extLst>
          </p:cNvPr>
          <p:cNvSpPr>
            <a:spLocks noGrp="1"/>
          </p:cNvSpPr>
          <p:nvPr>
            <p:ph type="ftr" sz="quarter" idx="11"/>
          </p:nvPr>
        </p:nvSpPr>
        <p:spPr/>
        <p:txBody>
          <a:bodyPr/>
          <a:lstStyle/>
          <a:p>
            <a:r>
              <a:rPr lang="en-GB" b="0" i="0" dirty="0">
                <a:solidFill>
                  <a:srgbClr val="191919"/>
                </a:solidFill>
                <a:effectLst/>
                <a:latin typeface="Overpass"/>
              </a:rPr>
              <a:t>Michel Foucault and J. J. </a:t>
            </a:r>
            <a:r>
              <a:rPr lang="en-GB" b="0" i="0" dirty="0" err="1">
                <a:solidFill>
                  <a:srgbClr val="191919"/>
                </a:solidFill>
                <a:effectLst/>
                <a:latin typeface="Overpass"/>
              </a:rPr>
              <a:t>Brochier</a:t>
            </a:r>
            <a:r>
              <a:rPr lang="en-GB" b="0" i="0" dirty="0">
                <a:solidFill>
                  <a:srgbClr val="191919"/>
                </a:solidFill>
                <a:effectLst/>
                <a:latin typeface="Overpass"/>
              </a:rPr>
              <a:t>, 'Michel Foucault: Prison Talk', </a:t>
            </a:r>
            <a:r>
              <a:rPr lang="en-GB" b="0" i="1" dirty="0">
                <a:solidFill>
                  <a:srgbClr val="191919"/>
                </a:solidFill>
                <a:effectLst/>
                <a:latin typeface="Overpass"/>
              </a:rPr>
              <a:t>Radical Philosophy</a:t>
            </a:r>
            <a:r>
              <a:rPr lang="en-GB" b="0" i="0" dirty="0">
                <a:solidFill>
                  <a:srgbClr val="191919"/>
                </a:solidFill>
                <a:effectLst/>
                <a:latin typeface="Overpass"/>
              </a:rPr>
              <a:t> 016, p.15, Spring 1977</a:t>
            </a:r>
            <a:r>
              <a:rPr lang="en-GB" sz="1200" dirty="0">
                <a:solidFill>
                  <a:schemeClr val="tx1"/>
                </a:solidFill>
              </a:rPr>
              <a:t>.</a:t>
            </a:r>
            <a:r>
              <a:rPr lang="en-GB" sz="800" dirty="0">
                <a:solidFill>
                  <a:schemeClr val="tx1"/>
                </a:solidFill>
              </a:rPr>
              <a:t>1</a:t>
            </a:r>
            <a:endParaRPr lang="en-GB" dirty="0">
              <a:solidFill>
                <a:schemeClr val="tx1"/>
              </a:solidFill>
            </a:endParaRPr>
          </a:p>
        </p:txBody>
      </p:sp>
    </p:spTree>
    <p:extLst>
      <p:ext uri="{BB962C8B-B14F-4D97-AF65-F5344CB8AC3E}">
        <p14:creationId xmlns:p14="http://schemas.microsoft.com/office/powerpoint/2010/main" val="2671068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577F-F0D9-C8BA-56B2-07C572252CD5}"/>
              </a:ext>
            </a:extLst>
          </p:cNvPr>
          <p:cNvSpPr>
            <a:spLocks noGrp="1"/>
          </p:cNvSpPr>
          <p:nvPr>
            <p:ph type="title"/>
          </p:nvPr>
        </p:nvSpPr>
        <p:spPr/>
        <p:txBody>
          <a:bodyPr/>
          <a:lstStyle/>
          <a:p>
            <a:r>
              <a:rPr lang="en-GB" dirty="0"/>
              <a:t>Foucault And The Penal System</a:t>
            </a:r>
          </a:p>
        </p:txBody>
      </p:sp>
      <p:sp>
        <p:nvSpPr>
          <p:cNvPr id="3" name="Content Placeholder 2">
            <a:extLst>
              <a:ext uri="{FF2B5EF4-FFF2-40B4-BE49-F238E27FC236}">
                <a16:creationId xmlns:a16="http://schemas.microsoft.com/office/drawing/2014/main" id="{FD8BD9D0-BCEB-45F7-FFBB-4D7546D344E6}"/>
              </a:ext>
            </a:extLst>
          </p:cNvPr>
          <p:cNvSpPr>
            <a:spLocks noGrp="1"/>
          </p:cNvSpPr>
          <p:nvPr>
            <p:ph idx="1"/>
          </p:nvPr>
        </p:nvSpPr>
        <p:spPr/>
        <p:txBody>
          <a:bodyPr>
            <a:normAutofit lnSpcReduction="10000"/>
          </a:bodyPr>
          <a:lstStyle/>
          <a:p>
            <a:pPr marL="0" indent="0" algn="ctr">
              <a:buNone/>
            </a:pPr>
            <a:r>
              <a:rPr lang="en-GB" sz="2400" dirty="0"/>
              <a:t>‘</a:t>
            </a:r>
            <a:r>
              <a:rPr lang="en-GB" sz="2400" b="0" i="0" dirty="0">
                <a:effectLst/>
              </a:rPr>
              <a:t>Is it surprising that prisons resemble factories, schools, barracks, hospitals, which all resemble prisons?</a:t>
            </a:r>
            <a:r>
              <a:rPr lang="en-GB" sz="2400" dirty="0"/>
              <a:t>’</a:t>
            </a:r>
            <a:r>
              <a:rPr lang="en-GB" sz="1000" b="0" i="0" dirty="0">
                <a:effectLst/>
              </a:rPr>
              <a:t>2</a:t>
            </a:r>
          </a:p>
          <a:p>
            <a:pPr algn="ctr"/>
            <a:endParaRPr lang="en-GB" sz="1000" dirty="0">
              <a:solidFill>
                <a:srgbClr val="192C49"/>
              </a:solidFill>
            </a:endParaRPr>
          </a:p>
          <a:p>
            <a:pPr marL="0" indent="0">
              <a:buNone/>
            </a:pPr>
            <a:r>
              <a:rPr lang="en-GB" sz="2000" dirty="0"/>
              <a:t>Foucault, particularly in his book </a:t>
            </a:r>
            <a:r>
              <a:rPr lang="en-GB" sz="2000" i="1" dirty="0"/>
              <a:t>Discipline And Punish</a:t>
            </a:r>
            <a:r>
              <a:rPr lang="en-GB" sz="2000" dirty="0"/>
              <a:t>, criticized the western penal system in many ways. Through comparison to medieval ways of punishment, for example public hangings and beheadings, he concluded that the modern western penal system was not necessarily developed due to humanitarian reasons, and instead because it was better suited to the agenda which the governmental powers were trying to promote. As stated in the above quote, he compared prisons to many other buildings in society, connecting them due to their panopticon building design first referred to by English philosopher Jeremy Bentham. Foucault argued that the prison system produced crime rather than reduced it, and further believed that taking punishment out of the public eye led to the public being unaware of what is happening, which in turn leaves them unable to protest the actions of the government/authorities. It could be argued that this, along with the similar design of the other buildings and systems which he mentioned, has created a more passive and more easily manageable society, giving the government more power over the people, and in turn more control over the truths which the public believe.</a:t>
            </a:r>
          </a:p>
        </p:txBody>
      </p:sp>
      <p:sp>
        <p:nvSpPr>
          <p:cNvPr id="4" name="Footer Placeholder 3">
            <a:extLst>
              <a:ext uri="{FF2B5EF4-FFF2-40B4-BE49-F238E27FC236}">
                <a16:creationId xmlns:a16="http://schemas.microsoft.com/office/drawing/2014/main" id="{04673BF2-DF1C-B40A-8DB5-A9C183774040}"/>
              </a:ext>
            </a:extLst>
          </p:cNvPr>
          <p:cNvSpPr>
            <a:spLocks noGrp="1"/>
          </p:cNvSpPr>
          <p:nvPr>
            <p:ph type="ftr" sz="quarter" idx="11"/>
          </p:nvPr>
        </p:nvSpPr>
        <p:spPr/>
        <p:txBody>
          <a:bodyPr/>
          <a:lstStyle/>
          <a:p>
            <a:r>
              <a:rPr lang="en-GB" dirty="0">
                <a:solidFill>
                  <a:schemeClr val="tx1"/>
                </a:solidFill>
              </a:rPr>
              <a:t>Michel Foucault, </a:t>
            </a:r>
            <a:r>
              <a:rPr lang="en-GB" i="1" dirty="0">
                <a:solidFill>
                  <a:schemeClr val="tx1"/>
                </a:solidFill>
              </a:rPr>
              <a:t>Discipline and Punish, </a:t>
            </a:r>
            <a:r>
              <a:rPr lang="en-GB" dirty="0">
                <a:solidFill>
                  <a:schemeClr val="tx1"/>
                </a:solidFill>
              </a:rPr>
              <a:t>Translated by Alan </a:t>
            </a:r>
            <a:r>
              <a:rPr lang="en-GB" dirty="0" err="1">
                <a:solidFill>
                  <a:schemeClr val="tx1"/>
                </a:solidFill>
              </a:rPr>
              <a:t>Sherdan</a:t>
            </a:r>
            <a:r>
              <a:rPr lang="en-GB" dirty="0">
                <a:solidFill>
                  <a:schemeClr val="tx1"/>
                </a:solidFill>
              </a:rPr>
              <a:t>, (New York:1977). P.228.</a:t>
            </a:r>
            <a:r>
              <a:rPr lang="en-GB" sz="1000" dirty="0">
                <a:solidFill>
                  <a:schemeClr val="tx1"/>
                </a:solidFill>
              </a:rPr>
              <a:t> 2</a:t>
            </a:r>
            <a:endParaRPr lang="en-GB" i="1" dirty="0">
              <a:solidFill>
                <a:schemeClr val="tx1"/>
              </a:solidFill>
            </a:endParaRPr>
          </a:p>
        </p:txBody>
      </p:sp>
    </p:spTree>
    <p:extLst>
      <p:ext uri="{BB962C8B-B14F-4D97-AF65-F5344CB8AC3E}">
        <p14:creationId xmlns:p14="http://schemas.microsoft.com/office/powerpoint/2010/main" val="2420985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19240-F232-B4BE-2C9B-E6B5220BF202}"/>
              </a:ext>
            </a:extLst>
          </p:cNvPr>
          <p:cNvSpPr>
            <a:spLocks noGrp="1"/>
          </p:cNvSpPr>
          <p:nvPr>
            <p:ph type="title"/>
          </p:nvPr>
        </p:nvSpPr>
        <p:spPr/>
        <p:txBody>
          <a:bodyPr/>
          <a:lstStyle/>
          <a:p>
            <a:r>
              <a:rPr lang="en-GB" dirty="0"/>
              <a:t>Foucault And The Penal System</a:t>
            </a:r>
          </a:p>
        </p:txBody>
      </p:sp>
      <p:sp>
        <p:nvSpPr>
          <p:cNvPr id="3" name="Content Placeholder 2">
            <a:extLst>
              <a:ext uri="{FF2B5EF4-FFF2-40B4-BE49-F238E27FC236}">
                <a16:creationId xmlns:a16="http://schemas.microsoft.com/office/drawing/2014/main" id="{538C16DC-B5BC-84BD-50C1-F9204C768C0A}"/>
              </a:ext>
            </a:extLst>
          </p:cNvPr>
          <p:cNvSpPr>
            <a:spLocks noGrp="1"/>
          </p:cNvSpPr>
          <p:nvPr>
            <p:ph idx="1"/>
          </p:nvPr>
        </p:nvSpPr>
        <p:spPr/>
        <p:txBody>
          <a:bodyPr>
            <a:normAutofit/>
          </a:bodyPr>
          <a:lstStyle/>
          <a:p>
            <a:pPr marL="0" indent="0">
              <a:buNone/>
            </a:pPr>
            <a:r>
              <a:rPr lang="en-GB" sz="2000" dirty="0"/>
              <a:t>With this being said, we are left with an ethical dilemma. On one hand, it could be argued that if the prison system is producing crime, or even just giving it a place within society behind closed doors, there is an issue as most would agree that the majority of these crimes are unethical and should not be given an environment in which they are expected, accepted, and even encouraged due to the criminal communities which can develop within prisons. Furthermore, if there is the possibility of unethical treatment of prisoners, then we would hope for the possibility of protest and change due to the public being aware of the situation. Foucault believed in public punishment for this reason, although some of the techniques which were used in medieval times would be deemed as inhumane to those of us living in modern, western societies, and therefore difficult to accept as more morally correct than the alternative which we accept as normal currently. Another issue with this type of public punishment is the exposure to violence which the public would be subjected to. It is likely that once people had witnessed such violent punishment, although at first they would have the opportunity to protest, they may become desensitized and from there acceptant of this as the way that the world is, just as we have done with the prison system now. </a:t>
            </a:r>
          </a:p>
        </p:txBody>
      </p:sp>
    </p:spTree>
    <p:extLst>
      <p:ext uri="{BB962C8B-B14F-4D97-AF65-F5344CB8AC3E}">
        <p14:creationId xmlns:p14="http://schemas.microsoft.com/office/powerpoint/2010/main" val="4110237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45093-9492-5E3B-C936-B772ED18E027}"/>
              </a:ext>
            </a:extLst>
          </p:cNvPr>
          <p:cNvSpPr>
            <a:spLocks noGrp="1"/>
          </p:cNvSpPr>
          <p:nvPr>
            <p:ph type="title"/>
          </p:nvPr>
        </p:nvSpPr>
        <p:spPr/>
        <p:txBody>
          <a:bodyPr/>
          <a:lstStyle/>
          <a:p>
            <a:r>
              <a:rPr lang="en-GB" dirty="0"/>
              <a:t>Foucault And The Penal System</a:t>
            </a:r>
          </a:p>
        </p:txBody>
      </p:sp>
      <p:sp>
        <p:nvSpPr>
          <p:cNvPr id="3" name="Content Placeholder 2">
            <a:extLst>
              <a:ext uri="{FF2B5EF4-FFF2-40B4-BE49-F238E27FC236}">
                <a16:creationId xmlns:a16="http://schemas.microsoft.com/office/drawing/2014/main" id="{C267307E-1E82-E2C8-DEEB-214CE458BA0B}"/>
              </a:ext>
            </a:extLst>
          </p:cNvPr>
          <p:cNvSpPr>
            <a:spLocks noGrp="1"/>
          </p:cNvSpPr>
          <p:nvPr>
            <p:ph idx="1"/>
          </p:nvPr>
        </p:nvSpPr>
        <p:spPr/>
        <p:txBody>
          <a:bodyPr>
            <a:normAutofit fontScale="92500" lnSpcReduction="10000"/>
          </a:bodyPr>
          <a:lstStyle/>
          <a:p>
            <a:pPr marL="0" indent="0">
              <a:buNone/>
            </a:pPr>
            <a:r>
              <a:rPr lang="en-GB" sz="2000" dirty="0"/>
              <a:t>Deciding which type of punishment is more moral is a difficult task, but Foucault would state that whichever one we feel is correct, we only agree with due to the fact that we are influenced by powers within our society, which have provided us with truths as to the way we should live. Foucault quoted an ancient Chinese encyclopaedia in his book </a:t>
            </a:r>
            <a:r>
              <a:rPr lang="en-GB" sz="2000" i="1" dirty="0"/>
              <a:t>The Order Of Things</a:t>
            </a:r>
            <a:r>
              <a:rPr lang="en-GB" sz="2000" dirty="0"/>
              <a:t>, which read:</a:t>
            </a:r>
          </a:p>
          <a:p>
            <a:pPr marL="0" indent="0">
              <a:buNone/>
            </a:pPr>
            <a:br>
              <a:rPr lang="en-GB" sz="2000" dirty="0"/>
            </a:br>
            <a:r>
              <a:rPr lang="en-GB" sz="2000" b="0" i="0" dirty="0">
                <a:solidFill>
                  <a:srgbClr val="000000"/>
                </a:solidFill>
                <a:effectLst/>
              </a:rPr>
              <a:t>‘animals are divided into: (a) belonging to the Emperor, (b) embalmed, (c) tame, (d) suckling pigs, (e) sirens, (f) fabulous, (g) stray dogs, (h) included in the present classification, (</a:t>
            </a:r>
            <a:r>
              <a:rPr lang="en-GB" sz="2000" b="0" i="0" dirty="0" err="1">
                <a:solidFill>
                  <a:srgbClr val="000000"/>
                </a:solidFill>
                <a:effectLst/>
              </a:rPr>
              <a:t>i</a:t>
            </a:r>
            <a:r>
              <a:rPr lang="en-GB" sz="2000" b="0" i="0" dirty="0">
                <a:solidFill>
                  <a:srgbClr val="000000"/>
                </a:solidFill>
                <a:effectLst/>
              </a:rPr>
              <a:t>) frenzied, (j) innumerable, (k) drawn with a very fine camelhair brush, (l) </a:t>
            </a:r>
            <a:r>
              <a:rPr lang="en-GB" sz="2000" b="0" i="1" dirty="0">
                <a:solidFill>
                  <a:srgbClr val="000000"/>
                </a:solidFill>
                <a:effectLst/>
              </a:rPr>
              <a:t>et cetera, </a:t>
            </a:r>
            <a:r>
              <a:rPr lang="en-GB" sz="2000" b="0" i="0" dirty="0">
                <a:solidFill>
                  <a:srgbClr val="000000"/>
                </a:solidFill>
                <a:effectLst/>
              </a:rPr>
              <a:t>(m) having just broken the water pitcher, (n) that from a long way off look like flies’.</a:t>
            </a:r>
            <a:r>
              <a:rPr lang="en-GB" sz="1000" b="0" i="0" dirty="0">
                <a:solidFill>
                  <a:srgbClr val="000000"/>
                </a:solidFill>
                <a:effectLst/>
              </a:rPr>
              <a:t>3 </a:t>
            </a:r>
            <a:endParaRPr lang="en-GB" sz="2000" b="0" i="0" dirty="0">
              <a:solidFill>
                <a:srgbClr val="000000"/>
              </a:solidFill>
              <a:effectLst/>
            </a:endParaRPr>
          </a:p>
          <a:p>
            <a:pPr marL="0" indent="0">
              <a:buNone/>
            </a:pPr>
            <a:endParaRPr lang="en-GB" sz="1000" dirty="0">
              <a:solidFill>
                <a:srgbClr val="000000"/>
              </a:solidFill>
            </a:endParaRPr>
          </a:p>
          <a:p>
            <a:pPr marL="0" indent="0">
              <a:buNone/>
            </a:pPr>
            <a:r>
              <a:rPr lang="en-GB" sz="2000" b="0" i="0" dirty="0">
                <a:solidFill>
                  <a:srgbClr val="000000"/>
                </a:solidFill>
                <a:effectLst/>
              </a:rPr>
              <a:t>From here</a:t>
            </a:r>
            <a:r>
              <a:rPr lang="en-GB" sz="2000" dirty="0">
                <a:solidFill>
                  <a:srgbClr val="000000"/>
                </a:solidFill>
              </a:rPr>
              <a:t>, he goes on to emphasise the impossibility of us, or someone who was not raised with these categories defining the animals around them, thinking that this is correct. However, when this encyclopaedia was written, this was the norm in their society. Just as it is impossible for most people in our society to imagine how somebody could have sold slaves with no remorse in the past when it was a perfectly normal occurrence and slaves were deemed as nothing more than a commodity in those times, or how we cannot understand this method of categorizing animals, we also cannot easily accept public, violent punishment due to the powers within our society and their preferred truths.</a:t>
            </a:r>
            <a:endParaRPr lang="en-GB" sz="2000" b="0" i="0" dirty="0">
              <a:solidFill>
                <a:srgbClr val="000000"/>
              </a:solidFill>
              <a:effectLst/>
            </a:endParaRPr>
          </a:p>
        </p:txBody>
      </p:sp>
      <p:sp>
        <p:nvSpPr>
          <p:cNvPr id="4" name="Footer Placeholder 3">
            <a:extLst>
              <a:ext uri="{FF2B5EF4-FFF2-40B4-BE49-F238E27FC236}">
                <a16:creationId xmlns:a16="http://schemas.microsoft.com/office/drawing/2014/main" id="{71D3AB7E-5A09-C7AF-3EA6-DAEFD39F7DD2}"/>
              </a:ext>
            </a:extLst>
          </p:cNvPr>
          <p:cNvSpPr>
            <a:spLocks noGrp="1"/>
          </p:cNvSpPr>
          <p:nvPr>
            <p:ph type="ftr" sz="quarter" idx="11"/>
          </p:nvPr>
        </p:nvSpPr>
        <p:spPr/>
        <p:txBody>
          <a:bodyPr/>
          <a:lstStyle/>
          <a:p>
            <a:r>
              <a:rPr lang="en-GB" dirty="0">
                <a:solidFill>
                  <a:schemeClr val="tx1"/>
                </a:solidFill>
              </a:rPr>
              <a:t>Michel Foucault, </a:t>
            </a:r>
            <a:r>
              <a:rPr lang="en-GB" i="1" dirty="0">
                <a:solidFill>
                  <a:schemeClr val="tx1"/>
                </a:solidFill>
              </a:rPr>
              <a:t>The Order of Things, </a:t>
            </a:r>
            <a:r>
              <a:rPr lang="en-GB" dirty="0">
                <a:solidFill>
                  <a:schemeClr val="tx1"/>
                </a:solidFill>
              </a:rPr>
              <a:t>(New York: Pantheon, 1970), p.15.</a:t>
            </a:r>
            <a:r>
              <a:rPr lang="en-GB" sz="1000" dirty="0">
                <a:solidFill>
                  <a:schemeClr val="tx1"/>
                </a:solidFill>
              </a:rPr>
              <a:t>3</a:t>
            </a:r>
            <a:endParaRPr lang="en-GB" dirty="0">
              <a:solidFill>
                <a:schemeClr val="tx1"/>
              </a:solidFill>
            </a:endParaRPr>
          </a:p>
        </p:txBody>
      </p:sp>
    </p:spTree>
    <p:extLst>
      <p:ext uri="{BB962C8B-B14F-4D97-AF65-F5344CB8AC3E}">
        <p14:creationId xmlns:p14="http://schemas.microsoft.com/office/powerpoint/2010/main" val="3230979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93537-7534-4B99-E191-6220F54E1C0F}"/>
              </a:ext>
            </a:extLst>
          </p:cNvPr>
          <p:cNvSpPr>
            <a:spLocks noGrp="1"/>
          </p:cNvSpPr>
          <p:nvPr>
            <p:ph type="title"/>
          </p:nvPr>
        </p:nvSpPr>
        <p:spPr/>
        <p:txBody>
          <a:bodyPr/>
          <a:lstStyle/>
          <a:p>
            <a:r>
              <a:rPr lang="en-GB" dirty="0"/>
              <a:t>Foucault, Sex, And Sexuality</a:t>
            </a:r>
          </a:p>
        </p:txBody>
      </p:sp>
      <p:sp>
        <p:nvSpPr>
          <p:cNvPr id="3" name="Content Placeholder 2">
            <a:extLst>
              <a:ext uri="{FF2B5EF4-FFF2-40B4-BE49-F238E27FC236}">
                <a16:creationId xmlns:a16="http://schemas.microsoft.com/office/drawing/2014/main" id="{57158220-68E1-6F58-7E5A-224C2AB36A9D}"/>
              </a:ext>
            </a:extLst>
          </p:cNvPr>
          <p:cNvSpPr>
            <a:spLocks noGrp="1"/>
          </p:cNvSpPr>
          <p:nvPr>
            <p:ph idx="1"/>
          </p:nvPr>
        </p:nvSpPr>
        <p:spPr/>
        <p:txBody>
          <a:bodyPr>
            <a:normAutofit lnSpcReduction="10000"/>
          </a:bodyPr>
          <a:lstStyle/>
          <a:p>
            <a:pPr marL="0" indent="0" algn="l">
              <a:buNone/>
            </a:pPr>
            <a:r>
              <a:rPr lang="en-GB" sz="2000" dirty="0"/>
              <a:t>Just as he did with the penal system, Foucault criticised the views which were held on sex and sexuality within society, claiming that these views are socially constructed, and the truths relating to them had been influenced by various powers particularly religion and science. Religion, through scripture, preachers, communities, and proposed practices, restricted sexuality massively and still influences billions of people's views to this day. Foucault believed that due to the rise of C</a:t>
            </a:r>
            <a:r>
              <a:rPr lang="en-GB" sz="2000" b="0" i="0" dirty="0">
                <a:effectLst/>
              </a:rPr>
              <a:t>hristianity, ‘observing and caring for oneself ceased to be a practical way of governing conduct. Instead, this practice became a means to control desires because the primary enemy was the person him- of herself. Thus, life became a constant struggle between good and evil, between God and the devil. In Christian societies, sex became the subject of examination, vigilance, confession and imposed silence.’</a:t>
            </a:r>
            <a:r>
              <a:rPr lang="en-GB" sz="1000" b="0" i="0" dirty="0">
                <a:effectLst/>
              </a:rPr>
              <a:t>4  </a:t>
            </a:r>
            <a:r>
              <a:rPr lang="en-GB" sz="2000" dirty="0"/>
              <a:t>As for science, Foucault believed that scientific development was closely tied with politics, and focused particularly on biopolitics. To Foucault, science changed sexuality in the same way it changed the field of psychoanalysis. Science was searching for normality, and it was doing so under the pretence that it aimed to sustain life. It has been written that ‘</a:t>
            </a:r>
            <a:r>
              <a:rPr lang="en-GB" sz="2000" b="0" i="0" dirty="0">
                <a:solidFill>
                  <a:srgbClr val="262626"/>
                </a:solidFill>
                <a:effectLst/>
              </a:rPr>
              <a:t>it is precisely because normalcy is synonymous with sustaining life that police of all stripes are integrated within the state and our everyday lives.’</a:t>
            </a:r>
            <a:r>
              <a:rPr lang="en-GB" sz="1000" b="0" i="0" dirty="0">
                <a:solidFill>
                  <a:srgbClr val="262626"/>
                </a:solidFill>
                <a:effectLst/>
              </a:rPr>
              <a:t>5  </a:t>
            </a:r>
            <a:r>
              <a:rPr lang="en-GB" sz="2000" b="0" i="0" dirty="0">
                <a:solidFill>
                  <a:srgbClr val="262626"/>
                </a:solidFill>
                <a:effectLst/>
              </a:rPr>
              <a:t>However, as we know Foucault disregarded the idea that there is a ‘normal’ or a ‘truth’ which should be held above other ideologies, and instead sought freedom from powers which thought that there was.</a:t>
            </a:r>
            <a:endParaRPr lang="en-GB" sz="2000" dirty="0"/>
          </a:p>
        </p:txBody>
      </p:sp>
      <p:sp>
        <p:nvSpPr>
          <p:cNvPr id="4" name="Footer Placeholder 3">
            <a:extLst>
              <a:ext uri="{FF2B5EF4-FFF2-40B4-BE49-F238E27FC236}">
                <a16:creationId xmlns:a16="http://schemas.microsoft.com/office/drawing/2014/main" id="{09E9AAD8-D9F3-8D6F-A89A-442E44610E5B}"/>
              </a:ext>
            </a:extLst>
          </p:cNvPr>
          <p:cNvSpPr>
            <a:spLocks noGrp="1"/>
          </p:cNvSpPr>
          <p:nvPr>
            <p:ph type="ftr" sz="quarter" idx="11"/>
          </p:nvPr>
        </p:nvSpPr>
        <p:spPr>
          <a:xfrm>
            <a:off x="1193799" y="6112934"/>
            <a:ext cx="9237133" cy="608542"/>
          </a:xfrm>
        </p:spPr>
        <p:txBody>
          <a:bodyPr/>
          <a:lstStyle/>
          <a:p>
            <a:r>
              <a:rPr lang="en-GB" dirty="0">
                <a:solidFill>
                  <a:schemeClr val="tx1"/>
                </a:solidFill>
              </a:rPr>
              <a:t>Julia Crespo, ‘</a:t>
            </a:r>
            <a:r>
              <a:rPr lang="en-GB" dirty="0" err="1">
                <a:solidFill>
                  <a:schemeClr val="tx1"/>
                </a:solidFill>
              </a:rPr>
              <a:t>Redalyc</a:t>
            </a:r>
            <a:r>
              <a:rPr lang="en-GB" dirty="0">
                <a:solidFill>
                  <a:schemeClr val="tx1"/>
                </a:solidFill>
              </a:rPr>
              <a:t>’ </a:t>
            </a:r>
            <a:r>
              <a:rPr lang="en-GB" i="1" dirty="0">
                <a:solidFill>
                  <a:schemeClr val="tx1"/>
                </a:solidFill>
                <a:effectLst/>
              </a:rPr>
              <a:t>Foucault and Homosexuality: From Power Relation to Practice of Freedom</a:t>
            </a:r>
            <a:r>
              <a:rPr lang="en-GB" i="0" dirty="0">
                <a:solidFill>
                  <a:schemeClr val="tx1"/>
                </a:solidFill>
                <a:effectLst/>
              </a:rPr>
              <a:t>, (2016), </a:t>
            </a:r>
            <a:r>
              <a:rPr lang="en-GB" b="0" i="0" u="none" strike="noStrike" dirty="0">
                <a:solidFill>
                  <a:schemeClr val="tx1"/>
                </a:solidFill>
                <a:effectLst/>
                <a:latin typeface="OpenSans-Regular"/>
                <a:hlinkClick r:id="rId2">
                  <a:extLst>
                    <a:ext uri="{A12FA001-AC4F-418D-AE19-62706E023703}">
                      <ahyp:hlinkClr xmlns:ahyp="http://schemas.microsoft.com/office/drawing/2018/hyperlinkcolor" val="tx"/>
                    </a:ext>
                  </a:extLst>
                </a:hlinkClick>
              </a:rPr>
              <a:t>https://doi.org/10.14482/dere.46.8813</a:t>
            </a:r>
            <a:r>
              <a:rPr lang="en-GB" b="0" i="0" u="none" strike="noStrike" dirty="0">
                <a:solidFill>
                  <a:schemeClr val="tx1"/>
                </a:solidFill>
                <a:effectLst/>
                <a:latin typeface="OpenSans-Regular"/>
              </a:rPr>
              <a:t>.</a:t>
            </a:r>
            <a:r>
              <a:rPr lang="en-GB" dirty="0">
                <a:solidFill>
                  <a:schemeClr val="tx1"/>
                </a:solidFill>
              </a:rPr>
              <a:t> </a:t>
            </a:r>
            <a:r>
              <a:rPr lang="en-GB" sz="1000" dirty="0">
                <a:solidFill>
                  <a:schemeClr val="tx1"/>
                </a:solidFill>
              </a:rPr>
              <a:t>4</a:t>
            </a:r>
            <a:endParaRPr lang="en-GB" dirty="0">
              <a:solidFill>
                <a:schemeClr val="tx1"/>
              </a:solidFill>
            </a:endParaRPr>
          </a:p>
          <a:p>
            <a:pPr algn="l"/>
            <a:r>
              <a:rPr lang="en-GB" dirty="0">
                <a:solidFill>
                  <a:schemeClr val="tx1"/>
                </a:solidFill>
              </a:rPr>
              <a:t>Marc Roberts, ‘</a:t>
            </a:r>
            <a:r>
              <a:rPr lang="en-GB" b="0" i="0" dirty="0">
                <a:solidFill>
                  <a:schemeClr val="tx1"/>
                </a:solidFill>
                <a:effectLst/>
                <a:latin typeface="ff5"/>
              </a:rPr>
              <a:t>The production of the psychiatric subject: power, knowledge and Michel Foucault’, </a:t>
            </a:r>
            <a:r>
              <a:rPr lang="en-GB" i="1" dirty="0">
                <a:solidFill>
                  <a:schemeClr val="tx1"/>
                </a:solidFill>
                <a:latin typeface="ff5"/>
              </a:rPr>
              <a:t>Research Gate, </a:t>
            </a:r>
            <a:r>
              <a:rPr lang="en-GB" dirty="0">
                <a:solidFill>
                  <a:schemeClr val="tx1"/>
                </a:solidFill>
                <a:latin typeface="ff5"/>
              </a:rPr>
              <a:t>(2005) pp. 33-42, p.35, </a:t>
            </a:r>
            <a:r>
              <a:rPr lang="en-GB" dirty="0">
                <a:solidFill>
                  <a:schemeClr val="tx1"/>
                </a:solidFill>
                <a:latin typeface="ff5"/>
                <a:hlinkClick r:id="rId3"/>
              </a:rPr>
              <a:t>https://www.researchgate.net/publication/8072505_The_production_of_the_psychiatric_subject_Power_knowledge_and_Michel_Foucault</a:t>
            </a:r>
            <a:r>
              <a:rPr lang="en-GB" dirty="0">
                <a:solidFill>
                  <a:schemeClr val="tx1"/>
                </a:solidFill>
                <a:latin typeface="ff5"/>
              </a:rPr>
              <a:t>.</a:t>
            </a:r>
            <a:r>
              <a:rPr lang="en-GB" sz="1000" dirty="0">
                <a:solidFill>
                  <a:schemeClr val="tx1"/>
                </a:solidFill>
              </a:rPr>
              <a:t>5</a:t>
            </a:r>
            <a:endParaRPr lang="en-GB" b="0" i="0" dirty="0">
              <a:solidFill>
                <a:schemeClr val="tx1"/>
              </a:solidFill>
              <a:effectLst/>
              <a:latin typeface="ff5"/>
            </a:endParaRPr>
          </a:p>
          <a:p>
            <a:r>
              <a:rPr lang="en-GB" dirty="0"/>
              <a:t>‘</a:t>
            </a:r>
          </a:p>
        </p:txBody>
      </p:sp>
    </p:spTree>
    <p:extLst>
      <p:ext uri="{BB962C8B-B14F-4D97-AF65-F5344CB8AC3E}">
        <p14:creationId xmlns:p14="http://schemas.microsoft.com/office/powerpoint/2010/main" val="372505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0BCE2-FE33-AAFA-9028-574BDEBAC230}"/>
              </a:ext>
            </a:extLst>
          </p:cNvPr>
          <p:cNvSpPr>
            <a:spLocks noGrp="1"/>
          </p:cNvSpPr>
          <p:nvPr>
            <p:ph type="title"/>
          </p:nvPr>
        </p:nvSpPr>
        <p:spPr/>
        <p:txBody>
          <a:bodyPr/>
          <a:lstStyle/>
          <a:p>
            <a:r>
              <a:rPr lang="en-GB" dirty="0"/>
              <a:t>Foucault, Sex, And Sexuality</a:t>
            </a:r>
          </a:p>
        </p:txBody>
      </p:sp>
      <p:sp>
        <p:nvSpPr>
          <p:cNvPr id="3" name="Content Placeholder 2">
            <a:extLst>
              <a:ext uri="{FF2B5EF4-FFF2-40B4-BE49-F238E27FC236}">
                <a16:creationId xmlns:a16="http://schemas.microsoft.com/office/drawing/2014/main" id="{866A0335-D01C-5176-FED1-CF07AE55DC69}"/>
              </a:ext>
            </a:extLst>
          </p:cNvPr>
          <p:cNvSpPr>
            <a:spLocks noGrp="1"/>
          </p:cNvSpPr>
          <p:nvPr>
            <p:ph idx="1"/>
          </p:nvPr>
        </p:nvSpPr>
        <p:spPr/>
        <p:txBody>
          <a:bodyPr>
            <a:normAutofit/>
          </a:bodyPr>
          <a:lstStyle/>
          <a:p>
            <a:pPr marL="0" indent="0">
              <a:buNone/>
            </a:pPr>
            <a:r>
              <a:rPr lang="en-GB" sz="2000" dirty="0"/>
              <a:t>However, Foucault’s idea of freedom raises more ethical questions, particularly when regarding sexuality. ‘</a:t>
            </a:r>
            <a:r>
              <a:rPr lang="en-GB" sz="2000" b="0" i="0" dirty="0">
                <a:solidFill>
                  <a:srgbClr val="1A1A1A"/>
                </a:solidFill>
                <a:effectLst/>
              </a:rPr>
              <a:t>The use of rational argument to support or oppose a political view, according to Foucault, is merely another attempt to exercise arbitrary power over others’</a:t>
            </a:r>
            <a:r>
              <a:rPr lang="en-GB" sz="1000" b="0" i="0" dirty="0">
                <a:solidFill>
                  <a:srgbClr val="1A1A1A"/>
                </a:solidFill>
                <a:effectLst/>
              </a:rPr>
              <a:t>6 </a:t>
            </a:r>
            <a:r>
              <a:rPr lang="en-GB" sz="2000" b="0" i="0" dirty="0">
                <a:solidFill>
                  <a:srgbClr val="1A1A1A"/>
                </a:solidFill>
                <a:effectLst/>
              </a:rPr>
              <a:t>This approach, and his belief that there is no absolute truth leads to a dismissal of the possibility, or at least pursuit, of a truly ethical way of life. Where do we draw the line? If we take Foucault’s approach to sex and sexuality, then we are permitting paedophilia, rape, and sexual violence. </a:t>
            </a:r>
            <a:r>
              <a:rPr lang="en-GB" sz="2000" dirty="0">
                <a:solidFill>
                  <a:srgbClr val="1A1A1A"/>
                </a:solidFill>
              </a:rPr>
              <a:t>If all our truths and all our beliefs are influenced by powers, and none are more valid than others, then there is no moral hierarchy between heterosexuality, homosexuality, paedophilia and necrophilia. Today, it seems the latter are presented as ‘paraphilias’ instead of sexual preferences, however Foucault would argue that this is the truth currently in place within our society, prioritise sexual freedom, and disregard the moral and ethical challenges which can occur due this approach.</a:t>
            </a:r>
            <a:endParaRPr lang="en-GB" sz="2000" dirty="0"/>
          </a:p>
        </p:txBody>
      </p:sp>
      <p:sp>
        <p:nvSpPr>
          <p:cNvPr id="4" name="Footer Placeholder 3">
            <a:extLst>
              <a:ext uri="{FF2B5EF4-FFF2-40B4-BE49-F238E27FC236}">
                <a16:creationId xmlns:a16="http://schemas.microsoft.com/office/drawing/2014/main" id="{5BF36260-4546-ABEB-E384-A76C8763C25C}"/>
              </a:ext>
            </a:extLst>
          </p:cNvPr>
          <p:cNvSpPr>
            <a:spLocks noGrp="1"/>
          </p:cNvSpPr>
          <p:nvPr>
            <p:ph type="ftr" sz="quarter" idx="11"/>
          </p:nvPr>
        </p:nvSpPr>
        <p:spPr/>
        <p:txBody>
          <a:bodyPr/>
          <a:lstStyle/>
          <a:p>
            <a:r>
              <a:rPr lang="en-GB" dirty="0"/>
              <a:t>Gaetano </a:t>
            </a:r>
            <a:r>
              <a:rPr lang="en-GB" dirty="0" err="1"/>
              <a:t>Mosca</a:t>
            </a:r>
            <a:r>
              <a:rPr lang="en-GB" dirty="0"/>
              <a:t>, ‘Foucault and Postmodernism’, </a:t>
            </a:r>
            <a:r>
              <a:rPr lang="en-GB" i="1" dirty="0"/>
              <a:t>Britannica, </a:t>
            </a:r>
            <a:r>
              <a:rPr lang="en-GB" dirty="0">
                <a:hlinkClick r:id="rId2"/>
              </a:rPr>
              <a:t>https://www.britannica.com/topic/political-philosophy/Foucault-and-postmodernism</a:t>
            </a:r>
            <a:r>
              <a:rPr lang="en-GB" dirty="0"/>
              <a:t>.</a:t>
            </a:r>
            <a:r>
              <a:rPr lang="en-GB" sz="1000" dirty="0"/>
              <a:t>6</a:t>
            </a:r>
            <a:endParaRPr lang="en-GB" dirty="0"/>
          </a:p>
        </p:txBody>
      </p:sp>
    </p:spTree>
    <p:extLst>
      <p:ext uri="{BB962C8B-B14F-4D97-AF65-F5344CB8AC3E}">
        <p14:creationId xmlns:p14="http://schemas.microsoft.com/office/powerpoint/2010/main" val="144543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1ED69-BAFE-9FA2-2847-92C9276E296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1A0755C-6669-7D9A-8285-55C220DD7AC8}"/>
              </a:ext>
            </a:extLst>
          </p:cNvPr>
          <p:cNvSpPr>
            <a:spLocks noGrp="1"/>
          </p:cNvSpPr>
          <p:nvPr>
            <p:ph idx="1"/>
          </p:nvPr>
        </p:nvSpPr>
        <p:spPr/>
        <p:txBody>
          <a:bodyPr>
            <a:normAutofit lnSpcReduction="10000"/>
          </a:bodyPr>
          <a:lstStyle/>
          <a:p>
            <a:r>
              <a:rPr lang="en-GB" sz="2000" dirty="0"/>
              <a:t>Foucault’s triangle of power and the ways in which he has implemented it cause some difficult ethical issues. Not only does he disregard the possibility of there being any one truth which we should live by over all others, which in turn disregards the existence of any moral code, but he also seems to disrespect knowledge in doing so as he believes that they are connected, and both only exist due to power systems which he is against. </a:t>
            </a:r>
          </a:p>
          <a:p>
            <a:r>
              <a:rPr lang="en-GB" sz="2000" dirty="0"/>
              <a:t>Foucault’s pursuit of freedom causes issues as in making his argument he permits all actions as acceptable. He does talk about penal systems, although critically, however due to his opinion that when one tries to use rational argument to persuade somebody else of what is right or wrong, integrating a penal system into society would prove challenging and in doing so he would be choosing a power, and thereby a truth.</a:t>
            </a:r>
          </a:p>
          <a:p>
            <a:r>
              <a:rPr lang="en-GB" sz="2000" dirty="0"/>
              <a:t>It could be argued that one can find their own, individual truth. However, according to Foucault this truth is always influenced by some power, and therefore it cannot be truly legitimate. The triangle of power does not seem to give any opportunity to reach a conclusion, nor for debate, and due to the fact that this means that anything can be permitted, it is not ethically viable.</a:t>
            </a:r>
            <a:br>
              <a:rPr lang="en-GB" sz="2000" dirty="0"/>
            </a:br>
            <a:endParaRPr lang="en-GB" sz="2000" dirty="0"/>
          </a:p>
          <a:p>
            <a:endParaRPr lang="en-GB" sz="2000" dirty="0"/>
          </a:p>
        </p:txBody>
      </p:sp>
    </p:spTree>
    <p:extLst>
      <p:ext uri="{BB962C8B-B14F-4D97-AF65-F5344CB8AC3E}">
        <p14:creationId xmlns:p14="http://schemas.microsoft.com/office/powerpoint/2010/main" val="3839207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7C720-BA55-F93C-118C-A55A8C194568}"/>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D6B73A4B-C405-DB07-2B04-63D3BFDCC67C}"/>
              </a:ext>
            </a:extLst>
          </p:cNvPr>
          <p:cNvSpPr>
            <a:spLocks noGrp="1"/>
          </p:cNvSpPr>
          <p:nvPr>
            <p:ph idx="1"/>
          </p:nvPr>
        </p:nvSpPr>
        <p:spPr/>
        <p:txBody>
          <a:bodyPr>
            <a:normAutofit fontScale="85000" lnSpcReduction="20000"/>
          </a:bodyPr>
          <a:lstStyle/>
          <a:p>
            <a:r>
              <a:rPr lang="en-GB" b="0" i="0" dirty="0" err="1">
                <a:solidFill>
                  <a:srgbClr val="191919"/>
                </a:solidFill>
                <a:effectLst/>
                <a:latin typeface="Overpass"/>
              </a:rPr>
              <a:t>Brochier</a:t>
            </a:r>
            <a:r>
              <a:rPr lang="en-GB" b="0" i="0" dirty="0">
                <a:solidFill>
                  <a:srgbClr val="191919"/>
                </a:solidFill>
                <a:effectLst/>
                <a:latin typeface="Overpass"/>
              </a:rPr>
              <a:t> J.J and Foucault Michel, 'Michel Foucault: Prison Talk', </a:t>
            </a:r>
            <a:r>
              <a:rPr lang="en-GB" b="0" i="1" dirty="0">
                <a:solidFill>
                  <a:srgbClr val="191919"/>
                </a:solidFill>
                <a:effectLst/>
                <a:latin typeface="Overpass"/>
              </a:rPr>
              <a:t>Radical Philosophy</a:t>
            </a:r>
            <a:r>
              <a:rPr lang="en-GB" b="0" i="0" dirty="0">
                <a:solidFill>
                  <a:srgbClr val="191919"/>
                </a:solidFill>
                <a:effectLst/>
                <a:latin typeface="Overpass"/>
              </a:rPr>
              <a:t> 016, Spring 1977</a:t>
            </a:r>
            <a:r>
              <a:rPr lang="en-GB" sz="2800" dirty="0">
                <a:solidFill>
                  <a:schemeClr val="tx1"/>
                </a:solidFill>
              </a:rPr>
              <a:t>.</a:t>
            </a:r>
          </a:p>
          <a:p>
            <a:r>
              <a:rPr lang="en-GB" dirty="0">
                <a:solidFill>
                  <a:schemeClr val="tx1"/>
                </a:solidFill>
              </a:rPr>
              <a:t>Crespo Julia, ‘</a:t>
            </a:r>
            <a:r>
              <a:rPr lang="en-GB" dirty="0" err="1">
                <a:solidFill>
                  <a:schemeClr val="tx1"/>
                </a:solidFill>
              </a:rPr>
              <a:t>Redalyc</a:t>
            </a:r>
            <a:r>
              <a:rPr lang="en-GB" dirty="0">
                <a:solidFill>
                  <a:schemeClr val="tx1"/>
                </a:solidFill>
              </a:rPr>
              <a:t>’ </a:t>
            </a:r>
            <a:r>
              <a:rPr lang="en-GB" i="1" dirty="0">
                <a:solidFill>
                  <a:schemeClr val="tx1"/>
                </a:solidFill>
                <a:effectLst/>
              </a:rPr>
              <a:t>Foucault and Homosexuality: From Power Relation to Practice of Freedom</a:t>
            </a:r>
            <a:r>
              <a:rPr lang="en-GB" i="0" dirty="0">
                <a:solidFill>
                  <a:schemeClr val="tx1"/>
                </a:solidFill>
                <a:effectLst/>
              </a:rPr>
              <a:t>, (2016), </a:t>
            </a:r>
            <a:r>
              <a:rPr lang="en-GB" b="0" i="0" u="none" strike="noStrike" dirty="0">
                <a:solidFill>
                  <a:schemeClr val="tx1"/>
                </a:solidFill>
                <a:effectLst/>
                <a:latin typeface="OpenSans-Regular"/>
                <a:hlinkClick r:id="rId2">
                  <a:extLst>
                    <a:ext uri="{A12FA001-AC4F-418D-AE19-62706E023703}">
                      <ahyp:hlinkClr xmlns:ahyp="http://schemas.microsoft.com/office/drawing/2018/hyperlinkcolor" val="tx"/>
                    </a:ext>
                  </a:extLst>
                </a:hlinkClick>
              </a:rPr>
              <a:t>https://doi.org/10.14482/dere.46.8813</a:t>
            </a:r>
            <a:r>
              <a:rPr lang="en-GB" b="0" i="0" u="none" strike="noStrike" dirty="0">
                <a:solidFill>
                  <a:schemeClr val="tx1"/>
                </a:solidFill>
                <a:effectLst/>
                <a:latin typeface="OpenSans-Regular"/>
              </a:rPr>
              <a:t>.</a:t>
            </a:r>
          </a:p>
          <a:p>
            <a:r>
              <a:rPr lang="en-GB" dirty="0">
                <a:solidFill>
                  <a:schemeClr val="tx1"/>
                </a:solidFill>
              </a:rPr>
              <a:t>Foucault Michel, </a:t>
            </a:r>
            <a:r>
              <a:rPr lang="en-GB" i="1" dirty="0">
                <a:solidFill>
                  <a:schemeClr val="tx1"/>
                </a:solidFill>
              </a:rPr>
              <a:t>Discipline and Punish, </a:t>
            </a:r>
            <a:r>
              <a:rPr lang="en-GB" dirty="0">
                <a:solidFill>
                  <a:schemeClr val="tx1"/>
                </a:solidFill>
              </a:rPr>
              <a:t>Translated by Alan </a:t>
            </a:r>
            <a:r>
              <a:rPr lang="en-GB" dirty="0" err="1">
                <a:solidFill>
                  <a:schemeClr val="tx1"/>
                </a:solidFill>
              </a:rPr>
              <a:t>Sherdan</a:t>
            </a:r>
            <a:r>
              <a:rPr lang="en-GB" dirty="0">
                <a:solidFill>
                  <a:schemeClr val="tx1"/>
                </a:solidFill>
              </a:rPr>
              <a:t>, (New York:1977).</a:t>
            </a:r>
          </a:p>
          <a:p>
            <a:r>
              <a:rPr lang="en-GB" dirty="0">
                <a:solidFill>
                  <a:schemeClr val="tx1"/>
                </a:solidFill>
              </a:rPr>
              <a:t>Foucault Michel, </a:t>
            </a:r>
            <a:r>
              <a:rPr lang="en-GB" i="1" dirty="0">
                <a:solidFill>
                  <a:schemeClr val="tx1"/>
                </a:solidFill>
              </a:rPr>
              <a:t>The Order of Things, </a:t>
            </a:r>
            <a:r>
              <a:rPr lang="en-GB" dirty="0">
                <a:solidFill>
                  <a:schemeClr val="tx1"/>
                </a:solidFill>
              </a:rPr>
              <a:t>(New York: Pantheon, 1970).</a:t>
            </a:r>
            <a:endParaRPr lang="en-GB" dirty="0"/>
          </a:p>
          <a:p>
            <a:r>
              <a:rPr lang="en-GB" dirty="0" err="1"/>
              <a:t>Mosca</a:t>
            </a:r>
            <a:r>
              <a:rPr lang="en-GB" dirty="0"/>
              <a:t> Gaetano, ‘Foucault and Postmodernism’, </a:t>
            </a:r>
            <a:r>
              <a:rPr lang="en-GB" i="1" dirty="0"/>
              <a:t>Britannica, </a:t>
            </a:r>
            <a:r>
              <a:rPr lang="en-GB" dirty="0">
                <a:hlinkClick r:id="rId3"/>
              </a:rPr>
              <a:t>https://www.britannica.com/topic/political-philosophy/Foucault-and-postmodernism</a:t>
            </a:r>
            <a:endParaRPr lang="en-GB" dirty="0">
              <a:solidFill>
                <a:schemeClr val="tx1"/>
              </a:solidFill>
            </a:endParaRPr>
          </a:p>
          <a:p>
            <a:r>
              <a:rPr lang="en-GB" dirty="0">
                <a:solidFill>
                  <a:schemeClr val="tx1"/>
                </a:solidFill>
              </a:rPr>
              <a:t>Roberts Marc, ‘</a:t>
            </a:r>
            <a:r>
              <a:rPr lang="en-GB" b="0" i="0" dirty="0">
                <a:solidFill>
                  <a:schemeClr val="tx1"/>
                </a:solidFill>
                <a:effectLst/>
                <a:latin typeface="ff5"/>
              </a:rPr>
              <a:t>The production of the psychiatric subject: power, knowledge and Michel Foucault’, </a:t>
            </a:r>
            <a:r>
              <a:rPr lang="en-GB" i="1" dirty="0">
                <a:solidFill>
                  <a:schemeClr val="tx1"/>
                </a:solidFill>
                <a:latin typeface="ff5"/>
              </a:rPr>
              <a:t>Research Gate, </a:t>
            </a:r>
            <a:r>
              <a:rPr lang="en-GB" dirty="0">
                <a:solidFill>
                  <a:schemeClr val="tx1"/>
                </a:solidFill>
                <a:latin typeface="ff5"/>
              </a:rPr>
              <a:t>(2005) pp. </a:t>
            </a:r>
            <a:r>
              <a:rPr lang="en-GB">
                <a:solidFill>
                  <a:schemeClr val="tx1"/>
                </a:solidFill>
                <a:latin typeface="ff5"/>
              </a:rPr>
              <a:t>33-42, </a:t>
            </a:r>
            <a:r>
              <a:rPr lang="en-GB" dirty="0">
                <a:solidFill>
                  <a:schemeClr val="tx1"/>
                </a:solidFill>
                <a:latin typeface="ff5"/>
                <a:hlinkClick r:id="rId4"/>
              </a:rPr>
              <a:t>https://www.researchgate.net/publication/8072505_The_production_of_the_psychiatric_subject_Power_knowledge_and_Michel_Foucault</a:t>
            </a:r>
            <a:r>
              <a:rPr lang="en-GB" dirty="0">
                <a:solidFill>
                  <a:schemeClr val="tx1"/>
                </a:solidFill>
                <a:latin typeface="ff5"/>
              </a:rPr>
              <a:t>.</a:t>
            </a:r>
            <a:endParaRPr lang="en-GB" sz="1800" dirty="0">
              <a:latin typeface="ff5"/>
            </a:endParaRPr>
          </a:p>
          <a:p>
            <a:endParaRPr lang="en-GB" b="0" i="0" dirty="0">
              <a:solidFill>
                <a:schemeClr val="tx1"/>
              </a:solidFill>
              <a:effectLst/>
              <a:latin typeface="ff5"/>
            </a:endParaRPr>
          </a:p>
          <a:p>
            <a:endParaRPr lang="en-GB" dirty="0"/>
          </a:p>
        </p:txBody>
      </p:sp>
    </p:spTree>
    <p:extLst>
      <p:ext uri="{BB962C8B-B14F-4D97-AF65-F5344CB8AC3E}">
        <p14:creationId xmlns:p14="http://schemas.microsoft.com/office/powerpoint/2010/main" val="6404168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2040</TotalTime>
  <Words>2147</Words>
  <Application>Microsoft Office PowerPoint</Application>
  <PresentationFormat>Widescreen</PresentationFormat>
  <Paragraphs>40</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ff5</vt:lpstr>
      <vt:lpstr>OpenSans-Regular</vt:lpstr>
      <vt:lpstr>Overpass</vt:lpstr>
      <vt:lpstr>Office Theme</vt:lpstr>
      <vt:lpstr>Michel Foucault</vt:lpstr>
      <vt:lpstr>What Is Foucault’s Triangle Of Power?</vt:lpstr>
      <vt:lpstr>Foucault And The Penal System</vt:lpstr>
      <vt:lpstr>Foucault And The Penal System</vt:lpstr>
      <vt:lpstr>Foucault And The Penal System</vt:lpstr>
      <vt:lpstr>Foucault, Sex, And Sexuality</vt:lpstr>
      <vt:lpstr>Foucault, Sex, And Sexuality</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Michel Foucault</dc:title>
  <dc:creator>Owen Faulkner</dc:creator>
  <cp:lastModifiedBy>Owen Faulkner</cp:lastModifiedBy>
  <cp:revision>1</cp:revision>
  <dcterms:created xsi:type="dcterms:W3CDTF">2023-11-16T05:11:31Z</dcterms:created>
  <dcterms:modified xsi:type="dcterms:W3CDTF">2023-11-17T15:12:06Z</dcterms:modified>
</cp:coreProperties>
</file>