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66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A8D1B9C-B435-DDFF-ECF1-12C78EA71A7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43FD5C-09EB-2CF2-FD87-AC475644E69D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36AC891D-151E-44C2-84FA-6C111B828505}" type="datetime1">
              <a:rPr lang="en-GB"/>
              <a:pPr lvl="0"/>
              <a:t>30/06/2026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D1A0441-6DB0-B4DF-92D7-6767346248C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D61A278-7CDA-57AC-0008-A5D6C7F8892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1DA374-0B2D-6D6B-3CB6-E6FF7E44086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6A67AF-19AC-0762-CA16-F760C3FE0711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A16F6FE1-4CB7-4666-BB0E-1280FF8748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30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FF4F17-34F4-5B5D-48C4-250A899CCA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D5C78B-3CD9-ECA3-839A-9041C17370C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37421A-EB01-F485-89CE-F2412A012B5F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F0DA04D-4090-4A83-A79C-F80D1D57A705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026D1-C38F-E792-E233-9A158F1CA48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CD1B94-F296-C582-206A-86FC1AF79E5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4C417-B7F2-167A-489F-BE40BAEEC4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099F83-E570-49BC-B2B5-F13FC8ABFA30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31B2E-7D4D-9D8B-55CE-A9B4FDAFB5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28D67-E804-2420-E998-645BA152D0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624247-85EA-42B7-852A-2A232C85B68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30035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4496D-AA5D-20C4-8880-ECEF6D40B19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D6179-50B3-8F4D-5914-4AD5E4B71A7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D436D-1783-F223-B990-D842309FA7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E622C9-24A0-4DD5-BA5C-71093F63B6D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B16A90-F243-6127-2A77-CCC2F9FE10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D5DE8-3723-9408-240E-1C349CF1D5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DF2FB5-ACDA-4B7A-8A02-403B5440168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6237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6F9EE-87A5-1A3A-5A01-373D0060A3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1C1753-C8A2-154E-8A98-46C821055C5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6B44B-14AE-CA8F-F7D5-62B304A521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4603C8-A8DF-4DD9-A4E7-BE483B3B15F5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7E9BE-A386-FEB5-8916-FB6EDBE5A2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60F2F-1B95-2C06-132B-4DA37B2DF3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F77CE1-3E34-4878-B175-8740311772B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932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5FF58-8106-0A52-4017-F0EF27F4914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6728C-042A-4978-F9BD-3DA8CF5F9A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5F9188-D992-393B-1B1A-DB756EB5E20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947A58-81F5-5CC3-0A1F-6A1971A450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A915D9-9F26-48D4-AB0D-0A2794321266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7553C-F94E-1623-4F8F-21000D24A4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F60094-2DF7-93E7-839D-7375EE38BA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A73600-64E2-499F-829D-231384FC2CE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898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08926-B1CB-AFFB-3DA3-DE07CBAC439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CA6239-FBFE-2BA6-83EC-7F608D3B88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88364D-946D-5A64-D2F0-480472B9019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E69F01-E051-A1DF-222D-CC52B4C5AE5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4796F1-76A3-1378-FA0B-B28612B9A43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7B30E9-243F-822C-0BFB-DA84EFA9A6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8EABBD-1BD4-447B-B1DF-F344691EA061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BDE352-AE4A-17F2-A63D-C237C283E2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293D4C-1D86-CBC3-D4B2-E1E46F51D4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CFB934-8902-4005-BD68-81E9DDD1A15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668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3A59D-EEB7-33AE-F8FC-E83457266E5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F8A7B1-9E54-1B62-0B0B-9829B87804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BB434A-DB20-46F3-9BDB-2C55A1178BED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848AE3-65EC-5DD3-0402-A713598942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153657-687F-E233-C529-4AF3E6532B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A065CE-8E2C-41C9-B059-1A3A0575A7C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276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DCCE8B-2B44-CACB-430B-FD505F971B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666D48-6D16-49CD-8CCD-62987C7F407C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CF218A-2963-61CE-4A47-3E293FB016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F9B991-A42E-8573-1412-4A7E3BD334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F9C1BE-390D-45B3-8829-4125BAD676D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148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83460-95B0-3638-A547-E3467C206F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53505-0D81-A1AD-3AF3-6ACD6777381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2A009E-73A1-FC2E-6431-ACB6A57DE39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5A5EAF-3EB2-EF30-500E-221A251EBB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9F2D48-43D2-4B82-8BB9-02784CD46994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FC8C4-9789-8B5A-D8CF-DFD66E2E6C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5EFFE-49AF-0881-7C5D-93BA6E915A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DA9FCF-A286-46FE-AD3F-ED328D62572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4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83AA1-7C81-7DCF-F67E-F661EA5D5A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38864B-5F21-6CFD-92B9-7D81E9E47E9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9CA231-CB98-11A4-BBB5-70A12FC6177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A5425D-2389-3888-9AC1-B4A54DE7BA4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FAD837-0E30-4147-A833-0A59DA61CC04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1A22A5-8590-2295-0304-61897FB977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CE279F-F1F9-D556-A2CF-228851ED1C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7358C9-C5A2-4889-A4A1-0BD9EBDA22A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824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11ED6-FEC6-0DE5-6FB8-E22B2748296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ABC66-7E40-4ECB-2834-925D689B9C5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75C11-9D6D-70C4-6720-5274520D62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D0028F-2F63-43B1-A920-8384D49AC28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0D2A8-E9E6-79A4-3F48-296E822B9C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44107-BF76-2ADC-6157-87C9B9D2A6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C73365-7B84-45C1-A909-C69B32DC081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523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D32196-3C46-39FD-0B6C-8A71123B075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4B0A1F-6959-3FAF-282D-B903EB7EA99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0BA11-32C8-C9DB-CCA9-AA3F324FAA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5DA1D3-EFA6-463B-A4D0-E1E71FBA44F3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09E39-2C3F-8B61-C226-53935E94CA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BB9F4-B77D-081D-DCB8-FFF3B0C872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B4D1DC-3C5E-4323-B46E-23528A32C35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001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4263FB-DF20-1B4E-BD16-493C0ABE21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B1FEF-0BB5-4858-5AE4-46915D72FF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582D6-DFA7-BA6D-5A1D-C4449AAF2BF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708D3ACE-3202-4747-A38A-E17B06615E3C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FF6C8-E5F0-66FE-64CC-0E68796F6EB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FE41A-2132-0AB5-9B7C-BE04875794C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9CA023F-9D3D-49A2-A386-B5C688C241CD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3">
            <a:extLst>
              <a:ext uri="{FF2B5EF4-FFF2-40B4-BE49-F238E27FC236}">
                <a16:creationId xmlns:a16="http://schemas.microsoft.com/office/drawing/2014/main" id="{442D71C9-1F53-6B08-4C93-A25764BD8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96B24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41">
            <a:extLst>
              <a:ext uri="{FF2B5EF4-FFF2-40B4-BE49-F238E27FC236}">
                <a16:creationId xmlns:a16="http://schemas.microsoft.com/office/drawing/2014/main" id="{E1FC0D7B-ACE7-51FE-3FDF-E7D45B35F3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34" r="30659"/>
          <a:stretch>
            <a:fillRect/>
          </a:stretch>
        </p:blipFill>
        <p:spPr>
          <a:xfrm>
            <a:off x="6229212" y="9"/>
            <a:ext cx="5962784" cy="685799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98B2A3BA-F723-1366-C72D-11FE2727D8BB}"/>
              </a:ext>
            </a:extLst>
          </p:cNvPr>
          <p:cNvGrpSpPr/>
          <p:nvPr/>
        </p:nvGrpSpPr>
        <p:grpSpPr>
          <a:xfrm>
            <a:off x="700311" y="1041529"/>
            <a:ext cx="5207453" cy="5135434"/>
            <a:chOff x="700311" y="1041529"/>
            <a:chExt cx="5207453" cy="5135434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BA8794C4-F170-0512-DA3D-D215E42CF188}"/>
                </a:ext>
              </a:extLst>
            </p:cNvPr>
            <p:cNvSpPr/>
            <p:nvPr/>
          </p:nvSpPr>
          <p:spPr>
            <a:xfrm>
              <a:off x="700311" y="1041529"/>
              <a:ext cx="4009735" cy="9243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009734"/>
                <a:gd name="f7" fmla="val 924378"/>
                <a:gd name="f8" fmla="val 92438"/>
                <a:gd name="f9" fmla="val 41386"/>
                <a:gd name="f10" fmla="val 3917296"/>
                <a:gd name="f11" fmla="val 3968348"/>
                <a:gd name="f12" fmla="val 831940"/>
                <a:gd name="f13" fmla="val 882992"/>
                <a:gd name="f14" fmla="+- 0 0 -90"/>
                <a:gd name="f15" fmla="*/ f3 1 4009734"/>
                <a:gd name="f16" fmla="*/ f4 1 924378"/>
                <a:gd name="f17" fmla="+- f7 0 f5"/>
                <a:gd name="f18" fmla="+- f6 0 f5"/>
                <a:gd name="f19" fmla="*/ f14 f0 1"/>
                <a:gd name="f20" fmla="*/ f18 1 4009734"/>
                <a:gd name="f21" fmla="*/ f17 1 924378"/>
                <a:gd name="f22" fmla="*/ 0 f18 1"/>
                <a:gd name="f23" fmla="*/ 92438 f17 1"/>
                <a:gd name="f24" fmla="*/ 92438 f18 1"/>
                <a:gd name="f25" fmla="*/ 0 f17 1"/>
                <a:gd name="f26" fmla="*/ 3917296 f18 1"/>
                <a:gd name="f27" fmla="*/ 4009734 f18 1"/>
                <a:gd name="f28" fmla="*/ 831940 f17 1"/>
                <a:gd name="f29" fmla="*/ 924378 f17 1"/>
                <a:gd name="f30" fmla="*/ f19 1 f2"/>
                <a:gd name="f31" fmla="*/ f22 1 4009734"/>
                <a:gd name="f32" fmla="*/ f23 1 924378"/>
                <a:gd name="f33" fmla="*/ f24 1 4009734"/>
                <a:gd name="f34" fmla="*/ f25 1 924378"/>
                <a:gd name="f35" fmla="*/ f26 1 4009734"/>
                <a:gd name="f36" fmla="*/ f27 1 4009734"/>
                <a:gd name="f37" fmla="*/ f28 1 924378"/>
                <a:gd name="f38" fmla="*/ f29 1 924378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4009734" h="92437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02B93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842" tIns="91842" rIns="1143320" bIns="91842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7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Student name Hina Richard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B79CA53-6A7E-0E9B-419E-B68E65E6AE17}"/>
                </a:ext>
              </a:extLst>
            </p:cNvPr>
            <p:cNvSpPr/>
            <p:nvPr/>
          </p:nvSpPr>
          <p:spPr>
            <a:xfrm>
              <a:off x="999740" y="2094286"/>
              <a:ext cx="4009735" cy="9243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009734"/>
                <a:gd name="f7" fmla="val 924378"/>
                <a:gd name="f8" fmla="val 92438"/>
                <a:gd name="f9" fmla="val 41386"/>
                <a:gd name="f10" fmla="val 3917296"/>
                <a:gd name="f11" fmla="val 3968348"/>
                <a:gd name="f12" fmla="val 831940"/>
                <a:gd name="f13" fmla="val 882992"/>
                <a:gd name="f14" fmla="+- 0 0 -90"/>
                <a:gd name="f15" fmla="*/ f3 1 4009734"/>
                <a:gd name="f16" fmla="*/ f4 1 924378"/>
                <a:gd name="f17" fmla="+- f7 0 f5"/>
                <a:gd name="f18" fmla="+- f6 0 f5"/>
                <a:gd name="f19" fmla="*/ f14 f0 1"/>
                <a:gd name="f20" fmla="*/ f18 1 4009734"/>
                <a:gd name="f21" fmla="*/ f17 1 924378"/>
                <a:gd name="f22" fmla="*/ 0 f18 1"/>
                <a:gd name="f23" fmla="*/ 92438 f17 1"/>
                <a:gd name="f24" fmla="*/ 92438 f18 1"/>
                <a:gd name="f25" fmla="*/ 0 f17 1"/>
                <a:gd name="f26" fmla="*/ 3917296 f18 1"/>
                <a:gd name="f27" fmla="*/ 4009734 f18 1"/>
                <a:gd name="f28" fmla="*/ 831940 f17 1"/>
                <a:gd name="f29" fmla="*/ 924378 f17 1"/>
                <a:gd name="f30" fmla="*/ f19 1 f2"/>
                <a:gd name="f31" fmla="*/ f22 1 4009734"/>
                <a:gd name="f32" fmla="*/ f23 1 924378"/>
                <a:gd name="f33" fmla="*/ f24 1 4009734"/>
                <a:gd name="f34" fmla="*/ f25 1 924378"/>
                <a:gd name="f35" fmla="*/ f26 1 4009734"/>
                <a:gd name="f36" fmla="*/ f27 1 4009734"/>
                <a:gd name="f37" fmla="*/ f28 1 924378"/>
                <a:gd name="f38" fmla="*/ f29 1 924378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4009734" h="92437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934B6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842" tIns="91842" rIns="992114" bIns="91842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7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Student number 2330393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9259DB2-2D73-4126-78F9-0EC59350F65F}"/>
                </a:ext>
              </a:extLst>
            </p:cNvPr>
            <p:cNvSpPr/>
            <p:nvPr/>
          </p:nvSpPr>
          <p:spPr>
            <a:xfrm>
              <a:off x="1299170" y="3147053"/>
              <a:ext cx="4009735" cy="9243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009734"/>
                <a:gd name="f7" fmla="val 924378"/>
                <a:gd name="f8" fmla="val 92438"/>
                <a:gd name="f9" fmla="val 41386"/>
                <a:gd name="f10" fmla="val 3917296"/>
                <a:gd name="f11" fmla="val 3968348"/>
                <a:gd name="f12" fmla="val 831940"/>
                <a:gd name="f13" fmla="val 882992"/>
                <a:gd name="f14" fmla="+- 0 0 -90"/>
                <a:gd name="f15" fmla="*/ f3 1 4009734"/>
                <a:gd name="f16" fmla="*/ f4 1 924378"/>
                <a:gd name="f17" fmla="+- f7 0 f5"/>
                <a:gd name="f18" fmla="+- f6 0 f5"/>
                <a:gd name="f19" fmla="*/ f14 f0 1"/>
                <a:gd name="f20" fmla="*/ f18 1 4009734"/>
                <a:gd name="f21" fmla="*/ f17 1 924378"/>
                <a:gd name="f22" fmla="*/ 0 f18 1"/>
                <a:gd name="f23" fmla="*/ 92438 f17 1"/>
                <a:gd name="f24" fmla="*/ 92438 f18 1"/>
                <a:gd name="f25" fmla="*/ 0 f17 1"/>
                <a:gd name="f26" fmla="*/ 3917296 f18 1"/>
                <a:gd name="f27" fmla="*/ 4009734 f18 1"/>
                <a:gd name="f28" fmla="*/ 831940 f17 1"/>
                <a:gd name="f29" fmla="*/ 924378 f17 1"/>
                <a:gd name="f30" fmla="*/ f19 1 f2"/>
                <a:gd name="f31" fmla="*/ f22 1 4009734"/>
                <a:gd name="f32" fmla="*/ f23 1 924378"/>
                <a:gd name="f33" fmla="*/ f24 1 4009734"/>
                <a:gd name="f34" fmla="*/ f25 1 924378"/>
                <a:gd name="f35" fmla="*/ f26 1 4009734"/>
                <a:gd name="f36" fmla="*/ f27 1 4009734"/>
                <a:gd name="f37" fmla="*/ f28 1 924378"/>
                <a:gd name="f38" fmla="*/ f29 1 924378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4009734" h="92437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6CDA0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842" tIns="91842" rIns="992114" bIns="91842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7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Component 1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A785C24-FAFA-2D91-2C2E-1A5DB21F8396}"/>
                </a:ext>
              </a:extLst>
            </p:cNvPr>
            <p:cNvSpPr/>
            <p:nvPr/>
          </p:nvSpPr>
          <p:spPr>
            <a:xfrm>
              <a:off x="1598599" y="4199820"/>
              <a:ext cx="4009735" cy="9243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009734"/>
                <a:gd name="f7" fmla="val 924378"/>
                <a:gd name="f8" fmla="val 92438"/>
                <a:gd name="f9" fmla="val 41386"/>
                <a:gd name="f10" fmla="val 3917296"/>
                <a:gd name="f11" fmla="val 3968348"/>
                <a:gd name="f12" fmla="val 831940"/>
                <a:gd name="f13" fmla="val 882992"/>
                <a:gd name="f14" fmla="+- 0 0 -90"/>
                <a:gd name="f15" fmla="*/ f3 1 4009734"/>
                <a:gd name="f16" fmla="*/ f4 1 924378"/>
                <a:gd name="f17" fmla="+- f7 0 f5"/>
                <a:gd name="f18" fmla="+- f6 0 f5"/>
                <a:gd name="f19" fmla="*/ f14 f0 1"/>
                <a:gd name="f20" fmla="*/ f18 1 4009734"/>
                <a:gd name="f21" fmla="*/ f17 1 924378"/>
                <a:gd name="f22" fmla="*/ 0 f18 1"/>
                <a:gd name="f23" fmla="*/ 92438 f17 1"/>
                <a:gd name="f24" fmla="*/ 92438 f18 1"/>
                <a:gd name="f25" fmla="*/ 0 f17 1"/>
                <a:gd name="f26" fmla="*/ 3917296 f18 1"/>
                <a:gd name="f27" fmla="*/ 4009734 f18 1"/>
                <a:gd name="f28" fmla="*/ 831940 f17 1"/>
                <a:gd name="f29" fmla="*/ 924378 f17 1"/>
                <a:gd name="f30" fmla="*/ f19 1 f2"/>
                <a:gd name="f31" fmla="*/ f22 1 4009734"/>
                <a:gd name="f32" fmla="*/ f23 1 924378"/>
                <a:gd name="f33" fmla="*/ f24 1 4009734"/>
                <a:gd name="f34" fmla="*/ f25 1 924378"/>
                <a:gd name="f35" fmla="*/ f26 1 4009734"/>
                <a:gd name="f36" fmla="*/ f27 1 4009734"/>
                <a:gd name="f37" fmla="*/ f28 1 924378"/>
                <a:gd name="f38" fmla="*/ f29 1 924378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4009734" h="92437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DE027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842" tIns="91842" rIns="992114" bIns="91842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7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Module name Psychopathological classifications and provisions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6DF788F0-3A96-8369-6FFB-29F8E6E923C7}"/>
                </a:ext>
              </a:extLst>
            </p:cNvPr>
            <p:cNvSpPr/>
            <p:nvPr/>
          </p:nvSpPr>
          <p:spPr>
            <a:xfrm>
              <a:off x="1898029" y="5252587"/>
              <a:ext cx="4009735" cy="92437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009734"/>
                <a:gd name="f7" fmla="val 924378"/>
                <a:gd name="f8" fmla="val 92438"/>
                <a:gd name="f9" fmla="val 41386"/>
                <a:gd name="f10" fmla="val 3917296"/>
                <a:gd name="f11" fmla="val 3968348"/>
                <a:gd name="f12" fmla="val 831940"/>
                <a:gd name="f13" fmla="val 882992"/>
                <a:gd name="f14" fmla="+- 0 0 -90"/>
                <a:gd name="f15" fmla="*/ f3 1 4009734"/>
                <a:gd name="f16" fmla="*/ f4 1 924378"/>
                <a:gd name="f17" fmla="+- f7 0 f5"/>
                <a:gd name="f18" fmla="+- f6 0 f5"/>
                <a:gd name="f19" fmla="*/ f14 f0 1"/>
                <a:gd name="f20" fmla="*/ f18 1 4009734"/>
                <a:gd name="f21" fmla="*/ f17 1 924378"/>
                <a:gd name="f22" fmla="*/ 0 f18 1"/>
                <a:gd name="f23" fmla="*/ 92438 f17 1"/>
                <a:gd name="f24" fmla="*/ 92438 f18 1"/>
                <a:gd name="f25" fmla="*/ 0 f17 1"/>
                <a:gd name="f26" fmla="*/ 3917296 f18 1"/>
                <a:gd name="f27" fmla="*/ 4009734 f18 1"/>
                <a:gd name="f28" fmla="*/ 831940 f17 1"/>
                <a:gd name="f29" fmla="*/ 924378 f17 1"/>
                <a:gd name="f30" fmla="*/ f19 1 f2"/>
                <a:gd name="f31" fmla="*/ f22 1 4009734"/>
                <a:gd name="f32" fmla="*/ f23 1 924378"/>
                <a:gd name="f33" fmla="*/ f24 1 4009734"/>
                <a:gd name="f34" fmla="*/ f25 1 924378"/>
                <a:gd name="f35" fmla="*/ f26 1 4009734"/>
                <a:gd name="f36" fmla="*/ f27 1 4009734"/>
                <a:gd name="f37" fmla="*/ f28 1 924378"/>
                <a:gd name="f38" fmla="*/ f29 1 924378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4009734" h="92437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E97132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842" tIns="91842" rIns="992114" bIns="91842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7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Module number BMH6029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D702870-1305-8D35-DB3C-F738F68CCF74}"/>
                </a:ext>
              </a:extLst>
            </p:cNvPr>
            <p:cNvSpPr/>
            <p:nvPr/>
          </p:nvSpPr>
          <p:spPr>
            <a:xfrm>
              <a:off x="4109203" y="1716831"/>
              <a:ext cx="600843" cy="60084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46"/>
                <a:gd name="f7" fmla="val 330465"/>
                <a:gd name="f8" fmla="val 135190"/>
                <a:gd name="f9" fmla="val 465656"/>
                <a:gd name="f10" fmla="val 300423"/>
                <a:gd name="f11" fmla="+- 0 0 -90"/>
                <a:gd name="f12" fmla="*/ f3 1 600846"/>
                <a:gd name="f13" fmla="*/ f4 1 600846"/>
                <a:gd name="f14" fmla="+- f6 0 f5"/>
                <a:gd name="f15" fmla="*/ f11 f0 1"/>
                <a:gd name="f16" fmla="*/ f14 1 600846"/>
                <a:gd name="f17" fmla="*/ 0 f14 1"/>
                <a:gd name="f18" fmla="*/ 330465 f14 1"/>
                <a:gd name="f19" fmla="*/ 135190 f14 1"/>
                <a:gd name="f20" fmla="*/ 465656 f14 1"/>
                <a:gd name="f21" fmla="*/ 600846 f14 1"/>
                <a:gd name="f22" fmla="*/ 300423 f14 1"/>
                <a:gd name="f23" fmla="*/ f15 1 f2"/>
                <a:gd name="f24" fmla="*/ f17 1 600846"/>
                <a:gd name="f25" fmla="*/ f18 1 600846"/>
                <a:gd name="f26" fmla="*/ f19 1 600846"/>
                <a:gd name="f27" fmla="*/ f20 1 600846"/>
                <a:gd name="f28" fmla="*/ f21 1 600846"/>
                <a:gd name="f29" fmla="*/ f22 1 600846"/>
                <a:gd name="f30" fmla="*/ f5 1 f16"/>
                <a:gd name="f31" fmla="*/ f6 1 f16"/>
                <a:gd name="f32" fmla="+- f23 0 f1"/>
                <a:gd name="f33" fmla="*/ f24 1 f16"/>
                <a:gd name="f34" fmla="*/ f25 1 f16"/>
                <a:gd name="f35" fmla="*/ f26 1 f16"/>
                <a:gd name="f36" fmla="*/ f27 1 f16"/>
                <a:gd name="f37" fmla="*/ f28 1 f16"/>
                <a:gd name="f38" fmla="*/ f29 1 f16"/>
                <a:gd name="f39" fmla="*/ f30 f12 1"/>
                <a:gd name="f40" fmla="*/ f31 f12 1"/>
                <a:gd name="f41" fmla="*/ f31 f13 1"/>
                <a:gd name="f42" fmla="*/ f30 f13 1"/>
                <a:gd name="f43" fmla="*/ f33 f12 1"/>
                <a:gd name="f44" fmla="*/ f34 f13 1"/>
                <a:gd name="f45" fmla="*/ f35 f12 1"/>
                <a:gd name="f46" fmla="*/ f33 f13 1"/>
                <a:gd name="f47" fmla="*/ f36 f12 1"/>
                <a:gd name="f48" fmla="*/ f37 f12 1"/>
                <a:gd name="f49" fmla="*/ f38 f12 1"/>
                <a:gd name="f50" fmla="*/ f37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43" y="f44"/>
                </a:cxn>
                <a:cxn ang="f32">
                  <a:pos x="f45" y="f44"/>
                </a:cxn>
                <a:cxn ang="f32">
                  <a:pos x="f45" y="f46"/>
                </a:cxn>
                <a:cxn ang="f32">
                  <a:pos x="f47" y="f46"/>
                </a:cxn>
                <a:cxn ang="f32">
                  <a:pos x="f47" y="f44"/>
                </a:cxn>
                <a:cxn ang="f32">
                  <a:pos x="f48" y="f44"/>
                </a:cxn>
                <a:cxn ang="f32">
                  <a:pos x="f49" y="f50"/>
                </a:cxn>
                <a:cxn ang="f32">
                  <a:pos x="f43" y="f44"/>
                </a:cxn>
              </a:cxnLst>
              <a:rect l="f39" t="f42" r="f40" b="f41"/>
              <a:pathLst>
                <a:path w="600846" h="600846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DFCDDC">
                <a:alpha val="90000"/>
              </a:srgbClr>
            </a:solidFill>
            <a:ln w="19046" cap="flat">
              <a:solidFill>
                <a:srgbClr val="DFCDDC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69484" tIns="34290" rIns="169484" bIns="182998" anchor="ctr" anchorCtr="1" compatLnSpc="1">
              <a:noAutofit/>
            </a:bodyPr>
            <a:lstStyle/>
            <a:p>
              <a:pPr marL="0" marR="0" lvl="0" indent="0" algn="ctr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7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0A619BE-FF5A-4808-8104-CD7B60D28A67}"/>
                </a:ext>
              </a:extLst>
            </p:cNvPr>
            <p:cNvSpPr/>
            <p:nvPr/>
          </p:nvSpPr>
          <p:spPr>
            <a:xfrm>
              <a:off x="4408633" y="2769598"/>
              <a:ext cx="600843" cy="60084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46"/>
                <a:gd name="f7" fmla="val 330465"/>
                <a:gd name="f8" fmla="val 135190"/>
                <a:gd name="f9" fmla="val 465656"/>
                <a:gd name="f10" fmla="val 300423"/>
                <a:gd name="f11" fmla="+- 0 0 -90"/>
                <a:gd name="f12" fmla="*/ f3 1 600846"/>
                <a:gd name="f13" fmla="*/ f4 1 600846"/>
                <a:gd name="f14" fmla="+- f6 0 f5"/>
                <a:gd name="f15" fmla="*/ f11 f0 1"/>
                <a:gd name="f16" fmla="*/ f14 1 600846"/>
                <a:gd name="f17" fmla="*/ 0 f14 1"/>
                <a:gd name="f18" fmla="*/ 330465 f14 1"/>
                <a:gd name="f19" fmla="*/ 135190 f14 1"/>
                <a:gd name="f20" fmla="*/ 465656 f14 1"/>
                <a:gd name="f21" fmla="*/ 600846 f14 1"/>
                <a:gd name="f22" fmla="*/ 300423 f14 1"/>
                <a:gd name="f23" fmla="*/ f15 1 f2"/>
                <a:gd name="f24" fmla="*/ f17 1 600846"/>
                <a:gd name="f25" fmla="*/ f18 1 600846"/>
                <a:gd name="f26" fmla="*/ f19 1 600846"/>
                <a:gd name="f27" fmla="*/ f20 1 600846"/>
                <a:gd name="f28" fmla="*/ f21 1 600846"/>
                <a:gd name="f29" fmla="*/ f22 1 600846"/>
                <a:gd name="f30" fmla="*/ f5 1 f16"/>
                <a:gd name="f31" fmla="*/ f6 1 f16"/>
                <a:gd name="f32" fmla="+- f23 0 f1"/>
                <a:gd name="f33" fmla="*/ f24 1 f16"/>
                <a:gd name="f34" fmla="*/ f25 1 f16"/>
                <a:gd name="f35" fmla="*/ f26 1 f16"/>
                <a:gd name="f36" fmla="*/ f27 1 f16"/>
                <a:gd name="f37" fmla="*/ f28 1 f16"/>
                <a:gd name="f38" fmla="*/ f29 1 f16"/>
                <a:gd name="f39" fmla="*/ f30 f12 1"/>
                <a:gd name="f40" fmla="*/ f31 f12 1"/>
                <a:gd name="f41" fmla="*/ f31 f13 1"/>
                <a:gd name="f42" fmla="*/ f30 f13 1"/>
                <a:gd name="f43" fmla="*/ f33 f12 1"/>
                <a:gd name="f44" fmla="*/ f34 f13 1"/>
                <a:gd name="f45" fmla="*/ f35 f12 1"/>
                <a:gd name="f46" fmla="*/ f33 f13 1"/>
                <a:gd name="f47" fmla="*/ f36 f12 1"/>
                <a:gd name="f48" fmla="*/ f37 f12 1"/>
                <a:gd name="f49" fmla="*/ f38 f12 1"/>
                <a:gd name="f50" fmla="*/ f37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43" y="f44"/>
                </a:cxn>
                <a:cxn ang="f32">
                  <a:pos x="f45" y="f44"/>
                </a:cxn>
                <a:cxn ang="f32">
                  <a:pos x="f45" y="f46"/>
                </a:cxn>
                <a:cxn ang="f32">
                  <a:pos x="f47" y="f46"/>
                </a:cxn>
                <a:cxn ang="f32">
                  <a:pos x="f47" y="f44"/>
                </a:cxn>
                <a:cxn ang="f32">
                  <a:pos x="f48" y="f44"/>
                </a:cxn>
                <a:cxn ang="f32">
                  <a:pos x="f49" y="f50"/>
                </a:cxn>
                <a:cxn ang="f32">
                  <a:pos x="f43" y="f44"/>
                </a:cxn>
              </a:cxnLst>
              <a:rect l="f39" t="f42" r="f40" b="f41"/>
              <a:pathLst>
                <a:path w="600846" h="600846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CCDAE8">
                <a:alpha val="90000"/>
              </a:srgbClr>
            </a:solidFill>
            <a:ln w="19046" cap="flat">
              <a:solidFill>
                <a:srgbClr val="DFCDDC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69484" tIns="34290" rIns="169484" bIns="182998" anchor="ctr" anchorCtr="1" compatLnSpc="1">
              <a:noAutofit/>
            </a:bodyPr>
            <a:lstStyle/>
            <a:p>
              <a:pPr marL="0" marR="0" lvl="0" indent="0" algn="ctr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7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A42C8CF-B809-A2E1-F6E4-076396FF29DC}"/>
                </a:ext>
              </a:extLst>
            </p:cNvPr>
            <p:cNvSpPr/>
            <p:nvPr/>
          </p:nvSpPr>
          <p:spPr>
            <a:xfrm>
              <a:off x="4708062" y="3806958"/>
              <a:ext cx="600843" cy="60084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46"/>
                <a:gd name="f7" fmla="val 330465"/>
                <a:gd name="f8" fmla="val 135190"/>
                <a:gd name="f9" fmla="val 465656"/>
                <a:gd name="f10" fmla="val 300423"/>
                <a:gd name="f11" fmla="+- 0 0 -90"/>
                <a:gd name="f12" fmla="*/ f3 1 600846"/>
                <a:gd name="f13" fmla="*/ f4 1 600846"/>
                <a:gd name="f14" fmla="+- f6 0 f5"/>
                <a:gd name="f15" fmla="*/ f11 f0 1"/>
                <a:gd name="f16" fmla="*/ f14 1 600846"/>
                <a:gd name="f17" fmla="*/ 0 f14 1"/>
                <a:gd name="f18" fmla="*/ 330465 f14 1"/>
                <a:gd name="f19" fmla="*/ 135190 f14 1"/>
                <a:gd name="f20" fmla="*/ 465656 f14 1"/>
                <a:gd name="f21" fmla="*/ 600846 f14 1"/>
                <a:gd name="f22" fmla="*/ 300423 f14 1"/>
                <a:gd name="f23" fmla="*/ f15 1 f2"/>
                <a:gd name="f24" fmla="*/ f17 1 600846"/>
                <a:gd name="f25" fmla="*/ f18 1 600846"/>
                <a:gd name="f26" fmla="*/ f19 1 600846"/>
                <a:gd name="f27" fmla="*/ f20 1 600846"/>
                <a:gd name="f28" fmla="*/ f21 1 600846"/>
                <a:gd name="f29" fmla="*/ f22 1 600846"/>
                <a:gd name="f30" fmla="*/ f5 1 f16"/>
                <a:gd name="f31" fmla="*/ f6 1 f16"/>
                <a:gd name="f32" fmla="+- f23 0 f1"/>
                <a:gd name="f33" fmla="*/ f24 1 f16"/>
                <a:gd name="f34" fmla="*/ f25 1 f16"/>
                <a:gd name="f35" fmla="*/ f26 1 f16"/>
                <a:gd name="f36" fmla="*/ f27 1 f16"/>
                <a:gd name="f37" fmla="*/ f28 1 f16"/>
                <a:gd name="f38" fmla="*/ f29 1 f16"/>
                <a:gd name="f39" fmla="*/ f30 f12 1"/>
                <a:gd name="f40" fmla="*/ f31 f12 1"/>
                <a:gd name="f41" fmla="*/ f31 f13 1"/>
                <a:gd name="f42" fmla="*/ f30 f13 1"/>
                <a:gd name="f43" fmla="*/ f33 f12 1"/>
                <a:gd name="f44" fmla="*/ f34 f13 1"/>
                <a:gd name="f45" fmla="*/ f35 f12 1"/>
                <a:gd name="f46" fmla="*/ f33 f13 1"/>
                <a:gd name="f47" fmla="*/ f36 f12 1"/>
                <a:gd name="f48" fmla="*/ f37 f12 1"/>
                <a:gd name="f49" fmla="*/ f38 f12 1"/>
                <a:gd name="f50" fmla="*/ f37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43" y="f44"/>
                </a:cxn>
                <a:cxn ang="f32">
                  <a:pos x="f45" y="f44"/>
                </a:cxn>
                <a:cxn ang="f32">
                  <a:pos x="f45" y="f46"/>
                </a:cxn>
                <a:cxn ang="f32">
                  <a:pos x="f47" y="f46"/>
                </a:cxn>
                <a:cxn ang="f32">
                  <a:pos x="f47" y="f44"/>
                </a:cxn>
                <a:cxn ang="f32">
                  <a:pos x="f48" y="f44"/>
                </a:cxn>
                <a:cxn ang="f32">
                  <a:pos x="f49" y="f50"/>
                </a:cxn>
                <a:cxn ang="f32">
                  <a:pos x="f43" y="f44"/>
                </a:cxn>
              </a:cxnLst>
              <a:rect l="f39" t="f42" r="f40" b="f41"/>
              <a:pathLst>
                <a:path w="600846" h="600846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D1F0CC">
                <a:alpha val="90000"/>
              </a:srgbClr>
            </a:solidFill>
            <a:ln w="19046" cap="flat">
              <a:solidFill>
                <a:srgbClr val="DFCDDC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69484" tIns="34290" rIns="169484" bIns="182998" anchor="ctr" anchorCtr="1" compatLnSpc="1">
              <a:noAutofit/>
            </a:bodyPr>
            <a:lstStyle/>
            <a:p>
              <a:pPr marL="0" marR="0" lvl="0" indent="0" algn="ctr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7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D1BFC68-7E03-8B5C-6777-D939EDDB6908}"/>
                </a:ext>
              </a:extLst>
            </p:cNvPr>
            <p:cNvSpPr/>
            <p:nvPr/>
          </p:nvSpPr>
          <p:spPr>
            <a:xfrm>
              <a:off x="5007492" y="4869993"/>
              <a:ext cx="600843" cy="60084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46"/>
                <a:gd name="f7" fmla="val 330465"/>
                <a:gd name="f8" fmla="val 135190"/>
                <a:gd name="f9" fmla="val 465656"/>
                <a:gd name="f10" fmla="val 300423"/>
                <a:gd name="f11" fmla="+- 0 0 -90"/>
                <a:gd name="f12" fmla="*/ f3 1 600846"/>
                <a:gd name="f13" fmla="*/ f4 1 600846"/>
                <a:gd name="f14" fmla="+- f6 0 f5"/>
                <a:gd name="f15" fmla="*/ f11 f0 1"/>
                <a:gd name="f16" fmla="*/ f14 1 600846"/>
                <a:gd name="f17" fmla="*/ 0 f14 1"/>
                <a:gd name="f18" fmla="*/ 330465 f14 1"/>
                <a:gd name="f19" fmla="*/ 135190 f14 1"/>
                <a:gd name="f20" fmla="*/ 465656 f14 1"/>
                <a:gd name="f21" fmla="*/ 600846 f14 1"/>
                <a:gd name="f22" fmla="*/ 300423 f14 1"/>
                <a:gd name="f23" fmla="*/ f15 1 f2"/>
                <a:gd name="f24" fmla="*/ f17 1 600846"/>
                <a:gd name="f25" fmla="*/ f18 1 600846"/>
                <a:gd name="f26" fmla="*/ f19 1 600846"/>
                <a:gd name="f27" fmla="*/ f20 1 600846"/>
                <a:gd name="f28" fmla="*/ f21 1 600846"/>
                <a:gd name="f29" fmla="*/ f22 1 600846"/>
                <a:gd name="f30" fmla="*/ f5 1 f16"/>
                <a:gd name="f31" fmla="*/ f6 1 f16"/>
                <a:gd name="f32" fmla="+- f23 0 f1"/>
                <a:gd name="f33" fmla="*/ f24 1 f16"/>
                <a:gd name="f34" fmla="*/ f25 1 f16"/>
                <a:gd name="f35" fmla="*/ f26 1 f16"/>
                <a:gd name="f36" fmla="*/ f27 1 f16"/>
                <a:gd name="f37" fmla="*/ f28 1 f16"/>
                <a:gd name="f38" fmla="*/ f29 1 f16"/>
                <a:gd name="f39" fmla="*/ f30 f12 1"/>
                <a:gd name="f40" fmla="*/ f31 f12 1"/>
                <a:gd name="f41" fmla="*/ f31 f13 1"/>
                <a:gd name="f42" fmla="*/ f30 f13 1"/>
                <a:gd name="f43" fmla="*/ f33 f12 1"/>
                <a:gd name="f44" fmla="*/ f34 f13 1"/>
                <a:gd name="f45" fmla="*/ f35 f12 1"/>
                <a:gd name="f46" fmla="*/ f33 f13 1"/>
                <a:gd name="f47" fmla="*/ f36 f12 1"/>
                <a:gd name="f48" fmla="*/ f37 f12 1"/>
                <a:gd name="f49" fmla="*/ f38 f12 1"/>
                <a:gd name="f50" fmla="*/ f37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43" y="f44"/>
                </a:cxn>
                <a:cxn ang="f32">
                  <a:pos x="f45" y="f44"/>
                </a:cxn>
                <a:cxn ang="f32">
                  <a:pos x="f45" y="f46"/>
                </a:cxn>
                <a:cxn ang="f32">
                  <a:pos x="f47" y="f46"/>
                </a:cxn>
                <a:cxn ang="f32">
                  <a:pos x="f47" y="f44"/>
                </a:cxn>
                <a:cxn ang="f32">
                  <a:pos x="f48" y="f44"/>
                </a:cxn>
                <a:cxn ang="f32">
                  <a:pos x="f49" y="f50"/>
                </a:cxn>
                <a:cxn ang="f32">
                  <a:pos x="f43" y="f44"/>
                </a:cxn>
              </a:cxnLst>
              <a:rect l="f39" t="f42" r="f40" b="f41"/>
              <a:pathLst>
                <a:path w="600846" h="600846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F7D5CD">
                <a:alpha val="90000"/>
              </a:srgbClr>
            </a:solidFill>
            <a:ln w="19046" cap="flat">
              <a:solidFill>
                <a:srgbClr val="DFCDDC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69484" tIns="34290" rIns="169484" bIns="182998" anchor="ctr" anchorCtr="1" compatLnSpc="1">
              <a:noAutofit/>
            </a:bodyPr>
            <a:lstStyle/>
            <a:p>
              <a:pPr marL="0" marR="0" lvl="0" indent="0" algn="ctr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7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6C6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 descr="A blurry image of a person&amp;#39;s face&#10;&#10;AI-generated content may be incorrect.">
            <a:extLst>
              <a:ext uri="{FF2B5EF4-FFF2-40B4-BE49-F238E27FC236}">
                <a16:creationId xmlns:a16="http://schemas.microsoft.com/office/drawing/2014/main" id="{477709A0-0DC2-40E0-6601-3EE42D2EB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0702" y="136794"/>
            <a:ext cx="4913583" cy="241738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17">
            <a:extLst>
              <a:ext uri="{FF2B5EF4-FFF2-40B4-BE49-F238E27FC236}">
                <a16:creationId xmlns:a16="http://schemas.microsoft.com/office/drawing/2014/main" id="{011C3529-41D0-A9DC-F31E-B6595F390A4B}"/>
              </a:ext>
            </a:extLst>
          </p:cNvPr>
          <p:cNvSpPr txBox="1"/>
          <p:nvPr/>
        </p:nvSpPr>
        <p:spPr>
          <a:xfrm>
            <a:off x="9206407" y="2670285"/>
            <a:ext cx="10398675" cy="22553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ThePhoto by PhotoAuthor is licensed under CCYYSA.</a:t>
            </a:r>
          </a:p>
        </p:txBody>
      </p:sp>
      <p:sp>
        <p:nvSpPr>
          <p:cNvPr id="4" name="Oval 22">
            <a:extLst>
              <a:ext uri="{FF2B5EF4-FFF2-40B4-BE49-F238E27FC236}">
                <a16:creationId xmlns:a16="http://schemas.microsoft.com/office/drawing/2014/main" id="{5256570A-3B32-076A-F861-950B09F01880}"/>
              </a:ext>
            </a:extLst>
          </p:cNvPr>
          <p:cNvSpPr/>
          <p:nvPr/>
        </p:nvSpPr>
        <p:spPr>
          <a:xfrm>
            <a:off x="184535" y="-2075"/>
            <a:ext cx="6662053" cy="18796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C2F1C8"/>
          </a:solidFill>
          <a:ln w="19046" cap="flat">
            <a:solidFill>
              <a:srgbClr val="05290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 Nova"/>
              </a:rPr>
              <a:t>Disorders Due to Substance Use or Addictive Behaviours</a:t>
            </a: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 Nova"/>
              </a:rPr>
              <a:t>Substance classes code= 6C40-6C4</a:t>
            </a:r>
            <a:endParaRPr lang="en-US" sz="20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: Rounded Corners 30">
            <a:extLst>
              <a:ext uri="{FF2B5EF4-FFF2-40B4-BE49-F238E27FC236}">
                <a16:creationId xmlns:a16="http://schemas.microsoft.com/office/drawing/2014/main" id="{FD8A3874-CD7E-B173-AA2D-532699F061B0}"/>
              </a:ext>
            </a:extLst>
          </p:cNvPr>
          <p:cNvSpPr/>
          <p:nvPr/>
        </p:nvSpPr>
        <p:spPr>
          <a:xfrm>
            <a:off x="186007" y="2334618"/>
            <a:ext cx="2893280" cy="4144408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solidFill>
            <a:srgbClr val="C2F1C8"/>
          </a:solidFill>
          <a:ln w="19046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kern="1200" cap="none" spc="0" baseline="0">
                <a:solidFill>
                  <a:srgbClr val="0D0D0D"/>
                </a:solidFill>
                <a:uFillTx/>
                <a:latin typeface="Arial Nova"/>
              </a:rPr>
              <a:t>Defination and scope</a:t>
            </a:r>
            <a:endParaRPr lang="en-US" sz="1400" b="0" i="0" u="none" strike="noStrike" kern="1200" cap="none" spc="0" baseline="0">
              <a:solidFill>
                <a:srgbClr val="0D0D0D"/>
              </a:solidFill>
              <a:uFillTx/>
              <a:latin typeface="Arial Nova"/>
            </a:endParaRPr>
          </a:p>
          <a:p>
            <a:pPr marL="285750" marR="0" lvl="0" indent="-28575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D0D0D"/>
                </a:solidFill>
                <a:uFillTx/>
                <a:latin typeface="Arial Nova"/>
              </a:rPr>
              <a:t>Gambling and gaming disorders are included inICD-11 (Poznyak et al., 2022; Billieux, 2023).</a:t>
            </a:r>
          </a:p>
          <a:p>
            <a:pPr marL="285750" marR="0" lvl="0" indent="-28575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D0D0D"/>
                </a:solidFill>
                <a:uFillTx/>
                <a:latin typeface="Arial Nova"/>
              </a:rPr>
              <a:t>Rehm et al. (2023) describe these disorders asreduced control, continuing use despite damage,and substantial health and functional issues.</a:t>
            </a:r>
          </a:p>
          <a:p>
            <a:pPr marL="285750" marR="0" lvl="0" indent="-28575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D0D0D"/>
                </a:solidFill>
                <a:uFillTx/>
                <a:latin typeface="Arial Nova"/>
              </a:rPr>
              <a:t>Classification improves evaluation and careplanning (Poznyak et al., 2022).</a:t>
            </a:r>
          </a:p>
          <a:p>
            <a:pPr marL="285750" marR="0" lvl="0" indent="-28575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Rectangle: Rounded Corners 33">
            <a:extLst>
              <a:ext uri="{FF2B5EF4-FFF2-40B4-BE49-F238E27FC236}">
                <a16:creationId xmlns:a16="http://schemas.microsoft.com/office/drawing/2014/main" id="{389793E6-5BCC-4155-7994-AFDCA85BB0C3}"/>
              </a:ext>
            </a:extLst>
          </p:cNvPr>
          <p:cNvSpPr/>
          <p:nvPr/>
        </p:nvSpPr>
        <p:spPr>
          <a:xfrm>
            <a:off x="3518117" y="2333448"/>
            <a:ext cx="2895603" cy="4267203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solidFill>
            <a:srgbClr val="C2F1C8"/>
          </a:solidFill>
          <a:ln w="19046" cap="flat">
            <a:solidFill>
              <a:srgbClr val="052909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 Nova"/>
              </a:rPr>
              <a:t>          Historical context </a:t>
            </a: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D0D0D"/>
                </a:solidFill>
                <a:uFillTx/>
                <a:latin typeface="Arial Nova"/>
              </a:rPr>
              <a:t>Substance problems wereseen as moral failings,deviance, or crime, nothealth issues (Kelly andWesterhoff, 2010; Wogenand Restrepo, 2020). 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D0D0D"/>
                </a:solidFill>
                <a:uFillTx/>
                <a:latin typeface="Arial Nova"/>
              </a:rPr>
              <a:t>For years, punishmentand exclusion affectedpolicy and public opinion(Tsai et al., 2019; Wogenand Restrepo, 2020). 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D0D0D"/>
                </a:solidFill>
                <a:uFillTx/>
                <a:latin typeface="Arial Nova"/>
              </a:rPr>
              <a:t>Stigmatising languageincreased blame andsocial isolation (Kelly andWesterhoff, 2010; Kuleszaet al., 2013).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: Rounded Corners 1">
            <a:extLst>
              <a:ext uri="{FF2B5EF4-FFF2-40B4-BE49-F238E27FC236}">
                <a16:creationId xmlns:a16="http://schemas.microsoft.com/office/drawing/2014/main" id="{F4EABE95-0362-EEB9-0A58-2DCE1CCC0440}"/>
              </a:ext>
            </a:extLst>
          </p:cNvPr>
          <p:cNvSpPr/>
          <p:nvPr/>
        </p:nvSpPr>
        <p:spPr>
          <a:xfrm>
            <a:off x="7025673" y="3154533"/>
            <a:ext cx="3383280" cy="3218688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solidFill>
            <a:srgbClr val="C2F1C8"/>
          </a:solidFill>
          <a:ln w="19046" cap="flat">
            <a:solidFill>
              <a:srgbClr val="052909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  <a:ea typeface="Segoe UI"/>
                <a:cs typeface="Segoe UI"/>
              </a:rPr>
              <a:t>                   </a:t>
            </a:r>
            <a:r>
              <a: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  <a:ea typeface="Segoe UI"/>
                <a:cs typeface="Segoe UI"/>
              </a:rPr>
              <a:t> Why it matters </a:t>
            </a: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ea typeface="Segoe UI"/>
                <a:cs typeface="Segoe UI"/>
              </a:rPr>
              <a:t>​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ea typeface="Segoe UI"/>
                <a:cs typeface="Segoe UI"/>
              </a:rPr>
              <a:t>​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ea typeface="Segoe UI"/>
                <a:cs typeface="Segoe UI"/>
              </a:rPr>
              <a:t>Substance addicts oftenreceive delayed treatment,poor care, and lackcompassion (Stone et al.,2023). ​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ptos"/>
              <a:ea typeface="Segoe UI"/>
              <a:cs typeface="Segoe U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ea typeface="Segoe UI"/>
                <a:cs typeface="Segoe UI"/>
              </a:rPr>
              <a:t>Rehm et al. (2023) highlightthe significance of this topicin health and social care. </a:t>
            </a:r>
            <a:endParaRPr lang="en-US" sz="14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A6CA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">
            <a:extLst>
              <a:ext uri="{FF2B5EF4-FFF2-40B4-BE49-F238E27FC236}">
                <a16:creationId xmlns:a16="http://schemas.microsoft.com/office/drawing/2014/main" id="{3242E82D-81B2-8842-A695-07C092412BCE}"/>
              </a:ext>
            </a:extLst>
          </p:cNvPr>
          <p:cNvSpPr/>
          <p:nvPr/>
        </p:nvSpPr>
        <p:spPr>
          <a:xfrm>
            <a:off x="560774" y="147611"/>
            <a:ext cx="5558975" cy="170542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D1D1D1"/>
          </a:solidFill>
          <a:ln w="19046" cap="flat">
            <a:solidFill>
              <a:srgbClr val="052909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0" u="none" strike="noStrike" kern="1200" cap="none" spc="0" baseline="0">
                <a:solidFill>
                  <a:srgbClr val="000000"/>
                </a:solidFill>
                <a:uFillTx/>
                <a:latin typeface="Arial Nova"/>
              </a:rPr>
              <a:t>     Treatment, Stigma, and Future Practice</a:t>
            </a:r>
            <a:endParaRPr lang="en-US" sz="24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v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B77D81B4-B2C0-A677-CBC1-F6D0CA841C17}"/>
              </a:ext>
            </a:extLst>
          </p:cNvPr>
          <p:cNvSpPr txBox="1"/>
          <p:nvPr/>
        </p:nvSpPr>
        <p:spPr>
          <a:xfrm>
            <a:off x="8834539" y="3430197"/>
            <a:ext cx="309205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96700BEB-306E-BA31-5308-5AD60B0EF522}"/>
              </a:ext>
            </a:extLst>
          </p:cNvPr>
          <p:cNvSpPr txBox="1"/>
          <p:nvPr/>
        </p:nvSpPr>
        <p:spPr>
          <a:xfrm>
            <a:off x="8834539" y="3430197"/>
            <a:ext cx="309205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Rectangle: Rounded Corners 11">
            <a:extLst>
              <a:ext uri="{FF2B5EF4-FFF2-40B4-BE49-F238E27FC236}">
                <a16:creationId xmlns:a16="http://schemas.microsoft.com/office/drawing/2014/main" id="{8EEC2EAD-96D7-5967-4F6D-244C4F3F15B4}"/>
              </a:ext>
            </a:extLst>
          </p:cNvPr>
          <p:cNvSpPr/>
          <p:nvPr/>
        </p:nvSpPr>
        <p:spPr>
          <a:xfrm>
            <a:off x="4538395" y="2332433"/>
            <a:ext cx="3556001" cy="3947885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solidFill>
            <a:srgbClr val="F2CFEE"/>
          </a:solidFill>
          <a:ln w="19046" cap="flat">
            <a:solidFill>
              <a:srgbClr val="052909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kern="1200" cap="none" spc="0" baseline="0">
                <a:solidFill>
                  <a:srgbClr val="171717"/>
                </a:solidFill>
                <a:uFillTx/>
                <a:latin typeface="Arial Nova"/>
              </a:rPr>
              <a:t>          Stigma and Inequality</a:t>
            </a:r>
            <a:endParaRPr lang="en-US" sz="1400" b="0" i="0" u="none" strike="noStrike" kern="1200" cap="none" spc="0" baseline="0">
              <a:solidFill>
                <a:srgbClr val="171717"/>
              </a:solidFill>
              <a:uFillTx/>
              <a:latin typeface="Arial Nova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171717"/>
              </a:solidFill>
              <a:uFillTx/>
              <a:latin typeface="Arial Nova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171717"/>
                </a:solidFill>
                <a:uFillTx/>
                <a:latin typeface="Arial Nova"/>
              </a:rPr>
              <a:t> Stigma is a significant obstacle to treatmentseeking and can limit desire to seekassistance (Hammarlund et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171717"/>
                </a:solidFill>
                <a:uFillTx/>
                <a:latin typeface="Arial Nova"/>
              </a:rPr>
              <a:t>     al., 2018; Tsai et al., 2019) </a:t>
            </a:r>
            <a:endParaRPr lang="en-US" sz="1400" b="0" i="0" u="none" strike="noStrike" kern="1200" cap="none" spc="0" baseline="0">
              <a:solidFill>
                <a:srgbClr val="171717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171717"/>
                </a:solidFill>
                <a:uFillTx/>
                <a:latin typeface="Arial Nova"/>
              </a:rPr>
              <a:t>Negative viewsamong professionals can have an impact oncare quality, safety, and trust (Stone et al.,2023). Human-rights methods emphasise theconsequences of discrimination, exclusion,and social inequality (Wogen &amp; Restrepo,</a:t>
            </a:r>
            <a:endParaRPr lang="en-US" sz="1400" b="0" i="0" u="none" strike="noStrike" kern="1200" cap="none" spc="0" baseline="0">
              <a:solidFill>
                <a:srgbClr val="171717"/>
              </a:solidFill>
              <a:uFillTx/>
              <a:latin typeface="Aptos"/>
            </a:endParaRPr>
          </a:p>
        </p:txBody>
      </p:sp>
      <p:sp>
        <p:nvSpPr>
          <p:cNvPr id="6" name="Rectangle: Rounded Corners 12">
            <a:extLst>
              <a:ext uri="{FF2B5EF4-FFF2-40B4-BE49-F238E27FC236}">
                <a16:creationId xmlns:a16="http://schemas.microsoft.com/office/drawing/2014/main" id="{90279489-D275-76E8-4CC1-110EE295CC68}"/>
              </a:ext>
            </a:extLst>
          </p:cNvPr>
          <p:cNvSpPr/>
          <p:nvPr/>
        </p:nvSpPr>
        <p:spPr>
          <a:xfrm>
            <a:off x="272600" y="2291495"/>
            <a:ext cx="4013201" cy="3991429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solidFill>
            <a:srgbClr val="D9F2D0"/>
          </a:solidFill>
          <a:ln w="19046" cap="flat">
            <a:solidFill>
              <a:srgbClr val="052909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 Nova"/>
              </a:rPr>
              <a:t>        Contemporary therapy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 Nova"/>
              </a:rPr>
              <a:t>Psychosocial therapies, relapse prevention, recovery support, and integrated treatment pathways are currently part of standard therapy (Rehm et al., 2023).</a:t>
            </a:r>
            <a:endParaRPr lang="en-US" sz="14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347343" marR="0" lvl="0" indent="-347343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 Nova"/>
              </a:rPr>
              <a:t>ICD-11 increases diagnostic clarity, allowing clinicians to detect hazardous use, dependency, and addictive behaviours more consistently (Poznyak et al., 2022; Billieux et al., 2023).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 Nova"/>
              </a:rPr>
              <a:t>Therapies that address shame and self-stigma may enhance recovery results (Luoma et al., 2012; Hammarlund et al., 2018).</a:t>
            </a:r>
            <a:endParaRPr lang="en-US" sz="14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: Rounded Corners 17">
            <a:extLst>
              <a:ext uri="{FF2B5EF4-FFF2-40B4-BE49-F238E27FC236}">
                <a16:creationId xmlns:a16="http://schemas.microsoft.com/office/drawing/2014/main" id="{F69AF67B-55D6-5C21-88D7-866DC5376A66}"/>
              </a:ext>
            </a:extLst>
          </p:cNvPr>
          <p:cNvSpPr/>
          <p:nvPr/>
        </p:nvSpPr>
        <p:spPr>
          <a:xfrm>
            <a:off x="8387644" y="2340836"/>
            <a:ext cx="3679371" cy="3933373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solidFill>
            <a:srgbClr val="F2AA84"/>
          </a:solidFill>
          <a:ln w="19046" cap="flat">
            <a:solidFill>
              <a:srgbClr val="4472C4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dgccvsss</a:t>
            </a:r>
          </a:p>
        </p:txBody>
      </p:sp>
      <p:sp>
        <p:nvSpPr>
          <p:cNvPr id="8" name="TextBox 24">
            <a:extLst>
              <a:ext uri="{FF2B5EF4-FFF2-40B4-BE49-F238E27FC236}">
                <a16:creationId xmlns:a16="http://schemas.microsoft.com/office/drawing/2014/main" id="{E6044632-DF0B-8E7C-7537-E2F5B40D9754}"/>
              </a:ext>
            </a:extLst>
          </p:cNvPr>
          <p:cNvSpPr txBox="1"/>
          <p:nvPr/>
        </p:nvSpPr>
        <p:spPr>
          <a:xfrm>
            <a:off x="8695404" y="2534351"/>
            <a:ext cx="3214911" cy="3662537"/>
          </a:xfrm>
          <a:prstGeom prst="rect">
            <a:avLst/>
          </a:prstGeom>
          <a:solidFill>
            <a:srgbClr val="F2AA84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Recommendation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rial"/>
              <a:cs typeface="Arial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Use non-stigmatising language and person-centred communication in all services (Kelly and Westerhoff, 2010; Kulesza et al., 2013).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•</a:t>
            </a: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Strengthen trauma-informed, community-based, and integrated care across settings (Rehm et al., 2023; Wogen and Restrepo, 2020).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Future policy should reduce structural stigma and improve early support and equitable access to treatment (Tsai et al., 2019; Stone et al., 2023).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9" name="Picture 25" descr="Mentor Images | Free Vectors, PNGs, Mockups &amp; Backgrounds - rawpixel">
            <a:extLst>
              <a:ext uri="{FF2B5EF4-FFF2-40B4-BE49-F238E27FC236}">
                <a16:creationId xmlns:a16="http://schemas.microsoft.com/office/drawing/2014/main" id="{2C48D272-321D-90D7-F0D2-88550A9F54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6115" y="148407"/>
            <a:ext cx="5602510" cy="19964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8E5C4885-143F-9FCE-C0EC-7A17DA4FF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C6A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Oval 9">
            <a:extLst>
              <a:ext uri="{FF2B5EF4-FFF2-40B4-BE49-F238E27FC236}">
                <a16:creationId xmlns:a16="http://schemas.microsoft.com/office/drawing/2014/main" id="{ED2D9167-4312-D117-318B-7F4410521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99531" y="554153"/>
            <a:ext cx="5742185" cy="57421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196B24"/>
              </a:gs>
              <a:gs pos="100000">
                <a:srgbClr val="4EA72E"/>
              </a:gs>
            </a:gsLst>
            <a:lin ang="27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4DEA3A4-388D-7CB9-8D99-DA1FFEB7C2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45074" y="1289761"/>
            <a:ext cx="3651098" cy="4270961"/>
          </a:xfrm>
        </p:spPr>
        <p:txBody>
          <a:bodyPr anchorCtr="1"/>
          <a:lstStyle/>
          <a:p>
            <a:pPr lvl="0" algn="ctr"/>
            <a:r>
              <a:rPr lang="en-US" sz="56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5" name="Graphic 11">
            <a:extLst>
              <a:ext uri="{FF2B5EF4-FFF2-40B4-BE49-F238E27FC236}">
                <a16:creationId xmlns:a16="http://schemas.microsoft.com/office/drawing/2014/main" id="{B237A916-DA0B-1AEB-F9F8-704F79215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123495" y="374391"/>
            <a:ext cx="171514" cy="17151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1515"/>
              <a:gd name="f7" fmla="val 159874"/>
              <a:gd name="f8" fmla="val 74116"/>
              <a:gd name="f9" fmla="val 97399"/>
              <a:gd name="f10" fmla="val 11641"/>
              <a:gd name="f11" fmla="val 5212"/>
              <a:gd name="f12" fmla="val 92187"/>
              <a:gd name="f13" fmla="val 85758"/>
              <a:gd name="f14" fmla="val 79328"/>
              <a:gd name="f15" fmla="val 166303"/>
              <a:gd name="f16" fmla="+- 0 0 -90"/>
              <a:gd name="f17" fmla="*/ f3 1 171515"/>
              <a:gd name="f18" fmla="*/ f4 1 171515"/>
              <a:gd name="f19" fmla="+- f6 0 f5"/>
              <a:gd name="f20" fmla="*/ f16 f0 1"/>
              <a:gd name="f21" fmla="*/ f19 1 171515"/>
              <a:gd name="f22" fmla="*/ 159874 f19 1"/>
              <a:gd name="f23" fmla="*/ 74116 f19 1"/>
              <a:gd name="f24" fmla="*/ 97399 f19 1"/>
              <a:gd name="f25" fmla="*/ 11641 f19 1"/>
              <a:gd name="f26" fmla="*/ 85758 f19 1"/>
              <a:gd name="f27" fmla="*/ 0 f19 1"/>
              <a:gd name="f28" fmla="*/ 171515 f19 1"/>
              <a:gd name="f29" fmla="*/ f20 1 f2"/>
              <a:gd name="f30" fmla="*/ f22 1 171515"/>
              <a:gd name="f31" fmla="*/ f23 1 171515"/>
              <a:gd name="f32" fmla="*/ f24 1 171515"/>
              <a:gd name="f33" fmla="*/ f25 1 171515"/>
              <a:gd name="f34" fmla="*/ f26 1 171515"/>
              <a:gd name="f35" fmla="*/ f27 1 171515"/>
              <a:gd name="f36" fmla="*/ f28 1 171515"/>
              <a:gd name="f37" fmla="*/ f5 1 f21"/>
              <a:gd name="f38" fmla="*/ f6 1 f21"/>
              <a:gd name="f39" fmla="+- f29 0 f1"/>
              <a:gd name="f40" fmla="*/ f30 1 f21"/>
              <a:gd name="f41" fmla="*/ f31 1 f21"/>
              <a:gd name="f42" fmla="*/ f32 1 f21"/>
              <a:gd name="f43" fmla="*/ f33 1 f21"/>
              <a:gd name="f44" fmla="*/ f34 1 f21"/>
              <a:gd name="f45" fmla="*/ f35 1 f21"/>
              <a:gd name="f46" fmla="*/ f36 1 f21"/>
              <a:gd name="f47" fmla="*/ f37 f17 1"/>
              <a:gd name="f48" fmla="*/ f38 f17 1"/>
              <a:gd name="f49" fmla="*/ f38 f18 1"/>
              <a:gd name="f50" fmla="*/ f37 f18 1"/>
              <a:gd name="f51" fmla="*/ f40 f17 1"/>
              <a:gd name="f52" fmla="*/ f41 f18 1"/>
              <a:gd name="f53" fmla="*/ f42 f17 1"/>
              <a:gd name="f54" fmla="*/ f43 f18 1"/>
              <a:gd name="f55" fmla="*/ f44 f17 1"/>
              <a:gd name="f56" fmla="*/ f45 f18 1"/>
              <a:gd name="f57" fmla="*/ f41 f17 1"/>
              <a:gd name="f58" fmla="*/ f43 f17 1"/>
              <a:gd name="f59" fmla="*/ f45 f17 1"/>
              <a:gd name="f60" fmla="*/ f44 f18 1"/>
              <a:gd name="f61" fmla="*/ f42 f18 1"/>
              <a:gd name="f62" fmla="*/ f40 f18 1"/>
              <a:gd name="f63" fmla="*/ f46 f18 1"/>
              <a:gd name="f64" fmla="*/ f46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51" y="f52"/>
              </a:cxn>
              <a:cxn ang="f39">
                <a:pos x="f53" y="f52"/>
              </a:cxn>
              <a:cxn ang="f39">
                <a:pos x="f53" y="f54"/>
              </a:cxn>
              <a:cxn ang="f39">
                <a:pos x="f55" y="f56"/>
              </a:cxn>
              <a:cxn ang="f39">
                <a:pos x="f57" y="f54"/>
              </a:cxn>
              <a:cxn ang="f39">
                <a:pos x="f57" y="f52"/>
              </a:cxn>
              <a:cxn ang="f39">
                <a:pos x="f58" y="f52"/>
              </a:cxn>
              <a:cxn ang="f39">
                <a:pos x="f59" y="f60"/>
              </a:cxn>
              <a:cxn ang="f39">
                <a:pos x="f58" y="f61"/>
              </a:cxn>
              <a:cxn ang="f39">
                <a:pos x="f57" y="f61"/>
              </a:cxn>
              <a:cxn ang="f39">
                <a:pos x="f57" y="f62"/>
              </a:cxn>
              <a:cxn ang="f39">
                <a:pos x="f55" y="f63"/>
              </a:cxn>
              <a:cxn ang="f39">
                <a:pos x="f53" y="f62"/>
              </a:cxn>
              <a:cxn ang="f39">
                <a:pos x="f53" y="f61"/>
              </a:cxn>
              <a:cxn ang="f39">
                <a:pos x="f51" y="f61"/>
              </a:cxn>
              <a:cxn ang="f39">
                <a:pos x="f64" y="f60"/>
              </a:cxn>
              <a:cxn ang="f39">
                <a:pos x="f51" y="f52"/>
              </a:cxn>
            </a:cxnLst>
            <a:rect l="f47" t="f50" r="f48" b="f49"/>
            <a:pathLst>
              <a:path w="171515" h="171515">
                <a:moveTo>
                  <a:pt x="f7" y="f8"/>
                </a:moveTo>
                <a:lnTo>
                  <a:pt x="f9" y="f8"/>
                </a:lnTo>
                <a:lnTo>
                  <a:pt x="f9" y="f10"/>
                </a:lnTo>
                <a:cubicBezTo>
                  <a:pt x="f9" y="f11"/>
                  <a:pt x="f12" y="f5"/>
                  <a:pt x="f13" y="f5"/>
                </a:cubicBezTo>
                <a:cubicBezTo>
                  <a:pt x="f14" y="f5"/>
                  <a:pt x="f8" y="f11"/>
                  <a:pt x="f8" y="f10"/>
                </a:cubicBezTo>
                <a:lnTo>
                  <a:pt x="f8" y="f8"/>
                </a:lnTo>
                <a:lnTo>
                  <a:pt x="f10" y="f8"/>
                </a:lnTo>
                <a:cubicBezTo>
                  <a:pt x="f11" y="f8"/>
                  <a:pt x="f5" y="f14"/>
                  <a:pt x="f5" y="f13"/>
                </a:cubicBezTo>
                <a:cubicBezTo>
                  <a:pt x="f5" y="f12"/>
                  <a:pt x="f11" y="f9"/>
                  <a:pt x="f10" y="f9"/>
                </a:cubicBezTo>
                <a:lnTo>
                  <a:pt x="f8" y="f9"/>
                </a:lnTo>
                <a:lnTo>
                  <a:pt x="f8" y="f7"/>
                </a:lnTo>
                <a:cubicBezTo>
                  <a:pt x="f8" y="f15"/>
                  <a:pt x="f14" y="f6"/>
                  <a:pt x="f13" y="f6"/>
                </a:cubicBezTo>
                <a:cubicBezTo>
                  <a:pt x="f12" y="f6"/>
                  <a:pt x="f9" y="f15"/>
                  <a:pt x="f9" y="f7"/>
                </a:cubicBezTo>
                <a:lnTo>
                  <a:pt x="f9" y="f9"/>
                </a:lnTo>
                <a:lnTo>
                  <a:pt x="f7" y="f9"/>
                </a:lnTo>
                <a:cubicBezTo>
                  <a:pt x="f15" y="f9"/>
                  <a:pt x="f6" y="f12"/>
                  <a:pt x="f6" y="f13"/>
                </a:cubicBezTo>
                <a:cubicBezTo>
                  <a:pt x="f6" y="f14"/>
                  <a:pt x="f15" y="f8"/>
                  <a:pt x="f7" y="f8"/>
                </a:cubicBezTo>
                <a:close/>
              </a:path>
            </a:pathLst>
          </a:custGeom>
          <a:solidFill>
            <a:srgbClr val="4EA72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Graphic 12">
            <a:extLst>
              <a:ext uri="{FF2B5EF4-FFF2-40B4-BE49-F238E27FC236}">
                <a16:creationId xmlns:a16="http://schemas.microsoft.com/office/drawing/2014/main" id="{882C7DA1-284D-A837-7289-E1E30B22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50112" y="1084505"/>
            <a:ext cx="157541" cy="1575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7545"/>
              <a:gd name="f7" fmla="val 78773"/>
              <a:gd name="f8" fmla="val 23283"/>
              <a:gd name="f9" fmla="val 109419"/>
              <a:gd name="f10" fmla="val 134262"/>
              <a:gd name="f11" fmla="val 48126"/>
              <a:gd name="f12" fmla="val 23312"/>
              <a:gd name="f13" fmla="val 48139"/>
              <a:gd name="f14" fmla="val 35268"/>
              <a:gd name="f15" fmla="val 122277"/>
              <a:gd name="f16" fmla="+- 0 0 -90"/>
              <a:gd name="f17" fmla="*/ f3 1 157545"/>
              <a:gd name="f18" fmla="*/ f4 1 157545"/>
              <a:gd name="f19" fmla="+- f6 0 f5"/>
              <a:gd name="f20" fmla="*/ f16 f0 1"/>
              <a:gd name="f21" fmla="*/ f19 1 157545"/>
              <a:gd name="f22" fmla="*/ 78773 f19 1"/>
              <a:gd name="f23" fmla="*/ 23283 f19 1"/>
              <a:gd name="f24" fmla="*/ 134262 f19 1"/>
              <a:gd name="f25" fmla="*/ 0 f19 1"/>
              <a:gd name="f26" fmla="*/ 157545 f19 1"/>
              <a:gd name="f27" fmla="*/ f20 1 f2"/>
              <a:gd name="f28" fmla="*/ f22 1 157545"/>
              <a:gd name="f29" fmla="*/ f23 1 157545"/>
              <a:gd name="f30" fmla="*/ f24 1 157545"/>
              <a:gd name="f31" fmla="*/ f25 1 157545"/>
              <a:gd name="f32" fmla="*/ f26 1 157545"/>
              <a:gd name="f33" fmla="*/ f5 1 f21"/>
              <a:gd name="f34" fmla="*/ f6 1 f21"/>
              <a:gd name="f35" fmla="+- f27 0 f1"/>
              <a:gd name="f36" fmla="*/ f28 1 f21"/>
              <a:gd name="f37" fmla="*/ f29 1 f21"/>
              <a:gd name="f38" fmla="*/ f30 1 f21"/>
              <a:gd name="f39" fmla="*/ f31 1 f21"/>
              <a:gd name="f40" fmla="*/ f32 1 f21"/>
              <a:gd name="f41" fmla="*/ f33 f17 1"/>
              <a:gd name="f42" fmla="*/ f34 f17 1"/>
              <a:gd name="f43" fmla="*/ f34 f18 1"/>
              <a:gd name="f44" fmla="*/ f33 f18 1"/>
              <a:gd name="f45" fmla="*/ f36 f17 1"/>
              <a:gd name="f46" fmla="*/ f37 f18 1"/>
              <a:gd name="f47" fmla="*/ f38 f17 1"/>
              <a:gd name="f48" fmla="*/ f36 f18 1"/>
              <a:gd name="f49" fmla="*/ f38 f18 1"/>
              <a:gd name="f50" fmla="*/ f37 f17 1"/>
              <a:gd name="f51" fmla="*/ f39 f18 1"/>
              <a:gd name="f52" fmla="*/ f39 f17 1"/>
              <a:gd name="f53" fmla="*/ f40 f18 1"/>
              <a:gd name="f54" fmla="*/ f40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45" y="f46"/>
              </a:cxn>
              <a:cxn ang="f35">
                <a:pos x="f47" y="f48"/>
              </a:cxn>
              <a:cxn ang="f35">
                <a:pos x="f45" y="f49"/>
              </a:cxn>
              <a:cxn ang="f35">
                <a:pos x="f50" y="f48"/>
              </a:cxn>
              <a:cxn ang="f35">
                <a:pos x="f45" y="f46"/>
              </a:cxn>
              <a:cxn ang="f35">
                <a:pos x="f45" y="f51"/>
              </a:cxn>
              <a:cxn ang="f35">
                <a:pos x="f52" y="f48"/>
              </a:cxn>
              <a:cxn ang="f35">
                <a:pos x="f45" y="f53"/>
              </a:cxn>
              <a:cxn ang="f35">
                <a:pos x="f54" y="f48"/>
              </a:cxn>
              <a:cxn ang="f35">
                <a:pos x="f45" y="f51"/>
              </a:cxn>
            </a:cxnLst>
            <a:rect l="f41" t="f44" r="f42" b="f43"/>
            <a:pathLst>
              <a:path w="157545" h="157545">
                <a:moveTo>
                  <a:pt x="f7" y="f8"/>
                </a:moveTo>
                <a:cubicBezTo>
                  <a:pt x="f9" y="f8"/>
                  <a:pt x="f10" y="f11"/>
                  <a:pt x="f10" y="f7"/>
                </a:cubicBezTo>
                <a:cubicBezTo>
                  <a:pt x="f10" y="f9"/>
                  <a:pt x="f9" y="f10"/>
                  <a:pt x="f7" y="f10"/>
                </a:cubicBezTo>
                <a:cubicBezTo>
                  <a:pt x="f11" y="f10"/>
                  <a:pt x="f8" y="f9"/>
                  <a:pt x="f8" y="f7"/>
                </a:cubicBezTo>
                <a:cubicBezTo>
                  <a:pt x="f12" y="f13"/>
                  <a:pt x="f13" y="f12"/>
                  <a:pt x="f7" y="f8"/>
                </a:cubicBezTo>
                <a:moveTo>
                  <a:pt x="f7" y="f5"/>
                </a:moveTo>
                <a:cubicBezTo>
                  <a:pt x="f14" y="f5"/>
                  <a:pt x="f5" y="f14"/>
                  <a:pt x="f5" y="f7"/>
                </a:cubicBezTo>
                <a:cubicBezTo>
                  <a:pt x="f5" y="f15"/>
                  <a:pt x="f14" y="f6"/>
                  <a:pt x="f7" y="f6"/>
                </a:cubicBezTo>
                <a:cubicBezTo>
                  <a:pt x="f15" y="f6"/>
                  <a:pt x="f6" y="f15"/>
                  <a:pt x="f6" y="f7"/>
                </a:cubicBezTo>
                <a:cubicBezTo>
                  <a:pt x="f6" y="f14"/>
                  <a:pt x="f15" y="f5"/>
                  <a:pt x="f7" y="f5"/>
                </a:cubicBezTo>
                <a:close/>
              </a:path>
            </a:pathLst>
          </a:custGeom>
          <a:solidFill>
            <a:srgbClr val="4EA72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FE4CFD7-BAB5-581D-4727-F8A9E02ADF5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97235" y="518400"/>
            <a:ext cx="4771604" cy="5837950"/>
          </a:xfrm>
        </p:spPr>
        <p:txBody>
          <a:bodyPr anchor="ctr"/>
          <a:lstStyle/>
          <a:p>
            <a:pPr lvl="0"/>
            <a:r>
              <a:rPr lang="en-US" sz="1000"/>
              <a:t>Billieux, J., Stein, D.J., Castro-Calvo, J., Higuchi, S. and King, D.L. (2023) 'Behavioral addictions in the ICD-11: an important debate that is far from settled', </a:t>
            </a:r>
            <a:r>
              <a:rPr lang="en-US" sz="1000" i="1"/>
              <a:t>Journal of Behavioral Addictions</a:t>
            </a:r>
            <a:r>
              <a:rPr lang="en-US" sz="1000"/>
              <a:t>, 12(4), pp. 1015-1020.</a:t>
            </a:r>
          </a:p>
          <a:p>
            <a:pPr lvl="0"/>
            <a:r>
              <a:rPr lang="en-US" sz="1000"/>
              <a:t>Hammarlund, R., Crapanzano, K.A., Luce, L., Mulligan, L. and Ward, K.M. (2018) 'Review of the effects of self-stigma and perceived social stigma on the treatment-seeking decisions of individuals with drug- and alcohol-use disorders', </a:t>
            </a:r>
            <a:r>
              <a:rPr lang="en-US" sz="1000" i="1"/>
              <a:t>Substance Abuse and Rehabilitation</a:t>
            </a:r>
            <a:r>
              <a:rPr lang="en-US" sz="1000"/>
              <a:t>, 9, pp. 115-136.</a:t>
            </a:r>
          </a:p>
          <a:p>
            <a:pPr lvl="0"/>
            <a:r>
              <a:rPr lang="en-US" sz="1000"/>
              <a:t>Kelly, J.F. and Westerhoff, C.M. (2010) 'Does it matter how we refer to individuals with substance-related conditions? A randomized study of two commonly used terms', </a:t>
            </a:r>
            <a:r>
              <a:rPr lang="en-US" sz="1000" i="1"/>
              <a:t>International Journal of Drug Policy</a:t>
            </a:r>
            <a:r>
              <a:rPr lang="en-US" sz="1000"/>
              <a:t>, 21(3), pp. 202-207.</a:t>
            </a:r>
          </a:p>
          <a:p>
            <a:pPr lvl="0"/>
            <a:r>
              <a:rPr lang="en-US" sz="1000"/>
              <a:t>Kulesza, M., Larimer, M.E. and Rao, D. (2013) 'Substance use related stigma: what we know and the way forward', </a:t>
            </a:r>
            <a:r>
              <a:rPr lang="en-US" sz="1000" i="1"/>
              <a:t>Journal of Addictive Behaviors, Therapy &amp; Rehabilitation</a:t>
            </a:r>
            <a:r>
              <a:rPr lang="en-US" sz="1000"/>
              <a:t>, 2(2), pp. 1-8.</a:t>
            </a:r>
          </a:p>
          <a:p>
            <a:pPr lvl="0"/>
            <a:r>
              <a:rPr lang="en-US" sz="1000"/>
              <a:t>Luoma, J.B., Kohlenberg, B.S., Hayes, S.C. and Fletcher, L. (2012) 'Slow and steady wins the race: a randomized clinical trial of acceptance and commitment therapy targeting shame in substance use disorders', </a:t>
            </a:r>
            <a:r>
              <a:rPr lang="en-US" sz="1000" i="1"/>
              <a:t>Journal of Consulting and Clinical Psychology</a:t>
            </a:r>
            <a:r>
              <a:rPr lang="en-US" sz="1000"/>
              <a:t>, 80(1), pp. 43-53.</a:t>
            </a:r>
          </a:p>
          <a:p>
            <a:pPr lvl="0"/>
            <a:r>
              <a:rPr lang="en-US" sz="1000"/>
              <a:t>Poznyak, V., Reed, G.M., Medina-Mora, M.E. and WHO Working Group collaborators (2022) 'Alcohol and substance use disorders diagnostic criteria changes in ICD-11', </a:t>
            </a:r>
            <a:r>
              <a:rPr lang="en-US" sz="1000" i="1"/>
              <a:t>Current Opinion in Psychiatry</a:t>
            </a:r>
            <a:r>
              <a:rPr lang="en-US" sz="1000"/>
              <a:t>, 35(4), pp. 325-330.</a:t>
            </a:r>
          </a:p>
          <a:p>
            <a:pPr lvl="0"/>
            <a:r>
              <a:rPr lang="en-US" sz="1000"/>
              <a:t>Rehm, J., Manthey, J., Poznyak, V. and Gmel, G. (2023) 'Substance use disorders: a comprehensive update of classification, epidemiology, neurobiology and treatment', </a:t>
            </a:r>
            <a:r>
              <a:rPr lang="en-US" sz="1000" i="1"/>
              <a:t>Addiction</a:t>
            </a:r>
            <a:r>
              <a:rPr lang="en-US" sz="1000"/>
              <a:t>, 118(6), pp. 1011-1023.</a:t>
            </a:r>
          </a:p>
          <a:p>
            <a:pPr lvl="0"/>
            <a:r>
              <a:rPr lang="en-US" sz="1000"/>
              <a:t>Stone, R., van Boekel, L., Bunn, R. and McGinty, E.E. (2023) 'Stigmatization of people with addiction by health professionals: a scoping review', </a:t>
            </a:r>
            <a:r>
              <a:rPr lang="en-US" sz="1000" i="1"/>
              <a:t>International Journal of Mental Health and Addiction</a:t>
            </a:r>
            <a:r>
              <a:rPr lang="en-US" sz="1000"/>
              <a:t>.</a:t>
            </a:r>
          </a:p>
          <a:p>
            <a:pPr lvl="0"/>
            <a:r>
              <a:rPr lang="en-US" sz="1000"/>
              <a:t>Tsai, A.C., Kiang, M.V., Barnett, M.L. et al. (2019) 'Stigma as a fundamental hindrance to the United States opioid overdose crisis response', </a:t>
            </a:r>
            <a:r>
              <a:rPr lang="en-US" sz="1000" i="1"/>
              <a:t>PLOS Medicine</a:t>
            </a:r>
            <a:r>
              <a:rPr lang="en-US" sz="1000"/>
              <a:t>, 16(11), e1002969.</a:t>
            </a:r>
          </a:p>
          <a:p>
            <a:pPr lvl="0"/>
            <a:r>
              <a:rPr lang="en-US" sz="1000"/>
              <a:t>Wogen, J. and Restrepo, M.T. (2020) 'Human rights, stigma, and substance use', </a:t>
            </a:r>
            <a:r>
              <a:rPr lang="en-US" sz="1000" i="1"/>
              <a:t>Health and Human Rights</a:t>
            </a:r>
            <a:r>
              <a:rPr lang="en-US" sz="1000"/>
              <a:t>, 22(1), pp. 51-60.</a:t>
            </a:r>
          </a:p>
          <a:p>
            <a:pPr lvl="0"/>
            <a:endParaRPr lang="en-US" sz="1000"/>
          </a:p>
        </p:txBody>
      </p:sp>
      <p:sp>
        <p:nvSpPr>
          <p:cNvPr id="8" name="Graphic 10">
            <a:extLst>
              <a:ext uri="{FF2B5EF4-FFF2-40B4-BE49-F238E27FC236}">
                <a16:creationId xmlns:a16="http://schemas.microsoft.com/office/drawing/2014/main" id="{788D897B-59FF-89CB-9129-25172CFB9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436546" y="5751822"/>
            <a:ext cx="112425" cy="11242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2426"/>
              <a:gd name="f7" fmla="val 56213"/>
              <a:gd name="f8" fmla="val 87259"/>
              <a:gd name="f9" fmla="val 25167"/>
              <a:gd name="f10" fmla="+- 0 0 -90"/>
              <a:gd name="f11" fmla="*/ f3 1 112426"/>
              <a:gd name="f12" fmla="*/ f4 1 112426"/>
              <a:gd name="f13" fmla="+- f6 0 f5"/>
              <a:gd name="f14" fmla="*/ f10 f0 1"/>
              <a:gd name="f15" fmla="*/ f13 1 112426"/>
              <a:gd name="f16" fmla="*/ 112426 f13 1"/>
              <a:gd name="f17" fmla="*/ 56213 f13 1"/>
              <a:gd name="f18" fmla="*/ 0 f13 1"/>
              <a:gd name="f19" fmla="*/ f14 1 f2"/>
              <a:gd name="f20" fmla="*/ f16 1 112426"/>
              <a:gd name="f21" fmla="*/ f17 1 112426"/>
              <a:gd name="f22" fmla="*/ f18 1 112426"/>
              <a:gd name="f23" fmla="*/ f5 1 f15"/>
              <a:gd name="f24" fmla="*/ f6 1 f15"/>
              <a:gd name="f25" fmla="+- f19 0 f1"/>
              <a:gd name="f26" fmla="*/ f20 1 f15"/>
              <a:gd name="f27" fmla="*/ f21 1 f15"/>
              <a:gd name="f28" fmla="*/ f22 1 f15"/>
              <a:gd name="f29" fmla="*/ f23 f11 1"/>
              <a:gd name="f30" fmla="*/ f24 f11 1"/>
              <a:gd name="f31" fmla="*/ f24 f12 1"/>
              <a:gd name="f32" fmla="*/ f23 f12 1"/>
              <a:gd name="f33" fmla="*/ f26 f11 1"/>
              <a:gd name="f34" fmla="*/ f27 f12 1"/>
              <a:gd name="f35" fmla="*/ f27 f11 1"/>
              <a:gd name="f36" fmla="*/ f26 f12 1"/>
              <a:gd name="f37" fmla="*/ f28 f11 1"/>
              <a:gd name="f38" fmla="*/ f2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33" y="f34"/>
              </a:cxn>
              <a:cxn ang="f25">
                <a:pos x="f35" y="f36"/>
              </a:cxn>
              <a:cxn ang="f25">
                <a:pos x="f37" y="f34"/>
              </a:cxn>
              <a:cxn ang="f25">
                <a:pos x="f35" y="f38"/>
              </a:cxn>
              <a:cxn ang="f25">
                <a:pos x="f33" y="f34"/>
              </a:cxn>
            </a:cxnLst>
            <a:rect l="f29" t="f32" r="f30" b="f31"/>
            <a:pathLst>
              <a:path w="112426" h="112426">
                <a:moveTo>
                  <a:pt x="f6" y="f7"/>
                </a:moveTo>
                <a:cubicBezTo>
                  <a:pt x="f6" y="f8"/>
                  <a:pt x="f8" y="f6"/>
                  <a:pt x="f7" y="f6"/>
                </a:cubicBezTo>
                <a:cubicBezTo>
                  <a:pt x="f9" y="f6"/>
                  <a:pt x="f5" y="f8"/>
                  <a:pt x="f5" y="f7"/>
                </a:cubicBezTo>
                <a:cubicBezTo>
                  <a:pt x="f5" y="f9"/>
                  <a:pt x="f9" y="f5"/>
                  <a:pt x="f7" y="f5"/>
                </a:cubicBezTo>
                <a:cubicBezTo>
                  <a:pt x="f8" y="f5"/>
                  <a:pt x="f6" y="f9"/>
                  <a:pt x="f6" y="f7"/>
                </a:cubicBezTo>
                <a:close/>
              </a:path>
            </a:pathLst>
          </a:custGeom>
          <a:solidFill>
            <a:srgbClr val="4EA72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cxnSp>
        <p:nvCxnSpPr>
          <p:cNvPr id="9" name="Straight Connector 17">
            <a:extLst>
              <a:ext uri="{FF2B5EF4-FFF2-40B4-BE49-F238E27FC236}">
                <a16:creationId xmlns:a16="http://schemas.microsoft.com/office/drawing/2014/main" id="{F4477366-42A9-2F17-5ED5-5BE8AFA7B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11586161" y="3610389"/>
            <a:ext cx="0" cy="3238732"/>
          </a:xfrm>
          <a:prstGeom prst="straightConnector1">
            <a:avLst/>
          </a:prstGeom>
          <a:noFill/>
          <a:ln w="25402" cap="sq">
            <a:solidFill>
              <a:srgbClr val="196B24"/>
            </a:solidFill>
            <a:prstDash val="solid"/>
            <a:bevel/>
          </a:ln>
        </p:spPr>
      </p:cxn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1</TotalTime>
  <Words>931</Words>
  <Application>Microsoft Office PowerPoint</Application>
  <PresentationFormat>Widescreen</PresentationFormat>
  <Paragraphs>53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Nova</vt:lpstr>
      <vt:lpstr>Office Theme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hina richard</dc:creator>
  <cp:lastModifiedBy>Karen Richard</cp:lastModifiedBy>
  <cp:revision>284</cp:revision>
  <dcterms:created xsi:type="dcterms:W3CDTF">2026-06-29T21:50:39Z</dcterms:created>
  <dcterms:modified xsi:type="dcterms:W3CDTF">2026-06-30T12:52:09Z</dcterms:modified>
</cp:coreProperties>
</file>