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2" r:id="rId7"/>
    <p:sldId id="263"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35" autoAdjust="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1F72B7-6CD0-403C-AC52-CEF4E43242D2}" type="datetimeFigureOut">
              <a:rPr lang="en-US" smtClean="0"/>
              <a:t>11/18/2023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8CCA90-C235-40F0-A3F6-39DB650037BA}" type="slidenum">
              <a:rPr lang="en-US" smtClean="0"/>
              <a:t>‹#›</a:t>
            </a:fld>
            <a:endParaRPr lang="en-US"/>
          </a:p>
        </p:txBody>
      </p:sp>
    </p:spTree>
    <p:extLst>
      <p:ext uri="{BB962C8B-B14F-4D97-AF65-F5344CB8AC3E}">
        <p14:creationId xmlns:p14="http://schemas.microsoft.com/office/powerpoint/2010/main" val="663722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GSK</a:t>
            </a:r>
            <a:r>
              <a:rPr lang="en-US" baseline="0" dirty="0"/>
              <a:t> has different departments where HR professionals deal with professionals who come from different professional background. At the same time, it is also important to mention that GSK operates a global business operation. As a result, its workforce is culturally diversified where it is necessary for HR professionals to have better understanding about national and international HR legislation. Due to managing diversified workforce, it is necessary for HR professionals in GSK to have a set of knowledge and skills to work with every professional working in many functional and operational departments of GSK (</a:t>
            </a:r>
            <a:r>
              <a:rPr lang="en-US" sz="1200" kern="1200" dirty="0" err="1">
                <a:solidFill>
                  <a:schemeClr val="tx1"/>
                </a:solidFill>
                <a:effectLst/>
                <a:latin typeface="+mn-lt"/>
                <a:ea typeface="+mn-ea"/>
                <a:cs typeface="+mn-cs"/>
              </a:rPr>
              <a:t>Rizhamadze</a:t>
            </a:r>
            <a:r>
              <a:rPr lang="en-US" sz="1200" kern="1200" dirty="0">
                <a:solidFill>
                  <a:schemeClr val="tx1"/>
                </a:solidFill>
                <a:effectLst/>
                <a:latin typeface="+mn-lt"/>
                <a:ea typeface="+mn-ea"/>
                <a:cs typeface="+mn-cs"/>
              </a:rPr>
              <a:t>, 2020</a:t>
            </a:r>
            <a:r>
              <a:rPr lang="en-US" baseline="0" dirty="0"/>
              <a:t>).    </a:t>
            </a:r>
            <a:endParaRPr lang="en-US" dirty="0"/>
          </a:p>
        </p:txBody>
      </p:sp>
      <p:sp>
        <p:nvSpPr>
          <p:cNvPr id="4" name="Slide Number Placeholder 3"/>
          <p:cNvSpPr>
            <a:spLocks noGrp="1"/>
          </p:cNvSpPr>
          <p:nvPr>
            <p:ph type="sldNum" sz="quarter" idx="10"/>
          </p:nvPr>
        </p:nvSpPr>
        <p:spPr/>
        <p:txBody>
          <a:bodyPr/>
          <a:lstStyle/>
          <a:p>
            <a:fld id="{DA8CCA90-C235-40F0-A3F6-39DB650037BA}" type="slidenum">
              <a:rPr lang="en-US" smtClean="0"/>
              <a:t>4</a:t>
            </a:fld>
            <a:endParaRPr lang="en-US"/>
          </a:p>
        </p:txBody>
      </p:sp>
    </p:spTree>
    <p:extLst>
      <p:ext uri="{BB962C8B-B14F-4D97-AF65-F5344CB8AC3E}">
        <p14:creationId xmlns:p14="http://schemas.microsoft.com/office/powerpoint/2010/main" val="2925766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A8CCA90-C235-40F0-A3F6-39DB650037BA}" type="slidenum">
              <a:rPr lang="en-US" smtClean="0"/>
              <a:t>5</a:t>
            </a:fld>
            <a:endParaRPr lang="en-US"/>
          </a:p>
        </p:txBody>
      </p:sp>
    </p:spTree>
    <p:extLst>
      <p:ext uri="{BB962C8B-B14F-4D97-AF65-F5344CB8AC3E}">
        <p14:creationId xmlns:p14="http://schemas.microsoft.com/office/powerpoint/2010/main" val="2802742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SWOT assessment</a:t>
            </a:r>
            <a:r>
              <a:rPr lang="en-US" baseline="0" dirty="0"/>
              <a:t> (appendix c) I had addressed that I have some lacking or skill gaps that I should be improved. For example, communication skills is very important for HR professionals as to develop relationship with employees. On that occasion, both verbal and non-verbal communication skills should be excellent. As a result, through training and development from GSK I can develop my communication skill. It terms of commercial awareness, it is also true that commercial awareness is needed to be efficient in a professional workplace setting where it is necessary to have ide and knowledge about market situation. Through training and development I will be able to improve the knowledge and skills required to work as HR offer in GSK to meet their operational needs. </a:t>
            </a:r>
            <a:endParaRPr lang="en-US" dirty="0"/>
          </a:p>
        </p:txBody>
      </p:sp>
      <p:sp>
        <p:nvSpPr>
          <p:cNvPr id="4" name="Slide Number Placeholder 3"/>
          <p:cNvSpPr>
            <a:spLocks noGrp="1"/>
          </p:cNvSpPr>
          <p:nvPr>
            <p:ph type="sldNum" sz="quarter" idx="10"/>
          </p:nvPr>
        </p:nvSpPr>
        <p:spPr/>
        <p:txBody>
          <a:bodyPr/>
          <a:lstStyle/>
          <a:p>
            <a:fld id="{DA8CCA90-C235-40F0-A3F6-39DB650037BA}" type="slidenum">
              <a:rPr lang="en-US" smtClean="0"/>
              <a:t>6</a:t>
            </a:fld>
            <a:endParaRPr lang="en-US"/>
          </a:p>
        </p:txBody>
      </p:sp>
    </p:spTree>
    <p:extLst>
      <p:ext uri="{BB962C8B-B14F-4D97-AF65-F5344CB8AC3E}">
        <p14:creationId xmlns:p14="http://schemas.microsoft.com/office/powerpoint/2010/main" val="1675738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a:t>
            </a:r>
            <a:r>
              <a:rPr lang="en-US" baseline="0" dirty="0"/>
              <a:t> training and development to HR professionals working in GSK, the company can create a valuable workforce. According to </a:t>
            </a:r>
            <a:r>
              <a:rPr lang="en-US" dirty="0" err="1"/>
              <a:t>Putri</a:t>
            </a:r>
            <a:r>
              <a:rPr lang="en-US" dirty="0"/>
              <a:t> and </a:t>
            </a:r>
            <a:r>
              <a:rPr lang="en-US" dirty="0" err="1"/>
              <a:t>Sopiah</a:t>
            </a:r>
            <a:r>
              <a:rPr lang="en-US" dirty="0"/>
              <a:t> </a:t>
            </a:r>
            <a:r>
              <a:rPr lang="en-US" baseline="0" dirty="0"/>
              <a:t>(2022), training and development is a process of developing valuable human resource who are capable of handling organizational challenges. From that perspective, providing training and development to me as a HR professional, it will be beneficial for GSK to deal with business challenges in achieving </a:t>
            </a:r>
            <a:r>
              <a:rPr lang="en-US" baseline="0" dirty="0" err="1"/>
              <a:t>organisational</a:t>
            </a:r>
            <a:r>
              <a:rPr lang="en-US" baseline="0" dirty="0"/>
              <a:t> goals. At the same time, improved efficiency of employees can be ensured by training and development. For example, as a newly recruit I am not efficient enough in my role compared to senior HR officer and other HR professionals. On that occasion, training at the initial stage will help GSK to improve the efficiency of its employees to achieve its operational and organizational goals such as becoming a best employee.</a:t>
            </a:r>
          </a:p>
          <a:p>
            <a:r>
              <a:rPr lang="en-US" baseline="0" dirty="0"/>
              <a:t>On the other hand, training and development is provided to employees to provide them idea about their role to achieve organizational goal. From the perspective of HR department, training and development is needed to keep them updated about recent developments of HR so that they can play their role efficiently as well as get informed about the </a:t>
            </a:r>
            <a:r>
              <a:rPr lang="en-US" baseline="0" dirty="0" err="1"/>
              <a:t>organisational</a:t>
            </a:r>
            <a:r>
              <a:rPr lang="en-US" baseline="0" dirty="0"/>
              <a:t> strategy.    </a:t>
            </a:r>
            <a:endParaRPr lang="en-US" dirty="0"/>
          </a:p>
        </p:txBody>
      </p:sp>
      <p:sp>
        <p:nvSpPr>
          <p:cNvPr id="4" name="Slide Number Placeholder 3"/>
          <p:cNvSpPr>
            <a:spLocks noGrp="1"/>
          </p:cNvSpPr>
          <p:nvPr>
            <p:ph type="sldNum" sz="quarter" idx="10"/>
          </p:nvPr>
        </p:nvSpPr>
        <p:spPr/>
        <p:txBody>
          <a:bodyPr/>
          <a:lstStyle/>
          <a:p>
            <a:fld id="{DA8CCA90-C235-40F0-A3F6-39DB650037BA}" type="slidenum">
              <a:rPr lang="en-US" smtClean="0"/>
              <a:t>7</a:t>
            </a:fld>
            <a:endParaRPr lang="en-US"/>
          </a:p>
        </p:txBody>
      </p:sp>
    </p:spTree>
    <p:extLst>
      <p:ext uri="{BB962C8B-B14F-4D97-AF65-F5344CB8AC3E}">
        <p14:creationId xmlns:p14="http://schemas.microsoft.com/office/powerpoint/2010/main" val="4144602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11/18/2023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11/18/2023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11/18/2023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11/18/2023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11/18/2023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1191" y="1020432"/>
            <a:ext cx="10993549" cy="957838"/>
          </a:xfrm>
        </p:spPr>
        <p:txBody>
          <a:bodyPr>
            <a:normAutofit/>
          </a:bodyPr>
          <a:lstStyle/>
          <a:p>
            <a:pPr algn="ctr"/>
            <a:r>
              <a:rPr lang="en-US" sz="4000" cap="none" dirty="0"/>
              <a:t>Welcome To The Presentation</a:t>
            </a:r>
          </a:p>
        </p:txBody>
      </p:sp>
      <p:sp>
        <p:nvSpPr>
          <p:cNvPr id="3" name="Subtitle 2"/>
          <p:cNvSpPr>
            <a:spLocks noGrp="1"/>
          </p:cNvSpPr>
          <p:nvPr>
            <p:ph type="subTitle" idx="1"/>
          </p:nvPr>
        </p:nvSpPr>
        <p:spPr/>
        <p:txBody>
          <a:bodyPr>
            <a:normAutofit/>
          </a:bodyPr>
          <a:lstStyle/>
          <a:p>
            <a:pPr algn="ctr"/>
            <a:r>
              <a:rPr lang="en-US" sz="2000" cap="none" dirty="0"/>
              <a:t>Training and Development Needs for an HR Officer</a:t>
            </a:r>
          </a:p>
        </p:txBody>
      </p:sp>
      <p:pic>
        <p:nvPicPr>
          <p:cNvPr id="8194" name="Picture 2" descr="Learning And Development: Anyone Can Do It… Right? - eLearning Indust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3104" y="3162056"/>
            <a:ext cx="3733440" cy="3159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782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Introduction</a:t>
            </a:r>
          </a:p>
        </p:txBody>
      </p:sp>
      <p:sp>
        <p:nvSpPr>
          <p:cNvPr id="3" name="Content Placeholder 2"/>
          <p:cNvSpPr>
            <a:spLocks noGrp="1"/>
          </p:cNvSpPr>
          <p:nvPr>
            <p:ph idx="1"/>
          </p:nvPr>
        </p:nvSpPr>
        <p:spPr>
          <a:xfrm>
            <a:off x="581193" y="2180496"/>
            <a:ext cx="6618393" cy="4125711"/>
          </a:xfrm>
        </p:spPr>
        <p:txBody>
          <a:bodyPr/>
          <a:lstStyle/>
          <a:p>
            <a:pPr>
              <a:lnSpc>
                <a:spcPct val="150000"/>
              </a:lnSpc>
            </a:pPr>
            <a:r>
              <a:rPr lang="en-US" dirty="0"/>
              <a:t>HR officers play important role in an organization to achieve organizational goals by putting the right people in right position with required skills, knowledge and experiences. </a:t>
            </a:r>
          </a:p>
          <a:p>
            <a:pPr>
              <a:lnSpc>
                <a:spcPct val="150000"/>
              </a:lnSpc>
            </a:pPr>
            <a:r>
              <a:rPr lang="en-US" dirty="0"/>
              <a:t>HR officers need to have necessary skills and knowledge to handle workforce and understand the needs of their organization.</a:t>
            </a:r>
          </a:p>
          <a:p>
            <a:pPr>
              <a:lnSpc>
                <a:spcPct val="150000"/>
              </a:lnSpc>
            </a:pPr>
            <a:r>
              <a:rPr lang="en-US" dirty="0"/>
              <a:t>Regular training and development is needed for HR officers to remain up-to-date with the contemporary HR developments and knowledge</a:t>
            </a:r>
          </a:p>
        </p:txBody>
      </p:sp>
      <p:pic>
        <p:nvPicPr>
          <p:cNvPr id="5122" name="Picture 2" descr="How To Become A Chief Hr Offic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5709" y="2860308"/>
            <a:ext cx="4372799" cy="2998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793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Organization Overview - GlaxoSmithKline (GSK)</a:t>
            </a:r>
            <a:endParaRPr lang="en-US" cap="none" dirty="0"/>
          </a:p>
        </p:txBody>
      </p:sp>
      <p:sp>
        <p:nvSpPr>
          <p:cNvPr id="3" name="Content Placeholder 2"/>
          <p:cNvSpPr>
            <a:spLocks noGrp="1"/>
          </p:cNvSpPr>
          <p:nvPr>
            <p:ph idx="1"/>
          </p:nvPr>
        </p:nvSpPr>
        <p:spPr/>
        <p:txBody>
          <a:bodyPr/>
          <a:lstStyle/>
          <a:p>
            <a:pPr>
              <a:lnSpc>
                <a:spcPct val="150000"/>
              </a:lnSpc>
            </a:pPr>
            <a:r>
              <a:rPr lang="en-US" dirty="0"/>
              <a:t>The beginning was in 1715.</a:t>
            </a:r>
          </a:p>
          <a:p>
            <a:pPr>
              <a:lnSpc>
                <a:spcPct val="150000"/>
              </a:lnSpc>
            </a:pPr>
            <a:r>
              <a:rPr lang="en-US" dirty="0"/>
              <a:t>The Smith &amp; Gilbert drug house opened in Philadelphia.</a:t>
            </a:r>
          </a:p>
          <a:p>
            <a:pPr>
              <a:lnSpc>
                <a:spcPct val="150000"/>
              </a:lnSpc>
            </a:pPr>
            <a:r>
              <a:rPr lang="en-US" dirty="0"/>
              <a:t>69,000 people are working for GSK.</a:t>
            </a:r>
          </a:p>
          <a:p>
            <a:pPr>
              <a:lnSpc>
                <a:spcPct val="150000"/>
              </a:lnSpc>
            </a:pPr>
            <a:r>
              <a:rPr lang="en-US" dirty="0"/>
              <a:t>Became a leading global biopharma company.</a:t>
            </a:r>
          </a:p>
          <a:p>
            <a:endParaRPr lang="en-US" dirty="0"/>
          </a:p>
          <a:p>
            <a:endParaRPr lang="en-US" dirty="0"/>
          </a:p>
        </p:txBody>
      </p:sp>
      <p:pic>
        <p:nvPicPr>
          <p:cNvPr id="6146" name="Picture 2" descr="GSK plc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9223" y="2137408"/>
            <a:ext cx="2935952" cy="3764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420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Determining KSB for HR Professionals of Across the Departments</a:t>
            </a:r>
          </a:p>
        </p:txBody>
      </p:sp>
      <p:pic>
        <p:nvPicPr>
          <p:cNvPr id="1026" name="Picture 2" descr="CIPD unveils new HR profession map at annual conference - Personnel Toda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 y="4226484"/>
            <a:ext cx="4246684" cy="254585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405347" y="1801991"/>
            <a:ext cx="2671961" cy="225126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nSpc>
                <a:spcPct val="150000"/>
              </a:lnSpc>
              <a:buNone/>
            </a:pPr>
            <a:r>
              <a:rPr lang="en-US" sz="1400" b="1" dirty="0"/>
              <a:t>Core Knowledge:</a:t>
            </a:r>
          </a:p>
          <a:p>
            <a:pPr>
              <a:lnSpc>
                <a:spcPct val="150000"/>
              </a:lnSpc>
            </a:pPr>
            <a:r>
              <a:rPr lang="en-US" sz="1400" dirty="0"/>
              <a:t>Bachelor degree as minimum level of education</a:t>
            </a:r>
          </a:p>
          <a:p>
            <a:pPr>
              <a:lnSpc>
                <a:spcPct val="150000"/>
              </a:lnSpc>
            </a:pPr>
            <a:r>
              <a:rPr lang="en-US" sz="1400" dirty="0"/>
              <a:t>MBA as preferred level of education</a:t>
            </a:r>
          </a:p>
        </p:txBody>
      </p:sp>
      <p:sp>
        <p:nvSpPr>
          <p:cNvPr id="7" name="Content Placeholder 2"/>
          <p:cNvSpPr txBox="1">
            <a:spLocks/>
          </p:cNvSpPr>
          <p:nvPr/>
        </p:nvSpPr>
        <p:spPr>
          <a:xfrm>
            <a:off x="3362494" y="1888026"/>
            <a:ext cx="2962107" cy="4615962"/>
          </a:xfrm>
          <a:prstGeom prst="rect">
            <a:avLst/>
          </a:prstGeom>
        </p:spPr>
        <p:txBody>
          <a:bodyPr vert="horz" lIns="91440" tIns="45720" rIns="91440" bIns="45720" rtlCol="0" anchor="ctr">
            <a:normAutofit fontScale="850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nSpc>
                <a:spcPct val="150000"/>
              </a:lnSpc>
              <a:buNone/>
            </a:pPr>
            <a:r>
              <a:rPr lang="en-US" sz="1600" b="1" dirty="0"/>
              <a:t>Core </a:t>
            </a:r>
            <a:r>
              <a:rPr lang="en-US" sz="1600" b="1" dirty="0" err="1"/>
              <a:t>Behaviours</a:t>
            </a:r>
            <a:r>
              <a:rPr lang="en-US" sz="1600" b="1" dirty="0"/>
              <a:t>:</a:t>
            </a:r>
          </a:p>
          <a:p>
            <a:pPr>
              <a:lnSpc>
                <a:spcPct val="150000"/>
              </a:lnSpc>
            </a:pPr>
            <a:r>
              <a:rPr lang="en-US" sz="1600" dirty="0"/>
              <a:t>Professionalism</a:t>
            </a:r>
          </a:p>
          <a:p>
            <a:pPr>
              <a:lnSpc>
                <a:spcPct val="150000"/>
              </a:lnSpc>
            </a:pPr>
            <a:r>
              <a:rPr lang="en-US" sz="1600" dirty="0"/>
              <a:t>Upholding high ethical values and principles</a:t>
            </a:r>
          </a:p>
          <a:p>
            <a:pPr>
              <a:lnSpc>
                <a:spcPct val="150000"/>
              </a:lnSpc>
            </a:pPr>
            <a:r>
              <a:rPr lang="en-US" sz="1600" dirty="0"/>
              <a:t>Maintaining clear and effective communication with employees and management</a:t>
            </a:r>
          </a:p>
          <a:p>
            <a:pPr>
              <a:lnSpc>
                <a:spcPct val="150000"/>
              </a:lnSpc>
            </a:pPr>
            <a:r>
              <a:rPr lang="en-US" sz="1600" dirty="0"/>
              <a:t>Showing positive approach while interacting with employees</a:t>
            </a:r>
          </a:p>
          <a:p>
            <a:pPr>
              <a:lnSpc>
                <a:spcPct val="150000"/>
              </a:lnSpc>
            </a:pPr>
            <a:r>
              <a:rPr lang="en-US" sz="1600" dirty="0"/>
              <a:t>Demonstrate a learning approach to facilitate continuous learning</a:t>
            </a:r>
          </a:p>
          <a:p>
            <a:pPr>
              <a:lnSpc>
                <a:spcPct val="150000"/>
              </a:lnSpc>
            </a:pPr>
            <a:r>
              <a:rPr lang="en-US" sz="1600" dirty="0"/>
              <a:t>Having cultural awareness  </a:t>
            </a:r>
          </a:p>
        </p:txBody>
      </p:sp>
      <p:sp>
        <p:nvSpPr>
          <p:cNvPr id="8" name="Content Placeholder 2"/>
          <p:cNvSpPr txBox="1">
            <a:spLocks/>
          </p:cNvSpPr>
          <p:nvPr/>
        </p:nvSpPr>
        <p:spPr>
          <a:xfrm>
            <a:off x="6183924" y="1830930"/>
            <a:ext cx="2671961" cy="225126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nSpc>
                <a:spcPct val="150000"/>
              </a:lnSpc>
              <a:buNone/>
            </a:pPr>
            <a:r>
              <a:rPr lang="en-US" sz="1400" b="1" dirty="0"/>
              <a:t>Specialist Knowledge:</a:t>
            </a:r>
          </a:p>
          <a:p>
            <a:pPr>
              <a:lnSpc>
                <a:spcPct val="150000"/>
              </a:lnSpc>
            </a:pPr>
            <a:r>
              <a:rPr lang="en-US" sz="1400" dirty="0"/>
              <a:t>Having knowledge about employment law</a:t>
            </a:r>
          </a:p>
          <a:p>
            <a:pPr>
              <a:lnSpc>
                <a:spcPct val="150000"/>
              </a:lnSpc>
            </a:pPr>
            <a:r>
              <a:rPr lang="en-US" sz="1400" dirty="0"/>
              <a:t>National and International </a:t>
            </a:r>
            <a:r>
              <a:rPr lang="en-US" sz="1400" dirty="0" err="1"/>
              <a:t>labour</a:t>
            </a:r>
            <a:r>
              <a:rPr lang="en-US" sz="1400" dirty="0"/>
              <a:t> law</a:t>
            </a:r>
          </a:p>
        </p:txBody>
      </p:sp>
      <p:sp>
        <p:nvSpPr>
          <p:cNvPr id="9" name="Content Placeholder 2"/>
          <p:cNvSpPr txBox="1">
            <a:spLocks/>
          </p:cNvSpPr>
          <p:nvPr/>
        </p:nvSpPr>
        <p:spPr>
          <a:xfrm>
            <a:off x="8855885" y="1830930"/>
            <a:ext cx="2671961" cy="4121462"/>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nSpc>
                <a:spcPct val="150000"/>
              </a:lnSpc>
              <a:buNone/>
            </a:pPr>
            <a:r>
              <a:rPr lang="en-US" sz="1400" b="1" dirty="0"/>
              <a:t>Skills:</a:t>
            </a:r>
          </a:p>
          <a:p>
            <a:pPr>
              <a:lnSpc>
                <a:spcPct val="150000"/>
              </a:lnSpc>
            </a:pPr>
            <a:r>
              <a:rPr lang="en-US" sz="1400" dirty="0"/>
              <a:t>Communication skill</a:t>
            </a:r>
          </a:p>
          <a:p>
            <a:pPr>
              <a:lnSpc>
                <a:spcPct val="150000"/>
              </a:lnSpc>
            </a:pPr>
            <a:r>
              <a:rPr lang="en-US" sz="1400" dirty="0"/>
              <a:t>Commercial awareness</a:t>
            </a:r>
          </a:p>
          <a:p>
            <a:pPr>
              <a:lnSpc>
                <a:spcPct val="150000"/>
              </a:lnSpc>
            </a:pPr>
            <a:r>
              <a:rPr lang="en-US" sz="1400" dirty="0"/>
              <a:t>Data management skill</a:t>
            </a:r>
          </a:p>
          <a:p>
            <a:pPr>
              <a:lnSpc>
                <a:spcPct val="150000"/>
              </a:lnSpc>
            </a:pPr>
            <a:r>
              <a:rPr lang="en-US" sz="1400" dirty="0"/>
              <a:t>Motivation skill</a:t>
            </a:r>
          </a:p>
          <a:p>
            <a:pPr>
              <a:lnSpc>
                <a:spcPct val="150000"/>
              </a:lnSpc>
            </a:pPr>
            <a:r>
              <a:rPr lang="en-US" sz="1400" dirty="0"/>
              <a:t>Negotiation skill</a:t>
            </a:r>
          </a:p>
          <a:p>
            <a:pPr>
              <a:lnSpc>
                <a:spcPct val="150000"/>
              </a:lnSpc>
            </a:pPr>
            <a:r>
              <a:rPr lang="en-US" sz="1400" dirty="0"/>
              <a:t>Problem solving  skill</a:t>
            </a:r>
          </a:p>
          <a:p>
            <a:pPr>
              <a:lnSpc>
                <a:spcPct val="150000"/>
              </a:lnSpc>
            </a:pPr>
            <a:r>
              <a:rPr lang="en-US" sz="1400" dirty="0"/>
              <a:t>Team working and collaborative skill</a:t>
            </a:r>
          </a:p>
        </p:txBody>
      </p:sp>
    </p:spTree>
    <p:extLst>
      <p:ext uri="{BB962C8B-B14F-4D97-AF65-F5344CB8AC3E}">
        <p14:creationId xmlns:p14="http://schemas.microsoft.com/office/powerpoint/2010/main" val="609962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Responsibilities of HR Professionals</a:t>
            </a:r>
            <a:endParaRPr lang="en-US" cap="none" dirty="0"/>
          </a:p>
        </p:txBody>
      </p:sp>
      <p:sp>
        <p:nvSpPr>
          <p:cNvPr id="3" name="Content Placeholder 2"/>
          <p:cNvSpPr>
            <a:spLocks noGrp="1"/>
          </p:cNvSpPr>
          <p:nvPr>
            <p:ph idx="1"/>
          </p:nvPr>
        </p:nvSpPr>
        <p:spPr/>
        <p:txBody>
          <a:bodyPr>
            <a:normAutofit fontScale="92500" lnSpcReduction="20000"/>
          </a:bodyPr>
          <a:lstStyle/>
          <a:p>
            <a:pPr marL="0" indent="0">
              <a:lnSpc>
                <a:spcPct val="150000"/>
              </a:lnSpc>
              <a:buNone/>
            </a:pPr>
            <a:r>
              <a:rPr lang="en-US" sz="2000" dirty="0"/>
              <a:t>The common job responsibilities include-</a:t>
            </a:r>
          </a:p>
          <a:p>
            <a:pPr>
              <a:lnSpc>
                <a:spcPct val="150000"/>
              </a:lnSpc>
            </a:pPr>
            <a:r>
              <a:rPr lang="en-US" sz="2000" dirty="0"/>
              <a:t>Managing end-to-end recruitment process</a:t>
            </a:r>
          </a:p>
          <a:p>
            <a:pPr>
              <a:lnSpc>
                <a:spcPct val="150000"/>
              </a:lnSpc>
            </a:pPr>
            <a:r>
              <a:rPr lang="en-US" sz="2000" dirty="0"/>
              <a:t>Training and development of employees</a:t>
            </a:r>
          </a:p>
          <a:p>
            <a:pPr>
              <a:lnSpc>
                <a:spcPct val="150000"/>
              </a:lnSpc>
            </a:pPr>
            <a:r>
              <a:rPr lang="en-US" sz="2000" dirty="0"/>
              <a:t>Performance management</a:t>
            </a:r>
          </a:p>
          <a:p>
            <a:pPr>
              <a:lnSpc>
                <a:spcPct val="150000"/>
              </a:lnSpc>
            </a:pPr>
            <a:r>
              <a:rPr lang="en-US" sz="2000" dirty="0"/>
              <a:t>Ensuring occupational safety </a:t>
            </a:r>
          </a:p>
          <a:p>
            <a:pPr>
              <a:lnSpc>
                <a:spcPct val="150000"/>
              </a:lnSpc>
            </a:pPr>
            <a:r>
              <a:rPr lang="en-US" sz="2000" dirty="0"/>
              <a:t>Compensation and benefit management</a:t>
            </a:r>
          </a:p>
          <a:p>
            <a:pPr>
              <a:lnSpc>
                <a:spcPct val="150000"/>
              </a:lnSpc>
            </a:pPr>
            <a:r>
              <a:rPr lang="en-US" sz="2000" dirty="0"/>
              <a:t>Collaborating with other functional and operational department </a:t>
            </a:r>
          </a:p>
        </p:txBody>
      </p:sp>
      <p:pic>
        <p:nvPicPr>
          <p:cNvPr id="7170" name="Picture 2" descr="Human Resources (HR) Officer job description | Totaljob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4952" y="2441542"/>
            <a:ext cx="5297863" cy="2980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069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Identified Training and Development Needs</a:t>
            </a:r>
            <a:endParaRPr lang="en-US" cap="none" dirty="0"/>
          </a:p>
        </p:txBody>
      </p:sp>
      <p:sp>
        <p:nvSpPr>
          <p:cNvPr id="3" name="Content Placeholder 2"/>
          <p:cNvSpPr>
            <a:spLocks noGrp="1"/>
          </p:cNvSpPr>
          <p:nvPr>
            <p:ph idx="1"/>
          </p:nvPr>
        </p:nvSpPr>
        <p:spPr>
          <a:xfrm>
            <a:off x="581192" y="1715956"/>
            <a:ext cx="11029615" cy="4398980"/>
          </a:xfrm>
        </p:spPr>
        <p:txBody>
          <a:bodyPr>
            <a:normAutofit/>
          </a:bodyPr>
          <a:lstStyle/>
          <a:p>
            <a:r>
              <a:rPr lang="en-US" dirty="0"/>
              <a:t>Need to improve communication skills to facilitate developing relationships with employees and understand their needs.</a:t>
            </a:r>
          </a:p>
          <a:p>
            <a:r>
              <a:rPr lang="en-US" dirty="0"/>
              <a:t>Need to improve commercial awareness to understand the SKB requirements of GSK for its employees in different departments.</a:t>
            </a:r>
          </a:p>
          <a:p>
            <a:r>
              <a:rPr lang="en-US" dirty="0"/>
              <a:t>Data management skills need to be improved to facilitate own decision making process as well as implementing evidence-based practice in professional setting.</a:t>
            </a:r>
          </a:p>
          <a:p>
            <a:r>
              <a:rPr lang="en-US" dirty="0"/>
              <a:t>Negotiation skill needs to be improved at moderate level for having the capacity to work in the recruitment process  and deal with employees’ remuneration or compensation process. </a:t>
            </a:r>
          </a:p>
          <a:p>
            <a:r>
              <a:rPr lang="en-US" dirty="0"/>
              <a:t>Motivation skill need to improved at expert level to work with employees and establish control over them by convincing them.</a:t>
            </a:r>
          </a:p>
          <a:p>
            <a:r>
              <a:rPr lang="en-US" dirty="0"/>
              <a:t>Problem solving skills must be improved at advanced level to deal with conflicts and problems in the workplace. </a:t>
            </a:r>
          </a:p>
        </p:txBody>
      </p:sp>
    </p:spTree>
    <p:extLst>
      <p:ext uri="{BB962C8B-B14F-4D97-AF65-F5344CB8AC3E}">
        <p14:creationId xmlns:p14="http://schemas.microsoft.com/office/powerpoint/2010/main" val="3030334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Benefits to the Organization</a:t>
            </a:r>
            <a:endParaRPr lang="en-US" cap="none" dirty="0"/>
          </a:p>
        </p:txBody>
      </p:sp>
      <p:sp>
        <p:nvSpPr>
          <p:cNvPr id="3" name="Content Placeholder 2"/>
          <p:cNvSpPr>
            <a:spLocks noGrp="1"/>
          </p:cNvSpPr>
          <p:nvPr>
            <p:ph idx="1"/>
          </p:nvPr>
        </p:nvSpPr>
        <p:spPr>
          <a:xfrm>
            <a:off x="581192" y="1970289"/>
            <a:ext cx="11029615" cy="2959063"/>
          </a:xfrm>
        </p:spPr>
        <p:txBody>
          <a:bodyPr>
            <a:normAutofit lnSpcReduction="10000"/>
          </a:bodyPr>
          <a:lstStyle/>
          <a:p>
            <a:pPr>
              <a:lnSpc>
                <a:spcPct val="150000"/>
              </a:lnSpc>
            </a:pPr>
            <a:r>
              <a:rPr lang="en-US" dirty="0"/>
              <a:t>A resource  will be created for GSK and I will be working more a longer period of time to facilitate the growth of GSK</a:t>
            </a:r>
          </a:p>
          <a:p>
            <a:pPr>
              <a:lnSpc>
                <a:spcPct val="150000"/>
              </a:lnSpc>
            </a:pPr>
            <a:r>
              <a:rPr lang="en-US" dirty="0"/>
              <a:t>Better job efficiency and effectiveness can be ensured</a:t>
            </a:r>
          </a:p>
          <a:p>
            <a:pPr>
              <a:lnSpc>
                <a:spcPct val="150000"/>
              </a:lnSpc>
            </a:pPr>
            <a:r>
              <a:rPr lang="en-US" dirty="0"/>
              <a:t>Engagement and performance of HR officer can be ensured</a:t>
            </a:r>
          </a:p>
          <a:p>
            <a:pPr>
              <a:lnSpc>
                <a:spcPct val="150000"/>
              </a:lnSpc>
            </a:pPr>
            <a:r>
              <a:rPr lang="en-US" dirty="0"/>
              <a:t>The efficiency of the HR process can be increased </a:t>
            </a:r>
          </a:p>
          <a:p>
            <a:pPr>
              <a:lnSpc>
                <a:spcPct val="150000"/>
              </a:lnSpc>
            </a:pPr>
            <a:r>
              <a:rPr lang="en-US" dirty="0"/>
              <a:t>Alignment with organizational goal strategy can be ensured</a:t>
            </a:r>
          </a:p>
        </p:txBody>
      </p:sp>
    </p:spTree>
    <p:extLst>
      <p:ext uri="{BB962C8B-B14F-4D97-AF65-F5344CB8AC3E}">
        <p14:creationId xmlns:p14="http://schemas.microsoft.com/office/powerpoint/2010/main" val="134392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Conclusion</a:t>
            </a:r>
            <a:endParaRPr lang="en-US" dirty="0"/>
          </a:p>
        </p:txBody>
      </p:sp>
      <p:sp>
        <p:nvSpPr>
          <p:cNvPr id="3" name="Content Placeholder 2"/>
          <p:cNvSpPr>
            <a:spLocks noGrp="1"/>
          </p:cNvSpPr>
          <p:nvPr>
            <p:ph idx="1"/>
          </p:nvPr>
        </p:nvSpPr>
        <p:spPr/>
        <p:txBody>
          <a:bodyPr/>
          <a:lstStyle/>
          <a:p>
            <a:pPr>
              <a:lnSpc>
                <a:spcPct val="150000"/>
              </a:lnSpc>
            </a:pPr>
            <a:r>
              <a:rPr lang="en-US" dirty="0"/>
              <a:t>HR professionals act as a link between workforce and an organization to keep balance between two parties’ interest.</a:t>
            </a:r>
          </a:p>
          <a:p>
            <a:pPr>
              <a:lnSpc>
                <a:spcPct val="150000"/>
              </a:lnSpc>
            </a:pPr>
            <a:r>
              <a:rPr lang="en-US" dirty="0"/>
              <a:t>HR officer is an entry level HR role that offers an opportunity to learn and implement new skills and knowledge. </a:t>
            </a:r>
          </a:p>
          <a:p>
            <a:pPr>
              <a:lnSpc>
                <a:spcPct val="150000"/>
              </a:lnSpc>
            </a:pPr>
            <a:r>
              <a:rPr lang="en-US" dirty="0"/>
              <a:t>Training and development is equally important for HR professionals just like other employees to ensure that the HR professionals have skills and knowledge to find the right people for an organization.</a:t>
            </a:r>
          </a:p>
          <a:p>
            <a:pPr>
              <a:lnSpc>
                <a:spcPct val="150000"/>
              </a:lnSpc>
            </a:pPr>
            <a:r>
              <a:rPr lang="en-US" dirty="0"/>
              <a:t>Working in GSK as a HR officer it gives a great opportunity to experience the wider demonstration of HR practices and learn from the environment. </a:t>
            </a:r>
          </a:p>
          <a:p>
            <a:endParaRPr lang="en-US" dirty="0"/>
          </a:p>
        </p:txBody>
      </p:sp>
    </p:spTree>
    <p:extLst>
      <p:ext uri="{BB962C8B-B14F-4D97-AF65-F5344CB8AC3E}">
        <p14:creationId xmlns:p14="http://schemas.microsoft.com/office/powerpoint/2010/main" val="152513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References</a:t>
            </a:r>
          </a:p>
        </p:txBody>
      </p:sp>
      <p:sp>
        <p:nvSpPr>
          <p:cNvPr id="3" name="Content Placeholder 2"/>
          <p:cNvSpPr>
            <a:spLocks noGrp="1"/>
          </p:cNvSpPr>
          <p:nvPr>
            <p:ph idx="1"/>
          </p:nvPr>
        </p:nvSpPr>
        <p:spPr>
          <a:xfrm>
            <a:off x="581192" y="2180496"/>
            <a:ext cx="11029615" cy="4451532"/>
          </a:xfrm>
        </p:spPr>
        <p:txBody>
          <a:bodyPr>
            <a:normAutofit fontScale="85000" lnSpcReduction="10000"/>
          </a:bodyPr>
          <a:lstStyle/>
          <a:p>
            <a:pPr>
              <a:lnSpc>
                <a:spcPct val="150000"/>
              </a:lnSpc>
            </a:pPr>
            <a:r>
              <a:rPr lang="en-US" dirty="0" err="1"/>
              <a:t>Aboyassin</a:t>
            </a:r>
            <a:r>
              <a:rPr lang="en-US" dirty="0"/>
              <a:t>, N. A. and Sultan, M. A. F. (2017) The Role of Human Resources Training in Improving the Employee’s Performance: Applied Study in the Five Stars Hotels in Jordan. </a:t>
            </a:r>
            <a:r>
              <a:rPr lang="en-US" i="1" dirty="0"/>
              <a:t>International Journal of Business Administration</a:t>
            </a:r>
            <a:r>
              <a:rPr lang="en-US" dirty="0"/>
              <a:t>, 8(5), pp.32-46.</a:t>
            </a:r>
          </a:p>
          <a:p>
            <a:pPr>
              <a:lnSpc>
                <a:spcPct val="150000"/>
              </a:lnSpc>
            </a:pPr>
            <a:r>
              <a:rPr lang="en-US" dirty="0"/>
              <a:t>GSK (2023) History and heritage. Available at: https://www.gsk.com/en-gb/company/history-and-heritage/ [Accessed 14 November 2023]. </a:t>
            </a:r>
          </a:p>
          <a:p>
            <a:pPr>
              <a:lnSpc>
                <a:spcPct val="150000"/>
              </a:lnSpc>
            </a:pPr>
            <a:r>
              <a:rPr lang="en-US" dirty="0" err="1"/>
              <a:t>Mulang</a:t>
            </a:r>
            <a:r>
              <a:rPr lang="en-US" dirty="0"/>
              <a:t>, A. (2015) The Importance of Training for Human Resource Development in Organization. </a:t>
            </a:r>
            <a:r>
              <a:rPr lang="en-US" i="1" dirty="0"/>
              <a:t>Journal of Public Administration and Governance</a:t>
            </a:r>
            <a:r>
              <a:rPr lang="en-US" dirty="0"/>
              <a:t>, 5(1), pp.178-190. </a:t>
            </a:r>
          </a:p>
          <a:p>
            <a:pPr>
              <a:lnSpc>
                <a:spcPct val="150000"/>
              </a:lnSpc>
            </a:pPr>
            <a:r>
              <a:rPr lang="en-US" dirty="0"/>
              <a:t>Patrick, P. and </a:t>
            </a:r>
            <a:r>
              <a:rPr lang="en-US" dirty="0" err="1"/>
              <a:t>Shabana</a:t>
            </a:r>
            <a:r>
              <a:rPr lang="en-US" dirty="0"/>
              <a:t>, M. (2021) Core Functions of Human Resource Management and its Effectiveness on Organization: A Study. International Journal of Social Economics, 9, pp.257-266. </a:t>
            </a:r>
          </a:p>
          <a:p>
            <a:pPr>
              <a:lnSpc>
                <a:spcPct val="150000"/>
              </a:lnSpc>
            </a:pPr>
            <a:r>
              <a:rPr lang="en-US" dirty="0" err="1"/>
              <a:t>Putri</a:t>
            </a:r>
            <a:r>
              <a:rPr lang="en-US" dirty="0"/>
              <a:t>, R. F. and </a:t>
            </a:r>
            <a:r>
              <a:rPr lang="en-US" dirty="0" err="1"/>
              <a:t>Sopiah</a:t>
            </a:r>
            <a:r>
              <a:rPr lang="en-US" dirty="0"/>
              <a:t>, A. (2022) Human Resources Training and Development: A Systematic Literature Review and Bibliometric Analysis. </a:t>
            </a:r>
            <a:r>
              <a:rPr lang="en-US" i="1" dirty="0"/>
              <a:t>Journal </a:t>
            </a:r>
            <a:r>
              <a:rPr lang="en-US" i="1" dirty="0" err="1"/>
              <a:t>Ekonomi</a:t>
            </a:r>
            <a:r>
              <a:rPr lang="en-US" i="1" dirty="0"/>
              <a:t> </a:t>
            </a:r>
            <a:r>
              <a:rPr lang="en-US" i="1" dirty="0" err="1"/>
              <a:t>Kreatif</a:t>
            </a:r>
            <a:r>
              <a:rPr lang="en-US" i="1" dirty="0"/>
              <a:t> Dan </a:t>
            </a:r>
            <a:r>
              <a:rPr lang="en-US" i="1" dirty="0" err="1"/>
              <a:t>Manajemen</a:t>
            </a:r>
            <a:r>
              <a:rPr lang="en-US" i="1" dirty="0"/>
              <a:t> </a:t>
            </a:r>
            <a:r>
              <a:rPr lang="en-US" i="1" dirty="0" err="1"/>
              <a:t>Bisnis</a:t>
            </a:r>
            <a:r>
              <a:rPr lang="en-US" i="1" dirty="0"/>
              <a:t> Digital</a:t>
            </a:r>
            <a:r>
              <a:rPr lang="en-US" dirty="0"/>
              <a:t>, 1(2), pp.204–217. </a:t>
            </a:r>
          </a:p>
          <a:p>
            <a:pPr>
              <a:lnSpc>
                <a:spcPct val="150000"/>
              </a:lnSpc>
            </a:pPr>
            <a:r>
              <a:rPr lang="en-US" dirty="0" err="1"/>
              <a:t>Rizhamadze</a:t>
            </a:r>
            <a:r>
              <a:rPr lang="en-US" dirty="0"/>
              <a:t>, K. (2020) Analyzing Business Model, Narrative and Numbers of GSK (</a:t>
            </a:r>
            <a:r>
              <a:rPr lang="en-US" dirty="0" err="1"/>
              <a:t>Glaxosmithkline</a:t>
            </a:r>
            <a:r>
              <a:rPr lang="en-US" dirty="0"/>
              <a:t>). </a:t>
            </a:r>
            <a:r>
              <a:rPr lang="en-US" i="1" dirty="0"/>
              <a:t>Eurasian Journal of Social Sciences</a:t>
            </a:r>
            <a:r>
              <a:rPr lang="en-US" dirty="0"/>
              <a:t>, 8(1), pp.35–41.</a:t>
            </a:r>
          </a:p>
        </p:txBody>
      </p:sp>
    </p:spTree>
    <p:extLst>
      <p:ext uri="{BB962C8B-B14F-4D97-AF65-F5344CB8AC3E}">
        <p14:creationId xmlns:p14="http://schemas.microsoft.com/office/powerpoint/2010/main" val="2286371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cap="none" dirty="0"/>
              <a:t>Appendix A</a:t>
            </a:r>
          </a:p>
        </p:txBody>
      </p:sp>
      <p:sp>
        <p:nvSpPr>
          <p:cNvPr id="3" name="Content Placeholder 2"/>
          <p:cNvSpPr>
            <a:spLocks noGrp="1"/>
          </p:cNvSpPr>
          <p:nvPr>
            <p:ph idx="1"/>
          </p:nvPr>
        </p:nvSpPr>
        <p:spPr/>
        <p:txBody>
          <a:bodyPr/>
          <a:lstStyle/>
          <a:p>
            <a:pPr marL="0" indent="0">
              <a:buNone/>
            </a:pPr>
            <a:r>
              <a:rPr lang="en-US" b="1" dirty="0"/>
              <a:t>Job responsibilities of HR officer:</a:t>
            </a:r>
          </a:p>
          <a:p>
            <a:r>
              <a:rPr lang="en-US" dirty="0"/>
              <a:t>Posting job vacancies, screening resumes, and conducting interviews.</a:t>
            </a:r>
          </a:p>
          <a:p>
            <a:r>
              <a:rPr lang="en-US" dirty="0"/>
              <a:t>Implementing performance appraisal systems.</a:t>
            </a:r>
          </a:p>
          <a:p>
            <a:r>
              <a:rPr lang="en-US" dirty="0"/>
              <a:t>Managing pensions and benefits administration.</a:t>
            </a:r>
          </a:p>
          <a:p>
            <a:r>
              <a:rPr lang="en-US" dirty="0"/>
              <a:t>Approving job descriptions and advertisements.</a:t>
            </a:r>
          </a:p>
          <a:p>
            <a:r>
              <a:rPr lang="en-US" dirty="0"/>
              <a:t>Making sure that staff get paid correctly and on time.</a:t>
            </a:r>
          </a:p>
          <a:p>
            <a:r>
              <a:rPr lang="en-US" dirty="0"/>
              <a:t>Looking after the health, safety and welfare of all employees.</a:t>
            </a:r>
          </a:p>
          <a:p>
            <a:r>
              <a:rPr lang="en-US" dirty="0" err="1"/>
              <a:t>Organising</a:t>
            </a:r>
            <a:r>
              <a:rPr lang="en-US" dirty="0"/>
              <a:t> staff training.</a:t>
            </a:r>
          </a:p>
          <a:p>
            <a:endParaRPr lang="en-US" dirty="0"/>
          </a:p>
        </p:txBody>
      </p:sp>
    </p:spTree>
    <p:extLst>
      <p:ext uri="{BB962C8B-B14F-4D97-AF65-F5344CB8AC3E}">
        <p14:creationId xmlns:p14="http://schemas.microsoft.com/office/powerpoint/2010/main" val="3499364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Appendix B</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1259849"/>
              </p:ext>
            </p:extLst>
          </p:nvPr>
        </p:nvGraphicFramePr>
        <p:xfrm>
          <a:off x="1912883" y="2171018"/>
          <a:ext cx="8166537" cy="4072127"/>
        </p:xfrm>
        <a:graphic>
          <a:graphicData uri="http://schemas.openxmlformats.org/drawingml/2006/table">
            <a:tbl>
              <a:tblPr firstRow="1" firstCol="1" bandRow="1">
                <a:tableStyleId>{5C22544A-7EE6-4342-B048-85BDC9FD1C3A}</a:tableStyleId>
              </a:tblPr>
              <a:tblGrid>
                <a:gridCol w="2040978">
                  <a:extLst>
                    <a:ext uri="{9D8B030D-6E8A-4147-A177-3AD203B41FA5}">
                      <a16:colId xmlns:a16="http://schemas.microsoft.com/office/drawing/2014/main" val="4173836848"/>
                    </a:ext>
                  </a:extLst>
                </a:gridCol>
                <a:gridCol w="2041853">
                  <a:extLst>
                    <a:ext uri="{9D8B030D-6E8A-4147-A177-3AD203B41FA5}">
                      <a16:colId xmlns:a16="http://schemas.microsoft.com/office/drawing/2014/main" val="1884328318"/>
                    </a:ext>
                  </a:extLst>
                </a:gridCol>
                <a:gridCol w="2041853">
                  <a:extLst>
                    <a:ext uri="{9D8B030D-6E8A-4147-A177-3AD203B41FA5}">
                      <a16:colId xmlns:a16="http://schemas.microsoft.com/office/drawing/2014/main" val="4210645022"/>
                    </a:ext>
                  </a:extLst>
                </a:gridCol>
                <a:gridCol w="2041853">
                  <a:extLst>
                    <a:ext uri="{9D8B030D-6E8A-4147-A177-3AD203B41FA5}">
                      <a16:colId xmlns:a16="http://schemas.microsoft.com/office/drawing/2014/main" val="2391025032"/>
                    </a:ext>
                  </a:extLst>
                </a:gridCol>
              </a:tblGrid>
              <a:tr h="307332">
                <a:tc rowSpan="2">
                  <a:txBody>
                    <a:bodyPr/>
                    <a:lstStyle/>
                    <a:p>
                      <a:pPr marL="0" marR="0" algn="ctr">
                        <a:lnSpc>
                          <a:spcPct val="150000"/>
                        </a:lnSpc>
                        <a:spcBef>
                          <a:spcPts val="0"/>
                        </a:spcBef>
                        <a:spcAft>
                          <a:spcPts val="0"/>
                        </a:spcAft>
                      </a:pPr>
                      <a:r>
                        <a:rPr lang="en-US" sz="1100">
                          <a:effectLst/>
                        </a:rPr>
                        <a:t> </a:t>
                      </a:r>
                    </a:p>
                    <a:p>
                      <a:pPr marL="0" marR="0" algn="ctr">
                        <a:lnSpc>
                          <a:spcPct val="150000"/>
                        </a:lnSpc>
                        <a:spcBef>
                          <a:spcPts val="0"/>
                        </a:spcBef>
                        <a:spcAft>
                          <a:spcPts val="0"/>
                        </a:spcAft>
                      </a:pPr>
                      <a:r>
                        <a:rPr lang="en-US" sz="1100">
                          <a:effectLst/>
                        </a:rPr>
                        <a:t>Skills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marL="0" marR="0" algn="ctr">
                        <a:lnSpc>
                          <a:spcPct val="150000"/>
                        </a:lnSpc>
                        <a:spcBef>
                          <a:spcPts val="0"/>
                        </a:spcBef>
                        <a:spcAft>
                          <a:spcPts val="0"/>
                        </a:spcAft>
                      </a:pPr>
                      <a:r>
                        <a:rPr lang="en-US" sz="1100">
                          <a:effectLst/>
                        </a:rPr>
                        <a:t>Level of Competency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965316606"/>
                  </a:ext>
                </a:extLst>
              </a:tr>
              <a:tr h="331531">
                <a:tc vMerge="1">
                  <a:txBody>
                    <a:bodyPr/>
                    <a:lstStyle/>
                    <a:p>
                      <a:endParaRPr lang="en-US"/>
                    </a:p>
                  </a:txBody>
                  <a:tcPr/>
                </a:tc>
                <a:tc>
                  <a:txBody>
                    <a:bodyPr/>
                    <a:lstStyle/>
                    <a:p>
                      <a:pPr marL="0" marR="0" algn="just">
                        <a:lnSpc>
                          <a:spcPct val="150000"/>
                        </a:lnSpc>
                        <a:spcBef>
                          <a:spcPts val="0"/>
                        </a:spcBef>
                        <a:spcAft>
                          <a:spcPts val="0"/>
                        </a:spcAft>
                      </a:pPr>
                      <a:r>
                        <a:rPr lang="en-US" sz="1100">
                          <a:effectLst/>
                        </a:rPr>
                        <a:t>Very Skilled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Moderately skilled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Need for training</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6024347"/>
                  </a:ext>
                </a:extLst>
              </a:tr>
              <a:tr h="627817">
                <a:tc>
                  <a:txBody>
                    <a:bodyPr/>
                    <a:lstStyle/>
                    <a:p>
                      <a:pPr marL="0" marR="0" algn="just">
                        <a:lnSpc>
                          <a:spcPct val="150000"/>
                        </a:lnSpc>
                        <a:spcBef>
                          <a:spcPts val="0"/>
                        </a:spcBef>
                        <a:spcAft>
                          <a:spcPts val="0"/>
                        </a:spcAft>
                      </a:pPr>
                      <a:r>
                        <a:rPr lang="en-US" sz="1100">
                          <a:effectLst/>
                        </a:rPr>
                        <a:t>Communication skill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a:effectLst/>
                        </a:rPr>
                        <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0819822"/>
                  </a:ext>
                </a:extLst>
              </a:tr>
              <a:tr h="627817">
                <a:tc>
                  <a:txBody>
                    <a:bodyPr/>
                    <a:lstStyle/>
                    <a:p>
                      <a:pPr marL="0" marR="0" algn="just">
                        <a:lnSpc>
                          <a:spcPct val="150000"/>
                        </a:lnSpc>
                        <a:spcBef>
                          <a:spcPts val="0"/>
                        </a:spcBef>
                        <a:spcAft>
                          <a:spcPts val="0"/>
                        </a:spcAft>
                      </a:pPr>
                      <a:r>
                        <a:rPr lang="en-US" sz="1100">
                          <a:effectLst/>
                        </a:rPr>
                        <a:t>Commercial awareness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a:effectLst/>
                        </a:rPr>
                        <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542099"/>
                  </a:ext>
                </a:extLst>
              </a:tr>
              <a:tr h="627817">
                <a:tc>
                  <a:txBody>
                    <a:bodyPr/>
                    <a:lstStyle/>
                    <a:p>
                      <a:pPr marL="0" marR="0" algn="just">
                        <a:lnSpc>
                          <a:spcPct val="150000"/>
                        </a:lnSpc>
                        <a:spcBef>
                          <a:spcPts val="0"/>
                        </a:spcBef>
                        <a:spcAft>
                          <a:spcPts val="0"/>
                        </a:spcAft>
                      </a:pPr>
                      <a:r>
                        <a:rPr lang="en-US" sz="1100">
                          <a:effectLst/>
                        </a:rPr>
                        <a:t>Data Management skill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a:effectLst/>
                        </a:rPr>
                        <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26988074"/>
                  </a:ext>
                </a:extLst>
              </a:tr>
              <a:tr h="307332">
                <a:tc>
                  <a:txBody>
                    <a:bodyPr/>
                    <a:lstStyle/>
                    <a:p>
                      <a:pPr marL="0" marR="0" algn="just">
                        <a:lnSpc>
                          <a:spcPct val="150000"/>
                        </a:lnSpc>
                        <a:spcBef>
                          <a:spcPts val="0"/>
                        </a:spcBef>
                        <a:spcAft>
                          <a:spcPts val="0"/>
                        </a:spcAft>
                      </a:pPr>
                      <a:r>
                        <a:rPr lang="en-US" sz="1100">
                          <a:effectLst/>
                        </a:rPr>
                        <a:t>Negotiation skill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a:effectLst/>
                        </a:rPr>
                        <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9582731"/>
                  </a:ext>
                </a:extLst>
              </a:tr>
              <a:tr h="307332">
                <a:tc>
                  <a:txBody>
                    <a:bodyPr/>
                    <a:lstStyle/>
                    <a:p>
                      <a:pPr marL="0" marR="0" algn="just">
                        <a:lnSpc>
                          <a:spcPct val="150000"/>
                        </a:lnSpc>
                        <a:spcBef>
                          <a:spcPts val="0"/>
                        </a:spcBef>
                        <a:spcAft>
                          <a:spcPts val="0"/>
                        </a:spcAft>
                      </a:pPr>
                      <a:r>
                        <a:rPr lang="en-US" sz="1100">
                          <a:effectLst/>
                        </a:rPr>
                        <a:t>Motivation skill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dirty="0">
                          <a:effectLst/>
                        </a:rPr>
                        <a: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0685024"/>
                  </a:ext>
                </a:extLst>
              </a:tr>
              <a:tr h="307332">
                <a:tc>
                  <a:txBody>
                    <a:bodyPr/>
                    <a:lstStyle/>
                    <a:p>
                      <a:pPr marL="0" marR="0" algn="just">
                        <a:lnSpc>
                          <a:spcPct val="150000"/>
                        </a:lnSpc>
                        <a:spcBef>
                          <a:spcPts val="0"/>
                        </a:spcBef>
                        <a:spcAft>
                          <a:spcPts val="0"/>
                        </a:spcAft>
                      </a:pPr>
                      <a:r>
                        <a:rPr lang="en-US" sz="1100">
                          <a:effectLst/>
                        </a:rPr>
                        <a:t>Problem solving skill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a:effectLst/>
                        </a:rPr>
                        <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0368898"/>
                  </a:ext>
                </a:extLst>
              </a:tr>
              <a:tr h="627817">
                <a:tc>
                  <a:txBody>
                    <a:bodyPr/>
                    <a:lstStyle/>
                    <a:p>
                      <a:pPr marL="0" marR="0" algn="just">
                        <a:lnSpc>
                          <a:spcPct val="150000"/>
                        </a:lnSpc>
                        <a:spcBef>
                          <a:spcPts val="0"/>
                        </a:spcBef>
                        <a:spcAft>
                          <a:spcPts val="0"/>
                        </a:spcAft>
                      </a:pPr>
                      <a:r>
                        <a:rPr lang="en-US" sz="1100">
                          <a:effectLst/>
                        </a:rPr>
                        <a:t>Team working and collaborative skill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50">
                          <a:effectLst/>
                        </a:rPr>
                        <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34533344"/>
                  </a:ext>
                </a:extLst>
              </a:tr>
            </a:tbl>
          </a:graphicData>
        </a:graphic>
      </p:graphicFrame>
    </p:spTree>
    <p:extLst>
      <p:ext uri="{BB962C8B-B14F-4D97-AF65-F5344CB8AC3E}">
        <p14:creationId xmlns:p14="http://schemas.microsoft.com/office/powerpoint/2010/main" val="4010218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cap="none" dirty="0"/>
              <a:t>Appendix C</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08252922"/>
              </p:ext>
            </p:extLst>
          </p:nvPr>
        </p:nvGraphicFramePr>
        <p:xfrm>
          <a:off x="2604212" y="2375337"/>
          <a:ext cx="7454188" cy="3738765"/>
        </p:xfrm>
        <a:graphic>
          <a:graphicData uri="http://schemas.openxmlformats.org/drawingml/2006/table">
            <a:tbl>
              <a:tblPr firstRow="1" firstCol="1" bandRow="1">
                <a:tableStyleId>{5C22544A-7EE6-4342-B048-85BDC9FD1C3A}</a:tableStyleId>
              </a:tblPr>
              <a:tblGrid>
                <a:gridCol w="3727094">
                  <a:extLst>
                    <a:ext uri="{9D8B030D-6E8A-4147-A177-3AD203B41FA5}">
                      <a16:colId xmlns:a16="http://schemas.microsoft.com/office/drawing/2014/main" val="109996731"/>
                    </a:ext>
                  </a:extLst>
                </a:gridCol>
                <a:gridCol w="3727094">
                  <a:extLst>
                    <a:ext uri="{9D8B030D-6E8A-4147-A177-3AD203B41FA5}">
                      <a16:colId xmlns:a16="http://schemas.microsoft.com/office/drawing/2014/main" val="1517825522"/>
                    </a:ext>
                  </a:extLst>
                </a:gridCol>
              </a:tblGrid>
              <a:tr h="2207173">
                <a:tc>
                  <a:txBody>
                    <a:bodyPr/>
                    <a:lstStyle/>
                    <a:p>
                      <a:pPr marL="0" marR="0" algn="just">
                        <a:lnSpc>
                          <a:spcPct val="150000"/>
                        </a:lnSpc>
                        <a:spcBef>
                          <a:spcPts val="0"/>
                        </a:spcBef>
                        <a:spcAft>
                          <a:spcPts val="0"/>
                        </a:spcAft>
                      </a:pPr>
                      <a:r>
                        <a:rPr lang="en-US" sz="1100" dirty="0">
                          <a:effectLst/>
                        </a:rPr>
                        <a:t>Strengths:</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Team worker</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Time management capacity</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Effective motivation skill</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Quick learning ability </a:t>
                      </a:r>
                      <a:endParaRPr lang="en-US" sz="11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dirty="0">
                          <a:effectLst/>
                        </a:rPr>
                        <a:t>Weaknesses:</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Lacking in non-verbal communication</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Have less knowledge in HR law and regulations </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Inability to negotiate</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Lack of critical linking skill </a:t>
                      </a:r>
                    </a:p>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2101970"/>
                  </a:ext>
                </a:extLst>
              </a:tr>
              <a:tr h="1531592">
                <a:tc>
                  <a:txBody>
                    <a:bodyPr/>
                    <a:lstStyle/>
                    <a:p>
                      <a:pPr marL="0" marR="0" algn="just">
                        <a:lnSpc>
                          <a:spcPct val="150000"/>
                        </a:lnSpc>
                        <a:spcBef>
                          <a:spcPts val="0"/>
                        </a:spcBef>
                        <a:spcAft>
                          <a:spcPts val="0"/>
                        </a:spcAft>
                      </a:pPr>
                      <a:r>
                        <a:rPr lang="en-US" sz="1100" dirty="0">
                          <a:effectLst/>
                        </a:rPr>
                        <a:t>Opportunities:</a:t>
                      </a: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Working in GSK’s apprenticeship </a:t>
                      </a:r>
                      <a:r>
                        <a:rPr lang="en-US" sz="1100" b="0" dirty="0" err="1">
                          <a:effectLst/>
                        </a:rPr>
                        <a:t>programme</a:t>
                      </a:r>
                      <a:endParaRPr lang="en-US" sz="1100" b="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US" sz="1100" b="0" dirty="0">
                          <a:effectLst/>
                        </a:rPr>
                        <a:t>Complete professional HR courses</a:t>
                      </a:r>
                      <a:endParaRPr lang="en-US" sz="11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100" b="1" dirty="0">
                          <a:effectLst/>
                        </a:rPr>
                        <a:t>Threats: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Unemployment rate is high that narrowed down HR job sector</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Limited time to balance between work and study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29765911"/>
                  </a:ext>
                </a:extLst>
              </a:tr>
            </a:tbl>
          </a:graphicData>
        </a:graphic>
      </p:graphicFrame>
    </p:spTree>
    <p:extLst>
      <p:ext uri="{BB962C8B-B14F-4D97-AF65-F5344CB8AC3E}">
        <p14:creationId xmlns:p14="http://schemas.microsoft.com/office/powerpoint/2010/main" val="424217086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488</TotalTime>
  <Words>1415</Words>
  <Application>Microsoft Office PowerPoint</Application>
  <PresentationFormat>Widescreen</PresentationFormat>
  <Paragraphs>136</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Gill Sans MT</vt:lpstr>
      <vt:lpstr>Symbol</vt:lpstr>
      <vt:lpstr>Wingdings 2</vt:lpstr>
      <vt:lpstr>Dividend</vt:lpstr>
      <vt:lpstr>Welcome To The Presentation</vt:lpstr>
      <vt:lpstr>Introduction</vt:lpstr>
      <vt:lpstr>Organization Overview - GlaxoSmithKline (GSK)</vt:lpstr>
      <vt:lpstr>Determining KSB for HR Professionals of Across the Departments</vt:lpstr>
      <vt:lpstr>Responsibilities of HR Professionals</vt:lpstr>
      <vt:lpstr>Identified Training and Development Needs</vt:lpstr>
      <vt:lpstr>Benefits to the Organization</vt:lpstr>
      <vt:lpstr>Conclusion</vt:lpstr>
      <vt:lpstr>References</vt:lpstr>
      <vt:lpstr>Appendix A</vt:lpstr>
      <vt:lpstr>Appendix B</vt:lpstr>
      <vt:lpstr>Appendix 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pc</cp:lastModifiedBy>
  <cp:revision>153</cp:revision>
  <dcterms:created xsi:type="dcterms:W3CDTF">2023-11-16T17:47:30Z</dcterms:created>
  <dcterms:modified xsi:type="dcterms:W3CDTF">2023-11-18T08:36:04Z</dcterms:modified>
</cp:coreProperties>
</file>