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309" r:id="rId3"/>
    <p:sldId id="259" r:id="rId4"/>
    <p:sldId id="258" r:id="rId5"/>
    <p:sldId id="260" r:id="rId6"/>
    <p:sldId id="265" r:id="rId7"/>
    <p:sldId id="264" r:id="rId8"/>
    <p:sldId id="263" r:id="rId9"/>
    <p:sldId id="261" r:id="rId10"/>
    <p:sldId id="262" r:id="rId11"/>
    <p:sldId id="270" r:id="rId12"/>
    <p:sldId id="266" r:id="rId13"/>
    <p:sldId id="267" r:id="rId14"/>
    <p:sldId id="268" r:id="rId15"/>
    <p:sldId id="269" r:id="rId16"/>
    <p:sldId id="302" r:id="rId17"/>
    <p:sldId id="308" r:id="rId18"/>
    <p:sldId id="305" r:id="rId19"/>
    <p:sldId id="306" r:id="rId20"/>
    <p:sldId id="307" r:id="rId21"/>
    <p:sldId id="271" r:id="rId22"/>
    <p:sldId id="272" r:id="rId23"/>
    <p:sldId id="304" r:id="rId24"/>
    <p:sldId id="310" r:id="rId25"/>
    <p:sldId id="25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sorterViewPr>
    <p:cViewPr>
      <p:scale>
        <a:sx n="100" d="100"/>
        <a:sy n="100" d="100"/>
      </p:scale>
      <p:origin x="0" y="-130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639DEAD-9FE9-46BA-B03C-C8D54159BC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82D16E13-252F-452A-A13B-3945BC108C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1BE50874-78E4-49CF-9E91-6B49D43D85B5}"/>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5" name="Footer Placeholder 4">
            <a:extLst>
              <a:ext uri="{FF2B5EF4-FFF2-40B4-BE49-F238E27FC236}">
                <a16:creationId xmlns="" xmlns:a16="http://schemas.microsoft.com/office/drawing/2014/main" id="{3AB0ECCD-2AA6-4AC7-8A98-07F17D00E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1035D9FF-2D32-46F4-9BAF-5BEE45EB2848}"/>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350767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8CCB70F-2301-46E2-8B55-480C44405C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B4CAB59A-6854-489D-AB7E-885F887D5C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392C4090-D1D6-4ADF-B49A-C6E78525EA90}"/>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5" name="Footer Placeholder 4">
            <a:extLst>
              <a:ext uri="{FF2B5EF4-FFF2-40B4-BE49-F238E27FC236}">
                <a16:creationId xmlns="" xmlns:a16="http://schemas.microsoft.com/office/drawing/2014/main" id="{F29DE883-8499-48ED-9A44-37FDA8B2AF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44F3853A-AE8A-4530-A0B7-46EAB099FB35}"/>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647890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09AFF3B-E4B3-481E-9EE1-EB93254C6E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E9E1E36E-C947-4673-95BA-ED76FF7A94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C6AB6305-744A-4C2D-9B3E-64E97631D291}"/>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5" name="Footer Placeholder 4">
            <a:extLst>
              <a:ext uri="{FF2B5EF4-FFF2-40B4-BE49-F238E27FC236}">
                <a16:creationId xmlns="" xmlns:a16="http://schemas.microsoft.com/office/drawing/2014/main" id="{00C6A3EA-818E-45D1-8212-3E8176622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44458D1F-92BF-407E-A4BD-6D4A6807D6B8}"/>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204929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8B87C1E-FCE3-41D0-AF4D-1EA8F79107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017C9EFA-ED9A-4617-B0B0-0E6BD25423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75320E55-63C0-4703-BB8E-104850F5ED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A80D292C-2B91-4EBA-A301-124F9B8791A6}"/>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6" name="Footer Placeholder 5">
            <a:extLst>
              <a:ext uri="{FF2B5EF4-FFF2-40B4-BE49-F238E27FC236}">
                <a16:creationId xmlns="" xmlns:a16="http://schemas.microsoft.com/office/drawing/2014/main" id="{50D8EBB3-BB29-4CBE-9FE8-9A049CE905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789DC053-E1DC-41BB-8861-E1E60F3F1D8D}"/>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1490773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1DA86F-ACBB-4B3B-9162-16A3DC4E42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72D625DF-B7DB-4928-B203-42F599EA7E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C01331B6-7F49-4F51-8B7A-EECDF8E108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2E101814-5803-4FB5-9F5B-D9ED1C9C3E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B513F200-4B2C-4FCD-ABB5-7CD1708AFB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EE48DB27-A590-4525-A98D-CDB04579C034}"/>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8" name="Footer Placeholder 7">
            <a:extLst>
              <a:ext uri="{FF2B5EF4-FFF2-40B4-BE49-F238E27FC236}">
                <a16:creationId xmlns="" xmlns:a16="http://schemas.microsoft.com/office/drawing/2014/main" id="{846CF95F-5636-48D3-8EC1-7EF0CEEF74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03723426-7A32-4214-B784-393146013323}"/>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663336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3A63AE5-5E20-4020-8831-C06271A5E7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F562A629-8B3C-43CE-87BE-2A244549955E}"/>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4" name="Footer Placeholder 3">
            <a:extLst>
              <a:ext uri="{FF2B5EF4-FFF2-40B4-BE49-F238E27FC236}">
                <a16:creationId xmlns="" xmlns:a16="http://schemas.microsoft.com/office/drawing/2014/main" id="{B23D1FE1-3465-4657-A43D-CE2C5A2F42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4A15EE50-7544-4495-8E1D-370861E84A9C}"/>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1957749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3C48E561-DB96-489B-9D60-FBF6003C74FB}"/>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3" name="Footer Placeholder 2">
            <a:extLst>
              <a:ext uri="{FF2B5EF4-FFF2-40B4-BE49-F238E27FC236}">
                <a16:creationId xmlns="" xmlns:a16="http://schemas.microsoft.com/office/drawing/2014/main" id="{58569520-EA16-4ADF-BCB2-DAAB58BFE0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FA7B26A6-C314-41AC-B6FA-4426F38695F5}"/>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223487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751FCDD-6BD1-439A-91E7-97F03612A6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D7E7E711-C7DD-4E70-B598-D5398D50FB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0B22CA2E-0A17-4B00-975B-F10C2A54FC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F6658E20-3BC9-4B20-8A8C-E3328A751909}"/>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6" name="Footer Placeholder 5">
            <a:extLst>
              <a:ext uri="{FF2B5EF4-FFF2-40B4-BE49-F238E27FC236}">
                <a16:creationId xmlns="" xmlns:a16="http://schemas.microsoft.com/office/drawing/2014/main" id="{226B8F5F-A5F8-485A-A7FA-B09281CE3A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4ECD3EF5-CE5B-4F2D-B4A0-C9ED0F7E70F0}"/>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1129249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2BD45E1-E759-44BF-AEB9-1EA9A744EA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9FC62CD1-AD95-4AE7-B82C-66252CFC3F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97D10573-6C70-4B60-9707-33EB391DEB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481F4F93-5E37-425C-AC56-1A109300DE03}"/>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6" name="Footer Placeholder 5">
            <a:extLst>
              <a:ext uri="{FF2B5EF4-FFF2-40B4-BE49-F238E27FC236}">
                <a16:creationId xmlns="" xmlns:a16="http://schemas.microsoft.com/office/drawing/2014/main" id="{4FA3DA69-4AC4-4EA6-82BE-4720DB5BD9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C612015F-8F91-4128-B3A8-7610EED77B48}"/>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3524570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9A456AB-9E8E-43E7-AB28-925E228576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B7A0F5EF-67DB-4F78-B24B-603076031D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3BF2067-4B04-4842-B1DA-C334605FE8AA}"/>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5" name="Footer Placeholder 4">
            <a:extLst>
              <a:ext uri="{FF2B5EF4-FFF2-40B4-BE49-F238E27FC236}">
                <a16:creationId xmlns="" xmlns:a16="http://schemas.microsoft.com/office/drawing/2014/main" id="{F175F68E-60BB-4517-87F8-3569535EF3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71093618-CC53-4DD4-9869-83A52A3043A0}"/>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2178550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5F83276C-E550-4FF0-8F0C-FB8383C7FD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73DD5014-4BE4-454C-A83B-B07B4FCA64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271ADE2-BBE1-479C-B2E0-A71D7326B0FA}"/>
              </a:ext>
            </a:extLst>
          </p:cNvPr>
          <p:cNvSpPr>
            <a:spLocks noGrp="1"/>
          </p:cNvSpPr>
          <p:nvPr>
            <p:ph type="dt" sz="half" idx="10"/>
          </p:nvPr>
        </p:nvSpPr>
        <p:spPr/>
        <p:txBody>
          <a:bodyPr/>
          <a:lstStyle/>
          <a:p>
            <a:fld id="{A8F47535-0393-4E1F-A27E-C3F2EB423C47}" type="datetimeFigureOut">
              <a:rPr lang="en-GB" smtClean="0"/>
              <a:t>03/02/2020</a:t>
            </a:fld>
            <a:endParaRPr lang="en-GB"/>
          </a:p>
        </p:txBody>
      </p:sp>
      <p:sp>
        <p:nvSpPr>
          <p:cNvPr id="5" name="Footer Placeholder 4">
            <a:extLst>
              <a:ext uri="{FF2B5EF4-FFF2-40B4-BE49-F238E27FC236}">
                <a16:creationId xmlns="" xmlns:a16="http://schemas.microsoft.com/office/drawing/2014/main" id="{BD20A4A2-35C3-4DF1-B602-51391AA5A6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EF7038B4-B2E3-4F9A-9732-0D6DFD88566B}"/>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4070805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964E48E7-1437-47DC-AADF-298279604F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A4B79A0E-5AAB-469C-9D99-F8E0B3E520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DDE465C2-6ACD-4F19-86A8-F66D209327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F47535-0393-4E1F-A27E-C3F2EB423C47}" type="datetimeFigureOut">
              <a:rPr lang="en-GB" smtClean="0"/>
              <a:t>03/02/2020</a:t>
            </a:fld>
            <a:endParaRPr lang="en-GB"/>
          </a:p>
        </p:txBody>
      </p:sp>
      <p:sp>
        <p:nvSpPr>
          <p:cNvPr id="5" name="Footer Placeholder 4">
            <a:extLst>
              <a:ext uri="{FF2B5EF4-FFF2-40B4-BE49-F238E27FC236}">
                <a16:creationId xmlns="" xmlns:a16="http://schemas.microsoft.com/office/drawing/2014/main" id="{002215D9-47F3-4504-8FB5-03FC9B8E5E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3EA794FD-F97D-4557-BB8D-3F91B8832B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9249D9-ADDB-4954-9AB0-A82187139060}" type="slidenum">
              <a:rPr lang="en-GB" smtClean="0"/>
              <a:t>‹#›</a:t>
            </a:fld>
            <a:endParaRPr lang="en-GB"/>
          </a:p>
        </p:txBody>
      </p:sp>
    </p:spTree>
    <p:extLst>
      <p:ext uri="{BB962C8B-B14F-4D97-AF65-F5344CB8AC3E}">
        <p14:creationId xmlns:p14="http://schemas.microsoft.com/office/powerpoint/2010/main" val="268108783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youtube.com/watch?v=DHDrj0_bMQ0"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F0CE03E-10FB-4F15-98F5-E334CBCCAA35}"/>
              </a:ext>
            </a:extLst>
          </p:cNvPr>
          <p:cNvSpPr>
            <a:spLocks noGrp="1"/>
          </p:cNvSpPr>
          <p:nvPr>
            <p:ph type="ctrTitle"/>
          </p:nvPr>
        </p:nvSpPr>
        <p:spPr>
          <a:xfrm>
            <a:off x="1304145" y="1753978"/>
            <a:ext cx="10103776" cy="2889114"/>
          </a:xfrm>
        </p:spPr>
        <p:txBody>
          <a:bodyPr anchor="b">
            <a:normAutofit/>
          </a:bodyPr>
          <a:lstStyle/>
          <a:p>
            <a:pPr algn="l"/>
            <a:r>
              <a:rPr lang="en-GB" cap="none" dirty="0"/>
              <a:t>Personal and Academic Development</a:t>
            </a:r>
          </a:p>
        </p:txBody>
      </p:sp>
      <p:sp>
        <p:nvSpPr>
          <p:cNvPr id="3" name="Subtitle 2">
            <a:extLst>
              <a:ext uri="{FF2B5EF4-FFF2-40B4-BE49-F238E27FC236}">
                <a16:creationId xmlns="" xmlns:a16="http://schemas.microsoft.com/office/drawing/2014/main" id="{E611A997-A4AB-44D1-B59C-9609ADC3E867}"/>
              </a:ext>
            </a:extLst>
          </p:cNvPr>
          <p:cNvSpPr>
            <a:spLocks noGrp="1"/>
          </p:cNvSpPr>
          <p:nvPr>
            <p:ph type="subTitle" idx="1"/>
          </p:nvPr>
        </p:nvSpPr>
        <p:spPr>
          <a:xfrm>
            <a:off x="1304145" y="4840491"/>
            <a:ext cx="4645250" cy="1147863"/>
          </a:xfrm>
        </p:spPr>
        <p:txBody>
          <a:bodyPr anchor="t">
            <a:normAutofit/>
          </a:bodyPr>
          <a:lstStyle/>
          <a:p>
            <a:pPr algn="l"/>
            <a:r>
              <a:rPr lang="en-GB" sz="2000" cap="none" dirty="0"/>
              <a:t>Preparing for Interviews</a:t>
            </a:r>
          </a:p>
        </p:txBody>
      </p:sp>
      <p:pic>
        <p:nvPicPr>
          <p:cNvPr id="5" name="Picture 4">
            <a:extLst>
              <a:ext uri="{FF2B5EF4-FFF2-40B4-BE49-F238E27FC236}">
                <a16:creationId xmlns="" xmlns:a16="http://schemas.microsoft.com/office/drawing/2014/main" id="{7736D655-FE7C-4620-8167-86032DAF4D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08747" y="3574747"/>
            <a:ext cx="3283253" cy="3283253"/>
          </a:xfrm>
          <a:prstGeom prst="rect">
            <a:avLst/>
          </a:prstGeom>
        </p:spPr>
      </p:pic>
    </p:spTree>
    <p:extLst>
      <p:ext uri="{BB962C8B-B14F-4D97-AF65-F5344CB8AC3E}">
        <p14:creationId xmlns:p14="http://schemas.microsoft.com/office/powerpoint/2010/main" val="887800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an Interview </a:t>
            </a:r>
            <a:endParaRPr lang="en-GB" dirty="0"/>
          </a:p>
        </p:txBody>
      </p:sp>
      <p:sp>
        <p:nvSpPr>
          <p:cNvPr id="3" name="Content Placeholder 2"/>
          <p:cNvSpPr>
            <a:spLocks noGrp="1"/>
          </p:cNvSpPr>
          <p:nvPr>
            <p:ph idx="1"/>
          </p:nvPr>
        </p:nvSpPr>
        <p:spPr/>
        <p:txBody>
          <a:bodyPr>
            <a:normAutofit/>
          </a:bodyPr>
          <a:lstStyle/>
          <a:p>
            <a:r>
              <a:rPr lang="en-GB" sz="2400" dirty="0" smtClean="0"/>
              <a:t>According to </a:t>
            </a:r>
            <a:r>
              <a:rPr lang="en-GB" sz="2400" dirty="0" err="1" smtClean="0"/>
              <a:t>Moule</a:t>
            </a:r>
            <a:r>
              <a:rPr lang="en-GB" sz="2400" dirty="0" smtClean="0"/>
              <a:t> et al (2017) an interview is a technique designed to gather data and information. </a:t>
            </a:r>
          </a:p>
          <a:p>
            <a:pPr marL="0" indent="0">
              <a:buNone/>
            </a:pPr>
            <a:endParaRPr lang="en-GB" sz="2400" dirty="0"/>
          </a:p>
          <a:p>
            <a:pPr marL="0" indent="0">
              <a:buNone/>
            </a:pPr>
            <a:r>
              <a:rPr lang="en-GB" sz="2400" dirty="0" smtClean="0"/>
              <a:t>The information can include: </a:t>
            </a:r>
          </a:p>
          <a:p>
            <a:r>
              <a:rPr lang="en-GB" sz="2400" dirty="0" smtClean="0"/>
              <a:t>Personal (What personal qualities you possess)</a:t>
            </a:r>
          </a:p>
          <a:p>
            <a:r>
              <a:rPr lang="en-GB" sz="2400" dirty="0" smtClean="0"/>
              <a:t>Experience (What relevant experience you have gained prior)</a:t>
            </a:r>
          </a:p>
          <a:p>
            <a:r>
              <a:rPr lang="en-GB" sz="2400" dirty="0" smtClean="0"/>
              <a:t>Qualifications ( What qualifications you have and are they relevant to the position)</a:t>
            </a:r>
            <a:endParaRPr lang="en-GB" sz="2400" dirty="0"/>
          </a:p>
        </p:txBody>
      </p:sp>
    </p:spTree>
    <p:extLst>
      <p:ext uri="{BB962C8B-B14F-4D97-AF65-F5344CB8AC3E}">
        <p14:creationId xmlns:p14="http://schemas.microsoft.com/office/powerpoint/2010/main" val="1660617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CDFEBD6-784C-47BD-82D8-5B008E625C5F}"/>
              </a:ext>
            </a:extLst>
          </p:cNvPr>
          <p:cNvSpPr>
            <a:spLocks noGrp="1"/>
          </p:cNvSpPr>
          <p:nvPr>
            <p:ph type="title"/>
          </p:nvPr>
        </p:nvSpPr>
        <p:spPr/>
        <p:txBody>
          <a:bodyPr/>
          <a:lstStyle/>
          <a:p>
            <a:r>
              <a:rPr lang="en-GB" dirty="0"/>
              <a:t>Types of Interviews</a:t>
            </a:r>
          </a:p>
        </p:txBody>
      </p:sp>
      <p:sp>
        <p:nvSpPr>
          <p:cNvPr id="3" name="Content Placeholder 2">
            <a:extLst>
              <a:ext uri="{FF2B5EF4-FFF2-40B4-BE49-F238E27FC236}">
                <a16:creationId xmlns="" xmlns:a16="http://schemas.microsoft.com/office/drawing/2014/main" id="{DB3311C7-7927-45C6-8509-A2CB61C9F14F}"/>
              </a:ext>
            </a:extLst>
          </p:cNvPr>
          <p:cNvSpPr>
            <a:spLocks noGrp="1"/>
          </p:cNvSpPr>
          <p:nvPr>
            <p:ph sz="half" idx="1"/>
          </p:nvPr>
        </p:nvSpPr>
        <p:spPr>
          <a:xfrm>
            <a:off x="838200" y="1825625"/>
            <a:ext cx="2627671" cy="4351338"/>
          </a:xfrm>
        </p:spPr>
        <p:txBody>
          <a:bodyPr>
            <a:normAutofit/>
          </a:bodyPr>
          <a:lstStyle/>
          <a:p>
            <a:r>
              <a:rPr lang="en-GB" dirty="0"/>
              <a:t>Face-to-face </a:t>
            </a:r>
          </a:p>
        </p:txBody>
      </p:sp>
      <p:sp>
        <p:nvSpPr>
          <p:cNvPr id="4" name="Content Placeholder 3">
            <a:extLst>
              <a:ext uri="{FF2B5EF4-FFF2-40B4-BE49-F238E27FC236}">
                <a16:creationId xmlns="" xmlns:a16="http://schemas.microsoft.com/office/drawing/2014/main" id="{4A5F07CD-9542-4463-864B-D7580EB9C015}"/>
              </a:ext>
            </a:extLst>
          </p:cNvPr>
          <p:cNvSpPr>
            <a:spLocks noGrp="1"/>
          </p:cNvSpPr>
          <p:nvPr>
            <p:ph sz="half" idx="2"/>
          </p:nvPr>
        </p:nvSpPr>
        <p:spPr>
          <a:xfrm>
            <a:off x="4513006" y="1825625"/>
            <a:ext cx="6840794" cy="4351338"/>
          </a:xfrm>
        </p:spPr>
        <p:txBody>
          <a:bodyPr>
            <a:normAutofit/>
          </a:bodyPr>
          <a:lstStyle/>
          <a:p>
            <a:r>
              <a:rPr lang="en-GB" dirty="0"/>
              <a:t>The most common type of interview, face-to-face encounters can take place with either one interviewer or, more commonly, a panel. In some rare cases, you may interview alongside other candidates and questioning can either be strengths-based or competency-based. </a:t>
            </a:r>
          </a:p>
          <a:p>
            <a:r>
              <a:rPr lang="en-GB" dirty="0"/>
              <a:t>Face-to-face interviews usually last for between one and two hours.</a:t>
            </a:r>
          </a:p>
        </p:txBody>
      </p:sp>
      <p:pic>
        <p:nvPicPr>
          <p:cNvPr id="6" name="Picture 5">
            <a:extLst>
              <a:ext uri="{FF2B5EF4-FFF2-40B4-BE49-F238E27FC236}">
                <a16:creationId xmlns="" xmlns:a16="http://schemas.microsoft.com/office/drawing/2014/main" id="{2A20F619-9A21-4056-9213-D35B5420DF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560" y="3616142"/>
            <a:ext cx="3028950" cy="1514475"/>
          </a:xfrm>
          <a:prstGeom prst="rect">
            <a:avLst/>
          </a:prstGeom>
        </p:spPr>
      </p:pic>
    </p:spTree>
    <p:extLst>
      <p:ext uri="{BB962C8B-B14F-4D97-AF65-F5344CB8AC3E}">
        <p14:creationId xmlns:p14="http://schemas.microsoft.com/office/powerpoint/2010/main" val="359405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5C0D25-A59A-461B-BA54-71C6254659DF}"/>
              </a:ext>
            </a:extLst>
          </p:cNvPr>
          <p:cNvSpPr>
            <a:spLocks noGrp="1"/>
          </p:cNvSpPr>
          <p:nvPr>
            <p:ph type="title"/>
          </p:nvPr>
        </p:nvSpPr>
        <p:spPr/>
        <p:txBody>
          <a:bodyPr anchor="t">
            <a:normAutofit/>
          </a:bodyPr>
          <a:lstStyle/>
          <a:p>
            <a:pPr algn="ctr"/>
            <a:r>
              <a:rPr lang="en-GB" sz="4000" dirty="0"/>
              <a:t>Types of Interviews</a:t>
            </a:r>
          </a:p>
        </p:txBody>
      </p:sp>
      <p:sp>
        <p:nvSpPr>
          <p:cNvPr id="4" name="Content Placeholder 3">
            <a:extLst>
              <a:ext uri="{FF2B5EF4-FFF2-40B4-BE49-F238E27FC236}">
                <a16:creationId xmlns="" xmlns:a16="http://schemas.microsoft.com/office/drawing/2014/main" id="{34848CAE-6D4E-4CD4-9732-690836FC98BB}"/>
              </a:ext>
            </a:extLst>
          </p:cNvPr>
          <p:cNvSpPr>
            <a:spLocks noGrp="1"/>
          </p:cNvSpPr>
          <p:nvPr>
            <p:ph sz="half" idx="1"/>
          </p:nvPr>
        </p:nvSpPr>
        <p:spPr>
          <a:xfrm>
            <a:off x="593803" y="1752001"/>
            <a:ext cx="3988633" cy="4740874"/>
          </a:xfrm>
        </p:spPr>
        <p:txBody>
          <a:bodyPr>
            <a:normAutofit/>
          </a:bodyPr>
          <a:lstStyle/>
          <a:p>
            <a:r>
              <a:rPr lang="en-GB" sz="2000" dirty="0"/>
              <a:t>Telephone</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r>
              <a:rPr lang="en-GB" sz="2000" dirty="0"/>
              <a:t>Video</a:t>
            </a:r>
          </a:p>
        </p:txBody>
      </p:sp>
      <p:sp>
        <p:nvSpPr>
          <p:cNvPr id="5" name="Content Placeholder 4">
            <a:extLst>
              <a:ext uri="{FF2B5EF4-FFF2-40B4-BE49-F238E27FC236}">
                <a16:creationId xmlns="" xmlns:a16="http://schemas.microsoft.com/office/drawing/2014/main" id="{FAEDB483-C97E-4B2B-985B-9F7E0617E65D}"/>
              </a:ext>
            </a:extLst>
          </p:cNvPr>
          <p:cNvSpPr>
            <a:spLocks noGrp="1"/>
          </p:cNvSpPr>
          <p:nvPr>
            <p:ph sz="half" idx="2"/>
          </p:nvPr>
        </p:nvSpPr>
        <p:spPr>
          <a:xfrm>
            <a:off x="4976734" y="1496232"/>
            <a:ext cx="6377066" cy="5159401"/>
          </a:xfrm>
        </p:spPr>
        <p:txBody>
          <a:bodyPr>
            <a:noAutofit/>
          </a:bodyPr>
          <a:lstStyle/>
          <a:p>
            <a:r>
              <a:rPr lang="en-GB" sz="2400" dirty="0"/>
              <a:t>Some graduate employers use an initial telephone interview to eliminate unsuitable candidates. Successful applicants are usually then invited to a face-to-face interview or an assessment centre. </a:t>
            </a:r>
          </a:p>
          <a:p>
            <a:pPr marL="0" indent="0">
              <a:buNone/>
            </a:pPr>
            <a:endParaRPr lang="en-GB" sz="2400" dirty="0"/>
          </a:p>
          <a:p>
            <a:r>
              <a:rPr lang="en-GB" sz="2400" dirty="0"/>
              <a:t>An alternative to the traditional telephone interview, some organisations, particularly those recruiting in sales, media and marketing, will screen candidates via Skype, FaceTime or YouTube. </a:t>
            </a:r>
          </a:p>
          <a:p>
            <a:r>
              <a:rPr lang="en-GB" sz="2400" dirty="0"/>
              <a:t>Telephone and Video interviews usually last for around 30 minutes.</a:t>
            </a:r>
          </a:p>
        </p:txBody>
      </p:sp>
      <p:pic>
        <p:nvPicPr>
          <p:cNvPr id="7" name="Picture 6">
            <a:extLst>
              <a:ext uri="{FF2B5EF4-FFF2-40B4-BE49-F238E27FC236}">
                <a16:creationId xmlns="" xmlns:a16="http://schemas.microsoft.com/office/drawing/2014/main" id="{B31858F4-1C8F-444E-BA17-691AAC107B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7886" y="1496232"/>
            <a:ext cx="2114550" cy="2162175"/>
          </a:xfrm>
          <a:prstGeom prst="rect">
            <a:avLst/>
          </a:prstGeom>
          <a:solidFill>
            <a:schemeClr val="accent1">
              <a:lumMod val="20000"/>
              <a:lumOff val="80000"/>
            </a:schemeClr>
          </a:solidFill>
          <a:ln>
            <a:solidFill>
              <a:schemeClr val="accent1">
                <a:lumMod val="20000"/>
                <a:lumOff val="80000"/>
              </a:schemeClr>
            </a:solidFill>
          </a:ln>
        </p:spPr>
      </p:pic>
      <p:pic>
        <p:nvPicPr>
          <p:cNvPr id="9" name="Picture 8">
            <a:extLst>
              <a:ext uri="{FF2B5EF4-FFF2-40B4-BE49-F238E27FC236}">
                <a16:creationId xmlns="" xmlns:a16="http://schemas.microsoft.com/office/drawing/2014/main" id="{23D61B26-FEFB-4CAE-AC16-E884242AF9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5908" y="4168775"/>
            <a:ext cx="2143125" cy="2143125"/>
          </a:xfrm>
          <a:prstGeom prst="rect">
            <a:avLst/>
          </a:prstGeom>
        </p:spPr>
      </p:pic>
    </p:spTree>
    <p:extLst>
      <p:ext uri="{BB962C8B-B14F-4D97-AF65-F5344CB8AC3E}">
        <p14:creationId xmlns:p14="http://schemas.microsoft.com/office/powerpoint/2010/main" val="3538521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5B80F7-9C9E-4F00-8342-FD819F904A7F}"/>
              </a:ext>
            </a:extLst>
          </p:cNvPr>
          <p:cNvSpPr>
            <a:spLocks noGrp="1"/>
          </p:cNvSpPr>
          <p:nvPr>
            <p:ph type="title"/>
          </p:nvPr>
        </p:nvSpPr>
        <p:spPr/>
        <p:txBody>
          <a:bodyPr/>
          <a:lstStyle/>
          <a:p>
            <a:r>
              <a:rPr lang="en-GB" dirty="0"/>
              <a:t>Types of Interviews</a:t>
            </a:r>
          </a:p>
        </p:txBody>
      </p:sp>
      <p:sp>
        <p:nvSpPr>
          <p:cNvPr id="3" name="Content Placeholder 2">
            <a:extLst>
              <a:ext uri="{FF2B5EF4-FFF2-40B4-BE49-F238E27FC236}">
                <a16:creationId xmlns="" xmlns:a16="http://schemas.microsoft.com/office/drawing/2014/main" id="{38E1F699-4E3E-4CA7-AA39-B77CFF24BA45}"/>
              </a:ext>
            </a:extLst>
          </p:cNvPr>
          <p:cNvSpPr>
            <a:spLocks noGrp="1"/>
          </p:cNvSpPr>
          <p:nvPr>
            <p:ph sz="half" idx="1"/>
          </p:nvPr>
        </p:nvSpPr>
        <p:spPr>
          <a:xfrm>
            <a:off x="838200" y="1825625"/>
            <a:ext cx="2848898" cy="4351338"/>
          </a:xfrm>
        </p:spPr>
        <p:txBody>
          <a:bodyPr/>
          <a:lstStyle/>
          <a:p>
            <a:pPr marL="0" indent="0" algn="ctr">
              <a:buNone/>
            </a:pPr>
            <a:r>
              <a:rPr lang="en-GB" dirty="0"/>
              <a:t>Assessment centres</a:t>
            </a:r>
          </a:p>
        </p:txBody>
      </p:sp>
      <p:sp>
        <p:nvSpPr>
          <p:cNvPr id="4" name="Content Placeholder 3">
            <a:extLst>
              <a:ext uri="{FF2B5EF4-FFF2-40B4-BE49-F238E27FC236}">
                <a16:creationId xmlns="" xmlns:a16="http://schemas.microsoft.com/office/drawing/2014/main" id="{32C0C738-D5AE-47A5-B985-6D470F7E540F}"/>
              </a:ext>
            </a:extLst>
          </p:cNvPr>
          <p:cNvSpPr>
            <a:spLocks noGrp="1"/>
          </p:cNvSpPr>
          <p:nvPr>
            <p:ph sz="half" idx="2"/>
          </p:nvPr>
        </p:nvSpPr>
        <p:spPr>
          <a:xfrm>
            <a:off x="3996815" y="1825625"/>
            <a:ext cx="7666702" cy="4351338"/>
          </a:xfrm>
        </p:spPr>
        <p:txBody>
          <a:bodyPr/>
          <a:lstStyle/>
          <a:p>
            <a:r>
              <a:rPr lang="en-GB" dirty="0"/>
              <a:t>Used primarily by large graduate employers to compare the performance of several candidates in a range of situations, assessment centres typically involve tasks such as presentations, group work, written tests and in-tray exercises. </a:t>
            </a:r>
          </a:p>
          <a:p>
            <a:endParaRPr lang="en-GB" dirty="0"/>
          </a:p>
          <a:p>
            <a:r>
              <a:rPr lang="en-GB" dirty="0"/>
              <a:t>They usually last for one full working day.</a:t>
            </a:r>
          </a:p>
          <a:p>
            <a:pPr marL="0" indent="0">
              <a:buNone/>
            </a:pPr>
            <a:endParaRPr lang="en-GB" dirty="0"/>
          </a:p>
          <a:p>
            <a:pPr marL="0" indent="0" algn="r">
              <a:buNone/>
            </a:pPr>
            <a:r>
              <a:rPr lang="en-GB" dirty="0"/>
              <a:t>(</a:t>
            </a:r>
            <a:r>
              <a:rPr lang="en-GB" dirty="0" err="1"/>
              <a:t>Clayes</a:t>
            </a:r>
            <a:r>
              <a:rPr lang="en-GB" dirty="0"/>
              <a:t>-Jackson, 2017)</a:t>
            </a:r>
          </a:p>
          <a:p>
            <a:endParaRPr lang="en-GB" dirty="0"/>
          </a:p>
          <a:p>
            <a:pPr marL="0" indent="0">
              <a:buNone/>
            </a:pPr>
            <a:endParaRPr lang="en-GB" dirty="0"/>
          </a:p>
        </p:txBody>
      </p:sp>
      <p:pic>
        <p:nvPicPr>
          <p:cNvPr id="6" name="Picture 5">
            <a:extLst>
              <a:ext uri="{FF2B5EF4-FFF2-40B4-BE49-F238E27FC236}">
                <a16:creationId xmlns="" xmlns:a16="http://schemas.microsoft.com/office/drawing/2014/main" id="{A4029403-B9BD-42D5-8E32-7EE7E65E99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2844113"/>
            <a:ext cx="2952750" cy="1543050"/>
          </a:xfrm>
          <a:prstGeom prst="rect">
            <a:avLst/>
          </a:prstGeom>
        </p:spPr>
      </p:pic>
    </p:spTree>
    <p:extLst>
      <p:ext uri="{BB962C8B-B14F-4D97-AF65-F5344CB8AC3E}">
        <p14:creationId xmlns:p14="http://schemas.microsoft.com/office/powerpoint/2010/main" val="302208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2FB43AB-C679-4441-9AEE-1ACC126A1869}"/>
              </a:ext>
            </a:extLst>
          </p:cNvPr>
          <p:cNvSpPr>
            <a:spLocks noGrp="1"/>
          </p:cNvSpPr>
          <p:nvPr>
            <p:ph type="title"/>
          </p:nvPr>
        </p:nvSpPr>
        <p:spPr>
          <a:solidFill>
            <a:schemeClr val="accent1">
              <a:lumMod val="20000"/>
              <a:lumOff val="80000"/>
            </a:schemeClr>
          </a:solidFill>
        </p:spPr>
        <p:txBody>
          <a:bodyPr/>
          <a:lstStyle/>
          <a:p>
            <a:r>
              <a:rPr lang="en-GB" dirty="0"/>
              <a:t>Personal Appearance</a:t>
            </a:r>
          </a:p>
        </p:txBody>
      </p:sp>
      <p:sp>
        <p:nvSpPr>
          <p:cNvPr id="3" name="Content Placeholder 2">
            <a:extLst>
              <a:ext uri="{FF2B5EF4-FFF2-40B4-BE49-F238E27FC236}">
                <a16:creationId xmlns="" xmlns:a16="http://schemas.microsoft.com/office/drawing/2014/main" id="{9121E62A-D17F-40EA-A0FD-DC18C7104267}"/>
              </a:ext>
            </a:extLst>
          </p:cNvPr>
          <p:cNvSpPr>
            <a:spLocks noGrp="1"/>
          </p:cNvSpPr>
          <p:nvPr>
            <p:ph idx="1"/>
          </p:nvPr>
        </p:nvSpPr>
        <p:spPr/>
        <p:txBody>
          <a:bodyPr/>
          <a:lstStyle/>
          <a:p>
            <a:r>
              <a:rPr lang="en-GB" dirty="0"/>
              <a:t>A</a:t>
            </a:r>
            <a:r>
              <a:rPr lang="en-GB" dirty="0" smtClean="0"/>
              <a:t>void </a:t>
            </a:r>
            <a:r>
              <a:rPr lang="en-GB" dirty="0"/>
              <a:t>wearing too much jewellery or make-up</a:t>
            </a:r>
          </a:p>
          <a:p>
            <a:r>
              <a:rPr lang="en-GB" dirty="0"/>
              <a:t>C</a:t>
            </a:r>
            <a:r>
              <a:rPr lang="en-GB" dirty="0" smtClean="0"/>
              <a:t>ut </a:t>
            </a:r>
            <a:r>
              <a:rPr lang="en-GB" dirty="0"/>
              <a:t>and clean your fingernails</a:t>
            </a:r>
          </a:p>
          <a:p>
            <a:r>
              <a:rPr lang="en-GB" dirty="0"/>
              <a:t>E</a:t>
            </a:r>
            <a:r>
              <a:rPr lang="en-GB" dirty="0" smtClean="0"/>
              <a:t>nsure </a:t>
            </a:r>
            <a:r>
              <a:rPr lang="en-GB" dirty="0"/>
              <a:t>that any briefcase or handbag you take is smart</a:t>
            </a:r>
          </a:p>
          <a:p>
            <a:r>
              <a:rPr lang="en-GB" dirty="0"/>
              <a:t>P</a:t>
            </a:r>
            <a:r>
              <a:rPr lang="en-GB" dirty="0" smtClean="0"/>
              <a:t>olish </a:t>
            </a:r>
            <a:r>
              <a:rPr lang="en-GB" dirty="0"/>
              <a:t>your shoes</a:t>
            </a:r>
          </a:p>
          <a:p>
            <a:r>
              <a:rPr lang="en-GB" dirty="0"/>
              <a:t>T</a:t>
            </a:r>
            <a:r>
              <a:rPr lang="en-GB" dirty="0" smtClean="0"/>
              <a:t>idily </a:t>
            </a:r>
            <a:r>
              <a:rPr lang="en-GB" dirty="0"/>
              <a:t>arrange your hair</a:t>
            </a:r>
          </a:p>
          <a:p>
            <a:r>
              <a:rPr lang="en-GB" dirty="0"/>
              <a:t>U</a:t>
            </a:r>
            <a:r>
              <a:rPr lang="en-GB" dirty="0" smtClean="0"/>
              <a:t>se </a:t>
            </a:r>
            <a:r>
              <a:rPr lang="en-GB" dirty="0"/>
              <a:t>aftershave or perfume sparingly – avoid overpowering fragrances</a:t>
            </a:r>
          </a:p>
          <a:p>
            <a:r>
              <a:rPr lang="en-GB" dirty="0"/>
              <a:t>W</a:t>
            </a:r>
            <a:r>
              <a:rPr lang="en-GB" dirty="0" smtClean="0"/>
              <a:t>ash </a:t>
            </a:r>
            <a:r>
              <a:rPr lang="en-GB" dirty="0"/>
              <a:t>and iron your outfit</a:t>
            </a:r>
          </a:p>
          <a:p>
            <a:pPr marL="0" indent="0" algn="r">
              <a:buNone/>
            </a:pPr>
            <a:r>
              <a:rPr lang="en-GB" dirty="0"/>
              <a:t>(</a:t>
            </a:r>
            <a:r>
              <a:rPr lang="en-GB" dirty="0" err="1"/>
              <a:t>Clayes</a:t>
            </a:r>
            <a:r>
              <a:rPr lang="en-GB" dirty="0"/>
              <a:t>-Jackson, 2017)</a:t>
            </a:r>
          </a:p>
          <a:p>
            <a:pPr marL="0" indent="0">
              <a:buNone/>
            </a:pPr>
            <a:endParaRPr lang="en-GB" dirty="0"/>
          </a:p>
          <a:p>
            <a:endParaRPr lang="en-GB" dirty="0"/>
          </a:p>
        </p:txBody>
      </p:sp>
    </p:spTree>
    <p:extLst>
      <p:ext uri="{BB962C8B-B14F-4D97-AF65-F5344CB8AC3E}">
        <p14:creationId xmlns:p14="http://schemas.microsoft.com/office/powerpoint/2010/main" val="3587603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CCCDEB0-3FA4-45A0-AA4B-446D7ABC462D}"/>
              </a:ext>
            </a:extLst>
          </p:cNvPr>
          <p:cNvSpPr>
            <a:spLocks noGrp="1"/>
          </p:cNvSpPr>
          <p:nvPr>
            <p:ph type="title"/>
          </p:nvPr>
        </p:nvSpPr>
        <p:spPr>
          <a:xfrm>
            <a:off x="838200" y="365125"/>
            <a:ext cx="10515600" cy="1058941"/>
          </a:xfrm>
        </p:spPr>
        <p:txBody>
          <a:bodyPr/>
          <a:lstStyle/>
          <a:p>
            <a:r>
              <a:rPr lang="en-GB" dirty="0"/>
              <a:t>What to Wear?</a:t>
            </a:r>
          </a:p>
        </p:txBody>
      </p:sp>
      <p:sp>
        <p:nvSpPr>
          <p:cNvPr id="3" name="Content Placeholder 2">
            <a:extLst>
              <a:ext uri="{FF2B5EF4-FFF2-40B4-BE49-F238E27FC236}">
                <a16:creationId xmlns="" xmlns:a16="http://schemas.microsoft.com/office/drawing/2014/main" id="{17755401-74DE-4BC2-A267-AFD0A105CC6B}"/>
              </a:ext>
            </a:extLst>
          </p:cNvPr>
          <p:cNvSpPr>
            <a:spLocks noGrp="1"/>
          </p:cNvSpPr>
          <p:nvPr>
            <p:ph idx="1"/>
          </p:nvPr>
        </p:nvSpPr>
        <p:spPr>
          <a:xfrm>
            <a:off x="838200" y="1424066"/>
            <a:ext cx="10515600" cy="4351338"/>
          </a:xfrm>
        </p:spPr>
        <p:txBody>
          <a:bodyPr/>
          <a:lstStyle/>
          <a:p>
            <a:r>
              <a:rPr lang="en-GB" dirty="0"/>
              <a:t>This will depend on the job you are being interviewed for:</a:t>
            </a:r>
          </a:p>
          <a:p>
            <a:r>
              <a:rPr lang="en-GB" dirty="0"/>
              <a:t>The typical interview dress code is usually fairly straightforward for men: a dark suit, shirt and tie combination is the safest option, or smart shirt and trousers (wear a tie if the job requires you to be smartly dressed. </a:t>
            </a:r>
          </a:p>
          <a:p>
            <a:r>
              <a:rPr lang="en-GB" dirty="0"/>
              <a:t>However, things are slightly more open for women. </a:t>
            </a:r>
          </a:p>
          <a:p>
            <a:r>
              <a:rPr lang="en-GB" dirty="0"/>
              <a:t>You could wear a dress, trouser suit, or a skirt and blouse; black, navy or brown are often the safest colours.</a:t>
            </a:r>
          </a:p>
        </p:txBody>
      </p:sp>
      <p:pic>
        <p:nvPicPr>
          <p:cNvPr id="6" name="Picture 5">
            <a:extLst>
              <a:ext uri="{FF2B5EF4-FFF2-40B4-BE49-F238E27FC236}">
                <a16:creationId xmlns="" xmlns:a16="http://schemas.microsoft.com/office/drawing/2014/main" id="{6120896D-9B01-493A-ACC8-5D8A475C13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58400" y="4700745"/>
            <a:ext cx="2133600" cy="2133600"/>
          </a:xfrm>
          <a:prstGeom prst="rect">
            <a:avLst/>
          </a:prstGeom>
        </p:spPr>
      </p:pic>
    </p:spTree>
    <p:extLst>
      <p:ext uri="{BB962C8B-B14F-4D97-AF65-F5344CB8AC3E}">
        <p14:creationId xmlns:p14="http://schemas.microsoft.com/office/powerpoint/2010/main" val="2812188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5C5DE7-7191-4272-88A0-5975A4BE2296}"/>
              </a:ext>
            </a:extLst>
          </p:cNvPr>
          <p:cNvSpPr>
            <a:spLocks noGrp="1"/>
          </p:cNvSpPr>
          <p:nvPr>
            <p:ph type="title"/>
          </p:nvPr>
        </p:nvSpPr>
        <p:spPr/>
        <p:txBody>
          <a:bodyPr/>
          <a:lstStyle/>
          <a:p>
            <a:r>
              <a:rPr lang="en-GB" dirty="0"/>
              <a:t>What to take?</a:t>
            </a:r>
          </a:p>
        </p:txBody>
      </p:sp>
      <p:sp>
        <p:nvSpPr>
          <p:cNvPr id="3" name="Content Placeholder 2">
            <a:extLst>
              <a:ext uri="{FF2B5EF4-FFF2-40B4-BE49-F238E27FC236}">
                <a16:creationId xmlns="" xmlns:a16="http://schemas.microsoft.com/office/drawing/2014/main" id="{BBC3811B-85AB-4C6A-A87D-69F936587A9F}"/>
              </a:ext>
            </a:extLst>
          </p:cNvPr>
          <p:cNvSpPr>
            <a:spLocks noGrp="1"/>
          </p:cNvSpPr>
          <p:nvPr>
            <p:ph idx="1"/>
          </p:nvPr>
        </p:nvSpPr>
        <p:spPr>
          <a:xfrm>
            <a:off x="681681" y="1446685"/>
            <a:ext cx="10515600" cy="4351338"/>
          </a:xfrm>
        </p:spPr>
        <p:txBody>
          <a:bodyPr>
            <a:normAutofit fontScale="85000" lnSpcReduction="20000"/>
          </a:bodyPr>
          <a:lstStyle/>
          <a:p>
            <a:r>
              <a:rPr lang="en-GB" dirty="0" smtClean="0"/>
              <a:t>A bottle </a:t>
            </a:r>
            <a:r>
              <a:rPr lang="en-GB" dirty="0"/>
              <a:t>of water</a:t>
            </a:r>
          </a:p>
          <a:p>
            <a:r>
              <a:rPr lang="en-GB" dirty="0"/>
              <a:t>A</a:t>
            </a:r>
            <a:r>
              <a:rPr lang="en-GB" dirty="0" smtClean="0"/>
              <a:t> </a:t>
            </a:r>
            <a:r>
              <a:rPr lang="en-GB" dirty="0"/>
              <a:t>pen and notepad</a:t>
            </a:r>
          </a:p>
          <a:p>
            <a:r>
              <a:rPr lang="en-GB" dirty="0"/>
              <a:t>M</a:t>
            </a:r>
            <a:r>
              <a:rPr lang="en-GB" dirty="0" smtClean="0"/>
              <a:t>oney</a:t>
            </a:r>
            <a:endParaRPr lang="en-GB" dirty="0"/>
          </a:p>
          <a:p>
            <a:r>
              <a:rPr lang="en-GB" dirty="0"/>
              <a:t>photo ID (e.g. your passport or driving licence)</a:t>
            </a:r>
          </a:p>
          <a:p>
            <a:r>
              <a:rPr lang="en-GB" dirty="0"/>
              <a:t>T</a:t>
            </a:r>
            <a:r>
              <a:rPr lang="en-GB" dirty="0" smtClean="0"/>
              <a:t>he </a:t>
            </a:r>
            <a:r>
              <a:rPr lang="en-GB" dirty="0"/>
              <a:t>job description and person specification</a:t>
            </a:r>
          </a:p>
          <a:p>
            <a:r>
              <a:rPr lang="en-GB" dirty="0"/>
              <a:t>Y</a:t>
            </a:r>
            <a:r>
              <a:rPr lang="en-GB" dirty="0" smtClean="0"/>
              <a:t>our </a:t>
            </a:r>
            <a:r>
              <a:rPr lang="en-GB" dirty="0"/>
              <a:t>academic certificates and work examples</a:t>
            </a:r>
          </a:p>
          <a:p>
            <a:r>
              <a:rPr lang="en-GB" dirty="0"/>
              <a:t>Y</a:t>
            </a:r>
            <a:r>
              <a:rPr lang="en-GB" dirty="0" smtClean="0"/>
              <a:t>our </a:t>
            </a:r>
            <a:r>
              <a:rPr lang="en-GB" dirty="0"/>
              <a:t>CV, application form and interview invitation</a:t>
            </a:r>
          </a:p>
          <a:p>
            <a:r>
              <a:rPr lang="en-GB" dirty="0"/>
              <a:t>T</a:t>
            </a:r>
            <a:r>
              <a:rPr lang="en-GB" dirty="0" smtClean="0"/>
              <a:t>he </a:t>
            </a:r>
            <a:r>
              <a:rPr lang="en-GB" dirty="0"/>
              <a:t>company’s contact </a:t>
            </a:r>
            <a:r>
              <a:rPr lang="en-GB" dirty="0" smtClean="0"/>
              <a:t>details</a:t>
            </a:r>
          </a:p>
          <a:p>
            <a:endParaRPr lang="en-GB" dirty="0"/>
          </a:p>
          <a:p>
            <a:pPr marL="0" indent="0">
              <a:buNone/>
            </a:pPr>
            <a:r>
              <a:rPr lang="en-GB" dirty="0" smtClean="0">
                <a:solidFill>
                  <a:srgbClr val="FF0000"/>
                </a:solidFill>
              </a:rPr>
              <a:t>Remember, these are not set in stone.</a:t>
            </a:r>
            <a:r>
              <a:rPr lang="en-GB" dirty="0" smtClean="0"/>
              <a:t> </a:t>
            </a:r>
            <a:endParaRPr lang="en-GB" dirty="0"/>
          </a:p>
          <a:p>
            <a:pPr marL="0" indent="0" algn="r">
              <a:buNone/>
            </a:pPr>
            <a:r>
              <a:rPr lang="en-GB" dirty="0"/>
              <a:t>(</a:t>
            </a:r>
            <a:r>
              <a:rPr lang="en-GB" dirty="0" err="1"/>
              <a:t>Clayes</a:t>
            </a:r>
            <a:r>
              <a:rPr lang="en-GB" dirty="0"/>
              <a:t>-Jackson, 2017)</a:t>
            </a:r>
          </a:p>
          <a:p>
            <a:pPr marL="0" indent="0">
              <a:buNone/>
            </a:pPr>
            <a:endParaRPr lang="en-GB" dirty="0"/>
          </a:p>
          <a:p>
            <a:endParaRPr lang="en-GB" dirty="0"/>
          </a:p>
        </p:txBody>
      </p:sp>
    </p:spTree>
    <p:extLst>
      <p:ext uri="{BB962C8B-B14F-4D97-AF65-F5344CB8AC3E}">
        <p14:creationId xmlns:p14="http://schemas.microsoft.com/office/powerpoint/2010/main" val="2320679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66509B72-8B25-4288-8FD5-47260EC027E4}"/>
              </a:ext>
            </a:extLst>
          </p:cNvPr>
          <p:cNvSpPr>
            <a:spLocks noGrp="1"/>
          </p:cNvSpPr>
          <p:nvPr>
            <p:ph type="title"/>
          </p:nvPr>
        </p:nvSpPr>
        <p:spPr/>
        <p:txBody>
          <a:bodyPr/>
          <a:lstStyle/>
          <a:p>
            <a:r>
              <a:rPr lang="en-GB" dirty="0"/>
              <a:t>Before the </a:t>
            </a:r>
            <a:r>
              <a:rPr lang="en-GB" dirty="0" smtClean="0"/>
              <a:t>Interview </a:t>
            </a:r>
            <a:endParaRPr lang="en-GB" dirty="0"/>
          </a:p>
        </p:txBody>
      </p:sp>
      <p:sp>
        <p:nvSpPr>
          <p:cNvPr id="6" name="Content Placeholder 5">
            <a:extLst>
              <a:ext uri="{FF2B5EF4-FFF2-40B4-BE49-F238E27FC236}">
                <a16:creationId xmlns="" xmlns:a16="http://schemas.microsoft.com/office/drawing/2014/main" id="{CD0A04D7-4CDD-43E8-BFAE-A60758550FC4}"/>
              </a:ext>
            </a:extLst>
          </p:cNvPr>
          <p:cNvSpPr>
            <a:spLocks noGrp="1"/>
          </p:cNvSpPr>
          <p:nvPr>
            <p:ph idx="1"/>
          </p:nvPr>
        </p:nvSpPr>
        <p:spPr/>
        <p:txBody>
          <a:bodyPr>
            <a:normAutofit fontScale="92500" lnSpcReduction="20000"/>
          </a:bodyPr>
          <a:lstStyle/>
          <a:p>
            <a:pPr marL="0" indent="0">
              <a:buNone/>
            </a:pPr>
            <a:r>
              <a:rPr lang="en-GB" dirty="0"/>
              <a:t>Research and planning is essential:</a:t>
            </a:r>
          </a:p>
          <a:p>
            <a:r>
              <a:rPr lang="en-GB" dirty="0"/>
              <a:t>Identify the skills, interests and experiences that the organisation is looking for by looking at its website and social media channels as well as job description and person specification.</a:t>
            </a:r>
          </a:p>
          <a:p>
            <a:r>
              <a:rPr lang="en-GB" dirty="0" smtClean="0"/>
              <a:t>Plan your journey in advance, aiming to arrive ten to 15 minutes before your interview </a:t>
            </a:r>
            <a:r>
              <a:rPr lang="en-GB" dirty="0"/>
              <a:t>is scheduled and ideally completing a 'dry run' beforehand.</a:t>
            </a:r>
          </a:p>
          <a:p>
            <a:r>
              <a:rPr lang="en-GB" dirty="0"/>
              <a:t>Take the company’s contact details in case you are unexpectedly delayed.</a:t>
            </a:r>
          </a:p>
          <a:p>
            <a:r>
              <a:rPr lang="en-GB" dirty="0"/>
              <a:t>On the night before your interview, avoid alcohol, prepare your outfit and get plenty of sleep.</a:t>
            </a:r>
          </a:p>
          <a:p>
            <a:r>
              <a:rPr lang="en-GB" dirty="0"/>
              <a:t>On the morning of your interview, eat a healthy breakfast and do not consume too much caffeine. You can combat nerves by exercising - if you have time, of course - as this creates feelings of wellbeing.</a:t>
            </a:r>
          </a:p>
          <a:p>
            <a:endParaRPr lang="en-GB" dirty="0"/>
          </a:p>
          <a:p>
            <a:endParaRPr lang="en-GB" dirty="0"/>
          </a:p>
        </p:txBody>
      </p:sp>
      <p:pic>
        <p:nvPicPr>
          <p:cNvPr id="8" name="Picture 7">
            <a:extLst>
              <a:ext uri="{FF2B5EF4-FFF2-40B4-BE49-F238E27FC236}">
                <a16:creationId xmlns="" xmlns:a16="http://schemas.microsoft.com/office/drawing/2014/main" id="{B35EC0F4-2658-4686-9617-3627DA18CE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5730" y="237331"/>
            <a:ext cx="2886075" cy="1581150"/>
          </a:xfrm>
          <a:prstGeom prst="rect">
            <a:avLst/>
          </a:prstGeom>
        </p:spPr>
      </p:pic>
    </p:spTree>
    <p:extLst>
      <p:ext uri="{BB962C8B-B14F-4D97-AF65-F5344CB8AC3E}">
        <p14:creationId xmlns:p14="http://schemas.microsoft.com/office/powerpoint/2010/main" val="1335007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C465CAC-C531-4A24-A728-033B92BCB688}"/>
              </a:ext>
            </a:extLst>
          </p:cNvPr>
          <p:cNvSpPr>
            <a:spLocks noGrp="1"/>
          </p:cNvSpPr>
          <p:nvPr>
            <p:ph type="title"/>
          </p:nvPr>
        </p:nvSpPr>
        <p:spPr/>
        <p:txBody>
          <a:bodyPr/>
          <a:lstStyle/>
          <a:p>
            <a:r>
              <a:rPr lang="en-GB" dirty="0"/>
              <a:t>Before the Interview</a:t>
            </a:r>
          </a:p>
        </p:txBody>
      </p:sp>
      <p:sp>
        <p:nvSpPr>
          <p:cNvPr id="3" name="Content Placeholder 2">
            <a:extLst>
              <a:ext uri="{FF2B5EF4-FFF2-40B4-BE49-F238E27FC236}">
                <a16:creationId xmlns="" xmlns:a16="http://schemas.microsoft.com/office/drawing/2014/main" id="{5A4E30F2-3AA1-4185-8869-2B5137FA8D9A}"/>
              </a:ext>
            </a:extLst>
          </p:cNvPr>
          <p:cNvSpPr>
            <a:spLocks noGrp="1"/>
          </p:cNvSpPr>
          <p:nvPr>
            <p:ph idx="1"/>
          </p:nvPr>
        </p:nvSpPr>
        <p:spPr/>
        <p:txBody>
          <a:bodyPr>
            <a:normAutofit fontScale="92500" lnSpcReduction="10000"/>
          </a:bodyPr>
          <a:lstStyle/>
          <a:p>
            <a:r>
              <a:rPr lang="en-GB" sz="3200" dirty="0"/>
              <a:t>Research the organisation</a:t>
            </a:r>
          </a:p>
          <a:p>
            <a:r>
              <a:rPr lang="en-GB" sz="3200" dirty="0"/>
              <a:t>Research the issues, trends and opportunities affecting the organisation and the wider job sector.</a:t>
            </a:r>
          </a:p>
          <a:p>
            <a:r>
              <a:rPr lang="en-GB" sz="3200" dirty="0"/>
              <a:t>Where possible, find out about the people who will interview you.</a:t>
            </a:r>
          </a:p>
          <a:p>
            <a:r>
              <a:rPr lang="en-GB" sz="3200" dirty="0"/>
              <a:t>Prepare answers to common interview questions, as well as your own questions to ask at the interview.</a:t>
            </a:r>
          </a:p>
          <a:p>
            <a:r>
              <a:rPr lang="en-GB" sz="3200" dirty="0"/>
              <a:t>Consider how you will explain problematic aspects of your career, such as gaps in your work history.</a:t>
            </a:r>
          </a:p>
          <a:p>
            <a:pPr marL="0" indent="0" algn="r">
              <a:buNone/>
            </a:pPr>
            <a:r>
              <a:rPr lang="en-GB" dirty="0"/>
              <a:t>(</a:t>
            </a:r>
            <a:r>
              <a:rPr lang="en-GB" dirty="0" err="1"/>
              <a:t>Clayes</a:t>
            </a:r>
            <a:r>
              <a:rPr lang="en-GB" dirty="0"/>
              <a:t>-Jackson, 2017)</a:t>
            </a:r>
          </a:p>
          <a:p>
            <a:pPr marL="0" indent="0">
              <a:buNone/>
            </a:pPr>
            <a:endParaRPr lang="en-GB" dirty="0"/>
          </a:p>
        </p:txBody>
      </p:sp>
      <p:pic>
        <p:nvPicPr>
          <p:cNvPr id="5" name="Picture 4">
            <a:extLst>
              <a:ext uri="{FF2B5EF4-FFF2-40B4-BE49-F238E27FC236}">
                <a16:creationId xmlns="" xmlns:a16="http://schemas.microsoft.com/office/drawing/2014/main" id="{75293BC1-78B0-47CA-80B3-AFDCE5275C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30286" y="109538"/>
            <a:ext cx="2886075" cy="1581150"/>
          </a:xfrm>
          <a:prstGeom prst="rect">
            <a:avLst/>
          </a:prstGeom>
        </p:spPr>
      </p:pic>
    </p:spTree>
    <p:extLst>
      <p:ext uri="{BB962C8B-B14F-4D97-AF65-F5344CB8AC3E}">
        <p14:creationId xmlns:p14="http://schemas.microsoft.com/office/powerpoint/2010/main" val="201970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D8387912-86EB-42D7-B9DE-CAC135B10A57}"/>
              </a:ext>
            </a:extLst>
          </p:cNvPr>
          <p:cNvSpPr>
            <a:spLocks noGrp="1"/>
          </p:cNvSpPr>
          <p:nvPr>
            <p:ph type="title"/>
          </p:nvPr>
        </p:nvSpPr>
        <p:spPr/>
        <p:txBody>
          <a:bodyPr/>
          <a:lstStyle/>
          <a:p>
            <a:r>
              <a:rPr lang="en-GB" dirty="0"/>
              <a:t>Practice Job Interviews</a:t>
            </a:r>
          </a:p>
        </p:txBody>
      </p:sp>
      <p:sp>
        <p:nvSpPr>
          <p:cNvPr id="6" name="Content Placeholder 5">
            <a:extLst>
              <a:ext uri="{FF2B5EF4-FFF2-40B4-BE49-F238E27FC236}">
                <a16:creationId xmlns="" xmlns:a16="http://schemas.microsoft.com/office/drawing/2014/main" id="{B4A2F49F-9F1D-40C4-873F-990C3C19EA2C}"/>
              </a:ext>
            </a:extLst>
          </p:cNvPr>
          <p:cNvSpPr>
            <a:spLocks noGrp="1"/>
          </p:cNvSpPr>
          <p:nvPr>
            <p:ph idx="1"/>
          </p:nvPr>
        </p:nvSpPr>
        <p:spPr/>
        <p:txBody>
          <a:bodyPr/>
          <a:lstStyle/>
          <a:p>
            <a:pPr>
              <a:lnSpc>
                <a:spcPct val="150000"/>
              </a:lnSpc>
            </a:pPr>
            <a:r>
              <a:rPr lang="en-GB" sz="2400" dirty="0"/>
              <a:t>Most university careers and employability services can help you to practice your interview technique. However, alternative methods of preparation include:</a:t>
            </a:r>
          </a:p>
          <a:p>
            <a:pPr>
              <a:lnSpc>
                <a:spcPct val="150000"/>
              </a:lnSpc>
            </a:pPr>
            <a:r>
              <a:rPr lang="en-GB" sz="2400" dirty="0"/>
              <a:t>Treating formal scenarios, such as dissertation discussions with your university tutor, with the same professionalism as you would treat a genuine interview.</a:t>
            </a:r>
          </a:p>
          <a:p>
            <a:pPr>
              <a:lnSpc>
                <a:spcPct val="150000"/>
              </a:lnSpc>
            </a:pPr>
            <a:r>
              <a:rPr lang="en-GB" sz="2400" dirty="0"/>
              <a:t>Scripting and practising answers to common interview questions with someone you trust, perhaps even recording yourself and reviewing your performance.</a:t>
            </a:r>
          </a:p>
          <a:p>
            <a:pPr marL="0" indent="0" algn="r">
              <a:buNone/>
            </a:pPr>
            <a:r>
              <a:rPr lang="en-GB" dirty="0"/>
              <a:t>(</a:t>
            </a:r>
            <a:r>
              <a:rPr lang="en-GB" dirty="0" err="1"/>
              <a:t>Clayes</a:t>
            </a:r>
            <a:r>
              <a:rPr lang="en-GB" dirty="0"/>
              <a:t>-Jackson, 2017)</a:t>
            </a:r>
          </a:p>
          <a:p>
            <a:pPr marL="0" indent="0">
              <a:buNone/>
            </a:pPr>
            <a:endParaRPr lang="en-GB" dirty="0"/>
          </a:p>
          <a:p>
            <a:endParaRPr lang="en-GB" dirty="0"/>
          </a:p>
        </p:txBody>
      </p:sp>
    </p:spTree>
    <p:extLst>
      <p:ext uri="{BB962C8B-B14F-4D97-AF65-F5344CB8AC3E}">
        <p14:creationId xmlns:p14="http://schemas.microsoft.com/office/powerpoint/2010/main" val="148705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8F29723-C8AE-4B11-8246-CCDCC74EC51B}"/>
              </a:ext>
            </a:extLst>
          </p:cNvPr>
          <p:cNvSpPr>
            <a:spLocks noGrp="1"/>
          </p:cNvSpPr>
          <p:nvPr>
            <p:ph type="title"/>
          </p:nvPr>
        </p:nvSpPr>
        <p:spPr/>
        <p:txBody>
          <a:bodyPr/>
          <a:lstStyle/>
          <a:p>
            <a:r>
              <a:rPr lang="en-GB" dirty="0"/>
              <a:t>Make a Good Impression</a:t>
            </a:r>
          </a:p>
        </p:txBody>
      </p:sp>
      <p:sp>
        <p:nvSpPr>
          <p:cNvPr id="4" name="Content Placeholder 3">
            <a:extLst>
              <a:ext uri="{FF2B5EF4-FFF2-40B4-BE49-F238E27FC236}">
                <a16:creationId xmlns="" xmlns:a16="http://schemas.microsoft.com/office/drawing/2014/main" id="{EE0662FF-F7D7-4318-A9D3-FC9A4CADD1D1}"/>
              </a:ext>
            </a:extLst>
          </p:cNvPr>
          <p:cNvSpPr>
            <a:spLocks noGrp="1"/>
          </p:cNvSpPr>
          <p:nvPr>
            <p:ph sz="half" idx="1"/>
          </p:nvPr>
        </p:nvSpPr>
        <p:spPr>
          <a:xfrm>
            <a:off x="838200" y="1825625"/>
            <a:ext cx="2729459" cy="4351338"/>
          </a:xfrm>
        </p:spPr>
        <p:txBody>
          <a:bodyPr>
            <a:normAutofit/>
          </a:bodyPr>
          <a:lstStyle/>
          <a:p>
            <a:pPr marL="0" indent="0">
              <a:buNone/>
            </a:pPr>
            <a:r>
              <a:rPr lang="en-GB" sz="3600" dirty="0"/>
              <a:t>Positivity</a:t>
            </a:r>
          </a:p>
        </p:txBody>
      </p:sp>
      <p:sp>
        <p:nvSpPr>
          <p:cNvPr id="5" name="Content Placeholder 4">
            <a:extLst>
              <a:ext uri="{FF2B5EF4-FFF2-40B4-BE49-F238E27FC236}">
                <a16:creationId xmlns="" xmlns:a16="http://schemas.microsoft.com/office/drawing/2014/main" id="{E2FA7111-23DA-4E89-B8DB-D8D5EF3CB9BE}"/>
              </a:ext>
            </a:extLst>
          </p:cNvPr>
          <p:cNvSpPr>
            <a:spLocks noGrp="1"/>
          </p:cNvSpPr>
          <p:nvPr>
            <p:ph sz="half" idx="2"/>
          </p:nvPr>
        </p:nvSpPr>
        <p:spPr>
          <a:xfrm>
            <a:off x="3043003" y="1825625"/>
            <a:ext cx="8310797" cy="4351338"/>
          </a:xfrm>
        </p:spPr>
        <p:txBody>
          <a:bodyPr>
            <a:normAutofit/>
          </a:bodyPr>
          <a:lstStyle/>
          <a:p>
            <a:r>
              <a:rPr lang="en-GB" sz="3200" dirty="0"/>
              <a:t>Be well-mannered with any staff you meet before or after the interview.</a:t>
            </a:r>
          </a:p>
          <a:p>
            <a:r>
              <a:rPr lang="en-GB" sz="3200" dirty="0"/>
              <a:t>If you are feeling particularly nervous, remind yourself that the very worst thing that could happen is you simply will not get the job. </a:t>
            </a:r>
          </a:p>
          <a:p>
            <a:r>
              <a:rPr lang="en-GB" sz="3200" dirty="0"/>
              <a:t>During the interview, avoid talking about any personal problems unless completely necessary, and never badmouth your previous employers.</a:t>
            </a:r>
          </a:p>
        </p:txBody>
      </p:sp>
    </p:spTree>
    <p:extLst>
      <p:ext uri="{BB962C8B-B14F-4D97-AF65-F5344CB8AC3E}">
        <p14:creationId xmlns:p14="http://schemas.microsoft.com/office/powerpoint/2010/main" val="4277485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D84522A-8E46-4913-8AD0-42AC7B165355}"/>
              </a:ext>
            </a:extLst>
          </p:cNvPr>
          <p:cNvSpPr>
            <a:spLocks noGrp="1"/>
          </p:cNvSpPr>
          <p:nvPr>
            <p:ph type="title"/>
          </p:nvPr>
        </p:nvSpPr>
        <p:spPr/>
        <p:txBody>
          <a:bodyPr/>
          <a:lstStyle/>
          <a:p>
            <a:r>
              <a:rPr lang="en-GB" dirty="0"/>
              <a:t>Make a Good Impression</a:t>
            </a:r>
          </a:p>
        </p:txBody>
      </p:sp>
      <p:sp>
        <p:nvSpPr>
          <p:cNvPr id="3" name="Content Placeholder 2">
            <a:extLst>
              <a:ext uri="{FF2B5EF4-FFF2-40B4-BE49-F238E27FC236}">
                <a16:creationId xmlns="" xmlns:a16="http://schemas.microsoft.com/office/drawing/2014/main" id="{BB3BB4FC-1ACD-40F9-9B6D-CD8A53CB890C}"/>
              </a:ext>
            </a:extLst>
          </p:cNvPr>
          <p:cNvSpPr>
            <a:spLocks noGrp="1"/>
          </p:cNvSpPr>
          <p:nvPr>
            <p:ph sz="half" idx="1"/>
          </p:nvPr>
        </p:nvSpPr>
        <p:spPr>
          <a:xfrm>
            <a:off x="838200" y="1825625"/>
            <a:ext cx="10515600" cy="4351338"/>
          </a:xfrm>
        </p:spPr>
        <p:txBody>
          <a:bodyPr>
            <a:normAutofit/>
          </a:bodyPr>
          <a:lstStyle/>
          <a:p>
            <a:pPr marL="0" indent="0">
              <a:buNone/>
            </a:pPr>
            <a:r>
              <a:rPr lang="en-GB" sz="2400" dirty="0"/>
              <a:t>Body </a:t>
            </a:r>
            <a:r>
              <a:rPr lang="en-GB" sz="2400" dirty="0" smtClean="0"/>
              <a:t>Language:</a:t>
            </a:r>
          </a:p>
          <a:p>
            <a:pPr>
              <a:lnSpc>
                <a:spcPct val="150000"/>
              </a:lnSpc>
            </a:pPr>
            <a:r>
              <a:rPr lang="en-GB" sz="2400" dirty="0"/>
              <a:t>Smile and give a firm handshake to your interviewer(s) before and after the session. </a:t>
            </a:r>
          </a:p>
          <a:p>
            <a:pPr>
              <a:lnSpc>
                <a:spcPct val="150000"/>
              </a:lnSpc>
            </a:pPr>
            <a:r>
              <a:rPr lang="en-GB" sz="2400" dirty="0"/>
              <a:t>Once you are seated, sit naturally without slouching in your chair or leaning on the desk. </a:t>
            </a:r>
          </a:p>
          <a:p>
            <a:pPr>
              <a:lnSpc>
                <a:spcPct val="150000"/>
              </a:lnSpc>
            </a:pPr>
            <a:r>
              <a:rPr lang="en-GB" sz="2400" dirty="0"/>
              <a:t>Throughout the interview, remember to smile frequently and retain eye contact.</a:t>
            </a:r>
          </a:p>
          <a:p>
            <a:pPr marL="0" indent="0">
              <a:buNone/>
            </a:pPr>
            <a:endParaRPr lang="en-GB" dirty="0"/>
          </a:p>
        </p:txBody>
      </p:sp>
      <p:pic>
        <p:nvPicPr>
          <p:cNvPr id="5" name="Picture 4"/>
          <p:cNvPicPr>
            <a:picLocks noChangeAspect="1"/>
          </p:cNvPicPr>
          <p:nvPr/>
        </p:nvPicPr>
        <p:blipFill>
          <a:blip r:embed="rId2"/>
          <a:stretch>
            <a:fillRect/>
          </a:stretch>
        </p:blipFill>
        <p:spPr>
          <a:xfrm>
            <a:off x="7367331" y="206074"/>
            <a:ext cx="3565763" cy="1932589"/>
          </a:xfrm>
          <a:prstGeom prst="rect">
            <a:avLst/>
          </a:prstGeom>
        </p:spPr>
      </p:pic>
    </p:spTree>
    <p:extLst>
      <p:ext uri="{BB962C8B-B14F-4D97-AF65-F5344CB8AC3E}">
        <p14:creationId xmlns:p14="http://schemas.microsoft.com/office/powerpoint/2010/main" val="666696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7062FDD-4513-4CD2-913B-D2B80CB65B21}"/>
              </a:ext>
            </a:extLst>
          </p:cNvPr>
          <p:cNvSpPr>
            <a:spLocks noGrp="1"/>
          </p:cNvSpPr>
          <p:nvPr>
            <p:ph type="title"/>
          </p:nvPr>
        </p:nvSpPr>
        <p:spPr/>
        <p:txBody>
          <a:bodyPr/>
          <a:lstStyle/>
          <a:p>
            <a:r>
              <a:rPr lang="en-GB" dirty="0"/>
              <a:t>Make a Good Impression</a:t>
            </a:r>
          </a:p>
        </p:txBody>
      </p:sp>
      <p:sp>
        <p:nvSpPr>
          <p:cNvPr id="3" name="Content Placeholder 2">
            <a:extLst>
              <a:ext uri="{FF2B5EF4-FFF2-40B4-BE49-F238E27FC236}">
                <a16:creationId xmlns="" xmlns:a16="http://schemas.microsoft.com/office/drawing/2014/main" id="{E1161939-9CEF-4CCB-955A-0E510DBB08B0}"/>
              </a:ext>
            </a:extLst>
          </p:cNvPr>
          <p:cNvSpPr>
            <a:spLocks noGrp="1"/>
          </p:cNvSpPr>
          <p:nvPr>
            <p:ph sz="half" idx="1"/>
          </p:nvPr>
        </p:nvSpPr>
        <p:spPr>
          <a:xfrm>
            <a:off x="838200" y="1825625"/>
            <a:ext cx="10192265" cy="4351338"/>
          </a:xfrm>
        </p:spPr>
        <p:txBody>
          <a:bodyPr>
            <a:normAutofit/>
          </a:bodyPr>
          <a:lstStyle/>
          <a:p>
            <a:pPr marL="0" indent="0">
              <a:buNone/>
            </a:pPr>
            <a:r>
              <a:rPr lang="en-GB" sz="3600" dirty="0"/>
              <a:t>Clarity: </a:t>
            </a:r>
            <a:endParaRPr lang="en-GB" sz="3600" dirty="0" smtClean="0"/>
          </a:p>
          <a:p>
            <a:pPr>
              <a:lnSpc>
                <a:spcPct val="150000"/>
              </a:lnSpc>
            </a:pPr>
            <a:r>
              <a:rPr lang="en-GB" sz="2400" dirty="0" smtClean="0"/>
              <a:t>Answer </a:t>
            </a:r>
            <a:r>
              <a:rPr lang="en-GB" sz="2400" dirty="0"/>
              <a:t>all questions clearly and concisely, evidencing your most relevant skills, experiences and achievements, giving specific examples. </a:t>
            </a:r>
          </a:p>
          <a:p>
            <a:pPr>
              <a:lnSpc>
                <a:spcPct val="150000"/>
              </a:lnSpc>
            </a:pPr>
            <a:r>
              <a:rPr lang="en-GB" sz="2400" dirty="0"/>
              <a:t>It is perfectly acceptable to pause before answering a difficult question to give yourself thinking time, or asking for clarification if, at first, you're unsure what the question means. </a:t>
            </a:r>
          </a:p>
          <a:p>
            <a:pPr>
              <a:lnSpc>
                <a:spcPct val="150000"/>
              </a:lnSpc>
            </a:pPr>
            <a:r>
              <a:rPr lang="en-GB" sz="2400" dirty="0"/>
              <a:t>When answering, do not speak too quickly</a:t>
            </a:r>
            <a:endParaRPr lang="en-GB" sz="3600" dirty="0"/>
          </a:p>
        </p:txBody>
      </p:sp>
    </p:spTree>
    <p:extLst>
      <p:ext uri="{BB962C8B-B14F-4D97-AF65-F5344CB8AC3E}">
        <p14:creationId xmlns:p14="http://schemas.microsoft.com/office/powerpoint/2010/main" val="1722277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1925842-242C-43DA-8248-1E38F5F1B464}"/>
              </a:ext>
            </a:extLst>
          </p:cNvPr>
          <p:cNvSpPr>
            <a:spLocks noGrp="1"/>
          </p:cNvSpPr>
          <p:nvPr>
            <p:ph type="title"/>
          </p:nvPr>
        </p:nvSpPr>
        <p:spPr/>
        <p:txBody>
          <a:bodyPr/>
          <a:lstStyle/>
          <a:p>
            <a:r>
              <a:rPr lang="en-GB" dirty="0"/>
              <a:t>Make a Good Impression</a:t>
            </a:r>
          </a:p>
        </p:txBody>
      </p:sp>
      <p:sp>
        <p:nvSpPr>
          <p:cNvPr id="3" name="Content Placeholder 2">
            <a:extLst>
              <a:ext uri="{FF2B5EF4-FFF2-40B4-BE49-F238E27FC236}">
                <a16:creationId xmlns="" xmlns:a16="http://schemas.microsoft.com/office/drawing/2014/main" id="{CD51066E-398B-40D2-B77E-131A51026910}"/>
              </a:ext>
            </a:extLst>
          </p:cNvPr>
          <p:cNvSpPr>
            <a:spLocks noGrp="1"/>
          </p:cNvSpPr>
          <p:nvPr>
            <p:ph sz="half" idx="1"/>
          </p:nvPr>
        </p:nvSpPr>
        <p:spPr>
          <a:xfrm>
            <a:off x="0" y="1894660"/>
            <a:ext cx="11878962" cy="4351338"/>
          </a:xfrm>
          <a:solidFill>
            <a:schemeClr val="accent1">
              <a:lumMod val="20000"/>
              <a:lumOff val="80000"/>
            </a:schemeClr>
          </a:solidFill>
        </p:spPr>
        <p:txBody>
          <a:bodyPr>
            <a:normAutofit/>
          </a:bodyPr>
          <a:lstStyle/>
          <a:p>
            <a:pPr marL="0" indent="0">
              <a:lnSpc>
                <a:spcPct val="150000"/>
              </a:lnSpc>
              <a:buNone/>
            </a:pPr>
            <a:r>
              <a:rPr lang="en-GB" sz="2400" dirty="0"/>
              <a:t>Enthusiasm: </a:t>
            </a:r>
            <a:endParaRPr lang="en-GB" sz="2400" dirty="0" smtClean="0"/>
          </a:p>
          <a:p>
            <a:pPr>
              <a:lnSpc>
                <a:spcPct val="150000"/>
              </a:lnSpc>
            </a:pPr>
            <a:r>
              <a:rPr lang="en-GB" sz="2400" dirty="0" smtClean="0"/>
              <a:t>It </a:t>
            </a:r>
            <a:r>
              <a:rPr lang="en-GB" sz="2400" dirty="0"/>
              <a:t>is important that you allow your personality to shine throughout, as well as ask thought-provoking questions at appropriate moments. </a:t>
            </a:r>
          </a:p>
          <a:p>
            <a:pPr>
              <a:lnSpc>
                <a:spcPct val="150000"/>
              </a:lnSpc>
            </a:pPr>
            <a:r>
              <a:rPr lang="en-GB" sz="2400" dirty="0"/>
              <a:t>Both of these strategies will demonstrate that you are genuinely interested in the role and listening closely to the interviewer.</a:t>
            </a:r>
          </a:p>
          <a:p>
            <a:pPr marL="0" indent="0">
              <a:lnSpc>
                <a:spcPct val="150000"/>
              </a:lnSpc>
              <a:buNone/>
            </a:pPr>
            <a:r>
              <a:rPr lang="en-GB" sz="2400" dirty="0" smtClean="0"/>
              <a:t>                                                                                                                      (</a:t>
            </a:r>
            <a:r>
              <a:rPr lang="en-GB" sz="2400" dirty="0" err="1"/>
              <a:t>Clayes</a:t>
            </a:r>
            <a:r>
              <a:rPr lang="en-GB" sz="2400" dirty="0"/>
              <a:t>-Jackson, 2017)</a:t>
            </a:r>
          </a:p>
          <a:p>
            <a:pPr marL="0" indent="0">
              <a:buNone/>
            </a:pPr>
            <a:endParaRPr lang="en-GB" sz="3600" dirty="0"/>
          </a:p>
        </p:txBody>
      </p:sp>
    </p:spTree>
    <p:extLst>
      <p:ext uri="{BB962C8B-B14F-4D97-AF65-F5344CB8AC3E}">
        <p14:creationId xmlns:p14="http://schemas.microsoft.com/office/powerpoint/2010/main" val="1114412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20000"/>
              <a:lumOff val="80000"/>
            </a:schemeClr>
          </a:solidFill>
        </p:spPr>
        <p:txBody>
          <a:bodyPr/>
          <a:lstStyle/>
          <a:p>
            <a:r>
              <a:rPr lang="en-GB" dirty="0"/>
              <a:t>SOLER Model </a:t>
            </a:r>
            <a:r>
              <a:rPr lang="en-GB"/>
              <a:t>of Communication</a:t>
            </a:r>
            <a:br>
              <a:rPr lang="en-GB"/>
            </a:br>
            <a:r>
              <a:rPr lang="en-GB"/>
              <a:t>(OCR 2012)</a:t>
            </a:r>
            <a:endParaRPr lang="en-GB" dirty="0"/>
          </a:p>
        </p:txBody>
      </p:sp>
      <p:graphicFrame>
        <p:nvGraphicFramePr>
          <p:cNvPr id="4" name="Content Placeholder 3"/>
          <p:cNvGraphicFramePr>
            <a:graphicFrameLocks noGrp="1"/>
          </p:cNvGraphicFramePr>
          <p:nvPr>
            <p:ph idx="1"/>
            <p:extLst/>
          </p:nvPr>
        </p:nvGraphicFramePr>
        <p:xfrm>
          <a:off x="2025445" y="1966452"/>
          <a:ext cx="9479168" cy="4586410"/>
        </p:xfrm>
        <a:graphic>
          <a:graphicData uri="http://schemas.openxmlformats.org/drawingml/2006/table">
            <a:tbl>
              <a:tblPr firstRow="1" firstCol="1" bandRow="1">
                <a:tableStyleId>{5C22544A-7EE6-4342-B048-85BDC9FD1C3A}</a:tableStyleId>
              </a:tblPr>
              <a:tblGrid>
                <a:gridCol w="1115511">
                  <a:extLst>
                    <a:ext uri="{9D8B030D-6E8A-4147-A177-3AD203B41FA5}">
                      <a16:colId xmlns="" xmlns:a16="http://schemas.microsoft.com/office/drawing/2014/main" val="2683737304"/>
                    </a:ext>
                  </a:extLst>
                </a:gridCol>
                <a:gridCol w="2938582">
                  <a:extLst>
                    <a:ext uri="{9D8B030D-6E8A-4147-A177-3AD203B41FA5}">
                      <a16:colId xmlns="" xmlns:a16="http://schemas.microsoft.com/office/drawing/2014/main" val="4268621739"/>
                    </a:ext>
                  </a:extLst>
                </a:gridCol>
                <a:gridCol w="5425075">
                  <a:extLst>
                    <a:ext uri="{9D8B030D-6E8A-4147-A177-3AD203B41FA5}">
                      <a16:colId xmlns="" xmlns:a16="http://schemas.microsoft.com/office/drawing/2014/main" val="1429814637"/>
                    </a:ext>
                  </a:extLst>
                </a:gridCol>
              </a:tblGrid>
              <a:tr h="2016800">
                <a:tc>
                  <a:txBody>
                    <a:bodyPr/>
                    <a:lstStyle/>
                    <a:p>
                      <a:pPr algn="ctr">
                        <a:lnSpc>
                          <a:spcPct val="115000"/>
                        </a:lnSpc>
                        <a:spcAft>
                          <a:spcPts val="0"/>
                        </a:spcAft>
                      </a:pPr>
                      <a:r>
                        <a:rPr lang="en-GB" sz="1400" dirty="0">
                          <a:solidFill>
                            <a:schemeClr val="tx1"/>
                          </a:solidFill>
                          <a:effectLst/>
                        </a:rPr>
                        <a:t>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dirty="0">
                          <a:solidFill>
                            <a:schemeClr val="tx1"/>
                          </a:solidFill>
                          <a:effectLst/>
                        </a:rPr>
                        <a:t>Sit squarely</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dirty="0">
                          <a:solidFill>
                            <a:schemeClr val="tx1"/>
                          </a:solidFill>
                          <a:effectLst/>
                        </a:rPr>
                        <a:t>Sit opposite the other person so that you are either side of and imaginary corner. This allows you to see all aspects of non-verbal communication that you may not see if you were sitting side by side and is less threatening than sitting face on, when working in a challenging environment such as a mental health setting it is important to take personal safety seriously: it is advisable that seating is arranged so that you have easy access to the exit</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extLst>
                  <a:ext uri="{0D108BD9-81ED-4DB2-BD59-A6C34878D82A}">
                    <a16:rowId xmlns="" xmlns:a16="http://schemas.microsoft.com/office/drawing/2014/main" val="662476102"/>
                  </a:ext>
                </a:extLst>
              </a:tr>
              <a:tr h="573395">
                <a:tc>
                  <a:txBody>
                    <a:bodyPr/>
                    <a:lstStyle/>
                    <a:p>
                      <a:pPr algn="ctr">
                        <a:lnSpc>
                          <a:spcPct val="115000"/>
                        </a:lnSpc>
                        <a:spcAft>
                          <a:spcPts val="0"/>
                        </a:spcAft>
                      </a:pPr>
                      <a:r>
                        <a:rPr lang="en-GB" sz="1400" dirty="0">
                          <a:solidFill>
                            <a:schemeClr val="tx1"/>
                          </a:solidFill>
                          <a:effectLst/>
                        </a:rPr>
                        <a:t>O</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Open position</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a:solidFill>
                            <a:schemeClr val="tx1"/>
                          </a:solidFill>
                          <a:effectLst/>
                        </a:rPr>
                        <a:t>Sit with uncrossed arms and legs; this conveys to the service user that you are open and not defensive.</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 xmlns:a16="http://schemas.microsoft.com/office/drawing/2014/main" val="1916571362"/>
                  </a:ext>
                </a:extLst>
              </a:tr>
              <a:tr h="573395">
                <a:tc>
                  <a:txBody>
                    <a:bodyPr/>
                    <a:lstStyle/>
                    <a:p>
                      <a:pPr algn="ctr">
                        <a:lnSpc>
                          <a:spcPct val="115000"/>
                        </a:lnSpc>
                        <a:spcAft>
                          <a:spcPts val="0"/>
                        </a:spcAft>
                      </a:pPr>
                      <a:r>
                        <a:rPr lang="en-GB" sz="1400" dirty="0">
                          <a:solidFill>
                            <a:schemeClr val="tx1"/>
                          </a:solidFill>
                          <a:effectLst/>
                        </a:rPr>
                        <a:t>L</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Lean slightly forward</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a:solidFill>
                            <a:schemeClr val="tx1"/>
                          </a:solidFill>
                          <a:effectLst/>
                        </a:rPr>
                        <a:t>Leaning slightly towards the service user shows that you are interested and want to understand their problem.</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 xmlns:a16="http://schemas.microsoft.com/office/drawing/2014/main" val="3825069515"/>
                  </a:ext>
                </a:extLst>
              </a:tr>
              <a:tr h="849425">
                <a:tc>
                  <a:txBody>
                    <a:bodyPr/>
                    <a:lstStyle/>
                    <a:p>
                      <a:pPr algn="ctr">
                        <a:lnSpc>
                          <a:spcPct val="115000"/>
                        </a:lnSpc>
                        <a:spcAft>
                          <a:spcPts val="0"/>
                        </a:spcAft>
                      </a:pPr>
                      <a:r>
                        <a:rPr lang="en-GB" sz="1400" dirty="0">
                          <a:solidFill>
                            <a:schemeClr val="tx1"/>
                          </a:solidFill>
                          <a:effectLst/>
                        </a:rPr>
                        <a:t>E</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Eye contact</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dirty="0">
                          <a:solidFill>
                            <a:schemeClr val="tx1"/>
                          </a:solidFill>
                          <a:effectLst/>
                        </a:rPr>
                        <a:t>It is important to get the balance right. The service users will feel uncomfortable if you stare and will think that you are not interested if you do not look at them at all.</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 xmlns:a16="http://schemas.microsoft.com/office/drawing/2014/main" val="4290124413"/>
                  </a:ext>
                </a:extLst>
              </a:tr>
              <a:tr h="573395">
                <a:tc>
                  <a:txBody>
                    <a:bodyPr/>
                    <a:lstStyle/>
                    <a:p>
                      <a:pPr algn="ctr">
                        <a:lnSpc>
                          <a:spcPct val="115000"/>
                        </a:lnSpc>
                        <a:spcAft>
                          <a:spcPts val="0"/>
                        </a:spcAft>
                      </a:pPr>
                      <a:r>
                        <a:rPr lang="en-GB" sz="1400" dirty="0">
                          <a:solidFill>
                            <a:schemeClr val="tx1"/>
                          </a:solidFill>
                          <a:effectLst/>
                        </a:rPr>
                        <a:t>R</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Relax</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dirty="0">
                          <a:solidFill>
                            <a:schemeClr val="tx1"/>
                          </a:solidFill>
                          <a:effectLst/>
                        </a:rPr>
                        <a:t>If you are relaxed, you can concentrate on listening rather than worrying about how to respond to the service user.</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 xmlns:a16="http://schemas.microsoft.com/office/drawing/2014/main" val="1853986010"/>
                  </a:ext>
                </a:extLst>
              </a:tr>
            </a:tbl>
          </a:graphicData>
        </a:graphic>
      </p:graphicFrame>
    </p:spTree>
    <p:extLst>
      <p:ext uri="{BB962C8B-B14F-4D97-AF65-F5344CB8AC3E}">
        <p14:creationId xmlns:p14="http://schemas.microsoft.com/office/powerpoint/2010/main" val="3639866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D39466C-1AB5-44C2-92E3-6DCCB8BA6D5A}"/>
              </a:ext>
            </a:extLst>
          </p:cNvPr>
          <p:cNvSpPr>
            <a:spLocks noGrp="1"/>
          </p:cNvSpPr>
          <p:nvPr>
            <p:ph type="title"/>
          </p:nvPr>
        </p:nvSpPr>
        <p:spPr>
          <a:solidFill>
            <a:schemeClr val="accent1">
              <a:lumMod val="20000"/>
              <a:lumOff val="80000"/>
            </a:schemeClr>
          </a:solidFill>
        </p:spPr>
        <p:txBody>
          <a:bodyPr/>
          <a:lstStyle/>
          <a:p>
            <a:r>
              <a:rPr lang="en-GB" dirty="0"/>
              <a:t>Activity</a:t>
            </a:r>
          </a:p>
        </p:txBody>
      </p:sp>
      <p:sp>
        <p:nvSpPr>
          <p:cNvPr id="3" name="Content Placeholder 2">
            <a:extLst>
              <a:ext uri="{FF2B5EF4-FFF2-40B4-BE49-F238E27FC236}">
                <a16:creationId xmlns="" xmlns:a16="http://schemas.microsoft.com/office/drawing/2014/main" id="{60118DB2-1F73-4270-9010-C1AB7839E270}"/>
              </a:ext>
            </a:extLst>
          </p:cNvPr>
          <p:cNvSpPr>
            <a:spLocks noGrp="1"/>
          </p:cNvSpPr>
          <p:nvPr>
            <p:ph idx="1"/>
          </p:nvPr>
        </p:nvSpPr>
        <p:spPr/>
        <p:txBody>
          <a:bodyPr>
            <a:normAutofit/>
          </a:bodyPr>
          <a:lstStyle/>
          <a:p>
            <a:pPr>
              <a:lnSpc>
                <a:spcPct val="150000"/>
              </a:lnSpc>
            </a:pPr>
            <a:r>
              <a:rPr lang="en-GB" sz="2400" dirty="0"/>
              <a:t>In pairs or small groups discuss what you think are the most common interview questions asked by employers.</a:t>
            </a:r>
          </a:p>
          <a:p>
            <a:pPr marL="0" indent="0">
              <a:lnSpc>
                <a:spcPct val="150000"/>
              </a:lnSpc>
              <a:buNone/>
            </a:pPr>
            <a:endParaRPr lang="en-GB" sz="2400" dirty="0"/>
          </a:p>
          <a:p>
            <a:pPr>
              <a:lnSpc>
                <a:spcPct val="150000"/>
              </a:lnSpc>
            </a:pPr>
            <a:r>
              <a:rPr lang="en-GB" sz="2400" dirty="0"/>
              <a:t>Be prepared to feedback your answers.</a:t>
            </a:r>
          </a:p>
        </p:txBody>
      </p:sp>
      <p:pic>
        <p:nvPicPr>
          <p:cNvPr id="4" name="Picture 3"/>
          <p:cNvPicPr>
            <a:picLocks noChangeAspect="1"/>
          </p:cNvPicPr>
          <p:nvPr/>
        </p:nvPicPr>
        <p:blipFill>
          <a:blip r:embed="rId2"/>
          <a:stretch>
            <a:fillRect/>
          </a:stretch>
        </p:blipFill>
        <p:spPr>
          <a:xfrm>
            <a:off x="7610541" y="3459892"/>
            <a:ext cx="4241639" cy="3220995"/>
          </a:xfrm>
          <a:prstGeom prst="rect">
            <a:avLst/>
          </a:prstGeom>
        </p:spPr>
      </p:pic>
    </p:spTree>
    <p:extLst>
      <p:ext uri="{BB962C8B-B14F-4D97-AF65-F5344CB8AC3E}">
        <p14:creationId xmlns:p14="http://schemas.microsoft.com/office/powerpoint/2010/main" val="949371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46B6B0B-C2AD-4457-B602-5278C3D90DDA}"/>
              </a:ext>
            </a:extLst>
          </p:cNvPr>
          <p:cNvSpPr>
            <a:spLocks noGrp="1"/>
          </p:cNvSpPr>
          <p:nvPr>
            <p:ph type="title"/>
          </p:nvPr>
        </p:nvSpPr>
        <p:spPr/>
        <p:txBody>
          <a:bodyPr/>
          <a:lstStyle/>
          <a:p>
            <a:r>
              <a:rPr lang="en-GB" dirty="0"/>
              <a:t>Common Interview Questions</a:t>
            </a:r>
          </a:p>
        </p:txBody>
      </p:sp>
      <p:sp>
        <p:nvSpPr>
          <p:cNvPr id="3" name="Content Placeholder 2">
            <a:extLst>
              <a:ext uri="{FF2B5EF4-FFF2-40B4-BE49-F238E27FC236}">
                <a16:creationId xmlns="" xmlns:a16="http://schemas.microsoft.com/office/drawing/2014/main" id="{E570072A-6756-40F0-9B4C-1786FD72F4C7}"/>
              </a:ext>
            </a:extLst>
          </p:cNvPr>
          <p:cNvSpPr>
            <a:spLocks noGrp="1"/>
          </p:cNvSpPr>
          <p:nvPr>
            <p:ph idx="1"/>
          </p:nvPr>
        </p:nvSpPr>
        <p:spPr/>
        <p:txBody>
          <a:bodyPr>
            <a:noAutofit/>
          </a:bodyPr>
          <a:lstStyle/>
          <a:p>
            <a:r>
              <a:rPr lang="en-GB" sz="2400" dirty="0"/>
              <a:t>Can you tell me a bit about yourself?</a:t>
            </a:r>
          </a:p>
          <a:p>
            <a:r>
              <a:rPr lang="en-GB" sz="2400" dirty="0"/>
              <a:t>Why do you want to work here?</a:t>
            </a:r>
          </a:p>
          <a:p>
            <a:r>
              <a:rPr lang="en-GB" sz="2400" dirty="0"/>
              <a:t>What are your strengths?</a:t>
            </a:r>
          </a:p>
          <a:p>
            <a:r>
              <a:rPr lang="en-GB" sz="2400" dirty="0"/>
              <a:t>What are your weaknesses?</a:t>
            </a:r>
          </a:p>
          <a:p>
            <a:r>
              <a:rPr lang="en-GB" sz="2400" dirty="0"/>
              <a:t>Give an example of a time when you had to cope with a difficult situation.</a:t>
            </a:r>
          </a:p>
          <a:p>
            <a:r>
              <a:rPr lang="en-GB" sz="2400" dirty="0"/>
              <a:t>What has been your greatest achievement?</a:t>
            </a:r>
          </a:p>
          <a:p>
            <a:r>
              <a:rPr lang="en-GB" sz="2400" dirty="0"/>
              <a:t>What are your goals?</a:t>
            </a:r>
          </a:p>
          <a:p>
            <a:r>
              <a:rPr lang="en-GB" sz="2400" dirty="0"/>
              <a:t>Why should we employ you?</a:t>
            </a:r>
          </a:p>
          <a:p>
            <a:r>
              <a:rPr lang="en-GB" sz="2400" dirty="0"/>
              <a:t>Do you have any questions? </a:t>
            </a:r>
          </a:p>
          <a:p>
            <a:pPr marL="0" indent="0" algn="r">
              <a:buNone/>
            </a:pPr>
            <a:r>
              <a:rPr lang="en-GB" sz="2400" dirty="0"/>
              <a:t>(Swain, 2017)</a:t>
            </a:r>
          </a:p>
        </p:txBody>
      </p:sp>
      <p:pic>
        <p:nvPicPr>
          <p:cNvPr id="5" name="Picture 4">
            <a:extLst>
              <a:ext uri="{FF2B5EF4-FFF2-40B4-BE49-F238E27FC236}">
                <a16:creationId xmlns="" xmlns:a16="http://schemas.microsoft.com/office/drawing/2014/main" id="{FAE0E1AD-FED5-4A22-ABE8-64D400F9C9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7300" y="365125"/>
            <a:ext cx="2476500" cy="1847850"/>
          </a:xfrm>
          <a:prstGeom prst="rect">
            <a:avLst/>
          </a:prstGeom>
        </p:spPr>
      </p:pic>
    </p:spTree>
    <p:extLst>
      <p:ext uri="{BB962C8B-B14F-4D97-AF65-F5344CB8AC3E}">
        <p14:creationId xmlns:p14="http://schemas.microsoft.com/office/powerpoint/2010/main" val="1302656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33C7049-9BA6-44CD-BD93-DA479C1FDFAF}"/>
              </a:ext>
            </a:extLst>
          </p:cNvPr>
          <p:cNvSpPr>
            <a:spLocks noGrp="1"/>
          </p:cNvSpPr>
          <p:nvPr>
            <p:ph type="title"/>
          </p:nvPr>
        </p:nvSpPr>
        <p:spPr/>
        <p:txBody>
          <a:bodyPr/>
          <a:lstStyle/>
          <a:p>
            <a:r>
              <a:rPr lang="en-GB" dirty="0"/>
              <a:t>Tips for Answering Questions</a:t>
            </a:r>
          </a:p>
        </p:txBody>
      </p:sp>
      <p:sp>
        <p:nvSpPr>
          <p:cNvPr id="3" name="Content Placeholder 2">
            <a:extLst>
              <a:ext uri="{FF2B5EF4-FFF2-40B4-BE49-F238E27FC236}">
                <a16:creationId xmlns="" xmlns:a16="http://schemas.microsoft.com/office/drawing/2014/main" id="{BD7002DA-797F-45B7-A3D9-8F3672E974CE}"/>
              </a:ext>
            </a:extLst>
          </p:cNvPr>
          <p:cNvSpPr>
            <a:spLocks noGrp="1"/>
          </p:cNvSpPr>
          <p:nvPr>
            <p:ph idx="1"/>
          </p:nvPr>
        </p:nvSpPr>
        <p:spPr>
          <a:xfrm>
            <a:off x="172995" y="1372544"/>
            <a:ext cx="11263184" cy="5110634"/>
          </a:xfrm>
        </p:spPr>
        <p:txBody>
          <a:bodyPr>
            <a:noAutofit/>
          </a:bodyPr>
          <a:lstStyle/>
          <a:p>
            <a:pPr>
              <a:lnSpc>
                <a:spcPct val="160000"/>
              </a:lnSpc>
            </a:pPr>
            <a:r>
              <a:rPr lang="en-GB" sz="2000" dirty="0"/>
              <a:t>Structuring your responses to interview questions using</a:t>
            </a:r>
          </a:p>
          <a:p>
            <a:pPr marL="0" indent="0">
              <a:lnSpc>
                <a:spcPct val="160000"/>
              </a:lnSpc>
              <a:buNone/>
            </a:pPr>
            <a:r>
              <a:rPr lang="en-GB" sz="2000" dirty="0"/>
              <a:t>   the STAR method will ensure you are conveying your point:</a:t>
            </a:r>
          </a:p>
          <a:p>
            <a:pPr>
              <a:lnSpc>
                <a:spcPct val="160000"/>
              </a:lnSpc>
            </a:pPr>
            <a:r>
              <a:rPr lang="en-GB" sz="2000" b="1" dirty="0"/>
              <a:t>S</a:t>
            </a:r>
            <a:r>
              <a:rPr lang="en-GB" sz="2000" dirty="0"/>
              <a:t>ituation - give context for your anecdote</a:t>
            </a:r>
          </a:p>
          <a:p>
            <a:pPr>
              <a:lnSpc>
                <a:spcPct val="160000"/>
              </a:lnSpc>
            </a:pPr>
            <a:r>
              <a:rPr lang="en-GB" sz="2000" b="1" dirty="0"/>
              <a:t>T</a:t>
            </a:r>
            <a:r>
              <a:rPr lang="en-GB" sz="2000" dirty="0"/>
              <a:t>ask - explain what you were asked to do</a:t>
            </a:r>
          </a:p>
          <a:p>
            <a:pPr>
              <a:lnSpc>
                <a:spcPct val="160000"/>
              </a:lnSpc>
            </a:pPr>
            <a:r>
              <a:rPr lang="en-GB" sz="2000" b="1" dirty="0"/>
              <a:t>A</a:t>
            </a:r>
            <a:r>
              <a:rPr lang="en-GB" sz="2000" dirty="0"/>
              <a:t>ctivity - describe what you did</a:t>
            </a:r>
          </a:p>
          <a:p>
            <a:pPr>
              <a:lnSpc>
                <a:spcPct val="160000"/>
              </a:lnSpc>
            </a:pPr>
            <a:r>
              <a:rPr lang="en-GB" sz="2000" b="1" dirty="0"/>
              <a:t>R</a:t>
            </a:r>
            <a:r>
              <a:rPr lang="en-GB" sz="2000" dirty="0"/>
              <a:t>esult - explain how the situation played out.</a:t>
            </a:r>
          </a:p>
          <a:p>
            <a:pPr>
              <a:lnSpc>
                <a:spcPct val="160000"/>
              </a:lnSpc>
            </a:pPr>
            <a:r>
              <a:rPr lang="en-GB" sz="2000" dirty="0"/>
              <a:t>Keep your answers concise. </a:t>
            </a:r>
          </a:p>
          <a:p>
            <a:pPr>
              <a:lnSpc>
                <a:spcPct val="160000"/>
              </a:lnSpc>
            </a:pPr>
            <a:r>
              <a:rPr lang="en-GB" sz="2000" dirty="0"/>
              <a:t>Describe your maximum achievement in the minimum time, and be sure to finish on a positive note so your interviewers are left with a strong overall impression of you.</a:t>
            </a:r>
          </a:p>
          <a:p>
            <a:pPr marL="0" indent="0" algn="r">
              <a:lnSpc>
                <a:spcPct val="160000"/>
              </a:lnSpc>
              <a:buNone/>
            </a:pPr>
            <a:r>
              <a:rPr lang="en-GB" sz="2000" dirty="0"/>
              <a:t>(Knowles, 2018)</a:t>
            </a:r>
          </a:p>
          <a:p>
            <a:endParaRPr lang="en-GB" sz="1400" dirty="0"/>
          </a:p>
        </p:txBody>
      </p:sp>
      <p:pic>
        <p:nvPicPr>
          <p:cNvPr id="6" name="Picture 5">
            <a:extLst>
              <a:ext uri="{FF2B5EF4-FFF2-40B4-BE49-F238E27FC236}">
                <a16:creationId xmlns="" xmlns:a16="http://schemas.microsoft.com/office/drawing/2014/main" id="{8AD3DBFF-0552-4E3A-9D40-3F0156A4BF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01250" y="22123"/>
            <a:ext cx="2190750" cy="2085975"/>
          </a:xfrm>
          <a:prstGeom prst="rect">
            <a:avLst/>
          </a:prstGeom>
        </p:spPr>
      </p:pic>
    </p:spTree>
    <p:extLst>
      <p:ext uri="{BB962C8B-B14F-4D97-AF65-F5344CB8AC3E}">
        <p14:creationId xmlns:p14="http://schemas.microsoft.com/office/powerpoint/2010/main" val="2814460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00FF9F4-B834-4E75-847F-014667DEF079}"/>
              </a:ext>
            </a:extLst>
          </p:cNvPr>
          <p:cNvSpPr>
            <a:spLocks noGrp="1"/>
          </p:cNvSpPr>
          <p:nvPr>
            <p:ph type="title"/>
          </p:nvPr>
        </p:nvSpPr>
        <p:spPr/>
        <p:txBody>
          <a:bodyPr/>
          <a:lstStyle/>
          <a:p>
            <a:r>
              <a:rPr lang="en-GB" dirty="0"/>
              <a:t>Tips for Answering Questions</a:t>
            </a:r>
          </a:p>
        </p:txBody>
      </p:sp>
      <p:sp>
        <p:nvSpPr>
          <p:cNvPr id="3" name="Content Placeholder 2">
            <a:extLst>
              <a:ext uri="{FF2B5EF4-FFF2-40B4-BE49-F238E27FC236}">
                <a16:creationId xmlns="" xmlns:a16="http://schemas.microsoft.com/office/drawing/2014/main" id="{CC2BA177-819C-49BC-925B-B5D260BB7797}"/>
              </a:ext>
            </a:extLst>
          </p:cNvPr>
          <p:cNvSpPr>
            <a:spLocks noGrp="1"/>
          </p:cNvSpPr>
          <p:nvPr>
            <p:ph idx="1"/>
          </p:nvPr>
        </p:nvSpPr>
        <p:spPr>
          <a:xfrm>
            <a:off x="772297" y="2555617"/>
            <a:ext cx="10515600" cy="3744913"/>
          </a:xfrm>
        </p:spPr>
        <p:txBody>
          <a:bodyPr>
            <a:normAutofit/>
          </a:bodyPr>
          <a:lstStyle/>
          <a:p>
            <a:pPr>
              <a:lnSpc>
                <a:spcPct val="150000"/>
              </a:lnSpc>
            </a:pPr>
            <a:r>
              <a:rPr lang="en-GB" sz="2400" dirty="0"/>
              <a:t>Personalise your answers. Do your research on the organisation and visit if you possibly can. Talk to anyone you know who works there, and find out what you can online about the organisation’s values, mission and goals.</a:t>
            </a:r>
          </a:p>
          <a:p>
            <a:pPr>
              <a:lnSpc>
                <a:spcPct val="150000"/>
              </a:lnSpc>
            </a:pPr>
            <a:r>
              <a:rPr lang="en-GB" sz="2400" dirty="0"/>
              <a:t>Mention at least some of your findings in your answers to show your genuine enthusiasm in them as an organisation. This will help your answers stand out.</a:t>
            </a:r>
          </a:p>
          <a:p>
            <a:pPr marL="0" indent="0" algn="r">
              <a:lnSpc>
                <a:spcPct val="150000"/>
              </a:lnSpc>
              <a:buNone/>
            </a:pPr>
            <a:r>
              <a:rPr lang="en-GB" sz="2400" dirty="0"/>
              <a:t>(Knowles, 2018)</a:t>
            </a:r>
          </a:p>
          <a:p>
            <a:pPr marL="0" indent="0">
              <a:buNone/>
            </a:pPr>
            <a:endParaRPr lang="en-GB" dirty="0"/>
          </a:p>
        </p:txBody>
      </p:sp>
      <p:pic>
        <p:nvPicPr>
          <p:cNvPr id="5" name="Picture 4">
            <a:extLst>
              <a:ext uri="{FF2B5EF4-FFF2-40B4-BE49-F238E27FC236}">
                <a16:creationId xmlns="" xmlns:a16="http://schemas.microsoft.com/office/drawing/2014/main" id="{77562C33-25B2-4F41-917A-D7465CF3DE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62903" y="129355"/>
            <a:ext cx="2209800" cy="2066925"/>
          </a:xfrm>
          <a:prstGeom prst="rect">
            <a:avLst/>
          </a:prstGeom>
        </p:spPr>
      </p:pic>
    </p:spTree>
    <p:extLst>
      <p:ext uri="{BB962C8B-B14F-4D97-AF65-F5344CB8AC3E}">
        <p14:creationId xmlns:p14="http://schemas.microsoft.com/office/powerpoint/2010/main" val="27388753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52AD5B9-CD79-4655-AD5E-AB63EA096D73}"/>
              </a:ext>
            </a:extLst>
          </p:cNvPr>
          <p:cNvSpPr>
            <a:spLocks noGrp="1"/>
          </p:cNvSpPr>
          <p:nvPr>
            <p:ph type="title"/>
          </p:nvPr>
        </p:nvSpPr>
        <p:spPr/>
        <p:txBody>
          <a:bodyPr/>
          <a:lstStyle/>
          <a:p>
            <a:r>
              <a:rPr lang="en-GB" dirty="0"/>
              <a:t>After the Interview</a:t>
            </a:r>
          </a:p>
        </p:txBody>
      </p:sp>
      <p:sp>
        <p:nvSpPr>
          <p:cNvPr id="3" name="Content Placeholder 2">
            <a:extLst>
              <a:ext uri="{FF2B5EF4-FFF2-40B4-BE49-F238E27FC236}">
                <a16:creationId xmlns="" xmlns:a16="http://schemas.microsoft.com/office/drawing/2014/main" id="{839A0F78-5F30-474E-91DB-CA7708CD706D}"/>
              </a:ext>
            </a:extLst>
          </p:cNvPr>
          <p:cNvSpPr>
            <a:spLocks noGrp="1"/>
          </p:cNvSpPr>
          <p:nvPr>
            <p:ph idx="1"/>
          </p:nvPr>
        </p:nvSpPr>
        <p:spPr/>
        <p:txBody>
          <a:bodyPr>
            <a:normAutofit fontScale="92500"/>
          </a:bodyPr>
          <a:lstStyle/>
          <a:p>
            <a:pPr>
              <a:lnSpc>
                <a:spcPct val="150000"/>
              </a:lnSpc>
            </a:pPr>
            <a:r>
              <a:rPr lang="en-GB" sz="2400" dirty="0"/>
              <a:t>Thank the interviewers for their time.</a:t>
            </a:r>
          </a:p>
          <a:p>
            <a:pPr>
              <a:lnSpc>
                <a:spcPct val="150000"/>
              </a:lnSpc>
            </a:pPr>
            <a:r>
              <a:rPr lang="en-GB" sz="2400" dirty="0"/>
              <a:t>When leaving the organisation, let the interviewer know that you are available to answer any follow-up questions. </a:t>
            </a:r>
          </a:p>
          <a:p>
            <a:pPr>
              <a:lnSpc>
                <a:spcPct val="150000"/>
              </a:lnSpc>
            </a:pPr>
            <a:r>
              <a:rPr lang="en-GB" sz="2400" dirty="0"/>
              <a:t>In most cases, the organisation will now have enough evidence to make their decision. </a:t>
            </a:r>
          </a:p>
          <a:p>
            <a:pPr>
              <a:lnSpc>
                <a:spcPct val="150000"/>
              </a:lnSpc>
            </a:pPr>
            <a:r>
              <a:rPr lang="en-GB" sz="2400" dirty="0"/>
              <a:t>In some cases, however, you may be asked to attend a second interview, which aims to more closely scrutinise what you and any other remaining candidates can bring to the role. </a:t>
            </a:r>
          </a:p>
          <a:p>
            <a:endParaRPr lang="en-GB" dirty="0"/>
          </a:p>
        </p:txBody>
      </p:sp>
    </p:spTree>
    <p:extLst>
      <p:ext uri="{BB962C8B-B14F-4D97-AF65-F5344CB8AC3E}">
        <p14:creationId xmlns:p14="http://schemas.microsoft.com/office/powerpoint/2010/main" val="3508909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29663FE-1B48-4709-9638-1636930C6BDE}"/>
              </a:ext>
            </a:extLst>
          </p:cNvPr>
          <p:cNvSpPr>
            <a:spLocks noGrp="1"/>
          </p:cNvSpPr>
          <p:nvPr>
            <p:ph type="title"/>
          </p:nvPr>
        </p:nvSpPr>
        <p:spPr/>
        <p:txBody>
          <a:bodyPr/>
          <a:lstStyle/>
          <a:p>
            <a:r>
              <a:rPr lang="en-GB" dirty="0"/>
              <a:t>After the Interview</a:t>
            </a:r>
          </a:p>
        </p:txBody>
      </p:sp>
      <p:sp>
        <p:nvSpPr>
          <p:cNvPr id="3" name="Content Placeholder 2">
            <a:extLst>
              <a:ext uri="{FF2B5EF4-FFF2-40B4-BE49-F238E27FC236}">
                <a16:creationId xmlns="" xmlns:a16="http://schemas.microsoft.com/office/drawing/2014/main" id="{A879CF9F-6320-4A00-A776-8AF56C981457}"/>
              </a:ext>
            </a:extLst>
          </p:cNvPr>
          <p:cNvSpPr>
            <a:spLocks noGrp="1"/>
          </p:cNvSpPr>
          <p:nvPr>
            <p:ph idx="1"/>
          </p:nvPr>
        </p:nvSpPr>
        <p:spPr/>
        <p:txBody>
          <a:bodyPr>
            <a:normAutofit fontScale="92500" lnSpcReduction="20000"/>
          </a:bodyPr>
          <a:lstStyle/>
          <a:p>
            <a:pPr>
              <a:lnSpc>
                <a:spcPct val="150000"/>
              </a:lnSpc>
            </a:pPr>
            <a:r>
              <a:rPr lang="en-GB" sz="2400" dirty="0"/>
              <a:t>Prepare for your second interview just like your first, but you should also:</a:t>
            </a:r>
          </a:p>
          <a:p>
            <a:pPr>
              <a:lnSpc>
                <a:spcPct val="150000"/>
              </a:lnSpc>
            </a:pPr>
            <a:r>
              <a:rPr lang="en-GB" sz="2400" dirty="0"/>
              <a:t>Request feedback from your first interview, before addressing anything that caused you difficulty.</a:t>
            </a:r>
          </a:p>
          <a:p>
            <a:pPr>
              <a:lnSpc>
                <a:spcPct val="150000"/>
              </a:lnSpc>
            </a:pPr>
            <a:r>
              <a:rPr lang="en-GB" sz="2400" dirty="0"/>
              <a:t>Research the organisation in even greater detail than for the first interview, preparing examples that demonstrate how you can benefit the organisation.</a:t>
            </a:r>
          </a:p>
          <a:p>
            <a:pPr>
              <a:lnSpc>
                <a:spcPct val="150000"/>
              </a:lnSpc>
            </a:pPr>
            <a:r>
              <a:rPr lang="en-GB" sz="2400" dirty="0"/>
              <a:t>Do not worry if you do not get the job. Simply ask the recruiter for feedback, research and follow tips on how to respond to job rejection.</a:t>
            </a:r>
          </a:p>
          <a:p>
            <a:pPr marL="0" indent="0" algn="r">
              <a:lnSpc>
                <a:spcPct val="150000"/>
              </a:lnSpc>
              <a:buNone/>
            </a:pPr>
            <a:r>
              <a:rPr lang="en-GB" sz="2400" dirty="0"/>
              <a:t>(</a:t>
            </a:r>
            <a:r>
              <a:rPr lang="en-GB" sz="2400" dirty="0" err="1"/>
              <a:t>Clayes</a:t>
            </a:r>
            <a:r>
              <a:rPr lang="en-GB" sz="2400" dirty="0"/>
              <a:t>-Jackson, 2017</a:t>
            </a:r>
            <a:r>
              <a:rPr lang="en-GB" dirty="0"/>
              <a:t>)</a:t>
            </a:r>
          </a:p>
          <a:p>
            <a:pPr marL="0" indent="0">
              <a:buNone/>
            </a:pPr>
            <a:endParaRPr lang="en-GB" dirty="0"/>
          </a:p>
        </p:txBody>
      </p:sp>
    </p:spTree>
    <p:extLst>
      <p:ext uri="{BB962C8B-B14F-4D97-AF65-F5344CB8AC3E}">
        <p14:creationId xmlns:p14="http://schemas.microsoft.com/office/powerpoint/2010/main" val="3147419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5FB405A-6674-4078-92D3-454C2A75F3A3}"/>
              </a:ext>
            </a:extLst>
          </p:cNvPr>
          <p:cNvSpPr>
            <a:spLocks noGrp="1"/>
          </p:cNvSpPr>
          <p:nvPr>
            <p:ph type="title"/>
          </p:nvPr>
        </p:nvSpPr>
        <p:spPr>
          <a:xfrm>
            <a:off x="401594" y="109753"/>
            <a:ext cx="10515600" cy="1325563"/>
          </a:xfrm>
        </p:spPr>
        <p:txBody>
          <a:bodyPr/>
          <a:lstStyle/>
          <a:p>
            <a:r>
              <a:rPr lang="en-GB" dirty="0" smtClean="0"/>
              <a:t>                     Activity</a:t>
            </a:r>
            <a:endParaRPr lang="en-GB" dirty="0"/>
          </a:p>
        </p:txBody>
      </p:sp>
      <p:pic>
        <p:nvPicPr>
          <p:cNvPr id="9" name="Content Placeholder 8">
            <a:hlinkClick r:id="rId2"/>
            <a:extLst>
              <a:ext uri="{FF2B5EF4-FFF2-40B4-BE49-F238E27FC236}">
                <a16:creationId xmlns="" xmlns:a16="http://schemas.microsoft.com/office/drawing/2014/main" id="{B0EB31D9-3043-4E67-9FD3-C35DECF59E1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049530" y="109753"/>
            <a:ext cx="5142470" cy="5142470"/>
          </a:xfrm>
        </p:spPr>
      </p:pic>
      <p:sp>
        <p:nvSpPr>
          <p:cNvPr id="3" name="Rectangle 2"/>
          <p:cNvSpPr/>
          <p:nvPr/>
        </p:nvSpPr>
        <p:spPr>
          <a:xfrm>
            <a:off x="6712899" y="5844338"/>
            <a:ext cx="5059911" cy="369332"/>
          </a:xfrm>
          <a:prstGeom prst="rect">
            <a:avLst/>
          </a:prstGeom>
        </p:spPr>
        <p:txBody>
          <a:bodyPr wrap="none">
            <a:spAutoFit/>
          </a:bodyPr>
          <a:lstStyle/>
          <a:p>
            <a:r>
              <a:rPr lang="en-GB" dirty="0"/>
              <a:t>https://www.youtube.com/watch?v=EAqAgM_tfmU</a:t>
            </a:r>
          </a:p>
        </p:txBody>
      </p:sp>
      <p:sp>
        <p:nvSpPr>
          <p:cNvPr id="4" name="TextBox 3"/>
          <p:cNvSpPr txBox="1"/>
          <p:nvPr/>
        </p:nvSpPr>
        <p:spPr>
          <a:xfrm>
            <a:off x="280087" y="1878227"/>
            <a:ext cx="6582032" cy="23083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smtClean="0"/>
              <a:t>Individual or in groups/pairs, observe the video and note down characteristics of a good interview and a poor interview.</a:t>
            </a:r>
          </a:p>
          <a:p>
            <a:pPr marL="285750" indent="-285750">
              <a:lnSpc>
                <a:spcPct val="150000"/>
              </a:lnSpc>
              <a:buFont typeface="Arial" panose="020B0604020202020204" pitchFamily="34" charset="0"/>
              <a:buChar char="•"/>
            </a:pPr>
            <a:r>
              <a:rPr lang="en-GB" sz="2400" dirty="0" smtClean="0"/>
              <a:t>Report back your findings.  </a:t>
            </a:r>
            <a:endParaRPr lang="en-GB" sz="2400" dirty="0"/>
          </a:p>
        </p:txBody>
      </p:sp>
    </p:spTree>
    <p:extLst>
      <p:ext uri="{BB962C8B-B14F-4D97-AF65-F5344CB8AC3E}">
        <p14:creationId xmlns:p14="http://schemas.microsoft.com/office/powerpoint/2010/main" val="27898696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Role play: Interview</a:t>
            </a:r>
            <a:endParaRPr lang="en-GB" dirty="0"/>
          </a:p>
        </p:txBody>
      </p:sp>
      <p:sp>
        <p:nvSpPr>
          <p:cNvPr id="3" name="Content Placeholder 2"/>
          <p:cNvSpPr>
            <a:spLocks noGrp="1"/>
          </p:cNvSpPr>
          <p:nvPr>
            <p:ph idx="1"/>
          </p:nvPr>
        </p:nvSpPr>
        <p:spPr/>
        <p:txBody>
          <a:bodyPr>
            <a:normAutofit/>
          </a:bodyPr>
          <a:lstStyle/>
          <a:p>
            <a:pPr marL="0" indent="0">
              <a:lnSpc>
                <a:spcPct val="150000"/>
              </a:lnSpc>
              <a:buNone/>
            </a:pPr>
            <a:r>
              <a:rPr lang="en-GB" sz="2400" dirty="0" smtClean="0"/>
              <a:t>In groups or pairs, act out an mock interview scenario, where you are applying for a job role within the health and social care sector: </a:t>
            </a:r>
          </a:p>
          <a:p>
            <a:pPr>
              <a:lnSpc>
                <a:spcPct val="150000"/>
              </a:lnSpc>
            </a:pPr>
            <a:r>
              <a:rPr lang="en-GB" sz="2400" dirty="0" smtClean="0"/>
              <a:t>Nurse</a:t>
            </a:r>
          </a:p>
          <a:p>
            <a:pPr>
              <a:lnSpc>
                <a:spcPct val="150000"/>
              </a:lnSpc>
            </a:pPr>
            <a:r>
              <a:rPr lang="en-GB" sz="2400" dirty="0" smtClean="0"/>
              <a:t>Teacher</a:t>
            </a:r>
          </a:p>
          <a:p>
            <a:pPr>
              <a:lnSpc>
                <a:spcPct val="150000"/>
              </a:lnSpc>
            </a:pPr>
            <a:r>
              <a:rPr lang="en-GB" sz="2400" dirty="0" smtClean="0"/>
              <a:t>Social Worker</a:t>
            </a:r>
          </a:p>
          <a:p>
            <a:pPr>
              <a:lnSpc>
                <a:spcPct val="150000"/>
              </a:lnSpc>
            </a:pPr>
            <a:r>
              <a:rPr lang="en-GB" sz="2400" dirty="0" smtClean="0"/>
              <a:t>Support Worker </a:t>
            </a:r>
            <a:endParaRPr lang="en-GB" sz="2400" dirty="0"/>
          </a:p>
        </p:txBody>
      </p:sp>
      <p:pic>
        <p:nvPicPr>
          <p:cNvPr id="4" name="Picture 3"/>
          <p:cNvPicPr>
            <a:picLocks noChangeAspect="1"/>
          </p:cNvPicPr>
          <p:nvPr/>
        </p:nvPicPr>
        <p:blipFill>
          <a:blip r:embed="rId2"/>
          <a:stretch>
            <a:fillRect/>
          </a:stretch>
        </p:blipFill>
        <p:spPr>
          <a:xfrm>
            <a:off x="6850136" y="2964093"/>
            <a:ext cx="4802909" cy="3001818"/>
          </a:xfrm>
          <a:prstGeom prst="rect">
            <a:avLst/>
          </a:prstGeom>
        </p:spPr>
      </p:pic>
    </p:spTree>
    <p:extLst>
      <p:ext uri="{BB962C8B-B14F-4D97-AF65-F5344CB8AC3E}">
        <p14:creationId xmlns:p14="http://schemas.microsoft.com/office/powerpoint/2010/main" val="1279090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E935CAC-1972-4A58-9D9D-A9D6B35BDC15}"/>
              </a:ext>
            </a:extLst>
          </p:cNvPr>
          <p:cNvSpPr>
            <a:spLocks noGrp="1"/>
          </p:cNvSpPr>
          <p:nvPr>
            <p:ph type="title"/>
          </p:nvPr>
        </p:nvSpPr>
        <p:spPr>
          <a:xfrm>
            <a:off x="838200" y="365126"/>
            <a:ext cx="10515600" cy="969000"/>
          </a:xfrm>
        </p:spPr>
        <p:txBody>
          <a:bodyPr/>
          <a:lstStyle/>
          <a:p>
            <a:r>
              <a:rPr lang="en-GB" dirty="0"/>
              <a:t>References</a:t>
            </a:r>
          </a:p>
        </p:txBody>
      </p:sp>
      <p:sp>
        <p:nvSpPr>
          <p:cNvPr id="3" name="Content Placeholder 2">
            <a:extLst>
              <a:ext uri="{FF2B5EF4-FFF2-40B4-BE49-F238E27FC236}">
                <a16:creationId xmlns="" xmlns:a16="http://schemas.microsoft.com/office/drawing/2014/main" id="{A9AF2B7C-4330-4DDE-9C8A-48BBD927767F}"/>
              </a:ext>
            </a:extLst>
          </p:cNvPr>
          <p:cNvSpPr>
            <a:spLocks noGrp="1"/>
          </p:cNvSpPr>
          <p:nvPr>
            <p:ph idx="1"/>
          </p:nvPr>
        </p:nvSpPr>
        <p:spPr>
          <a:xfrm>
            <a:off x="838200" y="1334126"/>
            <a:ext cx="10515600" cy="5523874"/>
          </a:xfrm>
        </p:spPr>
        <p:txBody>
          <a:bodyPr>
            <a:normAutofit fontScale="92500"/>
          </a:bodyPr>
          <a:lstStyle/>
          <a:p>
            <a:r>
              <a:rPr lang="en-GB" dirty="0" err="1"/>
              <a:t>Clayes</a:t>
            </a:r>
            <a:r>
              <a:rPr lang="en-GB" dirty="0"/>
              <a:t>-Jackson, D. (Ed) (2017) </a:t>
            </a:r>
            <a:r>
              <a:rPr lang="en-GB" i="1" dirty="0"/>
              <a:t>How to Prepare for an Interview. </a:t>
            </a:r>
            <a:r>
              <a:rPr lang="en-GB" dirty="0"/>
              <a:t>Available at: https://www.prospects.ac.uk/careers-advice/interview-tips/how-to-prepare-for-an-interview (Date Accessed 23rd February 2019).</a:t>
            </a:r>
          </a:p>
          <a:p>
            <a:r>
              <a:rPr lang="en-GB" dirty="0"/>
              <a:t>Knowles, E.(Ed) (2018) </a:t>
            </a:r>
            <a:r>
              <a:rPr lang="en-GB" i="1" dirty="0"/>
              <a:t>Teaching Interview Questions. </a:t>
            </a:r>
            <a:r>
              <a:rPr lang="en-GB" dirty="0"/>
              <a:t>Available at: https://www.prospects.ac.uk/jobs-and-work-experience/job-sectors/teacher-training-and-education/teaching-interview-questions (Date Accessed 23rd February 2019).</a:t>
            </a:r>
          </a:p>
          <a:p>
            <a:r>
              <a:rPr lang="en-GB" dirty="0"/>
              <a:t>OCR (2012) </a:t>
            </a:r>
            <a:r>
              <a:rPr lang="en-GB" i="1" dirty="0"/>
              <a:t>Developing effective communication in health and social care. </a:t>
            </a:r>
            <a:r>
              <a:rPr lang="en-GB" dirty="0"/>
              <a:t>Available at http://www.ocr.org.uk/Images/83070-unit-01-developing-effective-communication-in-health-and-social-care-teacher-instructions.pdf (Accessed 26th October 2013).</a:t>
            </a:r>
          </a:p>
          <a:p>
            <a:r>
              <a:rPr lang="en-GB" dirty="0"/>
              <a:t>Swain, R. (Ed) (2017) </a:t>
            </a:r>
            <a:r>
              <a:rPr lang="en-GB" i="1" dirty="0"/>
              <a:t>Interview Questions. </a:t>
            </a:r>
            <a:r>
              <a:rPr lang="en-GB" dirty="0"/>
              <a:t>Available at: https://www.prospects.ac.uk/careers-advice/interview-tips/interview-questions (Date Accessed 23rd February 2019).</a:t>
            </a:r>
          </a:p>
          <a:p>
            <a:endParaRPr lang="en-GB" dirty="0"/>
          </a:p>
        </p:txBody>
      </p:sp>
    </p:spTree>
    <p:extLst>
      <p:ext uri="{BB962C8B-B14F-4D97-AF65-F5344CB8AC3E}">
        <p14:creationId xmlns:p14="http://schemas.microsoft.com/office/powerpoint/2010/main" val="9741681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401</TotalTime>
  <Words>1688</Words>
  <Application>Microsoft Office PowerPoint</Application>
  <PresentationFormat>Widescreen</PresentationFormat>
  <Paragraphs>167</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Times New Roman</vt:lpstr>
      <vt:lpstr>Office Theme</vt:lpstr>
      <vt:lpstr>Personal and Academic Development</vt:lpstr>
      <vt:lpstr>What is an Interview </vt:lpstr>
      <vt:lpstr>Types of Interviews</vt:lpstr>
      <vt:lpstr>Types of Interviews</vt:lpstr>
      <vt:lpstr>Types of Interviews</vt:lpstr>
      <vt:lpstr>Personal Appearance</vt:lpstr>
      <vt:lpstr>What to Wear?</vt:lpstr>
      <vt:lpstr>What to take?</vt:lpstr>
      <vt:lpstr>Before the Interview </vt:lpstr>
      <vt:lpstr>Before the Interview</vt:lpstr>
      <vt:lpstr>Practice Job Interviews</vt:lpstr>
      <vt:lpstr>Make a Good Impression</vt:lpstr>
      <vt:lpstr>Make a Good Impression</vt:lpstr>
      <vt:lpstr>Make a Good Impression</vt:lpstr>
      <vt:lpstr>Make a Good Impression</vt:lpstr>
      <vt:lpstr>SOLER Model of Communication (OCR 2012)</vt:lpstr>
      <vt:lpstr>Activity</vt:lpstr>
      <vt:lpstr>Common Interview Questions</vt:lpstr>
      <vt:lpstr>Tips for Answering Questions</vt:lpstr>
      <vt:lpstr>Tips for Answering Questions</vt:lpstr>
      <vt:lpstr>After the Interview</vt:lpstr>
      <vt:lpstr>After the Interview</vt:lpstr>
      <vt:lpstr>                     Activity</vt:lpstr>
      <vt:lpstr>Role play: Interview</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and Academic Development</dc:title>
  <dc:creator>Karen Hudson</dc:creator>
  <cp:lastModifiedBy>Ben Duxbury</cp:lastModifiedBy>
  <cp:revision>19</cp:revision>
  <dcterms:created xsi:type="dcterms:W3CDTF">2019-02-23T15:10:10Z</dcterms:created>
  <dcterms:modified xsi:type="dcterms:W3CDTF">2020-02-03T09:05:37Z</dcterms:modified>
</cp:coreProperties>
</file>