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5F4BE3-1C17-41B1-ACBA-3D778BA04A15}" v="11" dt="2025-11-16T12:48:28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58DAC3-838E-4A07-8F6A-8923075E873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27418-4E6D-4E10-A2E1-E29C2CC88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8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E27418-4E6D-4E10-A2E1-E29C2CC886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400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15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789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14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04990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875684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560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747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255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17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8395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096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54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283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879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36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391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595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7920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723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3534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793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2291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0707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467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7706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6553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587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4763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02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6074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8604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Monday, November 24,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1131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Monday, November 24,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6448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Monday, November 24,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6245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80621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5118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6322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Monday, November 24,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5192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Monday, November 24,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4507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Monday, November 24,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6794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2758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4775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8849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0036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1839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1230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0641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05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November 24,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650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1.png"/><Relationship Id="rId4" Type="http://schemas.openxmlformats.org/officeDocument/2006/relationships/image" Target="../media/image2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1.png"/><Relationship Id="rId4" Type="http://schemas.openxmlformats.org/officeDocument/2006/relationships/image" Target="../media/image2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1.png"/><Relationship Id="rId4" Type="http://schemas.openxmlformats.org/officeDocument/2006/relationships/image" Target="../media/image2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1.png"/><Relationship Id="rId5" Type="http://schemas.openxmlformats.org/officeDocument/2006/relationships/image" Target="../media/image25.jp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mc-uk.org/ethical-guidance/ethical-guidance-for-doctors/decision-making-and-consent" TargetMode="External"/><Relationship Id="rId2" Type="http://schemas.openxmlformats.org/officeDocument/2006/relationships/hyperlink" Target="https://www.brit-thoracic.org.uk/quality-improvement/guidelines/asthm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ldcopd.org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80" TargetMode="External"/><Relationship Id="rId2" Type="http://schemas.openxmlformats.org/officeDocument/2006/relationships/hyperlink" Target="https://www.nhlbi.nih.gov/health-topics/asthm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399F9-660B-0BC1-856C-CA6A699329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anchor="b">
            <a:normAutofit/>
          </a:bodyPr>
          <a:lstStyle/>
          <a:p>
            <a:r>
              <a:rPr lang="en-GB" sz="3300" b="1"/>
              <a:t>Introduction to Physiology (BMHP5023)</a:t>
            </a:r>
            <a:br>
              <a:rPr lang="en-GB" sz="3300"/>
            </a:br>
            <a:r>
              <a:rPr lang="en-GB" sz="3300" b="1"/>
              <a:t> </a:t>
            </a:r>
            <a:br>
              <a:rPr lang="en-GB" sz="3300"/>
            </a:br>
            <a:r>
              <a:rPr lang="en-GB" sz="3300" b="1"/>
              <a:t>Component 2: Asthma</a:t>
            </a:r>
            <a:endParaRPr lang="en-GB" sz="3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B1C517-8EB6-9119-469B-09A84C46C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anchor="ctr">
            <a:normAutofit/>
          </a:bodyPr>
          <a:lstStyle/>
          <a:p>
            <a:r>
              <a:rPr lang="en-US" b="1"/>
              <a:t>Presented by:</a:t>
            </a:r>
          </a:p>
          <a:p>
            <a:r>
              <a:rPr lang="en-GB" b="1"/>
              <a:t>Student Names: Sophia Pitter</a:t>
            </a:r>
          </a:p>
          <a:p>
            <a:r>
              <a:rPr lang="en-GB" b="1"/>
              <a:t>Student ID: 2409134</a:t>
            </a:r>
          </a:p>
          <a:p>
            <a:endParaRPr lang="en-GB" dirty="0"/>
          </a:p>
        </p:txBody>
      </p:sp>
      <p:pic>
        <p:nvPicPr>
          <p:cNvPr id="6" name="Picture Placeholder 5" descr="A blue and white inhaler&#10;&#10;AI-generated content may be incorrect.">
            <a:extLst>
              <a:ext uri="{FF2B5EF4-FFF2-40B4-BE49-F238E27FC236}">
                <a16:creationId xmlns:a16="http://schemas.microsoft.com/office/drawing/2014/main" id="{57D44276-29BF-9242-D207-AEADEBBF7B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6" r="13056"/>
          <a:stretch/>
        </p:blipFill>
        <p:spPr>
          <a:xfrm>
            <a:off x="31" y="0"/>
            <a:ext cx="5067238" cy="6858000"/>
          </a:xfrm>
          <a:noFill/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5DD68304-9F5D-FBA7-FFAC-E0B77E474C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106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95"/>
    </mc:Choice>
    <mc:Fallback xmlns="">
      <p:transition spd="slow" advTm="18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77EFE-B3E8-D5D3-3C7F-8446DDBC6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30B44-3EC4-BE58-C235-195898125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320412"/>
            <a:ext cx="9985248" cy="3815211"/>
          </a:xfrm>
        </p:spPr>
        <p:txBody>
          <a:bodyPr/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Physiology is the learning of the functions and mechanisms in a living system, including many biological developments (GICOLD, 2023). 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diseases, for example asthma, pointedly affect lung function and general health.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is a chronic respiratory disorder producing swelling in the lungs, leading to signs such as coughing, wheezing, chest tightness, and shortness of breath (World Health Organization, 2021).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19C1176-6077-5EF8-1610-C2057E5D82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9620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57"/>
    </mc:Choice>
    <mc:Fallback xmlns="">
      <p:transition spd="slow" advTm="41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474D6-2534-AE29-AFDF-C489D82E5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Body Functioning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CE83B-1AF7-C5B1-0A3A-7B26D82CA3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19" y="1856232"/>
            <a:ext cx="7085125" cy="4005072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Body functioning states to the multifaceted connections between many physiological systems that keep homeostasis and allow life developments, for example circulation, respiration, digestion, and excretion.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systems work together in good harmony to support vital actions, from nutrient absorption to waste elimination.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Malfunction in any of these systems may lead to health problems, highlighting the significance of understanding body functioning for health-related areas (Smith, 2020).</a:t>
            </a:r>
          </a:p>
        </p:txBody>
      </p:sp>
      <p:pic>
        <p:nvPicPr>
          <p:cNvPr id="5" name="Picture 4" descr="A poster of a human body&#10;&#10;AI-generated content may be incorrect.">
            <a:extLst>
              <a:ext uri="{FF2B5EF4-FFF2-40B4-BE49-F238E27FC236}">
                <a16:creationId xmlns:a16="http://schemas.microsoft.com/office/drawing/2014/main" id="{DAA68010-B306-FCD7-EA0F-3169B4D17A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" r="1919" b="2"/>
          <a:stretch>
            <a:fillRect/>
          </a:stretch>
        </p:blipFill>
        <p:spPr>
          <a:xfrm>
            <a:off x="8022440" y="603504"/>
            <a:ext cx="3553863" cy="5202936"/>
          </a:xfrm>
          <a:prstGeom prst="rect">
            <a:avLst/>
          </a:prstGeom>
          <a:noFill/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D4E77EA-7EAC-E2E6-D731-F65C712389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1029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52"/>
    </mc:Choice>
    <mc:Fallback xmlns="">
      <p:transition spd="slow" advTm="46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62E71-B390-F5D9-9966-8DEBFD7D6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>
            <a:normAutofit/>
          </a:bodyPr>
          <a:lstStyle/>
          <a:p>
            <a:br>
              <a:rPr lang="en-GB" sz="2700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Relevant Anatomy and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8BB71-DE10-E547-24E4-FBB48FC2A87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61419"/>
            <a:ext cx="6400800" cy="3944014"/>
          </a:xfrm>
        </p:spPr>
        <p:txBody>
          <a:bodyPr>
            <a:normAutofit/>
          </a:bodyPr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includes the respiratory system, precisely the airways. The trachea branches into bronchi, which supplementary divide into bronchioles.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asthma, irritation and contraction of the bronchioles happen, producing limitation of airflow (Holgate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Polosa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2008).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Mucus creation augments, further blocking airflow. This results in signs such as wheezing, coughing, and shortness of breath (Holgate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Polosa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2008).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iagram of a human respiratory system&#10;&#10;AI-generated content may be incorrect.">
            <a:extLst>
              <a:ext uri="{FF2B5EF4-FFF2-40B4-BE49-F238E27FC236}">
                <a16:creationId xmlns:a16="http://schemas.microsoft.com/office/drawing/2014/main" id="{26BAE5AE-5A2A-3C22-4F79-05CC4B1733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61" r="24337" b="1"/>
          <a:stretch>
            <a:fillRect/>
          </a:stretch>
        </p:blipFill>
        <p:spPr>
          <a:xfrm>
            <a:off x="8022440" y="603504"/>
            <a:ext cx="3553863" cy="5202936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C9D87F9-46D0-20CE-9375-F56FAF9CB6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24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94"/>
    </mc:Choice>
    <mc:Fallback xmlns="">
      <p:transition spd="slow" advTm="55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360FF-3D33-C5AA-83CC-F78A2AC1D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Respiratory System is affected by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71D8A-B9AF-D359-397D-0237FA119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4842510" cy="4067623"/>
          </a:xfrm>
        </p:spPr>
        <p:txBody>
          <a:bodyPr anchor="ctr">
            <a:norm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pointedly affects the respiratory system by producing swelling and tightening of the airways, leading to trouble in breathing.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asthmatic people, the bronchial tubes become hyper-responsiveness to many causes, resultant in symptoms for example coughing, and shortness of breath (National Heart, Lung, and Blood Institute, 2020).</a:t>
            </a:r>
          </a:p>
          <a:p>
            <a:endParaRPr lang="en-GB" dirty="0"/>
          </a:p>
        </p:txBody>
      </p:sp>
      <p:pic>
        <p:nvPicPr>
          <p:cNvPr id="5" name="Picture 4" descr="A diagram of a human lungs&#10;&#10;AI-generated content may be incorrect.">
            <a:extLst>
              <a:ext uri="{FF2B5EF4-FFF2-40B4-BE49-F238E27FC236}">
                <a16:creationId xmlns:a16="http://schemas.microsoft.com/office/drawing/2014/main" id="{C581BF73-211F-63B4-1CFC-DBE99C3181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9" r="-1" b="-1"/>
          <a:stretch>
            <a:fillRect/>
          </a:stretch>
        </p:blipFill>
        <p:spPr>
          <a:xfrm>
            <a:off x="6066282" y="2203703"/>
            <a:ext cx="4842510" cy="4067623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82162D8-4EF3-B9D3-C0ED-025388838E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205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70"/>
    </mc:Choice>
    <mc:Fallback xmlns="">
      <p:transition spd="slow" advTm="39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16C50-5B2D-5628-314E-729A0385E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for the patient “Mrs Z” with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7D01D-B8F2-9F46-299E-3B091DDC6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4897374" cy="4572000"/>
          </a:xfrm>
        </p:spPr>
        <p:txBody>
          <a:bodyPr>
            <a:norm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part of the presentation, the patient is named Mrs. Z due to data privacy and anonymous.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 plan will be for Mrs. Z with Asthma, and the following information will be included in the care plan: key demographic information, and key risk factors related to Asthma based on her lifestyle. </a:t>
            </a:r>
          </a:p>
          <a:p>
            <a:endParaRPr lang="en-GB" dirty="0"/>
          </a:p>
        </p:txBody>
      </p:sp>
      <p:pic>
        <p:nvPicPr>
          <p:cNvPr id="5" name="Picture 4" descr="A person sitting in chairs with a clipboard and a person sitting in chairs&#10;&#10;AI-generated content may be incorrect.">
            <a:extLst>
              <a:ext uri="{FF2B5EF4-FFF2-40B4-BE49-F238E27FC236}">
                <a16:creationId xmlns:a16="http://schemas.microsoft.com/office/drawing/2014/main" id="{A327A6A3-067C-37C2-0AEC-C385225DDB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3"/>
          <a:stretch>
            <a:fillRect/>
          </a:stretch>
        </p:blipFill>
        <p:spPr>
          <a:xfrm>
            <a:off x="6121146" y="1563624"/>
            <a:ext cx="4897374" cy="4572000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09EE597-2397-A9DD-BBBA-9DA18AB93E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298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80"/>
    </mc:Choice>
    <mc:Fallback xmlns="">
      <p:transition spd="slow" advTm="33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11368-829E-0380-A27D-70CC9EB6E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for the patient (Cont..)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96A73-1C47-CCF8-BCE7-9CC10FC2E7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Demographic Information of Mrs. Z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D8504-E026-29ED-B9CC-9B1445B4E4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Mrs. Z is a 75-year-old retired cleaner who lives by herself in a flat in South London.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 has a history of asthma, which may be activated by dust and cold air.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 depends on her inhalers to handle her symptoms.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Mrs. Z is a non-smoker and has restricted mobility because to osteoarthritis.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 has a caring family with consistent visits from her daughter and grandchildren, who assist with her shopping and domestic tasks.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E0C3A-1F89-C37B-263F-1DC9F5C23F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Factors of Asthma for Mrs. Z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3206FD0-BBC7-2CEE-E842-F170A3B168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Asthma risk factors comprise hereditary predisposition, respiratory contagions, and allergen contact (Holgate, 2012).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Ecological factors such as air pollution and tobacco smoke as well play an important role.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Furthermore, respiratory situations for example rhinitis and sinusitis may rise the risk of asthma.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contact to allergens and changes in lifestyle might contribute to the development of asthma (Holgate, 2012).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41654B4-AFC9-1D1D-B211-F840F486C2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266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759"/>
    </mc:Choice>
    <mc:Fallback xmlns="">
      <p:transition spd="slow" advTm="116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5C599-B34B-7485-854C-242C2F6E8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for the patient (Cont..)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FE746-4C69-8656-412B-CABC11CC6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86116"/>
            <a:ext cx="9985248" cy="4149508"/>
          </a:xfrm>
        </p:spPr>
        <p:txBody>
          <a:bodyPr/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management may be affected by many risk factors, mainly in older adults such as Mrs. Z.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Mrs. Z, many risk factors might worsen her asthma.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 restricted mobility because of osteoarthritis might lead to decreased lung function and augmented vulnerability to respiratory contagions (Kumar et al., 2018).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Furthermore, living in a flat in London might expose Mrs. Z to urban air pollution, which may cause asthma symptoms (Kelly and Fussell, 2011).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Additionally, dependence on her inhalers deprived of systematic monitoring might lead to over-reliance and deprived asthma control.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9F7B17B-B468-E114-0419-0A41F295D0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637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127"/>
    </mc:Choice>
    <mc:Fallback xmlns="">
      <p:transition spd="slow" advTm="73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C7C0A-A483-4CB0-E8BE-1D896ADD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Evidence-based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BA3D2-BD05-FBA5-9E02-961D4EF91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07458"/>
            <a:ext cx="9985248" cy="4228166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Care Routine</a:t>
            </a:r>
            <a:endParaRPr lang="en-GB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Mrs. Z needs a personalised care routine to handle her asthma and osteoarthritis.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have consistent cleaning to diminish dust, utilising a damp cloth and vacuum cleaner with a HEPA filter (NICE, 2019).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recommended to keeping a warm setting, with a temperature range of 18-22°C to decrease causes of asthma (British Thoracic Society, 2019).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Always moderate exercises to keep mobility, for example chair-based workouts, as suggested by the healthcare provider.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EBB686D-EE68-6289-8CB1-1D22E98A20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370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21"/>
    </mc:Choice>
    <mc:Fallback xmlns="">
      <p:transition spd="slow" advTm="69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08FC1-08B0-20EF-D51D-8C690DAD6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Plan Recommendations (Cont..)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AA684-4E93-554F-0F2C-49609175D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07458"/>
            <a:ext cx="9985248" cy="4228166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Monitoring</a:t>
            </a:r>
            <a:endParaRPr lang="en-GB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screening of asthma signs and lung function utilising peak flow measurements (NICE, 2019)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Revising inhaler method and obedience to medicine schedule.</a:t>
            </a:r>
          </a:p>
          <a:p>
            <a:pPr marL="0" indent="0" algn="just">
              <a:buNone/>
            </a:pPr>
            <a:r>
              <a:rPr lang="en-GB" sz="20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Care Planning</a:t>
            </a:r>
            <a:endParaRPr lang="en-GB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Joint care planning with Mrs. Z, her family, and healthcare professionals to certify her needs are met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examination of her care plan to accommodate any shifts in her situation.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91D2020-CDFA-8EA8-F852-F976A9E66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538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23"/>
    </mc:Choice>
    <mc:Fallback xmlns="">
      <p:transition spd="slow" advTm="44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095A-016F-AE02-2EFA-087708398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Plan Recommendations (Cont..)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E0093-718D-3C6D-943F-590BA320C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19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GB" sz="19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Always keep clear communication with Mrs. Z and her family about her care plan.</a:t>
            </a: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Give information regarding asthma management approaches and the significance of medicine obedience to encourage shared decision-making.</a:t>
            </a: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family of Mrs. Z, including herself must be fully involved in the care decisions where suitable.</a:t>
            </a:r>
          </a:p>
          <a:p>
            <a:pPr marL="0" indent="0" algn="just">
              <a:buNone/>
            </a:pPr>
            <a:r>
              <a:rPr lang="en-GB" sz="19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endParaRPr lang="en-GB" sz="19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autonomy of Mrs. Z and her preferences must be respected, certifying informed consent is always gotten for any interventions.</a:t>
            </a: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Always consider possible effects on her quality of life when the decisions are made (General Medical Council, 2020).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E1D40EB-B02C-9B0F-ADE2-B63C77A9F9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635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717"/>
    </mc:Choice>
    <mc:Fallback xmlns="">
      <p:transition spd="slow" advTm="6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62ECA-7A0A-B859-E55F-E1DA892D4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5F3FE-6FDE-29D2-4E15-C7E99B52B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074606"/>
            <a:ext cx="9985248" cy="4061018"/>
          </a:xfrm>
        </p:spPr>
        <p:txBody>
          <a:bodyPr/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summary, the care plan of Mrs. Z must prioritise the management of asthma and mobility support.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cleaning and dusting with negligeable disturbance, together with the usage of air cleansers, may assist decrease causes of asthma.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Tailored exercise agendas and physical assistances may enhance mobility.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Leveraging the support of her family while valuing her autonomy will also improve her general wellbeing.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reviews will certify her care plan stays personalised to her developing needs.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A3C45D-C16B-42C3-E774-A43C3570C7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7715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11"/>
    </mc:Choice>
    <mc:Fallback xmlns="">
      <p:transition spd="slow" advTm="620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6987D-1814-88EE-2AD6-CC55E38A5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764B2-4F6F-4A0C-4E64-1E04142AB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Thoracic Society. (2019). British Guideline on the Management of Asthma.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https://www.brit-thoracic.org.uk/quality-improvement/guidelines/asthma/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Council. (2020). Decision making and consent.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https://www.gmc-uk.org/ethical-guidance/ethical-guidance-for-doctors/decision-making-and-consent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Chronic Obstructive Lung Disease. (2023). Global strategy for the prevention, diagnosis, and management of COPD.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https://goldcopd.org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Holgate, S. T.,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Polosa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R. (2008). Treatment strategies for allergy and asthma. Nature Reviews Immunology, 8(3), 218-230.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10.1038/nri2262.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Holgate, S. T. (2012). Asthma: A Brief History. American Journal of Respiratory and Critical Care Medicine, 185(7), 693-698.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52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D0CA-D469-2FC0-B5CC-197B4AA2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(Cont..)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A2EF0-213D-FD1E-B035-D46D31B8F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Kelly, F. J., &amp; Fussell, J. C. (2011). Air pollution and airway disease. Clinical &amp; Experimental Allergy, 41(8), 1059-1071.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Kumar, P., et al. (2018). Impact of mobility on respiratory health. Journal of Clinical and Diagnostic Research, 12(9), OE01-OE04.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Heart, Lung, and Blood Institute. (2020). Asthma.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https://www.nhlbi.nih.gov/health-topics/asthma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NICE. (2019). Asthma: diagnosis, monitoring, and chronic asthma management.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https://www.nice.org.uk/guidance/ng80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Smith, J. (2020). Human Physiology: An Integrated Approach. New York: Academic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(2021). Chronic respiratory diseases. Retrieved from https://www.who.int/news-room/fact-sheets/detail/chronic-respiratory-diseases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81663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1365</Words>
  <Application>Microsoft Office PowerPoint</Application>
  <PresentationFormat>Widescreen</PresentationFormat>
  <Paragraphs>81</Paragraphs>
  <Slides>14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Avenir Next LT Pro</vt:lpstr>
      <vt:lpstr>Avenir Next LT Pro Light</vt:lpstr>
      <vt:lpstr>Neue Haas Grotesk Text Pro</vt:lpstr>
      <vt:lpstr>GradientRise</vt:lpstr>
      <vt:lpstr>Introduction to Physiology (BMHP5023)   Component 2: Asthma</vt:lpstr>
      <vt:lpstr>Introduction</vt:lpstr>
      <vt:lpstr>Body Functioning</vt:lpstr>
      <vt:lpstr> Relevant Anatomy and physiology</vt:lpstr>
      <vt:lpstr>How Respiratory System is affected by Asthma</vt:lpstr>
      <vt:lpstr>Care Plan for the patient “Mrs Z” with Asthma</vt:lpstr>
      <vt:lpstr>Care Plan for the patient (Cont..)</vt:lpstr>
      <vt:lpstr>Care Plan for the patient (Cont..)</vt:lpstr>
      <vt:lpstr>Care Plan Evidence-based Recommendations</vt:lpstr>
      <vt:lpstr>Care Plan Recommendations (Cont..)</vt:lpstr>
      <vt:lpstr>Care Plan Recommendations (Cont..)</vt:lpstr>
      <vt:lpstr>Conclusion</vt:lpstr>
      <vt:lpstr>References</vt:lpstr>
      <vt:lpstr>References (Cont..)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Physiology (BMHP5023)   Component 2: Asthma</dc:title>
  <dc:creator>London UK</dc:creator>
  <cp:lastModifiedBy>Netloan User</cp:lastModifiedBy>
  <cp:revision>4</cp:revision>
  <dcterms:created xsi:type="dcterms:W3CDTF">2025-10-12T07:48:37Z</dcterms:created>
  <dcterms:modified xsi:type="dcterms:W3CDTF">2025-11-24T15:19:33Z</dcterms:modified>
</cp:coreProperties>
</file>