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1"/>
  </p:notesMasterIdLst>
  <p:sldIdLst>
    <p:sldId id="257" r:id="rId2"/>
    <p:sldId id="258" r:id="rId3"/>
    <p:sldId id="259" r:id="rId4"/>
    <p:sldId id="260" r:id="rId5"/>
    <p:sldId id="263" r:id="rId6"/>
    <p:sldId id="261" r:id="rId7"/>
    <p:sldId id="264" r:id="rId8"/>
    <p:sldId id="262"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4" d="100"/>
          <a:sy n="74" d="100"/>
        </p:scale>
        <p:origin x="104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F260AF-185E-49DB-9859-32486AB5EC01}" type="datetimeFigureOut">
              <a:rPr lang="en-US" smtClean="0"/>
              <a:t>6/2/2025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90F163-E025-4667-9739-E407C241FE94}" type="slidenum">
              <a:rPr lang="en-US" smtClean="0"/>
              <a:t>‹#›</a:t>
            </a:fld>
            <a:endParaRPr lang="en-US" dirty="0"/>
          </a:p>
        </p:txBody>
      </p:sp>
    </p:spTree>
    <p:extLst>
      <p:ext uri="{BB962C8B-B14F-4D97-AF65-F5344CB8AC3E}">
        <p14:creationId xmlns:p14="http://schemas.microsoft.com/office/powerpoint/2010/main" val="2863037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buNone/>
            </a:pPr>
            <a:r>
              <a:rPr lang="en-GB" sz="1400" b="1" kern="0" dirty="0">
                <a:effectLst/>
                <a:latin typeface="Times New Roman" panose="02020603050405020304" pitchFamily="18" charset="0"/>
              </a:rPr>
              <a:t>Introduction</a:t>
            </a:r>
            <a:endParaRPr lang="en-US" sz="1400" b="1" kern="0" dirty="0">
              <a:effectLst/>
              <a:latin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rPr>
              <a:t>Time management skills involve prioritising, effectively planning and executing tasks to achieve desired results within a certain timeframe (Wilson et al., 2021). This is important for stress reduction, productivity, and the overall well-being of an individual. The presentation will illustrate the importance of time management in higher education to achieve academic success. Also, it will discuss some strategies to enhance these skills to achieve both the professional and personal aspects of an individual.   </a:t>
            </a:r>
            <a:endParaRPr lang="en-US" sz="12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A90F163-E025-4667-9739-E407C241FE94}" type="slidenum">
              <a:rPr lang="en-US" smtClean="0"/>
              <a:t>3</a:t>
            </a:fld>
            <a:endParaRPr lang="en-US" dirty="0"/>
          </a:p>
        </p:txBody>
      </p:sp>
    </p:spTree>
    <p:extLst>
      <p:ext uri="{BB962C8B-B14F-4D97-AF65-F5344CB8AC3E}">
        <p14:creationId xmlns:p14="http://schemas.microsoft.com/office/powerpoint/2010/main" val="22007065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None/>
            </a:pPr>
            <a:r>
              <a:rPr lang="en-GB" sz="1400" b="1" kern="0" dirty="0">
                <a:effectLst/>
                <a:latin typeface="Times New Roman" panose="02020603050405020304" pitchFamily="18" charset="0"/>
              </a:rPr>
              <a:t>Importance of time management</a:t>
            </a:r>
            <a:endParaRPr lang="en-US" sz="1400" b="1" kern="0" dirty="0">
              <a:effectLst/>
              <a:latin typeface="Times New Roman" panose="02020603050405020304" pitchFamily="18" charset="0"/>
            </a:endParaRPr>
          </a:p>
          <a:p>
            <a:pPr algn="just">
              <a:buNone/>
            </a:pPr>
            <a:r>
              <a:rPr lang="en-GB" sz="1200" b="1" i="1" dirty="0">
                <a:effectLst/>
                <a:latin typeface="Times New Roman" panose="02020603050405020304" pitchFamily="18" charset="0"/>
                <a:ea typeface="Times New Roman" panose="02020603050405020304" pitchFamily="18" charset="0"/>
              </a:rPr>
              <a:t>Personal development and work-life balance </a:t>
            </a:r>
            <a:endParaRPr lang="en-US" sz="1200" dirty="0">
              <a:effectLst/>
              <a:latin typeface="Times New Roman" panose="02020603050405020304" pitchFamily="18" charset="0"/>
              <a:ea typeface="Times New Roman" panose="02020603050405020304" pitchFamily="18" charset="0"/>
            </a:endParaRPr>
          </a:p>
          <a:p>
            <a:pPr algn="just">
              <a:buNone/>
            </a:pPr>
            <a:r>
              <a:rPr lang="en-GB" sz="1200" dirty="0">
                <a:effectLst/>
                <a:latin typeface="Times New Roman" panose="02020603050405020304" pitchFamily="18" charset="0"/>
                <a:ea typeface="Times New Roman" panose="02020603050405020304" pitchFamily="18" charset="0"/>
              </a:rPr>
              <a:t>Time management aptitude helps learners to balance extracurricular activities, academics and personal life. Preventing burnout and supporting a more fulfilling experience for them to achieve their higher education goals. This skill plays an important role in promoting and maintaining personal development and work-life balance. Higher education life involves not only educational activities but also extracurricular activities, social commitments and part-time jobs. Students who can handle their time efficiently are better equipped to balance these places without compromising their well-being. This aptitude allows them to create self-discipline, decision-making capabilities and responsibility, all of which are useful beyond universities (Wolters and Brady, 2021).</a:t>
            </a:r>
            <a:endParaRPr lang="en-US" sz="12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A90F163-E025-4667-9739-E407C241FE94}" type="slidenum">
              <a:rPr lang="en-US" smtClean="0"/>
              <a:t>4</a:t>
            </a:fld>
            <a:endParaRPr lang="en-US" dirty="0"/>
          </a:p>
        </p:txBody>
      </p:sp>
    </p:spTree>
    <p:extLst>
      <p:ext uri="{BB962C8B-B14F-4D97-AF65-F5344CB8AC3E}">
        <p14:creationId xmlns:p14="http://schemas.microsoft.com/office/powerpoint/2010/main" val="2237159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buNone/>
            </a:pPr>
            <a:r>
              <a:rPr lang="en-GB" sz="1800" b="1" i="1" dirty="0">
                <a:effectLst/>
                <a:latin typeface="Times New Roman" panose="02020603050405020304" pitchFamily="18" charset="0"/>
                <a:ea typeface="Times New Roman" panose="02020603050405020304" pitchFamily="18" charset="0"/>
              </a:rPr>
              <a:t>Academic performance and stress reduction</a:t>
            </a:r>
            <a:endParaRPr lang="en-US"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Students who prioritise work and build schedules tend to perform better academically. The reason is that it helps them to prepare properly and dedicate sufficient time to each and every part of the study. Efficient time management is important for students in higher education as it directly affects educational success. Moreover, with various deadlines, exams, independent study periods and lectures, learners accordingly plan their time so they can complete all academic aspects within time. Appropriate scheduling helps for better preparation, leading to enhancement of their marks and establishing a better understanding of the subjects. By avoiding last-minute stress, students divide the task into smaller and more manageable parts, which helps to improve overall well-being (Zimmerman et al., 2023).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A90F163-E025-4667-9739-E407C241FE94}" type="slidenum">
              <a:rPr lang="en-US" smtClean="0"/>
              <a:t>5</a:t>
            </a:fld>
            <a:endParaRPr lang="en-US" dirty="0"/>
          </a:p>
        </p:txBody>
      </p:sp>
    </p:spTree>
    <p:extLst>
      <p:ext uri="{BB962C8B-B14F-4D97-AF65-F5344CB8AC3E}">
        <p14:creationId xmlns:p14="http://schemas.microsoft.com/office/powerpoint/2010/main" val="42164976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buNone/>
            </a:pPr>
            <a:r>
              <a:rPr lang="en-GB" sz="1800" b="1" kern="0" dirty="0">
                <a:effectLst/>
                <a:latin typeface="Times New Roman" panose="02020603050405020304" pitchFamily="18" charset="0"/>
              </a:rPr>
              <a:t>Strategies to improve these skills</a:t>
            </a:r>
            <a:endParaRPr lang="en-US" sz="1800" b="1" kern="0" dirty="0">
              <a:effectLst/>
              <a:latin typeface="Times New Roman" panose="02020603050405020304" pitchFamily="18" charset="0"/>
            </a:endParaRPr>
          </a:p>
          <a:p>
            <a:pPr algn="just">
              <a:lnSpc>
                <a:spcPct val="150000"/>
              </a:lnSpc>
              <a:buNone/>
            </a:pPr>
            <a:r>
              <a:rPr lang="en-GB" sz="1800" b="1" i="1" dirty="0">
                <a:effectLst/>
                <a:latin typeface="Times New Roman" panose="02020603050405020304" pitchFamily="18" charset="0"/>
                <a:ea typeface="Times New Roman" panose="02020603050405020304" pitchFamily="18" charset="0"/>
              </a:rPr>
              <a:t>Active learning and engagement </a:t>
            </a:r>
            <a:endParaRPr lang="en-US"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Engage in some activities such as group decisions, simulation, and debates to improve communication, problem-solving and teamwork skills. Moreover, in this aspect, planning and task prioritising are one of the main techniques. Strategies such as utilising time blocking techniques, creating detailed work schedules, and actively tracking time spent on tasks all improve efficiency and focus. Break a big topic into more manageable and smaller parts, and set realistic deadlines which help students achieve their educational goals (Brower, 2025).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A90F163-E025-4667-9739-E407C241FE94}" type="slidenum">
              <a:rPr lang="en-US" smtClean="0"/>
              <a:t>6</a:t>
            </a:fld>
            <a:endParaRPr lang="en-US" dirty="0"/>
          </a:p>
        </p:txBody>
      </p:sp>
    </p:spTree>
    <p:extLst>
      <p:ext uri="{BB962C8B-B14F-4D97-AF65-F5344CB8AC3E}">
        <p14:creationId xmlns:p14="http://schemas.microsoft.com/office/powerpoint/2010/main" val="24405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buNone/>
            </a:pPr>
            <a:r>
              <a:rPr lang="en-GB" sz="1200" b="1" i="1" dirty="0">
                <a:effectLst/>
                <a:latin typeface="Times New Roman" panose="02020603050405020304" pitchFamily="18" charset="0"/>
                <a:ea typeface="Times New Roman" panose="02020603050405020304" pitchFamily="18" charset="0"/>
              </a:rPr>
              <a:t>Prioritisation and Goal Setting</a:t>
            </a:r>
            <a:endParaRPr lang="en-US" sz="1200" dirty="0">
              <a:effectLst/>
              <a:latin typeface="Times New Roman" panose="02020603050405020304" pitchFamily="18" charset="0"/>
              <a:ea typeface="Times New Roman" panose="02020603050405020304" pitchFamily="18" charset="0"/>
            </a:endParaRPr>
          </a:p>
          <a:p>
            <a:pPr>
              <a:buNone/>
            </a:pPr>
            <a:r>
              <a:rPr lang="en-GB" sz="1200" dirty="0">
                <a:effectLst/>
                <a:latin typeface="Times New Roman" panose="02020603050405020304" pitchFamily="18" charset="0"/>
                <a:ea typeface="Times New Roman" panose="02020603050405020304" pitchFamily="18" charset="0"/>
              </a:rPr>
              <a:t>This is one of the most effective strategies for developing time management is to learn how to prioritise important work and set realistic and clear goals. Students should begin by determining important and urgent tasks, utilising tools such as the Eisenhower Matrix. Dividing large assignments into more manageable and small steps with deadlines allows for the prevention of procrastination and keeps track of students' progress. By building regular, weekly and semester-long term goals, they can stay concentrated and motivated, confirming that educational and personal development and responsibilities are balanced effectively (Loble, 2024)</a:t>
            </a:r>
            <a:endParaRPr lang="en-US" dirty="0"/>
          </a:p>
          <a:p>
            <a:endParaRPr lang="en-US" dirty="0"/>
          </a:p>
        </p:txBody>
      </p:sp>
      <p:sp>
        <p:nvSpPr>
          <p:cNvPr id="4" name="Slide Number Placeholder 3"/>
          <p:cNvSpPr>
            <a:spLocks noGrp="1"/>
          </p:cNvSpPr>
          <p:nvPr>
            <p:ph type="sldNum" sz="quarter" idx="5"/>
          </p:nvPr>
        </p:nvSpPr>
        <p:spPr/>
        <p:txBody>
          <a:bodyPr/>
          <a:lstStyle/>
          <a:p>
            <a:fld id="{EA90F163-E025-4667-9739-E407C241FE94}" type="slidenum">
              <a:rPr lang="en-US" smtClean="0"/>
              <a:t>7</a:t>
            </a:fld>
            <a:endParaRPr lang="en-US" dirty="0"/>
          </a:p>
        </p:txBody>
      </p:sp>
    </p:spTree>
    <p:extLst>
      <p:ext uri="{BB962C8B-B14F-4D97-AF65-F5344CB8AC3E}">
        <p14:creationId xmlns:p14="http://schemas.microsoft.com/office/powerpoint/2010/main" val="34683138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buNone/>
            </a:pPr>
            <a:r>
              <a:rPr lang="en-GB" sz="1800" b="1" kern="0" dirty="0">
                <a:effectLst/>
                <a:latin typeface="Times New Roman" panose="02020603050405020304" pitchFamily="18" charset="0"/>
              </a:rPr>
              <a:t>Conclusion</a:t>
            </a:r>
            <a:endParaRPr lang="en-US" sz="1800" b="1" kern="0" dirty="0">
              <a:effectLst/>
              <a:latin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 presentation has discussed the importance of time management skills in higher education. Through these aptitudes, students can improve their academic performance, personal development, reduce stress and work-life balance. This skill has them break the task into more manageable parts and also guides them to set real-life goals for their future development. Also, it has showcased some effective strategies to improve this aptitude to achieve both personal and professional growth and development.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A90F163-E025-4667-9739-E407C241FE94}" type="slidenum">
              <a:rPr lang="en-US" smtClean="0"/>
              <a:t>8</a:t>
            </a:fld>
            <a:endParaRPr lang="en-US" dirty="0"/>
          </a:p>
        </p:txBody>
      </p:sp>
    </p:spTree>
    <p:extLst>
      <p:ext uri="{BB962C8B-B14F-4D97-AF65-F5344CB8AC3E}">
        <p14:creationId xmlns:p14="http://schemas.microsoft.com/office/powerpoint/2010/main" val="3322315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buNone/>
            </a:pPr>
            <a:r>
              <a:rPr lang="en-GB" sz="1800" b="1" kern="0" dirty="0">
                <a:effectLst/>
                <a:latin typeface="Times New Roman" panose="02020603050405020304" pitchFamily="18" charset="0"/>
              </a:rPr>
              <a:t>References</a:t>
            </a:r>
            <a:endParaRPr lang="en-US" sz="1800" b="1" kern="0" dirty="0">
              <a:effectLst/>
              <a:latin typeface="Times New Roman" panose="02020603050405020304" pitchFamily="18" charset="0"/>
            </a:endParaRPr>
          </a:p>
          <a:p>
            <a:pPr algn="just">
              <a:lnSpc>
                <a:spcPct val="150000"/>
              </a:lnSpc>
              <a:buNone/>
            </a:pPr>
            <a:r>
              <a:rPr lang="en-GB" sz="1800" dirty="0">
                <a:effectLst/>
                <a:latin typeface="Times New Roman" panose="02020603050405020304" pitchFamily="18" charset="0"/>
                <a:ea typeface="Times New Roman" panose="02020603050405020304" pitchFamily="18" charset="0"/>
              </a:rPr>
              <a:t>Brower, T., (2025). </a:t>
            </a:r>
            <a:r>
              <a:rPr lang="en-GB" sz="1800" i="1" dirty="0">
                <a:effectLst/>
                <a:latin typeface="Times New Roman" panose="02020603050405020304" pitchFamily="18" charset="0"/>
                <a:ea typeface="Times New Roman" panose="02020603050405020304" pitchFamily="18" charset="0"/>
              </a:rPr>
              <a:t>5 Skills Students Need From Higher Education To Increase Employability.</a:t>
            </a:r>
            <a:r>
              <a:rPr lang="en-GB" sz="1800" dirty="0">
                <a:effectLst/>
                <a:latin typeface="Times New Roman" panose="02020603050405020304" pitchFamily="18" charset="0"/>
                <a:ea typeface="Times New Roman" panose="02020603050405020304" pitchFamily="18" charset="0"/>
              </a:rPr>
              <a:t> [Online] Available at: https://www.forbes.com/sites/tracybrower/2025/02/02/5-skills-students-need-from-higher-education-to-increase-employability/ [Accessed 28 May 2025].</a:t>
            </a:r>
            <a:endParaRPr lang="en-US" sz="1800" dirty="0">
              <a:effectLst/>
              <a:latin typeface="Times New Roman" panose="02020603050405020304" pitchFamily="18" charset="0"/>
              <a:ea typeface="Times New Roman" panose="02020603050405020304" pitchFamily="18" charset="0"/>
            </a:endParaRPr>
          </a:p>
          <a:p>
            <a:pPr algn="just">
              <a:lnSpc>
                <a:spcPct val="150000"/>
              </a:lnSpc>
              <a:buNone/>
            </a:pPr>
            <a:r>
              <a:rPr lang="en-GB" sz="1800" dirty="0">
                <a:effectLst/>
                <a:latin typeface="Times New Roman" panose="02020603050405020304" pitchFamily="18" charset="0"/>
                <a:ea typeface="Times New Roman" panose="02020603050405020304" pitchFamily="18" charset="0"/>
              </a:rPr>
              <a:t>Loble, M., (2024). </a:t>
            </a:r>
            <a:r>
              <a:rPr lang="en-GB" sz="1800" i="1" dirty="0">
                <a:effectLst/>
                <a:latin typeface="Times New Roman" panose="02020603050405020304" pitchFamily="18" charset="0"/>
                <a:ea typeface="Times New Roman" panose="02020603050405020304" pitchFamily="18" charset="0"/>
              </a:rPr>
              <a:t>Four Ways Higher Education Institutions Can Prepare Students For Lifelong Learning.</a:t>
            </a:r>
            <a:r>
              <a:rPr lang="en-GB" sz="1800" dirty="0">
                <a:effectLst/>
                <a:latin typeface="Times New Roman" panose="02020603050405020304" pitchFamily="18" charset="0"/>
                <a:ea typeface="Times New Roman" panose="02020603050405020304" pitchFamily="18" charset="0"/>
              </a:rPr>
              <a:t> [Online] Available at: https://www.forbes.com/councils/forbesbusinessdevelopmentcouncil/2024/05/22/four-ways-higher-education-institutions-can-prepare-students-for-lifelong-learning/ [Accessed 28 May 2025].</a:t>
            </a:r>
            <a:endParaRPr lang="en-US" sz="1800" dirty="0">
              <a:effectLst/>
              <a:latin typeface="Times New Roman" panose="02020603050405020304" pitchFamily="18" charset="0"/>
              <a:ea typeface="Times New Roman" panose="02020603050405020304" pitchFamily="18" charset="0"/>
            </a:endParaRPr>
          </a:p>
          <a:p>
            <a:pPr algn="just">
              <a:lnSpc>
                <a:spcPct val="150000"/>
              </a:lnSpc>
              <a:buNone/>
            </a:pPr>
            <a:r>
              <a:rPr lang="en-GB" sz="1800" dirty="0">
                <a:effectLst/>
                <a:latin typeface="Times New Roman" panose="02020603050405020304" pitchFamily="18" charset="0"/>
                <a:ea typeface="Times New Roman" panose="02020603050405020304" pitchFamily="18" charset="0"/>
              </a:rPr>
              <a:t>Wilson, R., Joiner, K. and Abbasi, A., (2021). Improving students’ performance with time management skills. </a:t>
            </a:r>
            <a:r>
              <a:rPr lang="en-GB" sz="1800" i="1" dirty="0">
                <a:effectLst/>
                <a:latin typeface="Times New Roman" panose="02020603050405020304" pitchFamily="18" charset="0"/>
                <a:ea typeface="Times New Roman" panose="02020603050405020304" pitchFamily="18" charset="0"/>
              </a:rPr>
              <a:t>Journal of university teaching and learning practice</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18</a:t>
            </a:r>
            <a:r>
              <a:rPr lang="en-GB" sz="1800" dirty="0">
                <a:effectLst/>
                <a:latin typeface="Times New Roman" panose="02020603050405020304" pitchFamily="18" charset="0"/>
                <a:ea typeface="Times New Roman" panose="02020603050405020304" pitchFamily="18" charset="0"/>
              </a:rPr>
              <a:t>(4).</a:t>
            </a:r>
            <a:endParaRPr lang="en-US" sz="1800" dirty="0">
              <a:effectLst/>
              <a:latin typeface="Times New Roman" panose="02020603050405020304" pitchFamily="18" charset="0"/>
              <a:ea typeface="Times New Roman" panose="02020603050405020304" pitchFamily="18" charset="0"/>
            </a:endParaRPr>
          </a:p>
          <a:p>
            <a:pPr algn="just">
              <a:lnSpc>
                <a:spcPct val="150000"/>
              </a:lnSpc>
              <a:buNone/>
            </a:pPr>
            <a:r>
              <a:rPr lang="en-GB" sz="1800" dirty="0">
                <a:effectLst/>
                <a:latin typeface="Times New Roman" panose="02020603050405020304" pitchFamily="18" charset="0"/>
                <a:ea typeface="Times New Roman" panose="02020603050405020304" pitchFamily="18" charset="0"/>
              </a:rPr>
              <a:t>Wolters, C.A. and Brady, A.C., (2021). College students’ time management: A self-regulated learning perspective. </a:t>
            </a:r>
            <a:r>
              <a:rPr lang="en-GB" sz="1800" i="1" dirty="0">
                <a:effectLst/>
                <a:latin typeface="Times New Roman" panose="02020603050405020304" pitchFamily="18" charset="0"/>
                <a:ea typeface="Times New Roman" panose="02020603050405020304" pitchFamily="18" charset="0"/>
              </a:rPr>
              <a:t>Educational Psychology Review</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33</a:t>
            </a:r>
            <a:r>
              <a:rPr lang="en-GB" sz="1800" dirty="0">
                <a:effectLst/>
                <a:latin typeface="Times New Roman" panose="02020603050405020304" pitchFamily="18" charset="0"/>
                <a:ea typeface="Times New Roman" panose="02020603050405020304" pitchFamily="18" charset="0"/>
              </a:rPr>
              <a:t>(4), pp.1319-1351.</a:t>
            </a:r>
            <a:endParaRPr lang="en-US" sz="1800" dirty="0">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rPr>
              <a:t>Zimmerman, B.J., Greenberg, D. and Weinstein, C.E., (2023). Self-regulating academic study time: A strategy approach. In </a:t>
            </a:r>
            <a:r>
              <a:rPr lang="en-GB" sz="1800" i="1" dirty="0">
                <a:effectLst/>
                <a:latin typeface="Times New Roman" panose="02020603050405020304" pitchFamily="18" charset="0"/>
                <a:ea typeface="Times New Roman" panose="02020603050405020304" pitchFamily="18" charset="0"/>
              </a:rPr>
              <a:t>Self-regulation of learning and performance</a:t>
            </a:r>
            <a:r>
              <a:rPr lang="en-GB" sz="1800" dirty="0">
                <a:effectLst/>
                <a:latin typeface="Times New Roman" panose="02020603050405020304" pitchFamily="18" charset="0"/>
                <a:ea typeface="Times New Roman" panose="02020603050405020304" pitchFamily="18" charset="0"/>
              </a:rPr>
              <a:t> (pp. 181-199). Routledge.</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A90F163-E025-4667-9739-E407C241FE94}" type="slidenum">
              <a:rPr lang="en-US" smtClean="0"/>
              <a:t>9</a:t>
            </a:fld>
            <a:endParaRPr lang="en-US" dirty="0"/>
          </a:p>
        </p:txBody>
      </p:sp>
    </p:spTree>
    <p:extLst>
      <p:ext uri="{BB962C8B-B14F-4D97-AF65-F5344CB8AC3E}">
        <p14:creationId xmlns:p14="http://schemas.microsoft.com/office/powerpoint/2010/main" val="19108448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E553C-26EA-C1F7-6188-FC39DE35DE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37D0BD8-7AEF-6611-1CF0-16F21A45F7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08DDDFF-A25D-DAAD-5061-DD0010B206CE}"/>
              </a:ext>
            </a:extLst>
          </p:cNvPr>
          <p:cNvSpPr>
            <a:spLocks noGrp="1"/>
          </p:cNvSpPr>
          <p:nvPr>
            <p:ph type="dt" sz="half" idx="10"/>
          </p:nvPr>
        </p:nvSpPr>
        <p:spPr/>
        <p:txBody>
          <a:bodyPr/>
          <a:lstStyle/>
          <a:p>
            <a:fld id="{0838445D-CF92-434A-BA1D-EBB3B8524A41}" type="datetimeFigureOut">
              <a:rPr lang="en-US" smtClean="0"/>
              <a:t>6/2/2025</a:t>
            </a:fld>
            <a:endParaRPr lang="en-US" dirty="0"/>
          </a:p>
        </p:txBody>
      </p:sp>
      <p:sp>
        <p:nvSpPr>
          <p:cNvPr id="5" name="Footer Placeholder 4">
            <a:extLst>
              <a:ext uri="{FF2B5EF4-FFF2-40B4-BE49-F238E27FC236}">
                <a16:creationId xmlns:a16="http://schemas.microsoft.com/office/drawing/2014/main" id="{8EC5DCA1-8B7A-4F5A-12FD-565AFA66F0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F15CF40-760B-1A86-984C-2AA1CCD5CF51}"/>
              </a:ext>
            </a:extLst>
          </p:cNvPr>
          <p:cNvSpPr>
            <a:spLocks noGrp="1"/>
          </p:cNvSpPr>
          <p:nvPr>
            <p:ph type="sldNum" sz="quarter" idx="12"/>
          </p:nvPr>
        </p:nvSpPr>
        <p:spPr/>
        <p:txBody>
          <a:bodyPr/>
          <a:lstStyle/>
          <a:p>
            <a:fld id="{54B33103-A641-4041-88C0-41E4A29B98FD}" type="slidenum">
              <a:rPr lang="en-US" smtClean="0"/>
              <a:t>‹#›</a:t>
            </a:fld>
            <a:endParaRPr lang="en-US" dirty="0"/>
          </a:p>
        </p:txBody>
      </p:sp>
    </p:spTree>
    <p:extLst>
      <p:ext uri="{BB962C8B-B14F-4D97-AF65-F5344CB8AC3E}">
        <p14:creationId xmlns:p14="http://schemas.microsoft.com/office/powerpoint/2010/main" val="18191160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37E62-A0B0-C7F3-A900-AD5AD35027F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59DB45-676E-6997-7F4B-C0B1D8069D7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1CB9E7-2273-BA28-F4A4-06BCE3E07E77}"/>
              </a:ext>
            </a:extLst>
          </p:cNvPr>
          <p:cNvSpPr>
            <a:spLocks noGrp="1"/>
          </p:cNvSpPr>
          <p:nvPr>
            <p:ph type="dt" sz="half" idx="10"/>
          </p:nvPr>
        </p:nvSpPr>
        <p:spPr/>
        <p:txBody>
          <a:bodyPr/>
          <a:lstStyle/>
          <a:p>
            <a:fld id="{0838445D-CF92-434A-BA1D-EBB3B8524A41}" type="datetimeFigureOut">
              <a:rPr lang="en-US" smtClean="0"/>
              <a:t>6/2/2025</a:t>
            </a:fld>
            <a:endParaRPr lang="en-US" dirty="0"/>
          </a:p>
        </p:txBody>
      </p:sp>
      <p:sp>
        <p:nvSpPr>
          <p:cNvPr id="5" name="Footer Placeholder 4">
            <a:extLst>
              <a:ext uri="{FF2B5EF4-FFF2-40B4-BE49-F238E27FC236}">
                <a16:creationId xmlns:a16="http://schemas.microsoft.com/office/drawing/2014/main" id="{9B99A5FE-2D42-9823-F667-0331F587F5B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A8E1558-ADB1-F32F-356A-0657212C3A14}"/>
              </a:ext>
            </a:extLst>
          </p:cNvPr>
          <p:cNvSpPr>
            <a:spLocks noGrp="1"/>
          </p:cNvSpPr>
          <p:nvPr>
            <p:ph type="sldNum" sz="quarter" idx="12"/>
          </p:nvPr>
        </p:nvSpPr>
        <p:spPr/>
        <p:txBody>
          <a:bodyPr/>
          <a:lstStyle/>
          <a:p>
            <a:fld id="{54B33103-A641-4041-88C0-41E4A29B98FD}" type="slidenum">
              <a:rPr lang="en-US" smtClean="0"/>
              <a:t>‹#›</a:t>
            </a:fld>
            <a:endParaRPr lang="en-US" dirty="0"/>
          </a:p>
        </p:txBody>
      </p:sp>
    </p:spTree>
    <p:extLst>
      <p:ext uri="{BB962C8B-B14F-4D97-AF65-F5344CB8AC3E}">
        <p14:creationId xmlns:p14="http://schemas.microsoft.com/office/powerpoint/2010/main" val="24345910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B9E76-D574-AA80-1626-2DAFC9D2A1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2F5691D-48CC-E7D5-78D1-D5F0325497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C7ECCF-C589-55D9-6CEA-5E893DEB5E61}"/>
              </a:ext>
            </a:extLst>
          </p:cNvPr>
          <p:cNvSpPr>
            <a:spLocks noGrp="1"/>
          </p:cNvSpPr>
          <p:nvPr>
            <p:ph type="dt" sz="half" idx="10"/>
          </p:nvPr>
        </p:nvSpPr>
        <p:spPr/>
        <p:txBody>
          <a:bodyPr/>
          <a:lstStyle/>
          <a:p>
            <a:fld id="{0838445D-CF92-434A-BA1D-EBB3B8524A41}" type="datetimeFigureOut">
              <a:rPr lang="en-US" smtClean="0"/>
              <a:t>6/2/2025</a:t>
            </a:fld>
            <a:endParaRPr lang="en-US" dirty="0"/>
          </a:p>
        </p:txBody>
      </p:sp>
      <p:sp>
        <p:nvSpPr>
          <p:cNvPr id="5" name="Footer Placeholder 4">
            <a:extLst>
              <a:ext uri="{FF2B5EF4-FFF2-40B4-BE49-F238E27FC236}">
                <a16:creationId xmlns:a16="http://schemas.microsoft.com/office/drawing/2014/main" id="{6D62C2B6-184E-0383-66D8-140BDB4C2DA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839465-5375-37E2-2080-3734C87DB92F}"/>
              </a:ext>
            </a:extLst>
          </p:cNvPr>
          <p:cNvSpPr>
            <a:spLocks noGrp="1"/>
          </p:cNvSpPr>
          <p:nvPr>
            <p:ph type="sldNum" sz="quarter" idx="12"/>
          </p:nvPr>
        </p:nvSpPr>
        <p:spPr/>
        <p:txBody>
          <a:bodyPr/>
          <a:lstStyle/>
          <a:p>
            <a:fld id="{54B33103-A641-4041-88C0-41E4A29B98FD}" type="slidenum">
              <a:rPr lang="en-US" smtClean="0"/>
              <a:t>‹#›</a:t>
            </a:fld>
            <a:endParaRPr lang="en-US" dirty="0"/>
          </a:p>
        </p:txBody>
      </p:sp>
    </p:spTree>
    <p:extLst>
      <p:ext uri="{BB962C8B-B14F-4D97-AF65-F5344CB8AC3E}">
        <p14:creationId xmlns:p14="http://schemas.microsoft.com/office/powerpoint/2010/main" val="2604172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386F0-536B-F531-B33B-EE92E93CB96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BFD355-A94B-F3F3-C0E2-656B4278396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A00E63-26C9-6671-07BC-B9B5C39BE58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698E0B0-E111-E031-0C49-0E1A4B4ED683}"/>
              </a:ext>
            </a:extLst>
          </p:cNvPr>
          <p:cNvSpPr>
            <a:spLocks noGrp="1"/>
          </p:cNvSpPr>
          <p:nvPr>
            <p:ph type="dt" sz="half" idx="10"/>
          </p:nvPr>
        </p:nvSpPr>
        <p:spPr/>
        <p:txBody>
          <a:bodyPr/>
          <a:lstStyle/>
          <a:p>
            <a:fld id="{0838445D-CF92-434A-BA1D-EBB3B8524A41}" type="datetimeFigureOut">
              <a:rPr lang="en-US" smtClean="0"/>
              <a:t>6/2/2025</a:t>
            </a:fld>
            <a:endParaRPr lang="en-US" dirty="0"/>
          </a:p>
        </p:txBody>
      </p:sp>
      <p:sp>
        <p:nvSpPr>
          <p:cNvPr id="6" name="Footer Placeholder 5">
            <a:extLst>
              <a:ext uri="{FF2B5EF4-FFF2-40B4-BE49-F238E27FC236}">
                <a16:creationId xmlns:a16="http://schemas.microsoft.com/office/drawing/2014/main" id="{EF543340-FB35-3F4A-6C22-662FD68F784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571C5CE-8521-8049-8740-FD238F574895}"/>
              </a:ext>
            </a:extLst>
          </p:cNvPr>
          <p:cNvSpPr>
            <a:spLocks noGrp="1"/>
          </p:cNvSpPr>
          <p:nvPr>
            <p:ph type="sldNum" sz="quarter" idx="12"/>
          </p:nvPr>
        </p:nvSpPr>
        <p:spPr/>
        <p:txBody>
          <a:bodyPr/>
          <a:lstStyle/>
          <a:p>
            <a:fld id="{54B33103-A641-4041-88C0-41E4A29B98FD}" type="slidenum">
              <a:rPr lang="en-US" smtClean="0"/>
              <a:t>‹#›</a:t>
            </a:fld>
            <a:endParaRPr lang="en-US" dirty="0"/>
          </a:p>
        </p:txBody>
      </p:sp>
    </p:spTree>
    <p:extLst>
      <p:ext uri="{BB962C8B-B14F-4D97-AF65-F5344CB8AC3E}">
        <p14:creationId xmlns:p14="http://schemas.microsoft.com/office/powerpoint/2010/main" val="4538437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929FA-771B-2E4C-0839-6FD20EAA555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3206B24-6C70-E402-34E2-34D2520B5E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B56589-2D1A-9D39-67F8-5601DBE8C8A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E1549EB-A538-679E-35CB-119957C14F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06F6E89-2787-AF34-B3C9-A0D297296E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B133E09-6DA1-14F4-A01B-1676EA3E756D}"/>
              </a:ext>
            </a:extLst>
          </p:cNvPr>
          <p:cNvSpPr>
            <a:spLocks noGrp="1"/>
          </p:cNvSpPr>
          <p:nvPr>
            <p:ph type="dt" sz="half" idx="10"/>
          </p:nvPr>
        </p:nvSpPr>
        <p:spPr/>
        <p:txBody>
          <a:bodyPr/>
          <a:lstStyle/>
          <a:p>
            <a:fld id="{0838445D-CF92-434A-BA1D-EBB3B8524A41}" type="datetimeFigureOut">
              <a:rPr lang="en-US" smtClean="0"/>
              <a:t>6/2/2025</a:t>
            </a:fld>
            <a:endParaRPr lang="en-US" dirty="0"/>
          </a:p>
        </p:txBody>
      </p:sp>
      <p:sp>
        <p:nvSpPr>
          <p:cNvPr id="8" name="Footer Placeholder 7">
            <a:extLst>
              <a:ext uri="{FF2B5EF4-FFF2-40B4-BE49-F238E27FC236}">
                <a16:creationId xmlns:a16="http://schemas.microsoft.com/office/drawing/2014/main" id="{9DD5EA7A-4541-EBCF-E4DE-3EA00A1CE59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1D837D11-5C86-57E7-ADA2-B821B548FF28}"/>
              </a:ext>
            </a:extLst>
          </p:cNvPr>
          <p:cNvSpPr>
            <a:spLocks noGrp="1"/>
          </p:cNvSpPr>
          <p:nvPr>
            <p:ph type="sldNum" sz="quarter" idx="12"/>
          </p:nvPr>
        </p:nvSpPr>
        <p:spPr/>
        <p:txBody>
          <a:bodyPr/>
          <a:lstStyle/>
          <a:p>
            <a:fld id="{54B33103-A641-4041-88C0-41E4A29B98FD}" type="slidenum">
              <a:rPr lang="en-US" smtClean="0"/>
              <a:t>‹#›</a:t>
            </a:fld>
            <a:endParaRPr lang="en-US" dirty="0"/>
          </a:p>
        </p:txBody>
      </p:sp>
    </p:spTree>
    <p:extLst>
      <p:ext uri="{BB962C8B-B14F-4D97-AF65-F5344CB8AC3E}">
        <p14:creationId xmlns:p14="http://schemas.microsoft.com/office/powerpoint/2010/main" val="796011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982C2-584D-6881-F128-F3860735714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A331587-9887-27DC-F0B2-894C4E5E5BC7}"/>
              </a:ext>
            </a:extLst>
          </p:cNvPr>
          <p:cNvSpPr>
            <a:spLocks noGrp="1"/>
          </p:cNvSpPr>
          <p:nvPr>
            <p:ph type="dt" sz="half" idx="10"/>
          </p:nvPr>
        </p:nvSpPr>
        <p:spPr/>
        <p:txBody>
          <a:bodyPr/>
          <a:lstStyle/>
          <a:p>
            <a:fld id="{0838445D-CF92-434A-BA1D-EBB3B8524A41}" type="datetimeFigureOut">
              <a:rPr lang="en-US" smtClean="0"/>
              <a:t>6/2/2025</a:t>
            </a:fld>
            <a:endParaRPr lang="en-US" dirty="0"/>
          </a:p>
        </p:txBody>
      </p:sp>
      <p:sp>
        <p:nvSpPr>
          <p:cNvPr id="4" name="Footer Placeholder 3">
            <a:extLst>
              <a:ext uri="{FF2B5EF4-FFF2-40B4-BE49-F238E27FC236}">
                <a16:creationId xmlns:a16="http://schemas.microsoft.com/office/drawing/2014/main" id="{F095DB06-69ED-ED69-7150-57CF76732AA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A4F66A3-555E-917C-8B53-5D4213901860}"/>
              </a:ext>
            </a:extLst>
          </p:cNvPr>
          <p:cNvSpPr>
            <a:spLocks noGrp="1"/>
          </p:cNvSpPr>
          <p:nvPr>
            <p:ph type="sldNum" sz="quarter" idx="12"/>
          </p:nvPr>
        </p:nvSpPr>
        <p:spPr/>
        <p:txBody>
          <a:bodyPr/>
          <a:lstStyle/>
          <a:p>
            <a:fld id="{54B33103-A641-4041-88C0-41E4A29B98FD}" type="slidenum">
              <a:rPr lang="en-US" smtClean="0"/>
              <a:t>‹#›</a:t>
            </a:fld>
            <a:endParaRPr lang="en-US" dirty="0"/>
          </a:p>
        </p:txBody>
      </p:sp>
    </p:spTree>
    <p:extLst>
      <p:ext uri="{BB962C8B-B14F-4D97-AF65-F5344CB8AC3E}">
        <p14:creationId xmlns:p14="http://schemas.microsoft.com/office/powerpoint/2010/main" val="569150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B0FAED-9C82-1559-7024-044F546A0A12}"/>
              </a:ext>
            </a:extLst>
          </p:cNvPr>
          <p:cNvSpPr>
            <a:spLocks noGrp="1"/>
          </p:cNvSpPr>
          <p:nvPr>
            <p:ph type="dt" sz="half" idx="10"/>
          </p:nvPr>
        </p:nvSpPr>
        <p:spPr/>
        <p:txBody>
          <a:bodyPr/>
          <a:lstStyle/>
          <a:p>
            <a:fld id="{0838445D-CF92-434A-BA1D-EBB3B8524A41}" type="datetimeFigureOut">
              <a:rPr lang="en-US" smtClean="0"/>
              <a:t>6/2/2025</a:t>
            </a:fld>
            <a:endParaRPr lang="en-US" dirty="0"/>
          </a:p>
        </p:txBody>
      </p:sp>
      <p:sp>
        <p:nvSpPr>
          <p:cNvPr id="3" name="Footer Placeholder 2">
            <a:extLst>
              <a:ext uri="{FF2B5EF4-FFF2-40B4-BE49-F238E27FC236}">
                <a16:creationId xmlns:a16="http://schemas.microsoft.com/office/drawing/2014/main" id="{4CA705EF-8E47-D9B0-4F89-CEF5835387E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007968A-F944-2175-9B5A-4BF1E3362867}"/>
              </a:ext>
            </a:extLst>
          </p:cNvPr>
          <p:cNvSpPr>
            <a:spLocks noGrp="1"/>
          </p:cNvSpPr>
          <p:nvPr>
            <p:ph type="sldNum" sz="quarter" idx="12"/>
          </p:nvPr>
        </p:nvSpPr>
        <p:spPr/>
        <p:txBody>
          <a:bodyPr/>
          <a:lstStyle/>
          <a:p>
            <a:fld id="{54B33103-A641-4041-88C0-41E4A29B98FD}" type="slidenum">
              <a:rPr lang="en-US" smtClean="0"/>
              <a:t>‹#›</a:t>
            </a:fld>
            <a:endParaRPr lang="en-US" dirty="0"/>
          </a:p>
        </p:txBody>
      </p:sp>
    </p:spTree>
    <p:extLst>
      <p:ext uri="{BB962C8B-B14F-4D97-AF65-F5344CB8AC3E}">
        <p14:creationId xmlns:p14="http://schemas.microsoft.com/office/powerpoint/2010/main" val="3198794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9059C-4A29-D951-9277-20CA606398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146B116-7CA2-A835-9B60-200D3A4EC2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727B54-6C9D-ED33-6A59-C83B73084C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9A20E7-65D4-4ECC-56FB-EF49F242975A}"/>
              </a:ext>
            </a:extLst>
          </p:cNvPr>
          <p:cNvSpPr>
            <a:spLocks noGrp="1"/>
          </p:cNvSpPr>
          <p:nvPr>
            <p:ph type="dt" sz="half" idx="10"/>
          </p:nvPr>
        </p:nvSpPr>
        <p:spPr/>
        <p:txBody>
          <a:bodyPr/>
          <a:lstStyle/>
          <a:p>
            <a:fld id="{0838445D-CF92-434A-BA1D-EBB3B8524A41}" type="datetimeFigureOut">
              <a:rPr lang="en-US" smtClean="0"/>
              <a:t>6/2/2025</a:t>
            </a:fld>
            <a:endParaRPr lang="en-US" dirty="0"/>
          </a:p>
        </p:txBody>
      </p:sp>
      <p:sp>
        <p:nvSpPr>
          <p:cNvPr id="6" name="Footer Placeholder 5">
            <a:extLst>
              <a:ext uri="{FF2B5EF4-FFF2-40B4-BE49-F238E27FC236}">
                <a16:creationId xmlns:a16="http://schemas.microsoft.com/office/drawing/2014/main" id="{DC1CB6B0-A849-DEA7-A210-0CDA1E6F3B2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D463A16-DE22-6097-6238-327AE8E1720A}"/>
              </a:ext>
            </a:extLst>
          </p:cNvPr>
          <p:cNvSpPr>
            <a:spLocks noGrp="1"/>
          </p:cNvSpPr>
          <p:nvPr>
            <p:ph type="sldNum" sz="quarter" idx="12"/>
          </p:nvPr>
        </p:nvSpPr>
        <p:spPr/>
        <p:txBody>
          <a:bodyPr/>
          <a:lstStyle/>
          <a:p>
            <a:fld id="{54B33103-A641-4041-88C0-41E4A29B98FD}" type="slidenum">
              <a:rPr lang="en-US" smtClean="0"/>
              <a:t>‹#›</a:t>
            </a:fld>
            <a:endParaRPr lang="en-US" dirty="0"/>
          </a:p>
        </p:txBody>
      </p:sp>
    </p:spTree>
    <p:extLst>
      <p:ext uri="{BB962C8B-B14F-4D97-AF65-F5344CB8AC3E}">
        <p14:creationId xmlns:p14="http://schemas.microsoft.com/office/powerpoint/2010/main" val="592995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A138A-9F7D-79AC-5AC5-07BE968CA9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85C40D1-16D0-73F6-A58C-C900AD94B3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5A91595-D9EC-4908-D152-845A352EE5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F1A5EC-4163-8669-6848-F829EB6DB4E8}"/>
              </a:ext>
            </a:extLst>
          </p:cNvPr>
          <p:cNvSpPr>
            <a:spLocks noGrp="1"/>
          </p:cNvSpPr>
          <p:nvPr>
            <p:ph type="dt" sz="half" idx="10"/>
          </p:nvPr>
        </p:nvSpPr>
        <p:spPr/>
        <p:txBody>
          <a:bodyPr/>
          <a:lstStyle/>
          <a:p>
            <a:fld id="{0838445D-CF92-434A-BA1D-EBB3B8524A41}" type="datetimeFigureOut">
              <a:rPr lang="en-US" smtClean="0"/>
              <a:t>6/2/2025</a:t>
            </a:fld>
            <a:endParaRPr lang="en-US" dirty="0"/>
          </a:p>
        </p:txBody>
      </p:sp>
      <p:sp>
        <p:nvSpPr>
          <p:cNvPr id="6" name="Footer Placeholder 5">
            <a:extLst>
              <a:ext uri="{FF2B5EF4-FFF2-40B4-BE49-F238E27FC236}">
                <a16:creationId xmlns:a16="http://schemas.microsoft.com/office/drawing/2014/main" id="{7715BABB-4C7B-E8E3-BC57-D1B444E2697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FF39272-F1DD-3984-C215-1CDA83AE6A9E}"/>
              </a:ext>
            </a:extLst>
          </p:cNvPr>
          <p:cNvSpPr>
            <a:spLocks noGrp="1"/>
          </p:cNvSpPr>
          <p:nvPr>
            <p:ph type="sldNum" sz="quarter" idx="12"/>
          </p:nvPr>
        </p:nvSpPr>
        <p:spPr/>
        <p:txBody>
          <a:bodyPr/>
          <a:lstStyle/>
          <a:p>
            <a:fld id="{54B33103-A641-4041-88C0-41E4A29B98FD}" type="slidenum">
              <a:rPr lang="en-US" smtClean="0"/>
              <a:t>‹#›</a:t>
            </a:fld>
            <a:endParaRPr lang="en-US" dirty="0"/>
          </a:p>
        </p:txBody>
      </p:sp>
    </p:spTree>
    <p:extLst>
      <p:ext uri="{BB962C8B-B14F-4D97-AF65-F5344CB8AC3E}">
        <p14:creationId xmlns:p14="http://schemas.microsoft.com/office/powerpoint/2010/main" val="151636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47B74-CFFD-B5EE-21B9-30D1E8DE8F7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B26076-D6C5-1C45-5BC2-FC6DCF5491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F670AE-798F-5548-F3EF-8516A64B7D27}"/>
              </a:ext>
            </a:extLst>
          </p:cNvPr>
          <p:cNvSpPr>
            <a:spLocks noGrp="1"/>
          </p:cNvSpPr>
          <p:nvPr>
            <p:ph type="dt" sz="half" idx="10"/>
          </p:nvPr>
        </p:nvSpPr>
        <p:spPr/>
        <p:txBody>
          <a:bodyPr/>
          <a:lstStyle/>
          <a:p>
            <a:fld id="{0838445D-CF92-434A-BA1D-EBB3B8524A41}" type="datetimeFigureOut">
              <a:rPr lang="en-US" smtClean="0"/>
              <a:t>6/2/2025</a:t>
            </a:fld>
            <a:endParaRPr lang="en-US" dirty="0"/>
          </a:p>
        </p:txBody>
      </p:sp>
      <p:sp>
        <p:nvSpPr>
          <p:cNvPr id="5" name="Footer Placeholder 4">
            <a:extLst>
              <a:ext uri="{FF2B5EF4-FFF2-40B4-BE49-F238E27FC236}">
                <a16:creationId xmlns:a16="http://schemas.microsoft.com/office/drawing/2014/main" id="{5357893E-1F7F-8CE6-FE0E-0A9FEB7820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759DEE6-2D48-446D-F57C-1E10FAC70EF2}"/>
              </a:ext>
            </a:extLst>
          </p:cNvPr>
          <p:cNvSpPr>
            <a:spLocks noGrp="1"/>
          </p:cNvSpPr>
          <p:nvPr>
            <p:ph type="sldNum" sz="quarter" idx="12"/>
          </p:nvPr>
        </p:nvSpPr>
        <p:spPr/>
        <p:txBody>
          <a:bodyPr/>
          <a:lstStyle/>
          <a:p>
            <a:fld id="{54B33103-A641-4041-88C0-41E4A29B98FD}" type="slidenum">
              <a:rPr lang="en-US" smtClean="0"/>
              <a:t>‹#›</a:t>
            </a:fld>
            <a:endParaRPr lang="en-US" dirty="0"/>
          </a:p>
        </p:txBody>
      </p:sp>
    </p:spTree>
    <p:extLst>
      <p:ext uri="{BB962C8B-B14F-4D97-AF65-F5344CB8AC3E}">
        <p14:creationId xmlns:p14="http://schemas.microsoft.com/office/powerpoint/2010/main" val="57102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F58861-73E6-E927-7B88-5FF2FA5AD3A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CCEF82D-D77B-9F1F-48E9-07FF0DFB75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E23158-9FC2-5165-DDAF-7FE0790E2C13}"/>
              </a:ext>
            </a:extLst>
          </p:cNvPr>
          <p:cNvSpPr>
            <a:spLocks noGrp="1"/>
          </p:cNvSpPr>
          <p:nvPr>
            <p:ph type="dt" sz="half" idx="10"/>
          </p:nvPr>
        </p:nvSpPr>
        <p:spPr/>
        <p:txBody>
          <a:bodyPr/>
          <a:lstStyle/>
          <a:p>
            <a:fld id="{0838445D-CF92-434A-BA1D-EBB3B8524A41}" type="datetimeFigureOut">
              <a:rPr lang="en-US" smtClean="0"/>
              <a:t>6/2/2025</a:t>
            </a:fld>
            <a:endParaRPr lang="en-US" dirty="0"/>
          </a:p>
        </p:txBody>
      </p:sp>
      <p:sp>
        <p:nvSpPr>
          <p:cNvPr id="5" name="Footer Placeholder 4">
            <a:extLst>
              <a:ext uri="{FF2B5EF4-FFF2-40B4-BE49-F238E27FC236}">
                <a16:creationId xmlns:a16="http://schemas.microsoft.com/office/drawing/2014/main" id="{60372CF9-DC93-783F-8018-7CAF6523ADE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020D3E1-E280-9295-76EB-BAE339529D09}"/>
              </a:ext>
            </a:extLst>
          </p:cNvPr>
          <p:cNvSpPr>
            <a:spLocks noGrp="1"/>
          </p:cNvSpPr>
          <p:nvPr>
            <p:ph type="sldNum" sz="quarter" idx="12"/>
          </p:nvPr>
        </p:nvSpPr>
        <p:spPr/>
        <p:txBody>
          <a:bodyPr/>
          <a:lstStyle/>
          <a:p>
            <a:fld id="{54B33103-A641-4041-88C0-41E4A29B98FD}" type="slidenum">
              <a:rPr lang="en-US" smtClean="0"/>
              <a:t>‹#›</a:t>
            </a:fld>
            <a:endParaRPr lang="en-US" dirty="0"/>
          </a:p>
        </p:txBody>
      </p:sp>
    </p:spTree>
    <p:extLst>
      <p:ext uri="{BB962C8B-B14F-4D97-AF65-F5344CB8AC3E}">
        <p14:creationId xmlns:p14="http://schemas.microsoft.com/office/powerpoint/2010/main" val="3152063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hyperlink" Target="https://pixabay.com/de/illustrations/zeiteinteilung-gesch%C3%A4ft-planung-1966396/" TargetMode="Externa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000"/>
            <a:lum/>
            <a:extLst>
              <a:ext uri="{837473B0-CC2E-450A-ABE3-18F120FF3D39}">
                <a1611:picAttrSrcUrl xmlns:a1611="http://schemas.microsoft.com/office/drawing/2016/11/main" r:id="rId14"/>
              </a:ext>
            </a:extLst>
          </a:blip>
          <a:srcRect/>
          <a:stretch>
            <a:fillRect t="-3000" b="-3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5D8DF6-83DA-3580-B41E-CBD299F8B7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F09440F-DB67-B219-7B04-22036C44DC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04E3B4-07E0-BE02-524E-9B2F1DAD90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38445D-CF92-434A-BA1D-EBB3B8524A41}" type="datetimeFigureOut">
              <a:rPr lang="en-US" smtClean="0"/>
              <a:t>6/2/2025</a:t>
            </a:fld>
            <a:endParaRPr lang="en-US" dirty="0"/>
          </a:p>
        </p:txBody>
      </p:sp>
      <p:sp>
        <p:nvSpPr>
          <p:cNvPr id="5" name="Footer Placeholder 4">
            <a:extLst>
              <a:ext uri="{FF2B5EF4-FFF2-40B4-BE49-F238E27FC236}">
                <a16:creationId xmlns:a16="http://schemas.microsoft.com/office/drawing/2014/main" id="{A0E6D71A-0333-EFD8-7E6F-F46DCEA34A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2AF2DB4-C805-D9DB-A4C2-7C11FE256E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B33103-A641-4041-88C0-41E4A29B98FD}" type="slidenum">
              <a:rPr lang="en-US" smtClean="0"/>
              <a:t>‹#›</a:t>
            </a:fld>
            <a:endParaRPr lang="en-US" dirty="0"/>
          </a:p>
        </p:txBody>
      </p:sp>
    </p:spTree>
    <p:extLst>
      <p:ext uri="{BB962C8B-B14F-4D97-AF65-F5344CB8AC3E}">
        <p14:creationId xmlns:p14="http://schemas.microsoft.com/office/powerpoint/2010/main" val="15054363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7.jp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2E01FC-2280-C750-D930-1E501F4B8844}"/>
              </a:ext>
            </a:extLst>
          </p:cNvPr>
          <p:cNvSpPr txBox="1"/>
          <p:nvPr/>
        </p:nvSpPr>
        <p:spPr>
          <a:xfrm>
            <a:off x="993058" y="2335442"/>
            <a:ext cx="9507793" cy="3673121"/>
          </a:xfrm>
          <a:prstGeom prst="rect">
            <a:avLst/>
          </a:prstGeom>
          <a:noFill/>
        </p:spPr>
        <p:txBody>
          <a:bodyPr wrap="square">
            <a:spAutoFit/>
          </a:bodyPr>
          <a:lstStyle/>
          <a:p>
            <a:pPr algn="ctr">
              <a:lnSpc>
                <a:spcPct val="200000"/>
              </a:lnSpc>
            </a:pPr>
            <a:r>
              <a:rPr lang="en-US" sz="2400" b="1" dirty="0">
                <a:latin typeface="Times New Roman" panose="02020603050405020304" pitchFamily="18" charset="0"/>
                <a:cs typeface="Times New Roman" panose="02020603050405020304" pitchFamily="18" charset="0"/>
              </a:rPr>
              <a:t>Module Code: BMSW4013</a:t>
            </a:r>
          </a:p>
          <a:p>
            <a:pPr algn="ctr">
              <a:lnSpc>
                <a:spcPct val="200000"/>
              </a:lnSpc>
            </a:pPr>
            <a:r>
              <a:rPr lang="en-US" sz="2400" b="1" dirty="0">
                <a:latin typeface="Times New Roman" panose="02020603050405020304" pitchFamily="18" charset="0"/>
                <a:cs typeface="Times New Roman" panose="02020603050405020304" pitchFamily="18" charset="0"/>
              </a:rPr>
              <a:t>Module Name: Academic Skills for the Digital Era </a:t>
            </a:r>
          </a:p>
          <a:p>
            <a:pPr algn="ctr">
              <a:lnSpc>
                <a:spcPct val="200000"/>
              </a:lnSpc>
            </a:pPr>
            <a:r>
              <a:rPr lang="en-US" sz="2400" b="1" dirty="0">
                <a:latin typeface="Times New Roman" panose="02020603050405020304" pitchFamily="18" charset="0"/>
                <a:cs typeface="Times New Roman" panose="02020603050405020304" pitchFamily="18" charset="0"/>
              </a:rPr>
              <a:t>Assignment Type: Component 3 (Individual Presentation)</a:t>
            </a:r>
          </a:p>
          <a:p>
            <a:pPr algn="ctr">
              <a:lnSpc>
                <a:spcPct val="200000"/>
              </a:lnSpc>
            </a:pPr>
            <a:r>
              <a:rPr lang="en-US" sz="2400" b="1" dirty="0">
                <a:latin typeface="Times New Roman" panose="02020603050405020304" pitchFamily="18" charset="0"/>
                <a:cs typeface="Times New Roman" panose="02020603050405020304" pitchFamily="18" charset="0"/>
              </a:rPr>
              <a:t>Student Name: Diana Racovita</a:t>
            </a:r>
          </a:p>
          <a:p>
            <a:pPr algn="ctr">
              <a:lnSpc>
                <a:spcPct val="200000"/>
              </a:lnSpc>
            </a:pPr>
            <a:r>
              <a:rPr lang="en-US" sz="2400" b="1" dirty="0">
                <a:latin typeface="Times New Roman" panose="02020603050405020304" pitchFamily="18" charset="0"/>
                <a:cs typeface="Times New Roman" panose="02020603050405020304" pitchFamily="18" charset="0"/>
              </a:rPr>
              <a:t>Student ID:</a:t>
            </a:r>
          </a:p>
        </p:txBody>
      </p:sp>
    </p:spTree>
    <p:extLst>
      <p:ext uri="{BB962C8B-B14F-4D97-AF65-F5344CB8AC3E}">
        <p14:creationId xmlns:p14="http://schemas.microsoft.com/office/powerpoint/2010/main" val="3695691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91A891-B8E9-2223-FC2B-1B165F4ECC47}"/>
              </a:ext>
            </a:extLst>
          </p:cNvPr>
          <p:cNvSpPr txBox="1"/>
          <p:nvPr/>
        </p:nvSpPr>
        <p:spPr>
          <a:xfrm>
            <a:off x="78658" y="2441107"/>
            <a:ext cx="12113342" cy="2120068"/>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b="1" kern="0" noProof="0" dirty="0">
                <a:effectLst/>
                <a:latin typeface="Times New Roman" panose="02020603050405020304" pitchFamily="18" charset="0"/>
              </a:rPr>
              <a:t>Introduction………………………………………………………………………………………………………………..3</a:t>
            </a:r>
          </a:p>
          <a:p>
            <a:pPr marL="285750" indent="-285750" algn="just">
              <a:lnSpc>
                <a:spcPct val="150000"/>
              </a:lnSpc>
              <a:buFont typeface="Arial" panose="020B0604020202020204" pitchFamily="34" charset="0"/>
              <a:buChar char="•"/>
            </a:pPr>
            <a:r>
              <a:rPr lang="en-GB" b="1" noProof="0" dirty="0">
                <a:effectLst/>
                <a:latin typeface="Times New Roman" panose="02020603050405020304" pitchFamily="18" charset="0"/>
                <a:ea typeface="Times New Roman" panose="02020603050405020304" pitchFamily="18" charset="0"/>
              </a:rPr>
              <a:t>Importance of time management…………………………………………………………………………………………4-5</a:t>
            </a:r>
          </a:p>
          <a:p>
            <a:pPr marL="285750" indent="-285750" algn="just">
              <a:lnSpc>
                <a:spcPct val="150000"/>
              </a:lnSpc>
              <a:buFont typeface="Arial" panose="020B0604020202020204" pitchFamily="34" charset="0"/>
              <a:buChar char="•"/>
            </a:pPr>
            <a:r>
              <a:rPr lang="en-GB" b="1" kern="0" noProof="0" dirty="0">
                <a:effectLst/>
                <a:latin typeface="Times New Roman" panose="02020603050405020304" pitchFamily="18" charset="0"/>
              </a:rPr>
              <a:t>Strategies to improve these skills…………………………………………………………………………………………6-7</a:t>
            </a:r>
          </a:p>
          <a:p>
            <a:pPr marL="285750" indent="-285750" algn="just">
              <a:lnSpc>
                <a:spcPct val="150000"/>
              </a:lnSpc>
              <a:buFont typeface="Arial" panose="020B0604020202020204" pitchFamily="34" charset="0"/>
              <a:buChar char="•"/>
            </a:pPr>
            <a:r>
              <a:rPr lang="en-GB" b="1" kern="0" noProof="0" dirty="0">
                <a:effectLst/>
                <a:latin typeface="Times New Roman" panose="02020603050405020304" pitchFamily="18" charset="0"/>
              </a:rPr>
              <a:t>Conclusion………………………………………………………………………………………………………………....8</a:t>
            </a:r>
          </a:p>
          <a:p>
            <a:pPr marL="285750" indent="-285750" algn="just">
              <a:lnSpc>
                <a:spcPct val="150000"/>
              </a:lnSpc>
              <a:buFont typeface="Arial" panose="020B0604020202020204" pitchFamily="34" charset="0"/>
              <a:buChar char="•"/>
            </a:pPr>
            <a:r>
              <a:rPr lang="en-GB" b="1" kern="0" noProof="0" dirty="0">
                <a:effectLst/>
                <a:latin typeface="Times New Roman" panose="02020603050405020304" pitchFamily="18" charset="0"/>
              </a:rPr>
              <a:t>References…………………………………………………………………………………………………………….........9</a:t>
            </a:r>
          </a:p>
        </p:txBody>
      </p:sp>
      <p:sp>
        <p:nvSpPr>
          <p:cNvPr id="5" name="TextBox 4">
            <a:extLst>
              <a:ext uri="{FF2B5EF4-FFF2-40B4-BE49-F238E27FC236}">
                <a16:creationId xmlns:a16="http://schemas.microsoft.com/office/drawing/2014/main" id="{D3FC8B4F-1110-49CB-2280-16EB7E20BC4B}"/>
              </a:ext>
            </a:extLst>
          </p:cNvPr>
          <p:cNvSpPr txBox="1"/>
          <p:nvPr/>
        </p:nvSpPr>
        <p:spPr>
          <a:xfrm>
            <a:off x="2467897" y="208624"/>
            <a:ext cx="6096000" cy="461665"/>
          </a:xfrm>
          <a:prstGeom prst="rect">
            <a:avLst/>
          </a:prstGeom>
          <a:noFill/>
        </p:spPr>
        <p:txBody>
          <a:bodyPr wrap="square">
            <a:spAutoFit/>
          </a:bodyPr>
          <a:lstStyle/>
          <a:p>
            <a:pPr algn="ctr"/>
            <a:r>
              <a:rPr lang="en-GB" sz="2400" b="1" noProof="0" dirty="0">
                <a:latin typeface="Times New Roman" panose="02020603050405020304" pitchFamily="18" charset="0"/>
                <a:cs typeface="Times New Roman" panose="02020603050405020304" pitchFamily="18" charset="0"/>
              </a:rPr>
              <a:t>Table of contents</a:t>
            </a:r>
          </a:p>
        </p:txBody>
      </p:sp>
    </p:spTree>
    <p:extLst>
      <p:ext uri="{BB962C8B-B14F-4D97-AF65-F5344CB8AC3E}">
        <p14:creationId xmlns:p14="http://schemas.microsoft.com/office/powerpoint/2010/main" val="38465046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9072BC-8E0F-245A-74F2-8E65927EECC9}"/>
              </a:ext>
            </a:extLst>
          </p:cNvPr>
          <p:cNvSpPr txBox="1"/>
          <p:nvPr/>
        </p:nvSpPr>
        <p:spPr>
          <a:xfrm>
            <a:off x="98322" y="1857745"/>
            <a:ext cx="7737988" cy="4247317"/>
          </a:xfrm>
          <a:prstGeom prst="rect">
            <a:avLst/>
          </a:prstGeom>
          <a:noFill/>
        </p:spPr>
        <p:txBody>
          <a:bodyPr wrap="square">
            <a:spAutoFit/>
          </a:bodyPr>
          <a:lstStyle/>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Time management skills involve prioritising, effectively planning and executing tasks to achieve desired results within a certain timeframe (Wilson et al., 2021). </a:t>
            </a: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This is important for stress reduction, productivity, and the overall well-being of an individual. </a:t>
            </a: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The presentation will illustrate the importance of time management in higher education to achieve academic success.</a:t>
            </a: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 Also, it will discuss some strategies to enhance these skills to achieve both the professional and personal aspects of an individual.   </a:t>
            </a:r>
            <a:endParaRPr lang="en-US" sz="1800" dirty="0">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52F1A6A8-6426-7C6E-1D2D-617B49C7216F}"/>
              </a:ext>
            </a:extLst>
          </p:cNvPr>
          <p:cNvSpPr txBox="1"/>
          <p:nvPr/>
        </p:nvSpPr>
        <p:spPr>
          <a:xfrm>
            <a:off x="2566219" y="164254"/>
            <a:ext cx="6096000" cy="461665"/>
          </a:xfrm>
          <a:prstGeom prst="rect">
            <a:avLst/>
          </a:prstGeom>
          <a:noFill/>
        </p:spPr>
        <p:txBody>
          <a:bodyPr wrap="square">
            <a:spAutoFit/>
          </a:bodyPr>
          <a:lstStyle/>
          <a:p>
            <a:pPr algn="ctr">
              <a:buNone/>
            </a:pPr>
            <a:r>
              <a:rPr lang="en-GB" sz="2400" b="1" kern="0" dirty="0">
                <a:effectLst/>
                <a:latin typeface="Times New Roman" panose="02020603050405020304" pitchFamily="18" charset="0"/>
              </a:rPr>
              <a:t>Introduction</a:t>
            </a:r>
            <a:endParaRPr lang="en-US" sz="2400" b="1" kern="0" dirty="0">
              <a:effectLst/>
              <a:latin typeface="Times New Roman" panose="02020603050405020304" pitchFamily="18" charset="0"/>
            </a:endParaRPr>
          </a:p>
        </p:txBody>
      </p:sp>
      <p:pic>
        <p:nvPicPr>
          <p:cNvPr id="7" name="Picture 6">
            <a:extLst>
              <a:ext uri="{FF2B5EF4-FFF2-40B4-BE49-F238E27FC236}">
                <a16:creationId xmlns:a16="http://schemas.microsoft.com/office/drawing/2014/main" id="{67FEFD6B-E986-A1B9-2827-047DBE18573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032955" y="1981863"/>
            <a:ext cx="3962401" cy="366677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1" name="TextBox 10">
            <a:extLst>
              <a:ext uri="{FF2B5EF4-FFF2-40B4-BE49-F238E27FC236}">
                <a16:creationId xmlns:a16="http://schemas.microsoft.com/office/drawing/2014/main" id="{427E8189-1703-A4BB-3053-41DCBCC704F3}"/>
              </a:ext>
            </a:extLst>
          </p:cNvPr>
          <p:cNvSpPr txBox="1"/>
          <p:nvPr/>
        </p:nvSpPr>
        <p:spPr>
          <a:xfrm>
            <a:off x="6966155" y="5951173"/>
            <a:ext cx="6096000" cy="307777"/>
          </a:xfrm>
          <a:prstGeom prst="rect">
            <a:avLst/>
          </a:prstGeom>
          <a:noFill/>
        </p:spPr>
        <p:txBody>
          <a:bodyPr wrap="square">
            <a:spAutoFit/>
          </a:bodyPr>
          <a:lstStyle/>
          <a:p>
            <a:pPr algn="ctr"/>
            <a:r>
              <a:rPr lang="en-GB" sz="1400" dirty="0">
                <a:effectLst/>
                <a:latin typeface="Times New Roman" panose="02020603050405020304" pitchFamily="18" charset="0"/>
                <a:ea typeface="Times New Roman" panose="02020603050405020304" pitchFamily="18" charset="0"/>
              </a:rPr>
              <a:t>(Wilson et al., 2021)</a:t>
            </a:r>
            <a:endParaRPr lang="en-US" sz="2000" dirty="0"/>
          </a:p>
        </p:txBody>
      </p:sp>
    </p:spTree>
    <p:extLst>
      <p:ext uri="{BB962C8B-B14F-4D97-AF65-F5344CB8AC3E}">
        <p14:creationId xmlns:p14="http://schemas.microsoft.com/office/powerpoint/2010/main" val="20687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534B0A-4A7E-7598-3B11-A7D679802459}"/>
              </a:ext>
            </a:extLst>
          </p:cNvPr>
          <p:cNvSpPr txBox="1"/>
          <p:nvPr/>
        </p:nvSpPr>
        <p:spPr>
          <a:xfrm>
            <a:off x="4316361" y="1285875"/>
            <a:ext cx="7423355" cy="5078313"/>
          </a:xfrm>
          <a:prstGeom prst="rect">
            <a:avLst/>
          </a:prstGeom>
          <a:noFill/>
        </p:spPr>
        <p:txBody>
          <a:bodyPr wrap="square">
            <a:spAutoFit/>
          </a:bodyPr>
          <a:lstStyle/>
          <a:p>
            <a:pPr marL="285750" indent="-285750" algn="just">
              <a:buFont typeface="Arial" panose="020B0604020202020204" pitchFamily="34" charset="0"/>
              <a:buChar char="•"/>
            </a:pPr>
            <a:r>
              <a:rPr lang="en-GB" sz="1800" b="1" i="1" dirty="0">
                <a:effectLst/>
                <a:latin typeface="Times New Roman" panose="02020603050405020304" pitchFamily="18" charset="0"/>
                <a:ea typeface="Times New Roman" panose="02020603050405020304" pitchFamily="18" charset="0"/>
              </a:rPr>
              <a:t>Personal development and work-life balance</a:t>
            </a:r>
          </a:p>
          <a:p>
            <a:pPr algn="just">
              <a:buNone/>
            </a:pPr>
            <a:r>
              <a:rPr lang="en-GB" sz="1800" b="1" i="1"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algn="just">
              <a:buNone/>
            </a:pPr>
            <a:endParaRPr lang="en-GB" sz="1800" dirty="0">
              <a:effectLs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Time management aptitude helps learners to balance extracurricular activities, academics and personal life. </a:t>
            </a: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endParaRPr lang="en-GB" sz="1800" dirty="0">
              <a:effectLs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Preventing burnout and supporting a more fulfilling experience for them to achieve their higher education goals. </a:t>
            </a: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endParaRPr lang="en-GB" sz="1800" dirty="0">
              <a:effectLs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This skill plays an important role in promoting and maintaining personal development and work-life balance. </a:t>
            </a: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endParaRPr lang="en-GB" sz="1800" dirty="0">
              <a:effectLs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Higher education life involves not only educational activities but also extracurricular activities, social commitments and part-time jobs. </a:t>
            </a:r>
            <a:endParaRPr lang="en-GB" dirty="0">
              <a:latin typeface="Times New Roman" panose="02020603050405020304" pitchFamily="18" charset="0"/>
              <a:ea typeface="Times New Roman" panose="02020603050405020304" pitchFamily="18" charset="0"/>
            </a:endParaRPr>
          </a:p>
          <a:p>
            <a:pPr algn="just">
              <a:buNone/>
            </a:pPr>
            <a:endParaRPr lang="en-US" sz="1800" dirty="0">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BE54C723-0DE7-987D-AF74-B77226E77E75}"/>
              </a:ext>
            </a:extLst>
          </p:cNvPr>
          <p:cNvSpPr txBox="1"/>
          <p:nvPr/>
        </p:nvSpPr>
        <p:spPr>
          <a:xfrm>
            <a:off x="2772697" y="70973"/>
            <a:ext cx="6096000" cy="461665"/>
          </a:xfrm>
          <a:prstGeom prst="rect">
            <a:avLst/>
          </a:prstGeom>
          <a:noFill/>
        </p:spPr>
        <p:txBody>
          <a:bodyPr wrap="square">
            <a:spAutoFit/>
          </a:bodyPr>
          <a:lstStyle/>
          <a:p>
            <a:pPr algn="ctr">
              <a:buNone/>
            </a:pPr>
            <a:r>
              <a:rPr lang="en-GB" sz="2400" b="1" kern="0" dirty="0">
                <a:effectLst/>
                <a:latin typeface="Times New Roman" panose="02020603050405020304" pitchFamily="18" charset="0"/>
              </a:rPr>
              <a:t>Importance of time management</a:t>
            </a:r>
            <a:endParaRPr lang="en-US" sz="2400" b="1" kern="0" dirty="0">
              <a:effectLst/>
              <a:latin typeface="Times New Roman" panose="02020603050405020304" pitchFamily="18" charset="0"/>
            </a:endParaRPr>
          </a:p>
        </p:txBody>
      </p:sp>
      <p:pic>
        <p:nvPicPr>
          <p:cNvPr id="7" name="Picture 6">
            <a:extLst>
              <a:ext uri="{FF2B5EF4-FFF2-40B4-BE49-F238E27FC236}">
                <a16:creationId xmlns:a16="http://schemas.microsoft.com/office/drawing/2014/main" id="{562145DC-41D3-BE6C-F344-C3B76A4F9E7B}"/>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62412" y="2359742"/>
            <a:ext cx="3554050" cy="2836504"/>
          </a:xfrm>
          <a:prstGeom prst="rect">
            <a:avLst/>
          </a:prstGeom>
          <a:ln w="228600" cap="sq" cmpd="thickThin">
            <a:solidFill>
              <a:srgbClr val="000000"/>
            </a:solidFill>
            <a:prstDash val="solid"/>
            <a:miter lim="800000"/>
          </a:ln>
          <a:effectLst>
            <a:innerShdw blurRad="76200">
              <a:srgbClr val="000000"/>
            </a:innerShdw>
          </a:effectLst>
        </p:spPr>
      </p:pic>
      <p:sp>
        <p:nvSpPr>
          <p:cNvPr id="9" name="TextBox 8">
            <a:extLst>
              <a:ext uri="{FF2B5EF4-FFF2-40B4-BE49-F238E27FC236}">
                <a16:creationId xmlns:a16="http://schemas.microsoft.com/office/drawing/2014/main" id="{EDC614BB-6BE7-03DE-4C9D-35F17B27D794}"/>
              </a:ext>
            </a:extLst>
          </p:cNvPr>
          <p:cNvSpPr txBox="1"/>
          <p:nvPr/>
        </p:nvSpPr>
        <p:spPr>
          <a:xfrm>
            <a:off x="-908563" y="5714689"/>
            <a:ext cx="6096000" cy="307777"/>
          </a:xfrm>
          <a:prstGeom prst="rect">
            <a:avLst/>
          </a:prstGeom>
          <a:noFill/>
        </p:spPr>
        <p:txBody>
          <a:bodyPr wrap="square">
            <a:spAutoFit/>
          </a:bodyPr>
          <a:lstStyle/>
          <a:p>
            <a:pPr algn="ctr"/>
            <a:r>
              <a:rPr lang="en-GB" sz="1400" dirty="0">
                <a:effectLst/>
                <a:latin typeface="Times New Roman" panose="02020603050405020304" pitchFamily="18" charset="0"/>
                <a:ea typeface="Times New Roman" panose="02020603050405020304" pitchFamily="18" charset="0"/>
              </a:rPr>
              <a:t>(Loble, 2024)</a:t>
            </a:r>
            <a:endParaRPr lang="en-US" sz="1400" dirty="0"/>
          </a:p>
        </p:txBody>
      </p:sp>
    </p:spTree>
    <p:extLst>
      <p:ext uri="{BB962C8B-B14F-4D97-AF65-F5344CB8AC3E}">
        <p14:creationId xmlns:p14="http://schemas.microsoft.com/office/powerpoint/2010/main" val="3725277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EDA7EB-A9CC-2B01-EA33-0FD857E945F8}"/>
              </a:ext>
            </a:extLst>
          </p:cNvPr>
          <p:cNvSpPr txBox="1"/>
          <p:nvPr/>
        </p:nvSpPr>
        <p:spPr>
          <a:xfrm>
            <a:off x="29497" y="1374083"/>
            <a:ext cx="7934633" cy="5078313"/>
          </a:xfrm>
          <a:prstGeom prst="rect">
            <a:avLst/>
          </a:prstGeom>
          <a:noFill/>
        </p:spPr>
        <p:txBody>
          <a:bodyPr wrap="square">
            <a:spAutoFit/>
          </a:bodyPr>
          <a:lstStyle/>
          <a:p>
            <a:pPr marL="285750" indent="-285750" algn="just">
              <a:buFont typeface="Arial" panose="020B0604020202020204" pitchFamily="34" charset="0"/>
              <a:buChar char="•"/>
            </a:pPr>
            <a:r>
              <a:rPr lang="en-GB" sz="1800" b="1" i="1" dirty="0">
                <a:effectLst/>
                <a:latin typeface="Times New Roman" panose="02020603050405020304" pitchFamily="18" charset="0"/>
                <a:ea typeface="Times New Roman" panose="02020603050405020304" pitchFamily="18" charset="0"/>
              </a:rPr>
              <a:t>Academic performance and stress reduction</a:t>
            </a:r>
          </a:p>
          <a:p>
            <a:pPr algn="just">
              <a:buNone/>
            </a:pPr>
            <a:endParaRPr lang="en-US" sz="1800" dirty="0">
              <a:effectLs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Students who prioritise work and build schedules tend to perform better academically. </a:t>
            </a: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dirty="0">
                <a:latin typeface="Times New Roman" panose="02020603050405020304" pitchFamily="18" charset="0"/>
                <a:ea typeface="Times New Roman" panose="02020603050405020304" pitchFamily="18" charset="0"/>
              </a:rPr>
              <a:t>T</a:t>
            </a:r>
            <a:r>
              <a:rPr lang="en-GB" sz="1800" dirty="0">
                <a:effectLst/>
                <a:latin typeface="Times New Roman" panose="02020603050405020304" pitchFamily="18" charset="0"/>
                <a:ea typeface="Times New Roman" panose="02020603050405020304" pitchFamily="18" charset="0"/>
              </a:rPr>
              <a:t>he reason is that it helps them to prepare properly and dedicate sufficient time to each and every part of the study.</a:t>
            </a: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 Efficient time management is important for students in higher education as it directly affects educational success. </a:t>
            </a: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Moreover, with various deadlines, exams, independent study periods and lectures, learners accordingly plan their time so they can complete all academic aspects within time. </a:t>
            </a:r>
            <a:endParaRPr lang="en-GB" dirty="0">
              <a:latin typeface="Times New Roman" panose="02020603050405020304" pitchFamily="18" charset="0"/>
              <a:ea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BFDC521B-939C-AC64-2C06-6D37B1E2949D}"/>
              </a:ext>
            </a:extLst>
          </p:cNvPr>
          <p:cNvSpPr txBox="1"/>
          <p:nvPr/>
        </p:nvSpPr>
        <p:spPr>
          <a:xfrm>
            <a:off x="206477" y="264110"/>
            <a:ext cx="2477729" cy="461665"/>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Contd…</a:t>
            </a:r>
          </a:p>
        </p:txBody>
      </p:sp>
      <p:pic>
        <p:nvPicPr>
          <p:cNvPr id="6" name="Picture 5">
            <a:extLst>
              <a:ext uri="{FF2B5EF4-FFF2-40B4-BE49-F238E27FC236}">
                <a16:creationId xmlns:a16="http://schemas.microsoft.com/office/drawing/2014/main" id="{A0156B17-8F22-FA2B-C055-7D8EC42C7E5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082116" y="1927124"/>
            <a:ext cx="3893574" cy="36576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0" name="TextBox 9">
            <a:extLst>
              <a:ext uri="{FF2B5EF4-FFF2-40B4-BE49-F238E27FC236}">
                <a16:creationId xmlns:a16="http://schemas.microsoft.com/office/drawing/2014/main" id="{D9E9BC48-0C9E-781B-EED7-0F86C062E9F5}"/>
              </a:ext>
            </a:extLst>
          </p:cNvPr>
          <p:cNvSpPr txBox="1"/>
          <p:nvPr/>
        </p:nvSpPr>
        <p:spPr>
          <a:xfrm>
            <a:off x="6978445" y="5849346"/>
            <a:ext cx="6100916" cy="307777"/>
          </a:xfrm>
          <a:prstGeom prst="rect">
            <a:avLst/>
          </a:prstGeom>
          <a:noFill/>
        </p:spPr>
        <p:txBody>
          <a:bodyPr wrap="square">
            <a:spAutoFit/>
          </a:bodyPr>
          <a:lstStyle/>
          <a:p>
            <a:pPr algn="ctr"/>
            <a:r>
              <a:rPr lang="en-GB" sz="1400" dirty="0">
                <a:effectLst/>
                <a:latin typeface="Times New Roman" panose="02020603050405020304" pitchFamily="18" charset="0"/>
                <a:ea typeface="Times New Roman" panose="02020603050405020304" pitchFamily="18" charset="0"/>
              </a:rPr>
              <a:t>(Wolters and Brady, 2021)</a:t>
            </a:r>
            <a:endParaRPr lang="en-US" sz="2000" dirty="0"/>
          </a:p>
        </p:txBody>
      </p:sp>
    </p:spTree>
    <p:extLst>
      <p:ext uri="{BB962C8B-B14F-4D97-AF65-F5344CB8AC3E}">
        <p14:creationId xmlns:p14="http://schemas.microsoft.com/office/powerpoint/2010/main" val="3181737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D3DECD-4B51-5D51-D55A-F7F82B0157D3}"/>
              </a:ext>
            </a:extLst>
          </p:cNvPr>
          <p:cNvSpPr txBox="1"/>
          <p:nvPr/>
        </p:nvSpPr>
        <p:spPr>
          <a:xfrm>
            <a:off x="4581832" y="1066369"/>
            <a:ext cx="7511845" cy="5355312"/>
          </a:xfrm>
          <a:prstGeom prst="rect">
            <a:avLst/>
          </a:prstGeom>
          <a:noFill/>
        </p:spPr>
        <p:txBody>
          <a:bodyPr wrap="square">
            <a:spAutoFit/>
          </a:bodyPr>
          <a:lstStyle/>
          <a:p>
            <a:pPr marL="285750" indent="-285750" algn="just">
              <a:buFont typeface="Arial" panose="020B0604020202020204" pitchFamily="34" charset="0"/>
              <a:buChar char="•"/>
            </a:pPr>
            <a:r>
              <a:rPr lang="en-GB" sz="1800" b="1" i="1" dirty="0">
                <a:effectLst/>
                <a:latin typeface="Times New Roman" panose="02020603050405020304" pitchFamily="18" charset="0"/>
                <a:ea typeface="Times New Roman" panose="02020603050405020304" pitchFamily="18" charset="0"/>
              </a:rPr>
              <a:t>Active learning and engagement</a:t>
            </a:r>
          </a:p>
          <a:p>
            <a:pPr algn="just"/>
            <a:r>
              <a:rPr lang="en-GB" sz="1800" b="1" i="1" dirty="0">
                <a:effectLst/>
                <a:latin typeface="Times New Roman" panose="02020603050405020304" pitchFamily="18" charset="0"/>
                <a:ea typeface="Times New Roman" panose="02020603050405020304" pitchFamily="18" charset="0"/>
              </a:rPr>
              <a:t> </a:t>
            </a:r>
          </a:p>
          <a:p>
            <a:pPr algn="just">
              <a:buNone/>
            </a:pPr>
            <a:endParaRPr lang="en-US" sz="1800" dirty="0">
              <a:effectLs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Engage in some activities such as group decisions, simulation, and debates to improve communication, problem-solving and teamwork skills. </a:t>
            </a: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Moreover, in this aspect, planning and task prioritising are one of the main techniques. </a:t>
            </a: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Strategies such as utilising time blocking techniques, creating detailed work schedules, and actively tracking time spent on tasks all improve efficiency and focus. </a:t>
            </a: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Break a big topic into more manageable and smaller parts, and set realistic deadlines which help students achieve their educational goals (Brower, 2025).     </a:t>
            </a:r>
            <a:endParaRPr lang="en-US" sz="1800" dirty="0">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57D2B8CA-DD82-26DD-C101-4CB2703DAF81}"/>
              </a:ext>
            </a:extLst>
          </p:cNvPr>
          <p:cNvSpPr txBox="1"/>
          <p:nvPr/>
        </p:nvSpPr>
        <p:spPr>
          <a:xfrm>
            <a:off x="2880851" y="154421"/>
            <a:ext cx="6096000" cy="461665"/>
          </a:xfrm>
          <a:prstGeom prst="rect">
            <a:avLst/>
          </a:prstGeom>
          <a:noFill/>
        </p:spPr>
        <p:txBody>
          <a:bodyPr wrap="square">
            <a:spAutoFit/>
          </a:bodyPr>
          <a:lstStyle/>
          <a:p>
            <a:pPr algn="ctr">
              <a:buNone/>
            </a:pPr>
            <a:r>
              <a:rPr lang="en-GB" sz="2400" b="1" kern="0" dirty="0">
                <a:effectLst/>
                <a:latin typeface="Times New Roman" panose="02020603050405020304" pitchFamily="18" charset="0"/>
              </a:rPr>
              <a:t>Strategies to improve these skills</a:t>
            </a:r>
            <a:endParaRPr lang="en-US" sz="2400" b="1" kern="0" dirty="0">
              <a:effectLst/>
              <a:latin typeface="Times New Roman" panose="02020603050405020304" pitchFamily="18" charset="0"/>
            </a:endParaRPr>
          </a:p>
        </p:txBody>
      </p:sp>
      <p:pic>
        <p:nvPicPr>
          <p:cNvPr id="7" name="Picture 6">
            <a:extLst>
              <a:ext uri="{FF2B5EF4-FFF2-40B4-BE49-F238E27FC236}">
                <a16:creationId xmlns:a16="http://schemas.microsoft.com/office/drawing/2014/main" id="{E93CB37D-6EA2-DDC3-DD93-F0170B025E1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06478" y="1949639"/>
            <a:ext cx="4168878" cy="398206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11" name="TextBox 10">
            <a:extLst>
              <a:ext uri="{FF2B5EF4-FFF2-40B4-BE49-F238E27FC236}">
                <a16:creationId xmlns:a16="http://schemas.microsoft.com/office/drawing/2014/main" id="{CC081C3B-8CE0-55A4-E575-BB246EC61E74}"/>
              </a:ext>
            </a:extLst>
          </p:cNvPr>
          <p:cNvSpPr txBox="1"/>
          <p:nvPr/>
        </p:nvSpPr>
        <p:spPr>
          <a:xfrm>
            <a:off x="-781663" y="6267792"/>
            <a:ext cx="6145160" cy="307777"/>
          </a:xfrm>
          <a:prstGeom prst="rect">
            <a:avLst/>
          </a:prstGeom>
          <a:noFill/>
        </p:spPr>
        <p:txBody>
          <a:bodyPr wrap="square">
            <a:spAutoFit/>
          </a:bodyPr>
          <a:lstStyle/>
          <a:p>
            <a:pPr algn="ctr"/>
            <a:r>
              <a:rPr lang="en-GB" sz="1400" dirty="0">
                <a:effectLst/>
                <a:latin typeface="Times New Roman" panose="02020603050405020304" pitchFamily="18" charset="0"/>
                <a:ea typeface="Times New Roman" panose="02020603050405020304" pitchFamily="18" charset="0"/>
              </a:rPr>
              <a:t>(Zimmerman et al., 2023)</a:t>
            </a:r>
            <a:endParaRPr lang="en-US" sz="2000" dirty="0"/>
          </a:p>
        </p:txBody>
      </p:sp>
    </p:spTree>
    <p:extLst>
      <p:ext uri="{BB962C8B-B14F-4D97-AF65-F5344CB8AC3E}">
        <p14:creationId xmlns:p14="http://schemas.microsoft.com/office/powerpoint/2010/main" val="3633322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6EB571-A61B-0A9B-3FC6-0EB80D0EB8FD}"/>
              </a:ext>
            </a:extLst>
          </p:cNvPr>
          <p:cNvSpPr txBox="1"/>
          <p:nvPr/>
        </p:nvSpPr>
        <p:spPr>
          <a:xfrm>
            <a:off x="0" y="1621583"/>
            <a:ext cx="7983794" cy="4524315"/>
          </a:xfrm>
          <a:prstGeom prst="rect">
            <a:avLst/>
          </a:prstGeom>
          <a:noFill/>
        </p:spPr>
        <p:txBody>
          <a:bodyPr wrap="square">
            <a:spAutoFit/>
          </a:bodyPr>
          <a:lstStyle/>
          <a:p>
            <a:pPr marL="285750" indent="-285750" algn="just">
              <a:buFont typeface="Arial" panose="020B0604020202020204" pitchFamily="34" charset="0"/>
              <a:buChar char="•"/>
            </a:pPr>
            <a:r>
              <a:rPr lang="en-GB" sz="1800" b="1" i="1" dirty="0">
                <a:effectLst/>
                <a:latin typeface="Times New Roman" panose="02020603050405020304" pitchFamily="18" charset="0"/>
                <a:ea typeface="Times New Roman" panose="02020603050405020304" pitchFamily="18" charset="0"/>
              </a:rPr>
              <a:t>Prioritisation and Goal Setting</a:t>
            </a:r>
          </a:p>
          <a:p>
            <a:pPr marL="285750" indent="-285750" algn="just">
              <a:buFont typeface="Arial" panose="020B0604020202020204" pitchFamily="34" charset="0"/>
              <a:buChar char="•"/>
            </a:pPr>
            <a:endParaRPr lang="en-GB" sz="1800" b="1" i="1" dirty="0">
              <a:effectLst/>
              <a:latin typeface="Times New Roman" panose="02020603050405020304" pitchFamily="18" charset="0"/>
              <a:ea typeface="Times New Roman" panose="02020603050405020304" pitchFamily="18" charset="0"/>
            </a:endParaRPr>
          </a:p>
          <a:p>
            <a:pPr algn="just">
              <a:buNone/>
            </a:pPr>
            <a:endParaRPr lang="en-US" sz="1800" dirty="0">
              <a:effectLs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This is one of the most effective strategies for developing time management is to learn how to prioritise important work and set realistic and clear goals. </a:t>
            </a: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Students should begin by determining important and urgent tasks, utilising tools such as the Eisenhower Matrix. </a:t>
            </a: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Dividing large assignments into more manageable and smaller steps with deadlines allows for the prevention of procrastination and keeps track of students' progress. </a:t>
            </a: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algn="just"/>
            <a:endParaRPr lang="en-GB" dirty="0">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84E07878-7FCD-92F8-67D9-407A29ED395C}"/>
              </a:ext>
            </a:extLst>
          </p:cNvPr>
          <p:cNvSpPr txBox="1"/>
          <p:nvPr/>
        </p:nvSpPr>
        <p:spPr>
          <a:xfrm>
            <a:off x="275303" y="199605"/>
            <a:ext cx="6115664"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Contd…</a:t>
            </a:r>
          </a:p>
        </p:txBody>
      </p:sp>
      <p:pic>
        <p:nvPicPr>
          <p:cNvPr id="9" name="Picture 8">
            <a:extLst>
              <a:ext uri="{FF2B5EF4-FFF2-40B4-BE49-F238E27FC236}">
                <a16:creationId xmlns:a16="http://schemas.microsoft.com/office/drawing/2014/main" id="{51158BAC-48C7-BF4C-F034-14839B9EC496}"/>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8377085" y="2094271"/>
            <a:ext cx="3411794" cy="3146322"/>
          </a:xfrm>
          <a:prstGeom prst="rect">
            <a:avLst/>
          </a:prstGeom>
          <a:ln w="228600" cap="sq" cmpd="thickThin">
            <a:solidFill>
              <a:srgbClr val="000000"/>
            </a:solidFill>
            <a:prstDash val="solid"/>
            <a:miter lim="800000"/>
          </a:ln>
          <a:effectLst>
            <a:innerShdw blurRad="76200">
              <a:srgbClr val="000000"/>
            </a:innerShdw>
          </a:effectLst>
        </p:spPr>
      </p:pic>
      <p:sp>
        <p:nvSpPr>
          <p:cNvPr id="13" name="TextBox 12">
            <a:extLst>
              <a:ext uri="{FF2B5EF4-FFF2-40B4-BE49-F238E27FC236}">
                <a16:creationId xmlns:a16="http://schemas.microsoft.com/office/drawing/2014/main" id="{41A37081-0864-8B2C-8B7A-D6C6A860C6E3}"/>
              </a:ext>
            </a:extLst>
          </p:cNvPr>
          <p:cNvSpPr txBox="1"/>
          <p:nvPr/>
        </p:nvSpPr>
        <p:spPr>
          <a:xfrm>
            <a:off x="7089058" y="5838121"/>
            <a:ext cx="6154992" cy="307777"/>
          </a:xfrm>
          <a:prstGeom prst="rect">
            <a:avLst/>
          </a:prstGeom>
          <a:noFill/>
        </p:spPr>
        <p:txBody>
          <a:bodyPr wrap="square">
            <a:spAutoFit/>
          </a:bodyPr>
          <a:lstStyle/>
          <a:p>
            <a:pPr algn="ctr"/>
            <a:r>
              <a:rPr lang="en-GB" sz="1400" dirty="0">
                <a:effectLst/>
                <a:latin typeface="Times New Roman" panose="02020603050405020304" pitchFamily="18" charset="0"/>
                <a:ea typeface="Times New Roman" panose="02020603050405020304" pitchFamily="18" charset="0"/>
              </a:rPr>
              <a:t>(Brower, 2025)</a:t>
            </a:r>
            <a:endParaRPr lang="en-US" sz="2000" dirty="0"/>
          </a:p>
        </p:txBody>
      </p:sp>
    </p:spTree>
    <p:extLst>
      <p:ext uri="{BB962C8B-B14F-4D97-AF65-F5344CB8AC3E}">
        <p14:creationId xmlns:p14="http://schemas.microsoft.com/office/powerpoint/2010/main" val="22967070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56DBF9-3C59-89EA-63BB-130C4ABC733A}"/>
              </a:ext>
            </a:extLst>
          </p:cNvPr>
          <p:cNvSpPr txBox="1"/>
          <p:nvPr/>
        </p:nvSpPr>
        <p:spPr>
          <a:xfrm>
            <a:off x="4070555" y="1859339"/>
            <a:ext cx="7747819" cy="3970318"/>
          </a:xfrm>
          <a:prstGeom prst="rect">
            <a:avLst/>
          </a:prstGeom>
          <a:noFill/>
        </p:spPr>
        <p:txBody>
          <a:bodyPr wrap="square">
            <a:spAutoFit/>
          </a:bodyPr>
          <a:lstStyle/>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The presentation has discussed the importance of time management skills in higher education. </a:t>
            </a: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Through these aptitudes, students can improve their academic performance, personal development, reduce stress and work-life balance. </a:t>
            </a: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This skill has them break the task into more manageable parts and also guides them to set real-life goals for their future development. </a:t>
            </a: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sz="1800" dirty="0">
                <a:effectLst/>
                <a:latin typeface="Times New Roman" panose="02020603050405020304" pitchFamily="18" charset="0"/>
                <a:ea typeface="Times New Roman" panose="02020603050405020304" pitchFamily="18" charset="0"/>
              </a:rPr>
              <a:t>Also, it has showcased some effective strategies to improve this aptitude to achieve both personal and professional growth and development.      </a:t>
            </a:r>
            <a:endParaRPr lang="en-US" sz="1800" dirty="0">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BCA072C3-1580-187A-DF1D-AEFDC8D00B3F}"/>
              </a:ext>
            </a:extLst>
          </p:cNvPr>
          <p:cNvSpPr txBox="1"/>
          <p:nvPr/>
        </p:nvSpPr>
        <p:spPr>
          <a:xfrm>
            <a:off x="2861187" y="134756"/>
            <a:ext cx="6096000" cy="461665"/>
          </a:xfrm>
          <a:prstGeom prst="rect">
            <a:avLst/>
          </a:prstGeom>
          <a:noFill/>
        </p:spPr>
        <p:txBody>
          <a:bodyPr wrap="square">
            <a:spAutoFit/>
          </a:bodyPr>
          <a:lstStyle/>
          <a:p>
            <a:pPr algn="ctr">
              <a:buNone/>
            </a:pPr>
            <a:r>
              <a:rPr lang="en-GB" sz="2400" b="1" kern="0" dirty="0">
                <a:effectLst/>
                <a:latin typeface="Times New Roman" panose="02020603050405020304" pitchFamily="18" charset="0"/>
              </a:rPr>
              <a:t>Conclusion</a:t>
            </a:r>
            <a:endParaRPr lang="en-US" sz="2400" b="1" kern="0" dirty="0">
              <a:effectLst/>
              <a:latin typeface="Times New Roman" panose="02020603050405020304" pitchFamily="18" charset="0"/>
            </a:endParaRPr>
          </a:p>
        </p:txBody>
      </p:sp>
      <p:pic>
        <p:nvPicPr>
          <p:cNvPr id="7" name="Picture 6">
            <a:extLst>
              <a:ext uri="{FF2B5EF4-FFF2-40B4-BE49-F238E27FC236}">
                <a16:creationId xmlns:a16="http://schemas.microsoft.com/office/drawing/2014/main" id="{22524970-9CD6-4BDB-7FFA-401CA0729A98}"/>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73626" y="2418735"/>
            <a:ext cx="3379791" cy="3002227"/>
          </a:xfrm>
          <a:prstGeom prst="rect">
            <a:avLst/>
          </a:prstGeom>
          <a:ln w="228600" cap="sq" cmpd="thickThin">
            <a:solidFill>
              <a:srgbClr val="000000"/>
            </a:solidFill>
            <a:prstDash val="solid"/>
            <a:miter lim="800000"/>
          </a:ln>
          <a:effectLst>
            <a:innerShdw blurRad="76200">
              <a:srgbClr val="000000"/>
            </a:innerShdw>
          </a:effectLst>
        </p:spPr>
      </p:pic>
      <p:sp>
        <p:nvSpPr>
          <p:cNvPr id="9" name="TextBox 8">
            <a:extLst>
              <a:ext uri="{FF2B5EF4-FFF2-40B4-BE49-F238E27FC236}">
                <a16:creationId xmlns:a16="http://schemas.microsoft.com/office/drawing/2014/main" id="{DDDB66EF-1A41-B7EF-1C57-B18A07B07B76}"/>
              </a:ext>
            </a:extLst>
          </p:cNvPr>
          <p:cNvSpPr txBox="1"/>
          <p:nvPr/>
        </p:nvSpPr>
        <p:spPr>
          <a:xfrm>
            <a:off x="-984479" y="5829657"/>
            <a:ext cx="6096000" cy="307777"/>
          </a:xfrm>
          <a:prstGeom prst="rect">
            <a:avLst/>
          </a:prstGeom>
          <a:noFill/>
        </p:spPr>
        <p:txBody>
          <a:bodyPr wrap="square">
            <a:spAutoFit/>
          </a:bodyPr>
          <a:lstStyle/>
          <a:p>
            <a:pPr algn="ctr"/>
            <a:r>
              <a:rPr lang="en-GB" sz="1400" dirty="0">
                <a:effectLst/>
                <a:latin typeface="Times New Roman" panose="02020603050405020304" pitchFamily="18" charset="0"/>
                <a:ea typeface="Times New Roman" panose="02020603050405020304" pitchFamily="18" charset="0"/>
              </a:rPr>
              <a:t>(Loble, 2024)</a:t>
            </a:r>
            <a:endParaRPr lang="en-US" sz="1400" dirty="0"/>
          </a:p>
        </p:txBody>
      </p:sp>
    </p:spTree>
    <p:extLst>
      <p:ext uri="{BB962C8B-B14F-4D97-AF65-F5344CB8AC3E}">
        <p14:creationId xmlns:p14="http://schemas.microsoft.com/office/powerpoint/2010/main" val="2878391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B3B7BA-89F8-A7D1-8B74-C627C52D00DB}"/>
              </a:ext>
            </a:extLst>
          </p:cNvPr>
          <p:cNvSpPr txBox="1"/>
          <p:nvPr/>
        </p:nvSpPr>
        <p:spPr>
          <a:xfrm>
            <a:off x="0" y="830887"/>
            <a:ext cx="11828207" cy="4903907"/>
          </a:xfrm>
          <a:prstGeom prst="rect">
            <a:avLst/>
          </a:prstGeom>
          <a:noFill/>
        </p:spPr>
        <p:txBody>
          <a:bodyPr wrap="square">
            <a:spAutoFit/>
          </a:bodyPr>
          <a:lstStyle/>
          <a:p>
            <a:pPr marL="342900" indent="-342900" algn="just">
              <a:buFont typeface="Wingdings" panose="05000000000000000000" pitchFamily="2" charset="2"/>
              <a:buChar char="Ø"/>
            </a:pPr>
            <a:r>
              <a:rPr lang="en-GB" dirty="0">
                <a:effectLst/>
                <a:latin typeface="Times New Roman" panose="02020603050405020304" pitchFamily="18" charset="0"/>
                <a:ea typeface="Times New Roman" panose="02020603050405020304" pitchFamily="18" charset="0"/>
              </a:rPr>
              <a:t>Brower, T., (2025). </a:t>
            </a:r>
            <a:r>
              <a:rPr lang="en-GB" i="1" dirty="0">
                <a:effectLst/>
                <a:latin typeface="Times New Roman" panose="02020603050405020304" pitchFamily="18" charset="0"/>
                <a:ea typeface="Times New Roman" panose="02020603050405020304" pitchFamily="18" charset="0"/>
              </a:rPr>
              <a:t>5 Skills Students Need From Higher Education To Increase Employability.</a:t>
            </a:r>
            <a:r>
              <a:rPr lang="en-GB" dirty="0">
                <a:effectLst/>
                <a:latin typeface="Times New Roman" panose="02020603050405020304" pitchFamily="18" charset="0"/>
                <a:ea typeface="Times New Roman" panose="02020603050405020304" pitchFamily="18" charset="0"/>
              </a:rPr>
              <a:t> [Online] Available at: https://www.forbes.com/sites/tracybrower/2025/02/02/5-skills-students-need-from-higher-education-to-increase-employability/ [Accessed 28 May 2025].</a:t>
            </a:r>
          </a:p>
          <a:p>
            <a:pPr marL="342900" indent="-342900" algn="just">
              <a:buFont typeface="Wingdings" panose="05000000000000000000" pitchFamily="2" charset="2"/>
              <a:buChar char="Ø"/>
            </a:pPr>
            <a:endParaRPr lang="en-US" dirty="0">
              <a:effectLst/>
              <a:latin typeface="Times New Roman" panose="02020603050405020304" pitchFamily="18" charset="0"/>
              <a:ea typeface="Times New Roman" panose="02020603050405020304" pitchFamily="18" charset="0"/>
            </a:endParaRPr>
          </a:p>
          <a:p>
            <a:pPr marL="342900" indent="-342900" algn="just">
              <a:buFont typeface="Wingdings" panose="05000000000000000000" pitchFamily="2" charset="2"/>
              <a:buChar char="Ø"/>
            </a:pPr>
            <a:r>
              <a:rPr lang="en-GB" dirty="0">
                <a:effectLst/>
                <a:latin typeface="Times New Roman" panose="02020603050405020304" pitchFamily="18" charset="0"/>
                <a:ea typeface="Times New Roman" panose="02020603050405020304" pitchFamily="18" charset="0"/>
              </a:rPr>
              <a:t>Loble, M., (2024). </a:t>
            </a:r>
            <a:r>
              <a:rPr lang="en-GB" i="1" dirty="0">
                <a:effectLst/>
                <a:latin typeface="Times New Roman" panose="02020603050405020304" pitchFamily="18" charset="0"/>
                <a:ea typeface="Times New Roman" panose="02020603050405020304" pitchFamily="18" charset="0"/>
              </a:rPr>
              <a:t>Four Ways Higher Education Institutions Can Prepare Students For Lifelong Learning.</a:t>
            </a:r>
            <a:r>
              <a:rPr lang="en-GB" dirty="0">
                <a:effectLst/>
                <a:latin typeface="Times New Roman" panose="02020603050405020304" pitchFamily="18" charset="0"/>
                <a:ea typeface="Times New Roman" panose="02020603050405020304" pitchFamily="18" charset="0"/>
              </a:rPr>
              <a:t> [Online] Available at: https://www.forbes.com/councils/forbesbusinessdevelopmentcouncil/2024/05/22/four-ways-higher-education-institutions-can-prepare-students-for-lifelong-learning/ [Accessed 28 May 2025].</a:t>
            </a:r>
          </a:p>
          <a:p>
            <a:pPr marL="342900" indent="-342900" algn="just">
              <a:buFont typeface="Wingdings" panose="05000000000000000000" pitchFamily="2" charset="2"/>
              <a:buChar char="Ø"/>
            </a:pPr>
            <a:endParaRPr lang="en-US" dirty="0">
              <a:effectLst/>
              <a:latin typeface="Times New Roman" panose="02020603050405020304" pitchFamily="18" charset="0"/>
              <a:ea typeface="Times New Roman" panose="02020603050405020304" pitchFamily="18" charset="0"/>
            </a:endParaRPr>
          </a:p>
          <a:p>
            <a:pPr marL="342900" indent="-342900" algn="just">
              <a:buFont typeface="Wingdings" panose="05000000000000000000" pitchFamily="2" charset="2"/>
              <a:buChar char="Ø"/>
            </a:pPr>
            <a:r>
              <a:rPr lang="en-GB" dirty="0">
                <a:effectLst/>
                <a:latin typeface="Times New Roman" panose="02020603050405020304" pitchFamily="18" charset="0"/>
                <a:ea typeface="Times New Roman" panose="02020603050405020304" pitchFamily="18" charset="0"/>
              </a:rPr>
              <a:t>Wilson, R., Joiner, K. and Abbasi, A., (2021). Improving students’ performance with time management skills. </a:t>
            </a:r>
            <a:r>
              <a:rPr lang="en-GB" i="1" dirty="0">
                <a:effectLst/>
                <a:latin typeface="Times New Roman" panose="02020603050405020304" pitchFamily="18" charset="0"/>
                <a:ea typeface="Times New Roman" panose="02020603050405020304" pitchFamily="18" charset="0"/>
              </a:rPr>
              <a:t>Journal of university teaching and learning practice</a:t>
            </a:r>
            <a:r>
              <a:rPr lang="en-GB" dirty="0">
                <a:effectLst/>
                <a:latin typeface="Times New Roman" panose="02020603050405020304" pitchFamily="18" charset="0"/>
                <a:ea typeface="Times New Roman" panose="02020603050405020304" pitchFamily="18" charset="0"/>
              </a:rPr>
              <a:t>, </a:t>
            </a:r>
            <a:r>
              <a:rPr lang="en-GB" i="1" dirty="0">
                <a:effectLst/>
                <a:latin typeface="Times New Roman" panose="02020603050405020304" pitchFamily="18" charset="0"/>
                <a:ea typeface="Times New Roman" panose="02020603050405020304" pitchFamily="18" charset="0"/>
              </a:rPr>
              <a:t>18</a:t>
            </a:r>
            <a:r>
              <a:rPr lang="en-GB" dirty="0">
                <a:effectLst/>
                <a:latin typeface="Times New Roman" panose="02020603050405020304" pitchFamily="18" charset="0"/>
                <a:ea typeface="Times New Roman" panose="02020603050405020304" pitchFamily="18" charset="0"/>
              </a:rPr>
              <a:t>(4).</a:t>
            </a:r>
          </a:p>
          <a:p>
            <a:pPr marL="342900" indent="-342900" algn="just">
              <a:buFont typeface="Wingdings" panose="05000000000000000000" pitchFamily="2" charset="2"/>
              <a:buChar char="Ø"/>
            </a:pPr>
            <a:endParaRPr lang="en-US" dirty="0">
              <a:effectLst/>
              <a:latin typeface="Times New Roman" panose="02020603050405020304" pitchFamily="18" charset="0"/>
              <a:ea typeface="Times New Roman" panose="02020603050405020304" pitchFamily="18" charset="0"/>
            </a:endParaRPr>
          </a:p>
          <a:p>
            <a:pPr marL="342900" indent="-342900" algn="just">
              <a:buFont typeface="Wingdings" panose="05000000000000000000" pitchFamily="2" charset="2"/>
              <a:buChar char="Ø"/>
            </a:pPr>
            <a:r>
              <a:rPr lang="en-GB" dirty="0">
                <a:effectLst/>
                <a:latin typeface="Times New Roman" panose="02020603050405020304" pitchFamily="18" charset="0"/>
                <a:ea typeface="Times New Roman" panose="02020603050405020304" pitchFamily="18" charset="0"/>
              </a:rPr>
              <a:t>Wolters, C.A. and Brady, A.C., (2021). College students’ time management: A self-regulated learning perspective. </a:t>
            </a:r>
            <a:r>
              <a:rPr lang="en-GB" i="1" dirty="0">
                <a:effectLst/>
                <a:latin typeface="Times New Roman" panose="02020603050405020304" pitchFamily="18" charset="0"/>
                <a:ea typeface="Times New Roman" panose="02020603050405020304" pitchFamily="18" charset="0"/>
              </a:rPr>
              <a:t>Educational Psychology Review</a:t>
            </a:r>
            <a:r>
              <a:rPr lang="en-GB" dirty="0">
                <a:effectLst/>
                <a:latin typeface="Times New Roman" panose="02020603050405020304" pitchFamily="18" charset="0"/>
                <a:ea typeface="Times New Roman" panose="02020603050405020304" pitchFamily="18" charset="0"/>
              </a:rPr>
              <a:t>, </a:t>
            </a:r>
            <a:r>
              <a:rPr lang="en-GB" i="1" dirty="0">
                <a:effectLst/>
                <a:latin typeface="Times New Roman" panose="02020603050405020304" pitchFamily="18" charset="0"/>
                <a:ea typeface="Times New Roman" panose="02020603050405020304" pitchFamily="18" charset="0"/>
              </a:rPr>
              <a:t>33</a:t>
            </a:r>
            <a:r>
              <a:rPr lang="en-GB" dirty="0">
                <a:effectLst/>
                <a:latin typeface="Times New Roman" panose="02020603050405020304" pitchFamily="18" charset="0"/>
                <a:ea typeface="Times New Roman" panose="02020603050405020304" pitchFamily="18" charset="0"/>
              </a:rPr>
              <a:t>(4), pp.1319-1351.</a:t>
            </a:r>
          </a:p>
          <a:p>
            <a:pPr marL="342900" indent="-342900" algn="just">
              <a:buFont typeface="Wingdings" panose="05000000000000000000" pitchFamily="2" charset="2"/>
              <a:buChar char="Ø"/>
            </a:pPr>
            <a:endParaRPr lang="en-US" dirty="0">
              <a:effectLst/>
              <a:latin typeface="Times New Roman" panose="02020603050405020304" pitchFamily="18" charset="0"/>
              <a:ea typeface="Times New Roman" panose="02020603050405020304" pitchFamily="18" charset="0"/>
            </a:endParaRPr>
          </a:p>
          <a:p>
            <a:pPr marL="342900" indent="-342900" algn="just">
              <a:spcAft>
                <a:spcPts val="800"/>
              </a:spcAft>
              <a:buFont typeface="Wingdings" panose="05000000000000000000" pitchFamily="2" charset="2"/>
              <a:buChar char="Ø"/>
            </a:pPr>
            <a:r>
              <a:rPr lang="en-GB" dirty="0">
                <a:effectLst/>
                <a:latin typeface="Times New Roman" panose="02020603050405020304" pitchFamily="18" charset="0"/>
                <a:ea typeface="Times New Roman" panose="02020603050405020304" pitchFamily="18" charset="0"/>
              </a:rPr>
              <a:t>Zimmerman, B.J., Greenberg, D. and Weinstein, C.E., (2023). Self-regulating academic study time: A strategy approach. In </a:t>
            </a:r>
            <a:r>
              <a:rPr lang="en-GB" i="1" dirty="0">
                <a:effectLst/>
                <a:latin typeface="Times New Roman" panose="02020603050405020304" pitchFamily="18" charset="0"/>
                <a:ea typeface="Times New Roman" panose="02020603050405020304" pitchFamily="18" charset="0"/>
              </a:rPr>
              <a:t>Self-regulation of learning and performance</a:t>
            </a:r>
            <a:r>
              <a:rPr lang="en-GB" dirty="0">
                <a:effectLst/>
                <a:latin typeface="Times New Roman" panose="02020603050405020304" pitchFamily="18" charset="0"/>
                <a:ea typeface="Times New Roman" panose="02020603050405020304" pitchFamily="18" charset="0"/>
              </a:rPr>
              <a:t> (pp. 181-199). Routledge.</a:t>
            </a:r>
          </a:p>
          <a:p>
            <a:pPr algn="just">
              <a:spcAft>
                <a:spcPts val="800"/>
              </a:spcAft>
            </a:pPr>
            <a:endParaRPr lang="en-US" dirty="0">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2A2F1DDD-4388-FE17-B200-F8C0770BEDBD}"/>
              </a:ext>
            </a:extLst>
          </p:cNvPr>
          <p:cNvSpPr txBox="1"/>
          <p:nvPr/>
        </p:nvSpPr>
        <p:spPr>
          <a:xfrm>
            <a:off x="2649794" y="70972"/>
            <a:ext cx="6164826" cy="461665"/>
          </a:xfrm>
          <a:prstGeom prst="rect">
            <a:avLst/>
          </a:prstGeom>
          <a:noFill/>
        </p:spPr>
        <p:txBody>
          <a:bodyPr wrap="square">
            <a:spAutoFit/>
          </a:bodyPr>
          <a:lstStyle/>
          <a:p>
            <a:pPr algn="ctr">
              <a:buNone/>
            </a:pPr>
            <a:r>
              <a:rPr lang="en-GB" sz="2400" b="1" kern="0" dirty="0">
                <a:effectLst/>
                <a:latin typeface="Times New Roman" panose="02020603050405020304" pitchFamily="18" charset="0"/>
              </a:rPr>
              <a:t>References</a:t>
            </a:r>
            <a:endParaRPr lang="en-US" sz="2400" b="1" kern="0" dirty="0">
              <a:effectLst/>
              <a:latin typeface="Times New Roman" panose="02020603050405020304" pitchFamily="18" charset="0"/>
            </a:endParaRPr>
          </a:p>
        </p:txBody>
      </p:sp>
    </p:spTree>
    <p:extLst>
      <p:ext uri="{BB962C8B-B14F-4D97-AF65-F5344CB8AC3E}">
        <p14:creationId xmlns:p14="http://schemas.microsoft.com/office/powerpoint/2010/main" val="15579056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1655</Words>
  <Application>Microsoft Office PowerPoint</Application>
  <PresentationFormat>Widescreen</PresentationFormat>
  <Paragraphs>129</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andradapanfil@yahoo.com</cp:lastModifiedBy>
  <cp:revision>2</cp:revision>
  <dcterms:created xsi:type="dcterms:W3CDTF">2025-05-30T13:19:23Z</dcterms:created>
  <dcterms:modified xsi:type="dcterms:W3CDTF">2025-06-02T08:26:51Z</dcterms:modified>
</cp:coreProperties>
</file>