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2"/>
  </p:notesMasterIdLst>
  <p:sldIdLst>
    <p:sldId id="365" r:id="rId2"/>
    <p:sldId id="661" r:id="rId3"/>
    <p:sldId id="807" r:id="rId4"/>
    <p:sldId id="839" r:id="rId5"/>
    <p:sldId id="769" r:id="rId6"/>
    <p:sldId id="808" r:id="rId7"/>
    <p:sldId id="777" r:id="rId8"/>
    <p:sldId id="800" r:id="rId9"/>
    <p:sldId id="837" r:id="rId10"/>
    <p:sldId id="809" r:id="rId11"/>
    <p:sldId id="843" r:id="rId12"/>
    <p:sldId id="841" r:id="rId13"/>
    <p:sldId id="840" r:id="rId14"/>
    <p:sldId id="816" r:id="rId15"/>
    <p:sldId id="820" r:id="rId16"/>
    <p:sldId id="818" r:id="rId17"/>
    <p:sldId id="270" r:id="rId18"/>
    <p:sldId id="268" r:id="rId19"/>
    <p:sldId id="821" r:id="rId20"/>
    <p:sldId id="822" r:id="rId21"/>
    <p:sldId id="823" r:id="rId22"/>
    <p:sldId id="832" r:id="rId23"/>
    <p:sldId id="260" r:id="rId24"/>
    <p:sldId id="829" r:id="rId25"/>
    <p:sldId id="836" r:id="rId26"/>
    <p:sldId id="825" r:id="rId27"/>
    <p:sldId id="824" r:id="rId28"/>
    <p:sldId id="504" r:id="rId29"/>
    <p:sldId id="833" r:id="rId30"/>
    <p:sldId id="844" r:id="rId31"/>
    <p:sldId id="845" r:id="rId32"/>
    <p:sldId id="257" r:id="rId33"/>
    <p:sldId id="828" r:id="rId34"/>
    <p:sldId id="827" r:id="rId35"/>
    <p:sldId id="271" r:id="rId36"/>
    <p:sldId id="273" r:id="rId37"/>
    <p:sldId id="846" r:id="rId38"/>
    <p:sldId id="847" r:id="rId39"/>
    <p:sldId id="799" r:id="rId40"/>
    <p:sldId id="359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97F8"/>
    <a:srgbClr val="FF3399"/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FA31CB-4657-4D13-9A13-1615464AE12E}" v="2064" dt="2021-07-06T21:25:31.0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045" autoAdjust="0"/>
    <p:restoredTop sz="88518" autoAdjust="0"/>
  </p:normalViewPr>
  <p:slideViewPr>
    <p:cSldViewPr snapToGrid="0">
      <p:cViewPr varScale="1">
        <p:scale>
          <a:sx n="41" d="100"/>
          <a:sy n="41" d="100"/>
        </p:scale>
        <p:origin x="208" y="9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9B15A-7F84-434A-A268-3BD8A26D03DC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3C4-E790-4DF6-B3B1-2FCB50E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67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5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66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41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05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67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6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2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9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02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794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5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798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0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0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65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D7423E-74D8-4C4D-8008-99E33B3062EE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3" Type="http://schemas.openxmlformats.org/officeDocument/2006/relationships/image" Target="../media/image5.png"/><Relationship Id="rId7" Type="http://schemas.openxmlformats.org/officeDocument/2006/relationships/image" Target="../media/image24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tiff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35.tiff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-UUu9gAaEY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tif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gif"/><Relationship Id="rId5" Type="http://schemas.openxmlformats.org/officeDocument/2006/relationships/image" Target="../media/image40.gif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png"/><Relationship Id="rId4" Type="http://schemas.openxmlformats.org/officeDocument/2006/relationships/image" Target="../media/image46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6.tiff"/><Relationship Id="rId7" Type="http://schemas.openxmlformats.org/officeDocument/2006/relationships/image" Target="../media/image51.jpeg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png"/><Relationship Id="rId4" Type="http://schemas.openxmlformats.org/officeDocument/2006/relationships/image" Target="../media/image4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gif"/><Relationship Id="rId5" Type="http://schemas.openxmlformats.org/officeDocument/2006/relationships/image" Target="../media/image40.gif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720" y="0"/>
            <a:ext cx="908856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D3A38808-957B-5F48-A86F-87E2DF644E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04854" y="4737393"/>
            <a:ext cx="256238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11/08/2020 </a:t>
            </a:r>
            <a:r>
              <a:rPr lang="en-US" altLang="zh-CN" sz="1500" dirty="0" err="1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tuesday</a:t>
            </a: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72333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95823" y="1552353"/>
            <a:ext cx="8701761" cy="4025339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363" y="2043335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8501" y="3895887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4C186320-473B-184A-B69C-266EEB7D2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14151" y="1933231"/>
            <a:ext cx="1782026" cy="1188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5810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89100" cy="507831"/>
            <a:chOff x="308629" y="6819"/>
            <a:chExt cx="2652135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3140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GB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Greetings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76941" y="1584491"/>
            <a:ext cx="9139473" cy="4510087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Content Placeholder 1">
            <a:extLst>
              <a:ext uri="{FF2B5EF4-FFF2-40B4-BE49-F238E27FC236}">
                <a16:creationId xmlns:a16="http://schemas.microsoft.com/office/drawing/2014/main" id="{63B4B04D-7DAB-7549-9BC0-DF8F82F03235}"/>
              </a:ext>
            </a:extLst>
          </p:cNvPr>
          <p:cNvSpPr txBox="1">
            <a:spLocks/>
          </p:cNvSpPr>
          <p:nvPr/>
        </p:nvSpPr>
        <p:spPr>
          <a:xfrm>
            <a:off x="2287873" y="1584491"/>
            <a:ext cx="2808312" cy="42488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en-US" altLang="zh-CN" sz="3000" dirty="0" err="1"/>
              <a:t>zǎo</a:t>
            </a:r>
            <a:r>
              <a:rPr lang="en-US" altLang="zh-CN" sz="3000" dirty="0"/>
              <a:t> </a:t>
            </a:r>
            <a:r>
              <a:rPr lang="en-US" altLang="zh-CN" sz="3000" dirty="0" err="1"/>
              <a:t>shang</a:t>
            </a:r>
            <a:r>
              <a:rPr lang="en-US" altLang="zh-CN" sz="3000" dirty="0"/>
              <a:t> </a:t>
            </a:r>
            <a:r>
              <a:rPr lang="en-US" altLang="zh-CN" sz="3000" dirty="0" err="1"/>
              <a:t>hǎo</a:t>
            </a:r>
            <a:endParaRPr lang="en-US" altLang="zh-CN" sz="3000" dirty="0"/>
          </a:p>
          <a:p>
            <a:pPr marL="0" indent="0">
              <a:buFont typeface="Wingdings 2"/>
              <a:buNone/>
            </a:pPr>
            <a:r>
              <a:rPr lang="en-US" altLang="zh-CN" sz="3000" dirty="0" err="1"/>
              <a:t>xià</a:t>
            </a:r>
            <a:r>
              <a:rPr lang="en-US" altLang="zh-CN" sz="3000" dirty="0"/>
              <a:t> </a:t>
            </a:r>
            <a:r>
              <a:rPr lang="en-US" altLang="zh-CN" sz="3000" dirty="0" err="1"/>
              <a:t>wŭ</a:t>
            </a:r>
            <a:r>
              <a:rPr lang="en-US" altLang="zh-CN" sz="3000" dirty="0"/>
              <a:t> </a:t>
            </a:r>
            <a:r>
              <a:rPr lang="en-US" altLang="zh-CN" sz="3000" dirty="0" err="1"/>
              <a:t>hǎo</a:t>
            </a:r>
            <a:endParaRPr lang="en-US" altLang="zh-CN" sz="3000" dirty="0"/>
          </a:p>
          <a:p>
            <a:pPr marL="0" indent="0">
              <a:buFont typeface="Wingdings 2"/>
              <a:buNone/>
            </a:pPr>
            <a:r>
              <a:rPr lang="en-US" altLang="zh-CN" sz="3000" dirty="0" err="1"/>
              <a:t>wǎn</a:t>
            </a:r>
            <a:r>
              <a:rPr lang="en-US" altLang="zh-CN" sz="3000" dirty="0"/>
              <a:t> </a:t>
            </a:r>
            <a:r>
              <a:rPr lang="en-US" altLang="zh-CN" sz="3000" dirty="0" err="1"/>
              <a:t>shang</a:t>
            </a:r>
            <a:r>
              <a:rPr lang="en-US" altLang="zh-CN" sz="3000" dirty="0"/>
              <a:t> </a:t>
            </a:r>
            <a:r>
              <a:rPr lang="en-US" altLang="zh-CN" sz="3000" dirty="0" err="1"/>
              <a:t>hǎo</a:t>
            </a:r>
            <a:r>
              <a:rPr lang="en-US" altLang="zh-CN" sz="3000" dirty="0"/>
              <a:t> </a:t>
            </a:r>
            <a:r>
              <a:rPr lang="en-US" altLang="zh-CN" sz="3000" dirty="0" err="1"/>
              <a:t>wǎn’ān</a:t>
            </a:r>
            <a:r>
              <a:rPr lang="en-US" altLang="zh-CN" sz="3000" dirty="0"/>
              <a:t> </a:t>
            </a:r>
          </a:p>
          <a:p>
            <a:pPr marL="0" indent="0">
              <a:buFont typeface="Wingdings 2"/>
              <a:buNone/>
            </a:pPr>
            <a:r>
              <a:rPr lang="en-US" altLang="zh-CN" sz="3000" dirty="0" err="1"/>
              <a:t>duì</a:t>
            </a:r>
            <a:r>
              <a:rPr lang="en-US" altLang="zh-CN" sz="3000" dirty="0"/>
              <a:t> </a:t>
            </a:r>
            <a:r>
              <a:rPr lang="en-US" altLang="zh-CN" sz="3000" dirty="0" err="1"/>
              <a:t>bù</a:t>
            </a:r>
            <a:r>
              <a:rPr lang="en-US" altLang="zh-CN" sz="3000" dirty="0"/>
              <a:t> </a:t>
            </a:r>
            <a:r>
              <a:rPr lang="en-US" altLang="zh-CN" sz="3000" dirty="0" err="1"/>
              <a:t>qǐ</a:t>
            </a:r>
            <a:r>
              <a:rPr lang="en-US" altLang="zh-CN" sz="3000" dirty="0"/>
              <a:t> </a:t>
            </a:r>
          </a:p>
          <a:p>
            <a:pPr marL="0" indent="0">
              <a:buFont typeface="Wingdings 2"/>
              <a:buNone/>
            </a:pPr>
            <a:r>
              <a:rPr lang="en-US" altLang="zh-CN" sz="3000" dirty="0" err="1"/>
              <a:t>méi</a:t>
            </a:r>
            <a:r>
              <a:rPr lang="en-US" altLang="zh-CN" sz="3000" dirty="0"/>
              <a:t> </a:t>
            </a:r>
            <a:r>
              <a:rPr lang="en-US" altLang="zh-CN" sz="3000" dirty="0" err="1"/>
              <a:t>guān</a:t>
            </a:r>
            <a:r>
              <a:rPr lang="en-US" altLang="zh-CN" sz="3000" dirty="0"/>
              <a:t> </a:t>
            </a:r>
            <a:r>
              <a:rPr lang="en-US" altLang="zh-CN" sz="3000" dirty="0" err="1"/>
              <a:t>xì</a:t>
            </a:r>
            <a:r>
              <a:rPr lang="en-US" altLang="zh-CN" sz="3000" dirty="0"/>
              <a:t> </a:t>
            </a:r>
          </a:p>
          <a:p>
            <a:pPr marL="0" indent="0">
              <a:buFont typeface="Wingdings 2"/>
              <a:buNone/>
            </a:pPr>
            <a:r>
              <a:rPr lang="en-US" altLang="zh-CN" sz="3000" dirty="0" err="1"/>
              <a:t>xiè</a:t>
            </a:r>
            <a:r>
              <a:rPr lang="en-US" altLang="zh-CN" sz="3000" dirty="0"/>
              <a:t> </a:t>
            </a:r>
            <a:r>
              <a:rPr lang="en-US" altLang="zh-CN" sz="3000" dirty="0" err="1"/>
              <a:t>xie</a:t>
            </a:r>
            <a:r>
              <a:rPr lang="en-US" altLang="zh-CN" sz="3000" dirty="0"/>
              <a:t> </a:t>
            </a:r>
          </a:p>
          <a:p>
            <a:pPr marL="0" indent="0">
              <a:buFont typeface="Wingdings 2"/>
              <a:buNone/>
            </a:pPr>
            <a:r>
              <a:rPr lang="en-US" altLang="zh-CN" sz="3000" dirty="0" err="1"/>
              <a:t>bú</a:t>
            </a:r>
            <a:r>
              <a:rPr lang="en-US" altLang="zh-CN" sz="3000" dirty="0"/>
              <a:t> </a:t>
            </a:r>
            <a:r>
              <a:rPr lang="en-US" altLang="zh-CN" sz="3000" dirty="0" err="1"/>
              <a:t>kè</a:t>
            </a:r>
            <a:r>
              <a:rPr lang="en-US" altLang="zh-CN" sz="3000" dirty="0"/>
              <a:t> </a:t>
            </a:r>
            <a:r>
              <a:rPr lang="en-US" altLang="zh-CN" sz="3000" dirty="0" err="1"/>
              <a:t>qì</a:t>
            </a:r>
            <a:endParaRPr lang="en-US" altLang="zh-CN" sz="3000" dirty="0"/>
          </a:p>
          <a:p>
            <a:endParaRPr lang="en-US" altLang="zh-CN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Content Placeholder 1">
            <a:extLst>
              <a:ext uri="{FF2B5EF4-FFF2-40B4-BE49-F238E27FC236}">
                <a16:creationId xmlns:a16="http://schemas.microsoft.com/office/drawing/2014/main" id="{353D3368-221E-794B-8D5B-69D6422BF412}"/>
              </a:ext>
            </a:extLst>
          </p:cNvPr>
          <p:cNvSpPr txBox="1">
            <a:spLocks/>
          </p:cNvSpPr>
          <p:nvPr/>
        </p:nvSpPr>
        <p:spPr>
          <a:xfrm>
            <a:off x="5051884" y="1257333"/>
            <a:ext cx="2088232" cy="483724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早上好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下午好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晚上好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晚安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对不起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没关系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谢谢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</a:p>
          <a:p>
            <a:r>
              <a:rPr lang="zh-CN" alt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不客气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!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dirty="0">
              <a:solidFill>
                <a:schemeClr val="bg1"/>
              </a:solidFill>
            </a:endParaRPr>
          </a:p>
          <a:p>
            <a:endParaRPr lang="en-US" altLang="zh-CN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C31C2B22-6144-B349-9BF8-8CDEBD5C015E}"/>
              </a:ext>
            </a:extLst>
          </p:cNvPr>
          <p:cNvSpPr txBox="1">
            <a:spLocks/>
          </p:cNvSpPr>
          <p:nvPr/>
        </p:nvSpPr>
        <p:spPr>
          <a:xfrm>
            <a:off x="7394234" y="1780674"/>
            <a:ext cx="3174943" cy="431390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Good morning!</a:t>
            </a:r>
          </a:p>
          <a:p>
            <a:pPr marL="0" indent="0">
              <a:buNone/>
            </a:pP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Good afternoon!</a:t>
            </a:r>
          </a:p>
          <a:p>
            <a:pPr marL="0" indent="0"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Good evening!</a:t>
            </a:r>
          </a:p>
          <a:p>
            <a:pPr marL="0" indent="0"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Good night!</a:t>
            </a:r>
          </a:p>
          <a:p>
            <a:pPr marL="0" indent="0"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I am sorry!</a:t>
            </a:r>
          </a:p>
          <a:p>
            <a:pPr marL="0" indent="0"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It is ok!</a:t>
            </a:r>
          </a:p>
          <a:p>
            <a:pPr marL="0" indent="0"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Thank you!</a:t>
            </a:r>
          </a:p>
          <a:p>
            <a:pPr marL="0" indent="0"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You are welcome!</a:t>
            </a:r>
          </a:p>
          <a:p>
            <a:endParaRPr lang="en-US" altLang="zh-CN" dirty="0">
              <a:solidFill>
                <a:schemeClr val="bg1"/>
              </a:solidFill>
            </a:endParaRPr>
          </a:p>
          <a:p>
            <a:endParaRPr lang="en-US" altLang="zh-CN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323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556792"/>
            <a:ext cx="9305585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M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215546" y="1556792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49395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4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20123" y="1556792"/>
            <a:ext cx="906928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DECD02-C175-4340-A0D5-617A0BC9253C}"/>
              </a:ext>
            </a:extLst>
          </p:cNvPr>
          <p:cNvSpPr txBox="1"/>
          <p:nvPr/>
        </p:nvSpPr>
        <p:spPr>
          <a:xfrm>
            <a:off x="2312253" y="2197361"/>
            <a:ext cx="5604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  <a:endParaRPr lang="en-GB" altLang="zh-C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where are you from?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1F8BF-9ED9-424C-868F-93CE0D0D7356}"/>
              </a:ext>
            </a:extLst>
          </p:cNvPr>
          <p:cNvSpPr/>
          <p:nvPr/>
        </p:nvSpPr>
        <p:spPr>
          <a:xfrm>
            <a:off x="2842045" y="1635145"/>
            <a:ext cx="45448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83FE7AC-A9D2-E144-AEF1-6932D46078B6}"/>
              </a:ext>
            </a:extLst>
          </p:cNvPr>
          <p:cNvSpPr txBox="1">
            <a:spLocks/>
          </p:cNvSpPr>
          <p:nvPr/>
        </p:nvSpPr>
        <p:spPr bwMode="auto">
          <a:xfrm>
            <a:off x="2312253" y="3935390"/>
            <a:ext cx="7277380" cy="2060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ēi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ěr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shì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rén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威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尔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士 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  <a:defRPr/>
            </a:pPr>
            <a:r>
              <a:rPr 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I am</a:t>
            </a:r>
            <a:r>
              <a:rPr lang="en-GB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36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US" altLang="zh-CN" sz="36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elsh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2" name="内容占位符 3">
            <a:extLst>
              <a:ext uri="{FF2B5EF4-FFF2-40B4-BE49-F238E27FC236}">
                <a16:creationId xmlns:a16="http://schemas.microsoft.com/office/drawing/2014/main" id="{BB17DC4B-03EF-1F41-BF6A-4E1E5327D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8827768" y="1557537"/>
            <a:ext cx="2261643" cy="152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927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608D02F3-0108-1343-A2CE-F4FCFEF12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134" y="675671"/>
            <a:ext cx="10547499" cy="5497935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Text Box 14">
            <a:extLst>
              <a:ext uri="{FF2B5EF4-FFF2-40B4-BE49-F238E27FC236}">
                <a16:creationId xmlns:a16="http://schemas.microsoft.com/office/drawing/2014/main" id="{62C60D1F-8EAE-7E46-8D0C-FA56B158C4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3240" y="1144769"/>
            <a:ext cx="2068157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205BD091-8C6A-1843-A801-F4F81CDA2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2420" y="684394"/>
            <a:ext cx="162958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5" descr="C:\Users\hp\Desktop\韩国发表\20100421060009587[1].jpg">
            <a:extLst>
              <a:ext uri="{FF2B5EF4-FFF2-40B4-BE49-F238E27FC236}">
                <a16:creationId xmlns:a16="http://schemas.microsoft.com/office/drawing/2014/main" id="{BDAF8770-A79E-1C4E-A798-B203E853E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2112506"/>
            <a:ext cx="1273175" cy="844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6" descr="19300001075662129246568150075">
            <a:extLst>
              <a:ext uri="{FF2B5EF4-FFF2-40B4-BE49-F238E27FC236}">
                <a16:creationId xmlns:a16="http://schemas.microsoft.com/office/drawing/2014/main" id="{C4552284-25B9-2945-958D-CC5D0CFCA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3609647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7" descr="01300000900322128637121322816">
            <a:extLst>
              <a:ext uri="{FF2B5EF4-FFF2-40B4-BE49-F238E27FC236}">
                <a16:creationId xmlns:a16="http://schemas.microsoft.com/office/drawing/2014/main" id="{DF09CB90-FDEE-7340-9A19-DE2BEDD5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5143072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그림 1" descr="W020080620358974154485_副本.png">
            <a:extLst>
              <a:ext uri="{FF2B5EF4-FFF2-40B4-BE49-F238E27FC236}">
                <a16:creationId xmlns:a16="http://schemas.microsoft.com/office/drawing/2014/main" id="{E26EBADD-36AD-254A-9A51-6DD32A91B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4" y="2111307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9" descr="152274747">
            <a:extLst>
              <a:ext uri="{FF2B5EF4-FFF2-40B4-BE49-F238E27FC236}">
                <a16:creationId xmlns:a16="http://schemas.microsoft.com/office/drawing/2014/main" id="{B52F2FE4-CA47-EE48-B2FE-F578B868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37" y="4901403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9BC173-4D27-0C4A-9843-B5FC2941EB5D}"/>
              </a:ext>
            </a:extLst>
          </p:cNvPr>
          <p:cNvSpPr txBox="1"/>
          <p:nvPr/>
        </p:nvSpPr>
        <p:spPr>
          <a:xfrm>
            <a:off x="6328668" y="120632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31" name="内容占位符 3">
            <a:extLst>
              <a:ext uri="{FF2B5EF4-FFF2-40B4-BE49-F238E27FC236}">
                <a16:creationId xmlns:a16="http://schemas.microsoft.com/office/drawing/2014/main" id="{35270142-B71F-6C42-9693-917E4F9D6C6A}"/>
              </a:ext>
            </a:extLst>
          </p:cNvPr>
          <p:cNvSpPr txBox="1">
            <a:spLocks/>
          </p:cNvSpPr>
          <p:nvPr/>
        </p:nvSpPr>
        <p:spPr>
          <a:xfrm>
            <a:off x="4904814" y="3475757"/>
            <a:ext cx="3254423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>
                <a:latin typeface="Calibri" panose="020F0502020204030204" pitchFamily="34" charset="0"/>
              </a:rPr>
              <a:t>wŏ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měi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  <a:endParaRPr lang="en-US" altLang="zh-CN" sz="28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美 国 人。</a:t>
            </a:r>
            <a:endParaRPr lang="en-US" altLang="zh-CN" sz="3200" dirty="0">
              <a:latin typeface="Calibri" panose="020F0502020204030204" pitchFamily="34" charset="0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E3819B46-7523-1340-905C-B8B07EEDC51D}"/>
              </a:ext>
            </a:extLst>
          </p:cNvPr>
          <p:cNvSpPr txBox="1">
            <a:spLocks/>
          </p:cNvSpPr>
          <p:nvPr/>
        </p:nvSpPr>
        <p:spPr bwMode="auto">
          <a:xfrm>
            <a:off x="4676139" y="2094430"/>
            <a:ext cx="3810835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sz="2800" dirty="0" err="1">
                <a:latin typeface="Lucida Sans Unicode" panose="020B0602030504020204" pitchFamily="34" charset="0"/>
              </a:rPr>
              <a:t>w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shì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zhōng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guó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rén</a:t>
            </a:r>
            <a:r>
              <a:rPr lang="en-US" altLang="zh-CN" sz="2800" dirty="0">
                <a:latin typeface="Lucida Sans Unicode" panose="020B0602030504020204" pitchFamily="34" charset="0"/>
              </a:rPr>
              <a:t>.</a:t>
            </a:r>
          </a:p>
          <a:p>
            <a:pPr marL="80963" indent="0" eaLnBrk="1" hangingPunct="1"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 我 是 中 国 人。</a:t>
            </a:r>
            <a:endParaRPr lang="zh-CN" altLang="en-US" sz="4000" dirty="0">
              <a:highlight>
                <a:srgbClr val="FFFF00"/>
              </a:highlight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33" name="内容占位符 3">
            <a:extLst>
              <a:ext uri="{FF2B5EF4-FFF2-40B4-BE49-F238E27FC236}">
                <a16:creationId xmlns:a16="http://schemas.microsoft.com/office/drawing/2014/main" id="{199F135A-71FA-8C43-83E4-18AFC5F787B4}"/>
              </a:ext>
            </a:extLst>
          </p:cNvPr>
          <p:cNvSpPr txBox="1">
            <a:spLocks/>
          </p:cNvSpPr>
          <p:nvPr/>
        </p:nvSpPr>
        <p:spPr>
          <a:xfrm>
            <a:off x="4734831" y="4841495"/>
            <a:ext cx="359439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/>
              <a:t>w</a:t>
            </a:r>
            <a:r>
              <a:rPr lang="en-US" altLang="zh-CN" sz="2800" dirty="0" err="1">
                <a:latin typeface="Calibri" panose="020F0502020204030204" pitchFamily="34" charset="0"/>
              </a:rPr>
              <a:t>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yīng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英 国 人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3DCA263-9886-0D49-8146-87E2DF4DD8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626" y="3588801"/>
            <a:ext cx="1365604" cy="102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606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5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803582" y="1440815"/>
            <a:ext cx="5778491" cy="4709193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 Box 3">
            <a:extLst>
              <a:ext uri="{FF2B5EF4-FFF2-40B4-BE49-F238E27FC236}">
                <a16:creationId xmlns:a16="http://schemas.microsoft.com/office/drawing/2014/main" id="{90F95214-7ECE-D049-AB32-FB89773390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5342" y="1692674"/>
            <a:ext cx="4729053" cy="90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dirty="0"/>
              <a:t>    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  <a:r>
              <a:rPr lang="en-US" altLang="en-US" sz="2400" dirty="0" err="1">
                <a:highlight>
                  <a:srgbClr val="7497F8"/>
                </a:highlight>
              </a:rPr>
              <a:t>nĭ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duō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dà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</a:t>
            </a:r>
            <a:r>
              <a:rPr lang="en-US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多  大 </a:t>
            </a:r>
            <a:r>
              <a:rPr lang="zh-CN" altLang="en-US" sz="2400" dirty="0">
                <a:highlight>
                  <a:srgbClr val="7497F8"/>
                </a:highlight>
              </a:rPr>
              <a:t>？ </a:t>
            </a:r>
            <a:r>
              <a:rPr lang="en-US" altLang="zh-CN" sz="2000" dirty="0">
                <a:highlight>
                  <a:srgbClr val="7497F8"/>
                </a:highlight>
              </a:rPr>
              <a:t>How old are you?</a:t>
            </a:r>
            <a:endParaRPr lang="en-US" altLang="en-US" sz="2000" dirty="0">
              <a:highlight>
                <a:srgbClr val="7497F8"/>
              </a:highlight>
            </a:endParaRPr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1A53D2AF-CF53-A44B-9B34-796D72453967}"/>
              </a:ext>
            </a:extLst>
          </p:cNvPr>
          <p:cNvSpPr txBox="1">
            <a:spLocks/>
          </p:cNvSpPr>
          <p:nvPr/>
        </p:nvSpPr>
        <p:spPr>
          <a:xfrm>
            <a:off x="1206589" y="3928024"/>
            <a:ext cx="5039228" cy="1040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li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  <a:latin typeface="Franklin Gothic Book" panose="020B0503020102020204" pitchFamily="34" charset="0"/>
              </a:rPr>
              <a:t>ù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rgbClr val="002060"/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岁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</a:rPr>
              <a:t>。 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I am sixteen years old.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E76EDD2B-2176-4343-B06B-1842CCC79D18}"/>
              </a:ext>
            </a:extLst>
          </p:cNvPr>
          <p:cNvSpPr txBox="1">
            <a:spLocks/>
          </p:cNvSpPr>
          <p:nvPr/>
        </p:nvSpPr>
        <p:spPr>
          <a:xfrm>
            <a:off x="993744" y="5152457"/>
            <a:ext cx="5464917" cy="9332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qī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chemeClr val="accent2">
                  <a:lumMod val="50000"/>
                </a:schemeClr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 七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岁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。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I am seventeen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years old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0" name="内容占位符 2">
            <a:extLst>
              <a:ext uri="{FF2B5EF4-FFF2-40B4-BE49-F238E27FC236}">
                <a16:creationId xmlns:a16="http://schemas.microsoft.com/office/drawing/2014/main" id="{5221ACD4-370A-F04B-8993-38559EF28B68}"/>
              </a:ext>
            </a:extLst>
          </p:cNvPr>
          <p:cNvSpPr txBox="1">
            <a:spLocks/>
          </p:cNvSpPr>
          <p:nvPr/>
        </p:nvSpPr>
        <p:spPr>
          <a:xfrm>
            <a:off x="1085342" y="2725276"/>
            <a:ext cx="5464917" cy="1142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b="1" dirty="0"/>
              <a:t>    </a:t>
            </a:r>
            <a:r>
              <a:rPr lang="en-US" altLang="en-US" sz="2800" b="1" dirty="0" err="1">
                <a:highlight>
                  <a:srgbClr val="C0C0C0"/>
                </a:highlight>
              </a:rPr>
              <a:t>wŏ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shí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wŭ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suì</a:t>
            </a:r>
            <a:endParaRPr lang="en-US" altLang="en-US" sz="2800" b="1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</a:t>
            </a: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十 五 岁</a:t>
            </a:r>
            <a:r>
              <a:rPr lang="zh-CN" altLang="en-US" dirty="0">
                <a:highlight>
                  <a:srgbClr val="C0C0C0"/>
                </a:highlight>
              </a:rPr>
              <a:t>。 </a:t>
            </a:r>
            <a:r>
              <a:rPr lang="en-US" altLang="zh-CN" dirty="0">
                <a:highlight>
                  <a:srgbClr val="C0C0C0"/>
                </a:highlight>
              </a:rPr>
              <a:t>  </a:t>
            </a:r>
            <a:r>
              <a:rPr lang="en-US" altLang="zh-CN" dirty="0">
                <a:solidFill>
                  <a:srgbClr val="002060"/>
                </a:solidFill>
                <a:highlight>
                  <a:srgbClr val="C0C0C0"/>
                </a:highlight>
              </a:rPr>
              <a:t>I am fifteen years old.</a:t>
            </a:r>
            <a:endParaRPr lang="en-GB" altLang="en-US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B8C4559-3898-314B-A885-0E0237C0CFA6}"/>
              </a:ext>
            </a:extLst>
          </p:cNvPr>
          <p:cNvSpPr/>
          <p:nvPr/>
        </p:nvSpPr>
        <p:spPr>
          <a:xfrm>
            <a:off x="6953266" y="1440815"/>
            <a:ext cx="4303409" cy="4651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Box 3">
            <a:extLst>
              <a:ext uri="{FF2B5EF4-FFF2-40B4-BE49-F238E27FC236}">
                <a16:creationId xmlns:a16="http://schemas.microsoft.com/office/drawing/2014/main" id="{DD99E03B-7A24-AF49-8466-2748E8033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5643" y="3691231"/>
            <a:ext cx="4071032" cy="2394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None/>
            </a:pPr>
            <a:r>
              <a:rPr lang="en-US" altLang="en-US" dirty="0">
                <a:highlight>
                  <a:srgbClr val="7497F8"/>
                </a:highlight>
              </a:rPr>
              <a:t>   </a:t>
            </a:r>
            <a:r>
              <a:rPr lang="en-US" altLang="en-US" dirty="0" err="1">
                <a:highlight>
                  <a:srgbClr val="7497F8"/>
                </a:highlight>
              </a:rPr>
              <a:t>nĭ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jĭ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suì</a:t>
            </a:r>
            <a:r>
              <a:rPr lang="en-US" altLang="en-US" dirty="0">
                <a:highlight>
                  <a:srgbClr val="7497F8"/>
                </a:highlight>
              </a:rPr>
              <a:t> </a:t>
            </a:r>
            <a:r>
              <a:rPr lang="zh-CN" altLang="en-US" dirty="0">
                <a:solidFill>
                  <a:srgbClr val="262626"/>
                </a:solidFill>
                <a:highlight>
                  <a:srgbClr val="7497F8"/>
                </a:highlight>
              </a:rPr>
              <a:t>？</a:t>
            </a:r>
            <a:endParaRPr lang="en-US" altLang="en-US" dirty="0">
              <a:solidFill>
                <a:srgbClr val="262626"/>
              </a:solidFill>
              <a:highlight>
                <a:srgbClr val="7497F8"/>
              </a:highlight>
            </a:endParaRPr>
          </a:p>
          <a:p>
            <a:pPr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 几 岁</a:t>
            </a:r>
            <a:r>
              <a:rPr lang="zh-CN" altLang="en-US" sz="2400" dirty="0">
                <a:highlight>
                  <a:srgbClr val="7497F8"/>
                </a:highlight>
              </a:rPr>
              <a:t>？</a:t>
            </a:r>
            <a:r>
              <a:rPr lang="en-US" altLang="zh-CN" sz="2400" dirty="0">
                <a:highlight>
                  <a:srgbClr val="7497F8"/>
                </a:highlight>
              </a:rPr>
              <a:t> </a:t>
            </a:r>
            <a:r>
              <a:rPr lang="en-US" altLang="zh-CN" sz="2000" dirty="0">
                <a:solidFill>
                  <a:srgbClr val="002060"/>
                </a:solidFill>
                <a:highlight>
                  <a:srgbClr val="7497F8"/>
                </a:highlight>
              </a:rPr>
              <a:t>How old are you?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1800" dirty="0"/>
              <a:t>    </a:t>
            </a:r>
            <a:r>
              <a:rPr lang="en-US" altLang="en-US" sz="2800" dirty="0" err="1">
                <a:highlight>
                  <a:srgbClr val="C0C0C0"/>
                </a:highlight>
              </a:rPr>
              <a:t>wŏ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wŭ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suì</a:t>
            </a:r>
            <a:endParaRPr lang="en-US" altLang="en-US" sz="2800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en-GB" altLang="zh-CN" sz="18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CN" altLang="en-US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五 岁</a:t>
            </a:r>
            <a:r>
              <a:rPr lang="zh-CN" altLang="en-US" sz="2400" dirty="0">
                <a:highlight>
                  <a:srgbClr val="C0C0C0"/>
                </a:highlight>
              </a:rPr>
              <a:t>。</a:t>
            </a:r>
            <a:r>
              <a:rPr lang="zh-CN" altLang="en-US" sz="1800" dirty="0">
                <a:highlight>
                  <a:srgbClr val="C0C0C0"/>
                </a:highlight>
              </a:rPr>
              <a:t> </a:t>
            </a:r>
            <a:r>
              <a:rPr lang="en-US" altLang="zh-CN" sz="1800" dirty="0">
                <a:solidFill>
                  <a:srgbClr val="002060"/>
                </a:solidFill>
                <a:highlight>
                  <a:srgbClr val="C0C0C0"/>
                </a:highlight>
              </a:rPr>
              <a:t>I am five years old.</a:t>
            </a:r>
            <a:endParaRPr lang="en-GB" altLang="en-US" sz="18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860FA-302B-344B-8053-A4B5BF9591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15" t="12169" r="11744" b="8941"/>
          <a:stretch/>
        </p:blipFill>
        <p:spPr>
          <a:xfrm>
            <a:off x="9812722" y="1475261"/>
            <a:ext cx="1400159" cy="207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824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6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89975" y="1585740"/>
            <a:ext cx="7723808" cy="4334614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3352" y="1854944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0E7F05-1FE8-4AB8-AA4D-7894FBA2A207}"/>
              </a:ext>
            </a:extLst>
          </p:cNvPr>
          <p:cNvSpPr txBox="1">
            <a:spLocks/>
          </p:cNvSpPr>
          <p:nvPr/>
        </p:nvSpPr>
        <p:spPr>
          <a:xfrm>
            <a:off x="2154463" y="1949254"/>
            <a:ext cx="5057273" cy="16450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dirty="0" err="1">
                <a:highlight>
                  <a:srgbClr val="C0C0C0"/>
                </a:highlight>
                <a:latin typeface="+mj-lt"/>
              </a:rPr>
              <a:t>Nĭ</a:t>
            </a:r>
            <a:r>
              <a:rPr lang="en-GB" altLang="zh-CN" dirty="0"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latin typeface="+mj-lt"/>
              </a:rPr>
              <a:t>shì</a:t>
            </a:r>
            <a:r>
              <a:rPr lang="en-GB" altLang="zh-CN" dirty="0"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你 的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几月 几号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FFFF00"/>
                </a:highlight>
              </a:rPr>
              <a:t>     </a:t>
            </a:r>
            <a:r>
              <a:rPr lang="en-GB" dirty="0">
                <a:highlight>
                  <a:srgbClr val="FFFF00"/>
                </a:highlight>
              </a:rPr>
              <a:t>What day </a:t>
            </a:r>
            <a:r>
              <a:rPr lang="en-GB" dirty="0"/>
              <a:t> is </a:t>
            </a:r>
            <a:r>
              <a:rPr lang="en-GB" dirty="0">
                <a:highlight>
                  <a:srgbClr val="C0C0C0"/>
                </a:highlight>
              </a:rPr>
              <a:t>your </a:t>
            </a:r>
            <a:r>
              <a:rPr lang="en-GB" dirty="0">
                <a:highlight>
                  <a:srgbClr val="66FF99"/>
                </a:highlight>
              </a:rPr>
              <a:t>birthday</a:t>
            </a:r>
            <a:r>
              <a:rPr lang="en-GB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EC8A8A-27AE-43D2-BC72-2DAC124985D4}"/>
              </a:ext>
            </a:extLst>
          </p:cNvPr>
          <p:cNvSpPr txBox="1">
            <a:spLocks/>
          </p:cNvSpPr>
          <p:nvPr/>
        </p:nvSpPr>
        <p:spPr>
          <a:xfrm>
            <a:off x="2154463" y="3808128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liù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highlight>
                <a:srgbClr val="FFFF00"/>
              </a:highlight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en-US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我 的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月 一 号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    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My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  <a:ea typeface="楷体" panose="02010609060101010101" pitchFamily="49" charset="-122"/>
              </a:rPr>
              <a:t>birthday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  <a:ea typeface="楷体" panose="02010609060101010101" pitchFamily="49" charset="-122"/>
              </a:rPr>
              <a:t>is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1</a:t>
            </a:r>
            <a:r>
              <a:rPr lang="en-GB" altLang="zh-CN" sz="2800" baseline="300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st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June 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pic>
        <p:nvPicPr>
          <p:cNvPr id="4098" name="Picture 2" descr="Windows安装程序庆祝15岁生日| N软网">
            <a:extLst>
              <a:ext uri="{FF2B5EF4-FFF2-40B4-BE49-F238E27FC236}">
                <a16:creationId xmlns:a16="http://schemas.microsoft.com/office/drawing/2014/main" id="{8C4D8A34-D032-425C-98E8-C6467D314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098" y="1644463"/>
            <a:ext cx="2307323" cy="153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871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FDB31-755E-41B7-A0FA-3CFACFC32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07722"/>
            <a:ext cx="5663337" cy="674521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latin typeface="Britannic Bold" panose="020B0903060703020204" pitchFamily="34" charset="77"/>
              </a:rPr>
              <a:t>Numbers 1-100</a:t>
            </a:r>
            <a:endParaRPr lang="en-GB" dirty="0">
              <a:latin typeface="Britannic Bold" panose="020B090306070302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1FE8A-CA89-422C-8FB5-F13FFF41C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122" y="2556931"/>
            <a:ext cx="10352015" cy="359334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十一， 十二， 十三， 十四， 十五， 十六， 十七， 十八， 十九， 二十，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sì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wŭ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liù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qī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bā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二十一，二十二，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二十九，三十，三十一，三十二，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四十，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…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…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sì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五十， 六十， 七十， 八十，九十，九十一， 九十二，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九十九，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zh-CN" altLang="en-US" sz="36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百</a:t>
            </a:r>
            <a:endParaRPr lang="en-GB" altLang="zh-CN" sz="3600" dirty="0">
              <a:highlight>
                <a:srgbClr val="C0C0C0"/>
              </a:highligh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wŭ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liù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qī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bā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…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</a:t>
            </a:r>
            <a:r>
              <a:rPr lang="en-GB" sz="2600" dirty="0" err="1">
                <a:highlight>
                  <a:srgbClr val="FFFF00"/>
                </a:highlight>
                <a:latin typeface="Franklin Gothic Book" panose="020B0503020102020204" pitchFamily="34" charset="0"/>
                <a:ea typeface="楷体" panose="02010609060101010101" pitchFamily="49" charset="-122"/>
              </a:rPr>
              <a:t>ì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băi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5B9DBB-204E-EB47-82AE-AA5991233F0D}"/>
              </a:ext>
            </a:extLst>
          </p:cNvPr>
          <p:cNvSpPr txBox="1"/>
          <p:nvPr/>
        </p:nvSpPr>
        <p:spPr>
          <a:xfrm>
            <a:off x="1000847" y="1554088"/>
            <a:ext cx="75974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二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三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四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五 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六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七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八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九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十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sz="2400" dirty="0"/>
              <a:t> </a:t>
            </a:r>
            <a:r>
              <a:rPr lang="en-US" sz="2800" dirty="0" err="1">
                <a:highlight>
                  <a:srgbClr val="FFFF00"/>
                </a:highlight>
              </a:rPr>
              <a:t>yī</a:t>
            </a:r>
            <a:r>
              <a:rPr lang="en-US" sz="2800" dirty="0">
                <a:highlight>
                  <a:srgbClr val="FFFF00"/>
                </a:highlight>
              </a:rPr>
              <a:t>,   </a:t>
            </a:r>
            <a:r>
              <a:rPr lang="en-US" sz="2800" dirty="0" err="1">
                <a:highlight>
                  <a:srgbClr val="FFFF00"/>
                </a:highlight>
              </a:rPr>
              <a:t>èr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sān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sì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w</a:t>
            </a:r>
            <a:r>
              <a:rPr lang="en-US" sz="2400" dirty="0" err="1">
                <a:highlight>
                  <a:srgbClr val="FFFF00"/>
                </a:highlight>
              </a:rPr>
              <a:t>ǔ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liù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qī</a:t>
            </a:r>
            <a:r>
              <a:rPr lang="en-US" sz="2800" dirty="0">
                <a:highlight>
                  <a:srgbClr val="FFFF00"/>
                </a:highlight>
              </a:rPr>
              <a:t>,   </a:t>
            </a:r>
            <a:r>
              <a:rPr lang="en-US" sz="2800" dirty="0" err="1">
                <a:highlight>
                  <a:srgbClr val="FFFF00"/>
                </a:highlight>
              </a:rPr>
              <a:t>bā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ji</a:t>
            </a:r>
            <a:r>
              <a:rPr lang="en-US" sz="2400" dirty="0" err="1">
                <a:highlight>
                  <a:srgbClr val="FFFF00"/>
                </a:highlight>
              </a:rPr>
              <a:t>ǔ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shí</a:t>
            </a:r>
            <a:r>
              <a:rPr lang="en-US" sz="2800" dirty="0">
                <a:highlight>
                  <a:srgbClr val="FFFF00"/>
                </a:highlight>
              </a:rPr>
              <a:t>,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CD4392-2F45-4E0B-8799-0D9B82A3400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58940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7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F343923F-818E-E94C-B443-C1EB818EE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020" y="1670876"/>
            <a:ext cx="9460689" cy="448469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en-US" altLang="zh-CN" sz="1350" dirty="0"/>
              <a:t>  </a:t>
            </a:r>
            <a:endParaRPr lang="zh-CN" altLang="en-US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1A7FEE-91C9-4944-A158-0E0494475BBD}"/>
              </a:ext>
            </a:extLst>
          </p:cNvPr>
          <p:cNvSpPr txBox="1"/>
          <p:nvPr/>
        </p:nvSpPr>
        <p:spPr>
          <a:xfrm>
            <a:off x="6646101" y="1670876"/>
            <a:ext cx="428764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/>
              <a:t>   </a:t>
            </a:r>
            <a:r>
              <a:rPr lang="en-US" sz="2800" dirty="0" err="1">
                <a:highlight>
                  <a:srgbClr val="00FF00"/>
                </a:highlight>
              </a:rPr>
              <a:t>wǒ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00FF00"/>
                </a:highlight>
              </a:rPr>
              <a:t>bù</a:t>
            </a:r>
            <a:r>
              <a:rPr lang="en-US" sz="2800" dirty="0">
                <a:solidFill>
                  <a:srgbClr val="C00000"/>
                </a:solidFill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xǐ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huān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r>
              <a:rPr lang="en-GB" altLang="zh-CN" sz="2800" dirty="0" err="1">
                <a:highlight>
                  <a:srgbClr val="00FF00"/>
                </a:highlight>
              </a:rPr>
              <a:t>yóu</a:t>
            </a:r>
            <a:r>
              <a:rPr lang="en-GB" altLang="zh-CN" sz="2800" dirty="0">
                <a:highlight>
                  <a:srgbClr val="00FF00"/>
                </a:highlight>
              </a:rPr>
              <a:t> </a:t>
            </a:r>
            <a:r>
              <a:rPr lang="en-GB" altLang="zh-CN" sz="2800" dirty="0" err="1">
                <a:highlight>
                  <a:srgbClr val="00FF00"/>
                </a:highlight>
              </a:rPr>
              <a:t>yŏng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endParaRPr lang="en-US" sz="2800" dirty="0">
              <a:highlight>
                <a:srgbClr val="00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 泳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00FF00"/>
                </a:highlight>
                <a:latin typeface="+mj-lt"/>
                <a:ea typeface="SimSun" panose="02010600030101010101" pitchFamily="2" charset="-122"/>
              </a:rPr>
              <a:t>I dislike swimming.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2ECADB9-A6D5-1E48-9FB6-C1BFBEA72679}"/>
              </a:ext>
            </a:extLst>
          </p:cNvPr>
          <p:cNvSpPr txBox="1"/>
          <p:nvPr/>
        </p:nvSpPr>
        <p:spPr>
          <a:xfrm>
            <a:off x="1970569" y="1787404"/>
            <a:ext cx="49527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/>
              <a:t>   </a:t>
            </a:r>
            <a:r>
              <a:rPr lang="en-US" sz="2800" dirty="0">
                <a:highlight>
                  <a:srgbClr val="FFFF00"/>
                </a:highlight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wǒ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xǐ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huān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FFFF00"/>
                </a:highlight>
                <a:latin typeface="+mj-lt"/>
              </a:rPr>
              <a:t>qí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zh-CN" alt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zì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xíng</a:t>
            </a:r>
            <a:r>
              <a:rPr lang="en-US" sz="2800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FFFF00"/>
                </a:highlight>
                <a:latin typeface="+mj-lt"/>
              </a:rPr>
              <a:t>chē</a:t>
            </a:r>
            <a:endParaRPr lang="en-US" sz="2800" dirty="0">
              <a:highlight>
                <a:srgbClr val="FFFF00"/>
              </a:highlight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A: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自行车</a:t>
            </a:r>
            <a:r>
              <a:rPr lang="en-US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  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I like to </a:t>
            </a:r>
            <a:r>
              <a:rPr lang="en-US" sz="2800" dirty="0">
                <a:solidFill>
                  <a:srgbClr val="C00000"/>
                </a:solidFill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ride</a:t>
            </a:r>
            <a:r>
              <a:rPr lang="en-US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 a bike.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C7A06E-A661-6345-B23A-8B5D217F6970}"/>
              </a:ext>
            </a:extLst>
          </p:cNvPr>
          <p:cNvSpPr txBox="1"/>
          <p:nvPr/>
        </p:nvSpPr>
        <p:spPr>
          <a:xfrm>
            <a:off x="1874822" y="4664943"/>
            <a:ext cx="49527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/>
              <a:t>   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wǒ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xǐ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huān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C0C0C0"/>
                </a:highlight>
                <a:latin typeface="+mj-lt"/>
              </a:rPr>
              <a:t>dă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yóu</a:t>
            </a:r>
            <a:r>
              <a:rPr lang="en-US" sz="2800" dirty="0">
                <a:highlight>
                  <a:srgbClr val="C0C0C0"/>
                </a:highlight>
                <a:latin typeface="+mj-lt"/>
              </a:rPr>
              <a:t> </a:t>
            </a:r>
            <a:r>
              <a:rPr lang="en-US" sz="2800" dirty="0" err="1">
                <a:highlight>
                  <a:srgbClr val="C0C0C0"/>
                </a:highlight>
                <a:latin typeface="+mj-lt"/>
              </a:rPr>
              <a:t>xì</a:t>
            </a:r>
            <a:endParaRPr lang="en-US" sz="2800" dirty="0">
              <a:highlight>
                <a:srgbClr val="C0C0C0"/>
              </a:highlight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</a:t>
            </a:r>
            <a:r>
              <a:rPr lang="en-US" altLang="zh-CN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打</a:t>
            </a:r>
            <a:r>
              <a:rPr lang="zh-CN" altLang="en-US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游戏</a:t>
            </a:r>
            <a:r>
              <a:rPr lang="en-US" altLang="zh-CN" sz="28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I like to</a:t>
            </a:r>
            <a:r>
              <a:rPr lang="zh-CN" altLang="en-US" sz="2800" dirty="0"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 </a:t>
            </a:r>
            <a:r>
              <a:rPr lang="en-GB" altLang="zh-CN" sz="2800" dirty="0">
                <a:solidFill>
                  <a:srgbClr val="C00000"/>
                </a:solidFill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play</a:t>
            </a:r>
            <a:r>
              <a:rPr lang="en-GB" altLang="zh-CN" sz="2800" dirty="0">
                <a:highlight>
                  <a:srgbClr val="C0C0C0"/>
                </a:highlight>
                <a:latin typeface="+mj-lt"/>
                <a:ea typeface="SimSun" panose="02010600030101010101" pitchFamily="2" charset="-122"/>
              </a:rPr>
              <a:t> games.</a:t>
            </a:r>
            <a:endParaRPr lang="en-US" sz="2800" dirty="0">
              <a:highlight>
                <a:srgbClr val="C0C0C0"/>
              </a:highlight>
              <a:latin typeface="+mj-lt"/>
              <a:ea typeface="SimSun" panose="02010600030101010101" pitchFamily="2" charset="-122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6D23C5-EC29-364B-8F6B-340D2BB0D8E9}"/>
              </a:ext>
            </a:extLst>
          </p:cNvPr>
          <p:cNvSpPr txBox="1"/>
          <p:nvPr/>
        </p:nvSpPr>
        <p:spPr>
          <a:xfrm>
            <a:off x="2363954" y="3383409"/>
            <a:ext cx="4620195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 err="1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Nǐ</a:t>
            </a:r>
            <a:r>
              <a:rPr 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ne?</a:t>
            </a:r>
          </a:p>
          <a:p>
            <a:pPr>
              <a:spcAft>
                <a:spcPts val="600"/>
              </a:spcAft>
            </a:pP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你</a:t>
            </a:r>
            <a:r>
              <a:rPr lang="en-US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呢</a:t>
            </a:r>
            <a:r>
              <a:rPr lang="en-US" altLang="zh-CN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?</a:t>
            </a:r>
            <a:r>
              <a:rPr lang="zh-CN" altLang="en-US" sz="28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And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SimSun" panose="02010600030101010101" pitchFamily="2" charset="-122"/>
              </a:rPr>
              <a:t> you?</a:t>
            </a:r>
            <a:endParaRPr lang="en-US" sz="2800" dirty="0">
              <a:highlight>
                <a:srgbClr val="FFFF00"/>
              </a:highlight>
              <a:latin typeface="+mj-lt"/>
              <a:ea typeface="SimSun" panose="02010600030101010101" pitchFamily="2" charset="-122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5C4FC9-CDBF-2B4D-8BA2-D6AFC1E25549}"/>
              </a:ext>
            </a:extLst>
          </p:cNvPr>
          <p:cNvSpPr txBox="1"/>
          <p:nvPr/>
        </p:nvSpPr>
        <p:spPr>
          <a:xfrm>
            <a:off x="6536246" y="4414460"/>
            <a:ext cx="428764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/>
              <a:t>   </a:t>
            </a:r>
            <a:r>
              <a:rPr lang="en-US" sz="2800" dirty="0" err="1">
                <a:highlight>
                  <a:srgbClr val="00FF00"/>
                </a:highlight>
              </a:rPr>
              <a:t>wǒ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solidFill>
                  <a:srgbClr val="C00000"/>
                </a:solidFill>
                <a:highlight>
                  <a:srgbClr val="00FF00"/>
                </a:highlight>
              </a:rPr>
              <a:t>bù</a:t>
            </a:r>
            <a:r>
              <a:rPr lang="en-US" sz="2800" dirty="0">
                <a:solidFill>
                  <a:srgbClr val="C00000"/>
                </a:solidFill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xǐ</a:t>
            </a:r>
            <a:r>
              <a:rPr lang="en-US" sz="2800" dirty="0">
                <a:highlight>
                  <a:srgbClr val="00FF00"/>
                </a:highlight>
              </a:rPr>
              <a:t> </a:t>
            </a:r>
            <a:r>
              <a:rPr lang="en-US" sz="2800" dirty="0" err="1">
                <a:highlight>
                  <a:srgbClr val="00FF00"/>
                </a:highlight>
              </a:rPr>
              <a:t>huān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r>
              <a:rPr lang="en-GB" altLang="zh-CN" sz="2800" dirty="0">
                <a:highlight>
                  <a:srgbClr val="00FF00"/>
                </a:highlight>
              </a:rPr>
              <a:t> …</a:t>
            </a:r>
            <a:r>
              <a:rPr lang="zh-CN" altLang="en-US" sz="2800" dirty="0">
                <a:highlight>
                  <a:srgbClr val="00FF00"/>
                </a:highlight>
              </a:rPr>
              <a:t> </a:t>
            </a:r>
            <a:endParaRPr lang="en-US" sz="2800" dirty="0">
              <a:highlight>
                <a:srgbClr val="00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2800" dirty="0">
                <a:solidFill>
                  <a:srgbClr val="C00000"/>
                </a:solidFill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..</a:t>
            </a:r>
            <a:r>
              <a:rPr lang="en-US" altLang="zh-CN" sz="28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2800" dirty="0">
                <a:highlight>
                  <a:srgbClr val="00FF00"/>
                </a:highlight>
                <a:latin typeface="+mj-lt"/>
                <a:ea typeface="SimSun" panose="02010600030101010101" pitchFamily="2" charset="-122"/>
              </a:rPr>
              <a:t>I dislike ...</a:t>
            </a:r>
          </a:p>
        </p:txBody>
      </p:sp>
    </p:spTree>
    <p:extLst>
      <p:ext uri="{BB962C8B-B14F-4D97-AF65-F5344CB8AC3E}">
        <p14:creationId xmlns:p14="http://schemas.microsoft.com/office/powerpoint/2010/main" val="3860955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C3E75-7AD7-A241-9D42-94F55D627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73736"/>
            <a:ext cx="9601196" cy="270760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                 </a:t>
            </a:r>
            <a:r>
              <a:rPr lang="en-GB" dirty="0" err="1">
                <a:solidFill>
                  <a:schemeClr val="tx1"/>
                </a:solidFill>
              </a:rPr>
              <a:t>wŏ</a:t>
            </a:r>
            <a:r>
              <a:rPr lang="en-GB" dirty="0">
                <a:solidFill>
                  <a:schemeClr val="tx1"/>
                </a:solidFill>
              </a:rPr>
              <a:t> de  </a:t>
            </a:r>
            <a:r>
              <a:rPr lang="en-GB" dirty="0" err="1">
                <a:solidFill>
                  <a:schemeClr val="tx1"/>
                </a:solidFill>
                <a:highlight>
                  <a:srgbClr val="FFFF00"/>
                </a:highlight>
              </a:rPr>
              <a:t>ài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dirty="0" err="1">
                <a:solidFill>
                  <a:schemeClr val="tx1"/>
                </a:solidFill>
                <a:highlight>
                  <a:srgbClr val="FFFF00"/>
                </a:highlight>
              </a:rPr>
              <a:t>hào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shì</a:t>
            </a:r>
            <a:r>
              <a:rPr lang="en-GB" dirty="0">
                <a:solidFill>
                  <a:schemeClr val="tx1"/>
                </a:solidFill>
              </a:rPr>
              <a:t>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/>
              <a:t>My hobby is  … </a:t>
            </a:r>
            <a:r>
              <a:rPr lang="en-GB" dirty="0" err="1"/>
              <a:t>我</a:t>
            </a:r>
            <a:r>
              <a:rPr lang="en-GB" dirty="0"/>
              <a:t> </a:t>
            </a:r>
            <a:r>
              <a:rPr lang="zh-CN" altLang="en-GB" dirty="0">
                <a:latin typeface="SimSun" panose="02010600030101010101" pitchFamily="2" charset="-122"/>
                <a:ea typeface="SimSun" panose="02010600030101010101" pitchFamily="2" charset="-122"/>
              </a:rPr>
              <a:t>的</a:t>
            </a:r>
            <a:r>
              <a:rPr lang="en-GB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爱</a:t>
            </a:r>
            <a:r>
              <a:rPr lang="en-US" altLang="zh-CN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好</a:t>
            </a:r>
            <a:r>
              <a:rPr lang="en-US" altLang="zh-CN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dirty="0">
                <a:latin typeface="SimSun" panose="02010600030101010101" pitchFamily="2" charset="-122"/>
                <a:ea typeface="SimSun" panose="02010600030101010101" pitchFamily="2" charset="-122"/>
              </a:rPr>
              <a:t>是</a:t>
            </a:r>
            <a:r>
              <a:rPr lang="en-US" altLang="zh-CN" dirty="0"/>
              <a:t>…</a:t>
            </a:r>
            <a:r>
              <a:rPr lang="en-GB" dirty="0">
                <a:solidFill>
                  <a:schemeClr val="tx1"/>
                </a:solidFill>
              </a:rPr>
              <a:t>…</a:t>
            </a:r>
            <a:br>
              <a:rPr lang="en-GB" dirty="0">
                <a:solidFill>
                  <a:schemeClr val="tx1"/>
                </a:solidFill>
              </a:rPr>
            </a:br>
            <a:endParaRPr lang="en-US" dirty="0">
              <a:latin typeface="Britannic Bold" panose="020B0903060703020204" pitchFamily="34" charset="77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A31C65-D0FF-634B-AE8E-FD1647D4A061}"/>
              </a:ext>
            </a:extLst>
          </p:cNvPr>
          <p:cNvSpPr txBox="1">
            <a:spLocks/>
          </p:cNvSpPr>
          <p:nvPr/>
        </p:nvSpPr>
        <p:spPr>
          <a:xfrm>
            <a:off x="2573374" y="3147071"/>
            <a:ext cx="2624436" cy="157234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/>
              <a:t>I</a:t>
            </a:r>
            <a:r>
              <a:rPr lang="en-US" altLang="zh-CN" sz="3600" dirty="0"/>
              <a:t> like…</a:t>
            </a:r>
          </a:p>
          <a:p>
            <a:r>
              <a:rPr lang="en-US" altLang="zh-CN" sz="3600" dirty="0"/>
              <a:t> </a:t>
            </a:r>
            <a:endParaRPr lang="en-US" sz="3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051325-4A46-C045-AB1E-BC12D0A6332B}"/>
              </a:ext>
            </a:extLst>
          </p:cNvPr>
          <p:cNvSpPr/>
          <p:nvPr/>
        </p:nvSpPr>
        <p:spPr>
          <a:xfrm>
            <a:off x="4802014" y="3576654"/>
            <a:ext cx="36118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 err="1"/>
              <a:t>Wŏ</a:t>
            </a:r>
            <a:r>
              <a:rPr lang="en-US" altLang="zh-CN" sz="2800" dirty="0"/>
              <a:t> </a:t>
            </a:r>
            <a:r>
              <a:rPr lang="en-US" altLang="zh-CN" sz="2800" dirty="0" err="1"/>
              <a:t>xǐ</a:t>
            </a:r>
            <a:r>
              <a:rPr lang="en-US" altLang="zh-CN" sz="2800" dirty="0"/>
              <a:t> </a:t>
            </a:r>
            <a:r>
              <a:rPr lang="en-US" altLang="zh-CN" sz="2800" dirty="0" err="1"/>
              <a:t>huān</a:t>
            </a:r>
            <a:r>
              <a:rPr lang="en-US" altLang="zh-CN" sz="2800" dirty="0"/>
              <a:t>…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我喜欢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A74A30-C723-6E48-9970-01ECB7C4A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079" y="3234640"/>
            <a:ext cx="1672295" cy="9973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9C2CE3-8B33-9045-8FC5-06B6B2A4A6E7}"/>
              </a:ext>
            </a:extLst>
          </p:cNvPr>
          <p:cNvSpPr/>
          <p:nvPr/>
        </p:nvSpPr>
        <p:spPr>
          <a:xfrm>
            <a:off x="4485195" y="5318881"/>
            <a:ext cx="44198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 err="1"/>
              <a:t>Wŏ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bù</a:t>
            </a:r>
            <a:r>
              <a:rPr lang="en-US" altLang="zh-CN" sz="2800" dirty="0">
                <a:solidFill>
                  <a:srgbClr val="C00000"/>
                </a:solidFill>
              </a:rPr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xǐ</a:t>
            </a:r>
            <a:r>
              <a:rPr lang="en-US" altLang="zh-CN" sz="2800" dirty="0">
                <a:solidFill>
                  <a:srgbClr val="C00000"/>
                </a:solidFill>
              </a:rPr>
              <a:t> </a:t>
            </a:r>
            <a:r>
              <a:rPr lang="en-US" altLang="zh-CN" sz="2800" dirty="0" err="1">
                <a:solidFill>
                  <a:srgbClr val="C00000"/>
                </a:solidFill>
              </a:rPr>
              <a:t>huān</a:t>
            </a:r>
            <a:r>
              <a:rPr lang="en-US" altLang="zh-CN" sz="2800" dirty="0"/>
              <a:t>…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我</a:t>
            </a:r>
            <a:r>
              <a:rPr lang="zh-CN" altLang="en-US" sz="2800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不喜欢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131692-B335-D24F-B1AA-0CF8BF6B41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9000" y="4823410"/>
            <a:ext cx="1176452" cy="1203062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8F4B194-3FC0-FA41-9BD2-89107228985F}"/>
              </a:ext>
            </a:extLst>
          </p:cNvPr>
          <p:cNvSpPr txBox="1">
            <a:spLocks/>
          </p:cNvSpPr>
          <p:nvPr/>
        </p:nvSpPr>
        <p:spPr>
          <a:xfrm>
            <a:off x="2077531" y="4960946"/>
            <a:ext cx="2624436" cy="927991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altLang="zh-CN" sz="3600" dirty="0">
              <a:solidFill>
                <a:schemeClr val="tx1"/>
              </a:solidFill>
            </a:endParaRPr>
          </a:p>
          <a:p>
            <a:r>
              <a:rPr lang="en-US" altLang="zh-CN" sz="3600" dirty="0">
                <a:solidFill>
                  <a:schemeClr val="tx1"/>
                </a:solidFill>
              </a:rPr>
              <a:t>I </a:t>
            </a:r>
            <a:r>
              <a:rPr lang="en-US" altLang="zh-CN" sz="3600" dirty="0">
                <a:solidFill>
                  <a:srgbClr val="C00000"/>
                </a:solidFill>
              </a:rPr>
              <a:t>dislike</a:t>
            </a:r>
            <a:r>
              <a:rPr lang="en-US" altLang="zh-CN" sz="3600" dirty="0"/>
              <a:t>… </a:t>
            </a:r>
            <a:endParaRPr lang="en-US" sz="36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F0E2406-1AED-5248-B72F-02AF79B258E9}"/>
              </a:ext>
            </a:extLst>
          </p:cNvPr>
          <p:cNvSpPr txBox="1">
            <a:spLocks/>
          </p:cNvSpPr>
          <p:nvPr/>
        </p:nvSpPr>
        <p:spPr>
          <a:xfrm>
            <a:off x="1394710" y="1712995"/>
            <a:ext cx="9402580" cy="143407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chemeClr val="tx1"/>
                </a:solidFill>
              </a:rPr>
              <a:t>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839051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193369" y="650929"/>
            <a:ext cx="9949912" cy="5562427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是 </a:t>
            </a:r>
            <a:r>
              <a:rPr lang="en-GB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 … </a:t>
            </a:r>
            <a:r>
              <a:rPr lang="zh-CN" alt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I am … …(nationality)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ko-KR" sz="9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직사각형 3"/>
          <p:cNvSpPr/>
          <p:nvPr/>
        </p:nvSpPr>
        <p:spPr>
          <a:xfrm>
            <a:off x="1759122" y="1051573"/>
            <a:ext cx="19127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2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3922608" y="1051573"/>
            <a:ext cx="27152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1759122" y="1681254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大 家 好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  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 叫</a:t>
            </a:r>
            <a:r>
              <a:rPr lang="en-GB" altLang="zh-CN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…… </a:t>
            </a:r>
            <a:endParaRPr lang="ko-KR" alt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1762044" y="2379816"/>
            <a:ext cx="77797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Hello</a:t>
            </a:r>
            <a:r>
              <a:rPr lang="zh-CN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，</a:t>
            </a:r>
            <a:r>
              <a:rPr lang="en-US" altLang="zh-CN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everyone.</a:t>
            </a:r>
            <a:r>
              <a:rPr lang="en-US" altLang="zh-CN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  <a:r>
              <a:rPr lang="en-US" altLang="ko-K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My name is…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직사각형 3">
            <a:extLst>
              <a:ext uri="{FF2B5EF4-FFF2-40B4-BE49-F238E27FC236}">
                <a16:creationId xmlns:a16="http://schemas.microsoft.com/office/drawing/2014/main" id="{B79DAFF2-54C6-5148-96BA-5B29970241F9}"/>
              </a:ext>
            </a:extLst>
          </p:cNvPr>
          <p:cNvSpPr/>
          <p:nvPr/>
        </p:nvSpPr>
        <p:spPr>
          <a:xfrm>
            <a:off x="1759122" y="3094829"/>
            <a:ext cx="621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shì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… …</a:t>
            </a:r>
            <a:r>
              <a:rPr lang="en-US" altLang="ko-KR" sz="28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rén</a:t>
            </a:r>
            <a:r>
              <a:rPr lang="en-US" altLang="ko-KR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613AF3C-0EF0-B64B-8E94-91E88B866F82}"/>
              </a:ext>
            </a:extLst>
          </p:cNvPr>
          <p:cNvSpPr/>
          <p:nvPr/>
        </p:nvSpPr>
        <p:spPr>
          <a:xfrm>
            <a:off x="7358926" y="2879310"/>
            <a:ext cx="2182858" cy="13572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15181D-6178-774B-B93D-40365878239F}"/>
              </a:ext>
            </a:extLst>
          </p:cNvPr>
          <p:cNvSpPr txBox="1"/>
          <p:nvPr/>
        </p:nvSpPr>
        <p:spPr>
          <a:xfrm>
            <a:off x="7472586" y="2957794"/>
            <a:ext cx="21828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>
                <a:ea typeface="楷体" panose="02010609060101010101" pitchFamily="49" charset="-122"/>
              </a:rPr>
              <a:t>Zhōng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guó</a:t>
            </a:r>
            <a:r>
              <a:rPr lang="en-GB" altLang="zh-CN" sz="2400" b="1" dirty="0">
                <a:ea typeface="楷体" panose="02010609060101010101" pitchFamily="49" charset="-122"/>
              </a:rPr>
              <a:t> </a:t>
            </a:r>
            <a:r>
              <a:rPr lang="en-GB" altLang="zh-CN" sz="2400" b="1" dirty="0" err="1">
                <a:ea typeface="楷体" panose="02010609060101010101" pitchFamily="49" charset="-122"/>
              </a:rPr>
              <a:t>rén</a:t>
            </a:r>
            <a:endParaRPr lang="en-GB" altLang="zh-CN" sz="2400" b="1" dirty="0">
              <a:ea typeface="楷体" panose="02010609060101010101" pitchFamily="49" charset="-122"/>
            </a:endParaRPr>
          </a:p>
          <a:p>
            <a:pPr>
              <a:defRPr/>
            </a:pP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中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sz="2400" b="1" dirty="0">
                <a:ea typeface="楷体" panose="02010609060101010101" pitchFamily="49" charset="-122"/>
              </a:rPr>
              <a:t>Chinese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2FA2B3DB-1652-7043-BC35-9CC0EBF5B5E7}"/>
              </a:ext>
            </a:extLst>
          </p:cNvPr>
          <p:cNvSpPr/>
          <p:nvPr/>
        </p:nvSpPr>
        <p:spPr>
          <a:xfrm>
            <a:off x="5974193" y="4688085"/>
            <a:ext cx="2182857" cy="1357299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399DE0A-F405-CB4C-BB3E-29A4FE2670B1}"/>
              </a:ext>
            </a:extLst>
          </p:cNvPr>
          <p:cNvSpPr/>
          <p:nvPr/>
        </p:nvSpPr>
        <p:spPr>
          <a:xfrm>
            <a:off x="8311850" y="4690653"/>
            <a:ext cx="2182857" cy="1309903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373BB6-340F-8240-BD7D-B73613C93B00}"/>
              </a:ext>
            </a:extLst>
          </p:cNvPr>
          <p:cNvSpPr txBox="1"/>
          <p:nvPr/>
        </p:nvSpPr>
        <p:spPr>
          <a:xfrm>
            <a:off x="6072774" y="4752843"/>
            <a:ext cx="19007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Yīng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英  国 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sz="2400" b="1" dirty="0"/>
              <a:t>     British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70523-BE3A-2D4E-9AF1-0EB8C9C5FEAB}"/>
              </a:ext>
            </a:extLst>
          </p:cNvPr>
          <p:cNvSpPr txBox="1"/>
          <p:nvPr/>
        </p:nvSpPr>
        <p:spPr>
          <a:xfrm>
            <a:off x="8408454" y="4704498"/>
            <a:ext cx="20615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b="1" dirty="0" err="1"/>
              <a:t>Mě</a:t>
            </a:r>
            <a:r>
              <a:rPr lang="en-US" altLang="zh-CN" sz="2400" b="1" dirty="0" err="1"/>
              <a:t>i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guó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rén</a:t>
            </a:r>
            <a:endParaRPr lang="en-GB" altLang="zh-CN" sz="2400" b="1" dirty="0"/>
          </a:p>
          <a:p>
            <a:pPr>
              <a:defRPr/>
            </a:pPr>
            <a:r>
              <a:rPr lang="zh-CN" altLang="en-US" sz="2400" b="1" dirty="0"/>
              <a:t> </a:t>
            </a:r>
            <a:r>
              <a:rPr lang="zh-CN" altLang="en-US" sz="2400" b="1" dirty="0">
                <a:latin typeface="楷体" panose="02010609060101010101" pitchFamily="49" charset="-122"/>
                <a:ea typeface="楷体" panose="02010609060101010101" pitchFamily="49" charset="-122"/>
              </a:rPr>
              <a:t>美  国 人</a:t>
            </a:r>
            <a:endParaRPr lang="en-GB" altLang="zh-CN" sz="2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GB" altLang="zh-CN" sz="2400" b="1" dirty="0"/>
              <a:t>American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338C0341-DB0E-B34F-9CFE-592CD5F6B1C8}"/>
              </a:ext>
            </a:extLst>
          </p:cNvPr>
          <p:cNvSpPr/>
          <p:nvPr/>
        </p:nvSpPr>
        <p:spPr>
          <a:xfrm>
            <a:off x="7293908" y="786762"/>
            <a:ext cx="3379342" cy="155381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FEDE28A-A2F2-5349-AF79-CF85E6124A57}"/>
              </a:ext>
            </a:extLst>
          </p:cNvPr>
          <p:cNvSpPr txBox="1"/>
          <p:nvPr/>
        </p:nvSpPr>
        <p:spPr>
          <a:xfrm>
            <a:off x="7441835" y="994498"/>
            <a:ext cx="28184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Self-</a:t>
            </a:r>
          </a:p>
          <a:p>
            <a:pPr algn="ctr"/>
            <a:r>
              <a:rPr lang="en-US" sz="3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introduction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A3F6F-7D43-3E47-A42A-E39860D64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753" y="5192278"/>
            <a:ext cx="2681733" cy="888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53927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86ED7-4072-CA4D-9A54-2915A7799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모서리가 둥근 직사각형 1">
            <a:extLst>
              <a:ext uri="{FF2B5EF4-FFF2-40B4-BE49-F238E27FC236}">
                <a16:creationId xmlns:a16="http://schemas.microsoft.com/office/drawing/2014/main" id="{6C898859-2342-FD4C-A45D-9AADD39C9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1510" y="844658"/>
            <a:ext cx="8948979" cy="5031210"/>
          </a:xfrm>
          <a:prstGeom prst="roundRect">
            <a:avLst>
              <a:gd name="adj" fmla="val 15266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altLang="ko-KR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altLang="ko-KR" sz="9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内容占位符 2">
            <a:extLst>
              <a:ext uri="{FF2B5EF4-FFF2-40B4-BE49-F238E27FC236}">
                <a16:creationId xmlns:a16="http://schemas.microsoft.com/office/drawing/2014/main" id="{6DFB3FF9-755E-6B45-ACD1-E669E0CE6D57}"/>
              </a:ext>
            </a:extLst>
          </p:cNvPr>
          <p:cNvSpPr txBox="1">
            <a:spLocks/>
          </p:cNvSpPr>
          <p:nvPr/>
        </p:nvSpPr>
        <p:spPr>
          <a:xfrm>
            <a:off x="1966721" y="1226535"/>
            <a:ext cx="6420649" cy="140817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b="1" dirty="0" err="1">
                <a:solidFill>
                  <a:srgbClr val="002060"/>
                </a:solidFill>
              </a:rPr>
              <a:t>wŏ</a:t>
            </a:r>
            <a:r>
              <a:rPr lang="en-US" altLang="en-US" b="1" dirty="0">
                <a:solidFill>
                  <a:srgbClr val="002060"/>
                </a:solidFill>
              </a:rPr>
              <a:t>  </a:t>
            </a:r>
            <a:r>
              <a:rPr lang="en-US" altLang="zh-CN" b="1" dirty="0">
                <a:solidFill>
                  <a:srgbClr val="002060"/>
                </a:solidFill>
              </a:rPr>
              <a:t>         </a:t>
            </a:r>
            <a:r>
              <a:rPr lang="en-US" altLang="en-US" b="1" dirty="0" err="1">
                <a:solidFill>
                  <a:srgbClr val="002060"/>
                </a:solidFill>
              </a:rPr>
              <a:t>suì</a:t>
            </a:r>
            <a:endParaRPr lang="en-US" altLang="en-US" b="1" dirty="0">
              <a:solidFill>
                <a:srgbClr val="002060"/>
              </a:solidFill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</a:t>
            </a:r>
            <a:r>
              <a:rPr lang="en-GB" altLang="zh-CN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 </a:t>
            </a:r>
            <a:r>
              <a:rPr lang="zh-CN" altLang="en-US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岁</a:t>
            </a:r>
            <a:r>
              <a:rPr lang="zh-CN" altLang="en-US" dirty="0">
                <a:solidFill>
                  <a:srgbClr val="002060"/>
                </a:solidFill>
              </a:rPr>
              <a:t>。  </a:t>
            </a:r>
            <a:endParaRPr lang="en-GB" altLang="zh-CN" dirty="0">
              <a:solidFill>
                <a:srgbClr val="002060"/>
              </a:solidFill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US" altLang="zh-CN" dirty="0">
                <a:solidFill>
                  <a:srgbClr val="002060"/>
                </a:solidFill>
              </a:rPr>
              <a:t>I am (your age)  years old.</a:t>
            </a:r>
            <a:endParaRPr lang="en-GB" altLang="en-US" dirty="0">
              <a:solidFill>
                <a:srgbClr val="002060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9DA32BB-655D-BA4C-A2AA-EA8EC0AA3192}"/>
              </a:ext>
            </a:extLst>
          </p:cNvPr>
          <p:cNvSpPr txBox="1">
            <a:spLocks/>
          </p:cNvSpPr>
          <p:nvPr/>
        </p:nvSpPr>
        <p:spPr>
          <a:xfrm>
            <a:off x="1828998" y="3228649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?</a:t>
            </a:r>
            <a:r>
              <a:rPr lang="en-US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US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?</a:t>
            </a:r>
            <a:r>
              <a:rPr lang="en-US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的 生 日 是 </a:t>
            </a:r>
            <a:r>
              <a:rPr lang="en-GB" altLang="zh-CN" sz="2800" dirty="0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月 </a:t>
            </a:r>
            <a:r>
              <a:rPr lang="en-GB" altLang="zh-CN" sz="2800" dirty="0">
                <a:solidFill>
                  <a:schemeClr val="accent5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号。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My birthday is </a:t>
            </a:r>
            <a:r>
              <a:rPr lang="en-GB" altLang="zh-CN" sz="2800" dirty="0">
                <a:solidFill>
                  <a:schemeClr val="accent5">
                    <a:lumMod val="75000"/>
                  </a:schemeClr>
                </a:solidFill>
                <a:latin typeface="+mj-lt"/>
                <a:ea typeface="楷体" panose="02010609060101010101" pitchFamily="49" charset="-122"/>
              </a:rPr>
              <a:t>… …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3052658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343473" y="671042"/>
            <a:ext cx="8311971" cy="551591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zh-CN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  </a:t>
            </a:r>
            <a:endParaRPr lang="en-GB" altLang="ko-KR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ko-KR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   </a:t>
            </a:r>
            <a:endParaRPr lang="en-GB" altLang="ko-KR" sz="9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8CE610-3622-4743-A402-0CFFA5601991}"/>
              </a:ext>
            </a:extLst>
          </p:cNvPr>
          <p:cNvSpPr txBox="1"/>
          <p:nvPr/>
        </p:nvSpPr>
        <p:spPr>
          <a:xfrm>
            <a:off x="2245471" y="1236888"/>
            <a:ext cx="507441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 err="1"/>
              <a:t>wǒ</a:t>
            </a:r>
            <a:r>
              <a:rPr lang="en-US" sz="3600" dirty="0"/>
              <a:t> </a:t>
            </a:r>
            <a:r>
              <a:rPr lang="en-US" sz="3600" dirty="0" err="1"/>
              <a:t>xǐ</a:t>
            </a:r>
            <a:r>
              <a:rPr lang="en-US" sz="3600" dirty="0"/>
              <a:t> </a:t>
            </a:r>
            <a:r>
              <a:rPr lang="en-US" sz="3600" dirty="0" err="1"/>
              <a:t>huān</a:t>
            </a:r>
            <a:r>
              <a:rPr lang="en-US" sz="3600" dirty="0"/>
              <a:t> </a:t>
            </a:r>
            <a:r>
              <a:rPr lang="en-US" sz="3600" dirty="0" err="1"/>
              <a:t>qí</a:t>
            </a:r>
            <a:r>
              <a:rPr lang="en-US" sz="3600" dirty="0"/>
              <a:t> </a:t>
            </a:r>
            <a:r>
              <a:rPr lang="zh-CN" altLang="en-US" sz="3600" dirty="0"/>
              <a:t> </a:t>
            </a:r>
            <a:r>
              <a:rPr lang="en-US" sz="3600" dirty="0" err="1"/>
              <a:t>zì</a:t>
            </a:r>
            <a:r>
              <a:rPr lang="en-US" sz="3600" dirty="0"/>
              <a:t> </a:t>
            </a:r>
            <a:r>
              <a:rPr lang="en-US" sz="3600" dirty="0" err="1"/>
              <a:t>xíng</a:t>
            </a:r>
            <a:r>
              <a:rPr lang="en-US" sz="3600" dirty="0"/>
              <a:t> </a:t>
            </a:r>
            <a:r>
              <a:rPr lang="en-US" sz="3600" dirty="0" err="1"/>
              <a:t>chē</a:t>
            </a:r>
            <a:endParaRPr lang="en-US" sz="3600" dirty="0"/>
          </a:p>
          <a:p>
            <a:pPr>
              <a:spcAft>
                <a:spcPts val="600"/>
              </a:spcAft>
            </a:pPr>
            <a:r>
              <a:rPr lang="zh-CN" alt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我 喜 欢 骑 自行车</a:t>
            </a:r>
            <a:r>
              <a:rPr lang="en-US" altLang="zh-CN" sz="3600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I like …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8813A33-AF63-BA4D-AF3F-69F4D9FEA090}"/>
              </a:ext>
            </a:extLst>
          </p:cNvPr>
          <p:cNvSpPr txBox="1"/>
          <p:nvPr/>
        </p:nvSpPr>
        <p:spPr>
          <a:xfrm>
            <a:off x="2068540" y="4077136"/>
            <a:ext cx="563155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 err="1">
                <a:solidFill>
                  <a:srgbClr val="002060"/>
                </a:solidFill>
              </a:rPr>
              <a:t>wǒ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bù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xǐ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huān</a:t>
            </a:r>
            <a:r>
              <a:rPr lang="zh-CN" altLang="en-US" sz="3600" dirty="0">
                <a:solidFill>
                  <a:srgbClr val="002060"/>
                </a:solidFill>
              </a:rPr>
              <a:t> </a:t>
            </a:r>
            <a:r>
              <a:rPr lang="en-GB" altLang="zh-CN" sz="3600" dirty="0" err="1">
                <a:solidFill>
                  <a:srgbClr val="002060"/>
                </a:solidFill>
              </a:rPr>
              <a:t>yóu</a:t>
            </a:r>
            <a:r>
              <a:rPr lang="en-GB" altLang="zh-CN" sz="3600" dirty="0">
                <a:solidFill>
                  <a:srgbClr val="002060"/>
                </a:solidFill>
              </a:rPr>
              <a:t> </a:t>
            </a:r>
            <a:r>
              <a:rPr lang="en-GB" altLang="zh-CN" sz="3600" dirty="0" err="1">
                <a:solidFill>
                  <a:srgbClr val="002060"/>
                </a:solidFill>
              </a:rPr>
              <a:t>yŏng</a:t>
            </a:r>
            <a:r>
              <a:rPr lang="zh-CN" altLang="en-US" sz="3600" dirty="0">
                <a:solidFill>
                  <a:srgbClr val="002060"/>
                </a:solidFill>
              </a:rPr>
              <a:t> </a:t>
            </a:r>
            <a:endParaRPr lang="en-US" sz="3600" dirty="0">
              <a:solidFill>
                <a:srgbClr val="002060"/>
              </a:solidFill>
            </a:endParaRPr>
          </a:p>
          <a:p>
            <a:pPr>
              <a:spcAft>
                <a:spcPts val="600"/>
              </a:spcAft>
            </a:pPr>
            <a:r>
              <a:rPr lang="zh-CN" altLang="en-US" sz="3600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我 不 喜 欢</a:t>
            </a:r>
            <a:r>
              <a:rPr lang="en-US" altLang="zh-CN" sz="3600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游 泳</a:t>
            </a:r>
            <a:r>
              <a:rPr lang="en-US" altLang="zh-CN" sz="3600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I dislike …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A1ED8D7-F2DF-E943-8515-5432711CA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6027" y="1901425"/>
            <a:ext cx="2039759" cy="121655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47CB966-5C75-5F45-B8B9-17CC9723D0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714" y="4184963"/>
            <a:ext cx="1404383" cy="1436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47481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1DBA7-88E5-AD4B-AC44-24E317C8E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34137"/>
            <a:ext cx="9601196" cy="1393303"/>
          </a:xfrm>
        </p:spPr>
        <p:txBody>
          <a:bodyPr/>
          <a:lstStyle/>
          <a:p>
            <a:r>
              <a:rPr lang="en-US" dirty="0"/>
              <a:t>Key</a:t>
            </a:r>
            <a:r>
              <a:rPr lang="zh-CN" altLang="en-US" dirty="0"/>
              <a:t> </a:t>
            </a:r>
            <a:r>
              <a:rPr lang="en-GB" altLang="zh-CN" dirty="0"/>
              <a:t>words </a:t>
            </a: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52AE1D8-62B6-2A4F-B107-55293D07AB75}"/>
              </a:ext>
            </a:extLst>
          </p:cNvPr>
          <p:cNvSpPr/>
          <p:nvPr/>
        </p:nvSpPr>
        <p:spPr>
          <a:xfrm>
            <a:off x="1216411" y="2000217"/>
            <a:ext cx="2334325" cy="19126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675EEBD-AA16-CB4C-89F0-11D829B5E3A9}"/>
              </a:ext>
            </a:extLst>
          </p:cNvPr>
          <p:cNvSpPr txBox="1">
            <a:spLocks/>
          </p:cNvSpPr>
          <p:nvPr/>
        </p:nvSpPr>
        <p:spPr>
          <a:xfrm>
            <a:off x="1377312" y="2080724"/>
            <a:ext cx="1763141" cy="162430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kàn</a:t>
            </a:r>
            <a:r>
              <a:rPr lang="en-US" sz="2800" dirty="0"/>
              <a:t> </a:t>
            </a:r>
            <a:r>
              <a:rPr lang="en-US" sz="2800" dirty="0" err="1"/>
              <a:t>shǖ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看 书</a:t>
            </a:r>
            <a:r>
              <a:rPr lang="en-US" sz="2800" dirty="0"/>
              <a:t> </a:t>
            </a:r>
          </a:p>
          <a:p>
            <a:pPr marL="0" indent="0">
              <a:buFont typeface="Arial"/>
              <a:buNone/>
            </a:pPr>
            <a:r>
              <a:rPr lang="en-US" sz="2800" dirty="0"/>
              <a:t>Reading 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50B4081-1F30-234B-A22B-ECCF11D05556}"/>
              </a:ext>
            </a:extLst>
          </p:cNvPr>
          <p:cNvSpPr/>
          <p:nvPr/>
        </p:nvSpPr>
        <p:spPr>
          <a:xfrm>
            <a:off x="1031046" y="4208791"/>
            <a:ext cx="2723417" cy="170481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19F3742-942B-6E41-9F1B-C39D80B1E6F8}"/>
              </a:ext>
            </a:extLst>
          </p:cNvPr>
          <p:cNvSpPr/>
          <p:nvPr/>
        </p:nvSpPr>
        <p:spPr>
          <a:xfrm>
            <a:off x="8100152" y="4308562"/>
            <a:ext cx="3187294" cy="18764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FBA9EAE-9401-094E-9DC5-A3AA047AAECF}"/>
              </a:ext>
            </a:extLst>
          </p:cNvPr>
          <p:cNvSpPr/>
          <p:nvPr/>
        </p:nvSpPr>
        <p:spPr>
          <a:xfrm>
            <a:off x="7967420" y="1886089"/>
            <a:ext cx="3494478" cy="2322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A9435BA-2C94-584D-BF4E-3278B601BF32}"/>
              </a:ext>
            </a:extLst>
          </p:cNvPr>
          <p:cNvSpPr/>
          <p:nvPr/>
        </p:nvSpPr>
        <p:spPr>
          <a:xfrm>
            <a:off x="4446452" y="2048064"/>
            <a:ext cx="2334324" cy="2032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53ED8C6-F6B0-F146-B738-58EAE571CD39}"/>
              </a:ext>
            </a:extLst>
          </p:cNvPr>
          <p:cNvSpPr txBox="1">
            <a:spLocks/>
          </p:cNvSpPr>
          <p:nvPr/>
        </p:nvSpPr>
        <p:spPr>
          <a:xfrm>
            <a:off x="1216411" y="4198683"/>
            <a:ext cx="2209361" cy="167718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kàn</a:t>
            </a:r>
            <a:r>
              <a:rPr lang="en-US" sz="2800" dirty="0"/>
              <a:t> </a:t>
            </a:r>
            <a:r>
              <a:rPr lang="en-US" sz="2800" dirty="0" err="1"/>
              <a:t>diàn</a:t>
            </a:r>
            <a:r>
              <a:rPr lang="en-US" sz="2800" dirty="0"/>
              <a:t> </a:t>
            </a:r>
            <a:r>
              <a:rPr lang="en-US" sz="2800" dirty="0" err="1"/>
              <a:t>yǐng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看 电 影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Watch movie</a:t>
            </a:r>
            <a:endParaRPr lang="en-US" sz="2800" dirty="0"/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CF0EFCE-9067-9844-B89B-5207EFA91C68}"/>
              </a:ext>
            </a:extLst>
          </p:cNvPr>
          <p:cNvSpPr txBox="1">
            <a:spLocks/>
          </p:cNvSpPr>
          <p:nvPr/>
        </p:nvSpPr>
        <p:spPr>
          <a:xfrm>
            <a:off x="4750606" y="2135310"/>
            <a:ext cx="1585993" cy="172021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hu</a:t>
            </a:r>
            <a:r>
              <a:rPr lang="en-US" altLang="zh-CN" sz="2800" dirty="0" err="1"/>
              <a:t>à</a:t>
            </a:r>
            <a:r>
              <a:rPr lang="zh-CN" altLang="en-US" sz="2800" dirty="0"/>
              <a:t> </a:t>
            </a:r>
            <a:r>
              <a:rPr lang="en-US" altLang="zh-CN" sz="2800" dirty="0" err="1"/>
              <a:t>huà</a:t>
            </a:r>
            <a:endParaRPr lang="en-US" altLang="zh-CN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画 画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Drawing </a:t>
            </a: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B0BA293-09DB-FD48-BBC8-7BB058DBFB54}"/>
              </a:ext>
            </a:extLst>
          </p:cNvPr>
          <p:cNvSpPr txBox="1">
            <a:spLocks/>
          </p:cNvSpPr>
          <p:nvPr/>
        </p:nvSpPr>
        <p:spPr>
          <a:xfrm>
            <a:off x="8457022" y="4308562"/>
            <a:ext cx="2574794" cy="15756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dǎ</a:t>
            </a:r>
            <a:r>
              <a:rPr lang="en-US" sz="2800" dirty="0"/>
              <a:t> </a:t>
            </a:r>
            <a:r>
              <a:rPr lang="en-US" sz="2800" dirty="0" err="1"/>
              <a:t>yóu</a:t>
            </a:r>
            <a:r>
              <a:rPr lang="en-US" sz="2800" dirty="0"/>
              <a:t> </a:t>
            </a:r>
            <a:r>
              <a:rPr lang="en-US" sz="2800" dirty="0" err="1"/>
              <a:t>xì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打游戏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sz="2800" dirty="0">
                <a:latin typeface="SimSun" panose="02010600030101010101" pitchFamily="2" charset="-122"/>
                <a:ea typeface="SimSun" panose="02010600030101010101" pitchFamily="2" charset="-122"/>
              </a:rPr>
              <a:t>Play games</a:t>
            </a:r>
            <a:r>
              <a:rPr 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891343C-E1A5-DA42-97CE-B184B30292FB}"/>
              </a:ext>
            </a:extLst>
          </p:cNvPr>
          <p:cNvSpPr txBox="1">
            <a:spLocks/>
          </p:cNvSpPr>
          <p:nvPr/>
        </p:nvSpPr>
        <p:spPr>
          <a:xfrm>
            <a:off x="8274604" y="2000217"/>
            <a:ext cx="2775685" cy="20003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tīng</a:t>
            </a:r>
            <a:r>
              <a:rPr lang="en-US" sz="2800" dirty="0"/>
              <a:t> </a:t>
            </a:r>
            <a:r>
              <a:rPr lang="en-US" sz="2800" dirty="0" err="1"/>
              <a:t>yīn</a:t>
            </a:r>
            <a:r>
              <a:rPr lang="en-US" sz="2800" dirty="0"/>
              <a:t> </a:t>
            </a:r>
            <a:r>
              <a:rPr lang="en-US" sz="2800" dirty="0" err="1"/>
              <a:t>yuè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听 音 乐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Font typeface="Arial"/>
              <a:buNone/>
            </a:pP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Listen to the music</a:t>
            </a:r>
          </a:p>
          <a:p>
            <a:pPr marL="0" indent="0">
              <a:buFont typeface="Arial"/>
              <a:buNone/>
            </a:pPr>
            <a:endParaRPr lang="en-US" sz="2800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B6EE74CE-9D85-41A7-8769-C972C2742B80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0896597" y="5292436"/>
            <a:ext cx="153692" cy="5834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F2022B6-0A0B-4D01-A9FE-A20DD883842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25378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812" name="Group 140">
            <a:extLst>
              <a:ext uri="{FF2B5EF4-FFF2-40B4-BE49-F238E27FC236}">
                <a16:creationId xmlns:a16="http://schemas.microsoft.com/office/drawing/2014/main" id="{2C3152CC-F5DE-3547-9AB3-B24BBA613DB6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1255363" y="692150"/>
          <a:ext cx="10135890" cy="5356284"/>
        </p:xfrm>
        <a:graphic>
          <a:graphicData uri="http://schemas.openxmlformats.org/drawingml/2006/table">
            <a:tbl>
              <a:tblPr/>
              <a:tblGrid>
                <a:gridCol w="29844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06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45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841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 网球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 wǎng qiú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tennis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8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 篮球 </a:t>
                      </a:r>
                      <a:b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</a:b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 lán qiú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basketball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2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踢 足球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tī zú qiú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football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6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游泳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yóu</a:t>
                      </a:r>
                      <a:r>
                        <a:rPr kumimoji="0" lang="en-US" altLang="zh-CN" sz="3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yǒng</a:t>
                      </a:r>
                      <a:endParaRPr kumimoji="0" lang="en-US" altLang="zh-CN" sz="3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Swimming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00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GB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骑自行车</a:t>
                      </a: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qí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zì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xíng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chē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Ride a bicycle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FC56FD5-7E87-4181-99B5-F7EC5B3EE9D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912242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oup 50">
            <a:extLst>
              <a:ext uri="{FF2B5EF4-FFF2-40B4-BE49-F238E27FC236}">
                <a16:creationId xmlns:a16="http://schemas.microsoft.com/office/drawing/2014/main" id="{2D3AE1DF-F93D-5F4C-AA9C-C11C8743D0DD}"/>
              </a:ext>
            </a:extLst>
          </p:cNvPr>
          <p:cNvGraphicFramePr>
            <a:graphicFrameLocks/>
          </p:cNvGraphicFramePr>
          <p:nvPr/>
        </p:nvGraphicFramePr>
        <p:xfrm>
          <a:off x="1224366" y="1020690"/>
          <a:ext cx="10011905" cy="4512517"/>
        </p:xfrm>
        <a:graphic>
          <a:graphicData uri="http://schemas.openxmlformats.org/drawingml/2006/table">
            <a:tbl>
              <a:tblPr/>
              <a:tblGrid>
                <a:gridCol w="28065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90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462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8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拳击</a:t>
                      </a:r>
                      <a:b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</a:b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quán jī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Boxing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8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 羽毛球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yǔ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máo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qiú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badminton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73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GB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打</a:t>
                      </a: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乒乓球</a:t>
                      </a:r>
                      <a:b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</a:br>
                      <a:endParaRPr kumimoji="0" lang="zh-CN" altLang="en-US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dǎ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</a:t>
                      </a:r>
                      <a:r>
                        <a:rPr kumimoji="0" lang="en-US" altLang="en-US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ī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ng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</a:t>
                      </a:r>
                      <a:r>
                        <a:rPr kumimoji="0" lang="en-US" altLang="en-US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ā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ng</a:t>
                      </a: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qiú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Play table tennis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68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zh-CN" altLang="en-US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跑步 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pǎo</a:t>
                      </a: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30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bù</a:t>
                      </a: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  <a:defRPr/>
                      </a:pPr>
                      <a:r>
                        <a:rPr kumimoji="0" lang="en-US" altLang="zh-CN" sz="3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宋体" pitchFamily="2" charset="-122"/>
                        </a:rPr>
                        <a:t>Running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endParaRPr kumimoji="0" lang="en-US" altLang="zh-CN" sz="3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3BE8C98-3D5B-4838-A1F3-1A7A416AF66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084425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BD642B1-E8A0-4B5B-8E4A-D8EF15A08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241D71B9-BFD9-40DE-BC3B-E64BA2895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2504B9E-D812-4C78-9981-5F48C1288A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2F886AB1-61BE-4427-BED7-571CF1EF1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E912E8F6-1094-49C1-B7CD-CC46B33D6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870FE29-3AF7-4226-8303-7C1B0B8E1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5A97DA9-E49D-4DA6-94D2-2CCE6BF63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F59DC3F-1580-45A4-BF27-22C0C2C13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9EFFE130-A451-4FC3-A082-FDBED9B6C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8E25A818-41FA-4117-993E-CAE773DAA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563C796E-C83B-44F7-9402-41EACBA2C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5" name="Picture 44">
              <a:extLst>
                <a:ext uri="{FF2B5EF4-FFF2-40B4-BE49-F238E27FC236}">
                  <a16:creationId xmlns:a16="http://schemas.microsoft.com/office/drawing/2014/main" id="{58BB663C-8B77-4764-9435-8F35FB6E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B74A9E2-845F-5947-A6ED-0DEE15DDADCC}"/>
              </a:ext>
            </a:extLst>
          </p:cNvPr>
          <p:cNvSpPr txBox="1"/>
          <p:nvPr/>
        </p:nvSpPr>
        <p:spPr>
          <a:xfrm>
            <a:off x="6553770" y="1041401"/>
            <a:ext cx="4538526" cy="234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New lesson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DA004B6-9ACF-4343-96E2-88D6C762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659376"/>
          </a:xfrm>
          <a:prstGeom prst="rect">
            <a:avLst/>
          </a:prstGeom>
          <a:solidFill>
            <a:schemeClr val="bg2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8739222-2010-48A7-A507-335A68546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7209" y="1254051"/>
            <a:ext cx="2508652" cy="20945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Content Placeholder 8">
            <a:extLst>
              <a:ext uri="{FF2B5EF4-FFF2-40B4-BE49-F238E27FC236}">
                <a16:creationId xmlns:a16="http://schemas.microsoft.com/office/drawing/2014/main" id="{1E5DC580-E1F6-644E-993C-3BCC205F43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93878" y="1455944"/>
            <a:ext cx="2201116" cy="1648712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0ED3FFF7-7278-491C-97E5-29858724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3147" y="1254050"/>
            <a:ext cx="2021427" cy="15119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44C5A02-6D3E-44C6-BBAA-E8A6220E2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7209" y="3509434"/>
            <a:ext cx="2508652" cy="208669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6990378-DBD0-4F70-97CD-114788B14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0024" y="2917369"/>
            <a:ext cx="1996749" cy="26787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818E16-963C-184B-85BF-E452D8924A9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22519"/>
          <a:stretch/>
        </p:blipFill>
        <p:spPr>
          <a:xfrm>
            <a:off x="4072560" y="3426568"/>
            <a:ext cx="1686401" cy="1692988"/>
          </a:xfrm>
          <a:prstGeom prst="rect">
            <a:avLst/>
          </a:prstGeom>
        </p:spPr>
      </p:pic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AE6F4BF-0B2B-4BB3-BCCC-3D3703525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CCE1EC8-A3F4-46E0-A864-BC6E10294D4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C8AE7C6-DBE0-449F-9207-BC674DF0C31B}"/>
              </a:ext>
            </a:extLst>
          </p:cNvPr>
          <p:cNvSpPr txBox="1">
            <a:spLocks/>
          </p:cNvSpPr>
          <p:nvPr/>
        </p:nvSpPr>
        <p:spPr>
          <a:xfrm>
            <a:off x="3867873" y="1636961"/>
            <a:ext cx="2021427" cy="746116"/>
          </a:xfrm>
          <a:prstGeom prst="rect">
            <a:avLst/>
          </a:prstGeom>
        </p:spPr>
        <p:txBody>
          <a:bodyPr lIns="91440" tIns="45720" rIns="91440" bIns="45720" anchor="t">
            <a:normAutofit fontScale="5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300" dirty="0" err="1">
                <a:latin typeface="Britannic Bold"/>
              </a:rPr>
              <a:t>Colour</a:t>
            </a:r>
            <a:r>
              <a:rPr lang="en-US" sz="3300" dirty="0">
                <a:latin typeface="Britannic Bold"/>
              </a:rPr>
              <a:t> &amp; Clothes</a:t>
            </a:r>
            <a:br>
              <a:rPr lang="en-US" sz="3300" dirty="0"/>
            </a:br>
            <a:endParaRPr lang="en-GB" sz="3300" dirty="0"/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FCF1BDAE-BA86-8B4A-A3BA-0C1D964137BF}"/>
              </a:ext>
            </a:extLst>
          </p:cNvPr>
          <p:cNvSpPr txBox="1">
            <a:spLocks/>
          </p:cNvSpPr>
          <p:nvPr/>
        </p:nvSpPr>
        <p:spPr>
          <a:xfrm>
            <a:off x="1642835" y="3958166"/>
            <a:ext cx="2021427" cy="746116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1800" dirty="0">
                <a:latin typeface="Britannic Bold" panose="020B0903060703020204" pitchFamily="34" charset="77"/>
              </a:rPr>
              <a:t> </a:t>
            </a:r>
            <a:r>
              <a:rPr lang="en-US" sz="3300" dirty="0">
                <a:latin typeface="Britannic Bold" panose="020B0903060703020204" pitchFamily="34" charset="77"/>
              </a:rPr>
              <a:t>Body </a:t>
            </a:r>
            <a:br>
              <a:rPr lang="en-US" sz="3300" dirty="0"/>
            </a:b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609069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C:\Users\XiaoQ\AppData\Roaming\Tencent\Users\357330605\QQ\WinTemp\RichOle\5Q$})6~RIU9DYM~FKE7)$ZI.jpg">
            <a:extLst>
              <a:ext uri="{FF2B5EF4-FFF2-40B4-BE49-F238E27FC236}">
                <a16:creationId xmlns:a16="http://schemas.microsoft.com/office/drawing/2014/main" id="{6C79F72A-33ED-8C4C-9224-5BF209C7E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376" y="772955"/>
            <a:ext cx="9607508" cy="5198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6B9494-5B7E-4DD1-ADA4-7CD640336AED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69580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8" descr="练习2.jpg">
            <a:extLst>
              <a:ext uri="{FF2B5EF4-FFF2-40B4-BE49-F238E27FC236}">
                <a16:creationId xmlns:a16="http://schemas.microsoft.com/office/drawing/2014/main" id="{0DEDEE3B-596A-124F-95D3-D73B8501FE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49" t="21447" r="48278" b="9276"/>
          <a:stretch/>
        </p:blipFill>
        <p:spPr bwMode="auto">
          <a:xfrm>
            <a:off x="4482088" y="656321"/>
            <a:ext cx="2126512" cy="5463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8" descr="练习2.jpg">
            <a:extLst>
              <a:ext uri="{FF2B5EF4-FFF2-40B4-BE49-F238E27FC236}">
                <a16:creationId xmlns:a16="http://schemas.microsoft.com/office/drawing/2014/main" id="{C77AEC0F-5BEF-AA46-8B94-9169C132B4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462" t="12166"/>
          <a:stretch/>
        </p:blipFill>
        <p:spPr bwMode="auto">
          <a:xfrm>
            <a:off x="8911865" y="789235"/>
            <a:ext cx="2550033" cy="5331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CD3AF5-DAE1-B349-9F9D-5341C8EDF951}"/>
              </a:ext>
            </a:extLst>
          </p:cNvPr>
          <p:cNvSpPr txBox="1"/>
          <p:nvPr/>
        </p:nvSpPr>
        <p:spPr>
          <a:xfrm>
            <a:off x="1148316" y="1424763"/>
            <a:ext cx="28428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Read and match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DCA2033-0577-D747-A58C-DE2E32231BFC}"/>
              </a:ext>
            </a:extLst>
          </p:cNvPr>
          <p:cNvCxnSpPr/>
          <p:nvPr/>
        </p:nvCxnSpPr>
        <p:spPr>
          <a:xfrm>
            <a:off x="6096000" y="3657600"/>
            <a:ext cx="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86B520A-0439-D842-8D30-0B6295284C09}"/>
              </a:ext>
            </a:extLst>
          </p:cNvPr>
          <p:cNvCxnSpPr/>
          <p:nvPr/>
        </p:nvCxnSpPr>
        <p:spPr>
          <a:xfrm>
            <a:off x="6096000" y="1424763"/>
            <a:ext cx="3260651" cy="2923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427E1B9-FB56-5C4C-8BF0-AAC2308B9AD5}"/>
              </a:ext>
            </a:extLst>
          </p:cNvPr>
          <p:cNvCxnSpPr/>
          <p:nvPr/>
        </p:nvCxnSpPr>
        <p:spPr>
          <a:xfrm>
            <a:off x="6096000" y="2573079"/>
            <a:ext cx="3260651" cy="187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0AE567C-8AD6-AC46-A5F0-04495C5D7362}"/>
              </a:ext>
            </a:extLst>
          </p:cNvPr>
          <p:cNvCxnSpPr/>
          <p:nvPr/>
        </p:nvCxnSpPr>
        <p:spPr>
          <a:xfrm>
            <a:off x="5869172" y="3700130"/>
            <a:ext cx="3785191" cy="17331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DA775D4-C0B3-BA49-A479-B69AA8804E01}"/>
              </a:ext>
            </a:extLst>
          </p:cNvPr>
          <p:cNvCxnSpPr/>
          <p:nvPr/>
        </p:nvCxnSpPr>
        <p:spPr>
          <a:xfrm flipV="1">
            <a:off x="5867637" y="2870791"/>
            <a:ext cx="3722930" cy="2810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74A3438-1480-3348-ADD9-2AEA9A314580}"/>
              </a:ext>
            </a:extLst>
          </p:cNvPr>
          <p:cNvCxnSpPr/>
          <p:nvPr/>
        </p:nvCxnSpPr>
        <p:spPr>
          <a:xfrm flipV="1">
            <a:off x="5545344" y="1169581"/>
            <a:ext cx="3811307" cy="33971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3718DEC-34C8-4E04-90AE-370D74D59FE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03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9EA27C-DE62-4CEC-A6D3-4FA9EF40A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6BCF37-A61B-824D-9971-F7FE5CF852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3585" b="91008"/>
          <a:stretch/>
        </p:blipFill>
        <p:spPr>
          <a:xfrm>
            <a:off x="458895" y="1403498"/>
            <a:ext cx="3832011" cy="1141424"/>
          </a:xfrm>
          <a:prstGeom prst="rect">
            <a:avLst/>
          </a:prstGeom>
          <a:ln w="127000" cap="sq">
            <a:solidFill>
              <a:srgbClr val="FFFFFF"/>
            </a:solidFill>
            <a:miter lim="800000"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DE7006-3ED3-9048-97DB-EB3D967C6D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004"/>
          <a:stretch/>
        </p:blipFill>
        <p:spPr>
          <a:xfrm>
            <a:off x="5090044" y="212651"/>
            <a:ext cx="4968356" cy="6505872"/>
          </a:xfrm>
          <a:prstGeom prst="rect">
            <a:avLst/>
          </a:prstGeom>
          <a:ln w="127000" cap="sq">
            <a:solidFill>
              <a:srgbClr val="FFFFF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90B1F1-5BF7-4F44-8227-524A806449C4}"/>
              </a:ext>
            </a:extLst>
          </p:cNvPr>
          <p:cNvSpPr txBox="1"/>
          <p:nvPr/>
        </p:nvSpPr>
        <p:spPr>
          <a:xfrm>
            <a:off x="458895" y="648866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044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标题 1">
            <a:extLst>
              <a:ext uri="{FF2B5EF4-FFF2-40B4-BE49-F238E27FC236}">
                <a16:creationId xmlns:a16="http://schemas.microsoft.com/office/drawing/2014/main" id="{7B91F392-6C04-5149-98E7-EF762F80EA4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295402" y="682624"/>
            <a:ext cx="9601196" cy="792165"/>
          </a:xfrm>
        </p:spPr>
        <p:txBody>
          <a:bodyPr/>
          <a:lstStyle/>
          <a:p>
            <a:pPr eaLnBrk="1" hangingPunct="1"/>
            <a:r>
              <a:rPr lang="zh-CN" altLang="en-US" cap="none" dirty="0"/>
              <a:t> </a:t>
            </a:r>
            <a:r>
              <a:rPr lang="en-US" altLang="zh-CN" cap="none" dirty="0"/>
              <a:t>PARTS OF THE BODY-</a:t>
            </a:r>
            <a:r>
              <a:rPr lang="zh-CN" altLang="en-US" cap="none" dirty="0">
                <a:latin typeface="楷体" panose="02010609060101010101" pitchFamily="49" charset="-122"/>
                <a:ea typeface="楷体" panose="02010609060101010101" pitchFamily="49" charset="-122"/>
              </a:rPr>
              <a:t>身体部位</a:t>
            </a:r>
            <a:endParaRPr lang="en-GB" altLang="en-US" cap="none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243" name="内容占位符 3" descr="孩子.jpg">
            <a:extLst>
              <a:ext uri="{FF2B5EF4-FFF2-40B4-BE49-F238E27FC236}">
                <a16:creationId xmlns:a16="http://schemas.microsoft.com/office/drawing/2014/main" id="{B80B96E8-F126-C14C-90F7-3E613643FD70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27575" y="1681164"/>
            <a:ext cx="1873250" cy="5176837"/>
          </a:xfrm>
        </p:spPr>
      </p:pic>
      <p:cxnSp>
        <p:nvCxnSpPr>
          <p:cNvPr id="12" name="直接箭头连接符 11">
            <a:extLst>
              <a:ext uri="{FF2B5EF4-FFF2-40B4-BE49-F238E27FC236}">
                <a16:creationId xmlns:a16="http://schemas.microsoft.com/office/drawing/2014/main" id="{4703E69C-7F13-3D43-B059-24A6F10339AB}"/>
              </a:ext>
            </a:extLst>
          </p:cNvPr>
          <p:cNvCxnSpPr/>
          <p:nvPr/>
        </p:nvCxnSpPr>
        <p:spPr>
          <a:xfrm rot="10800000">
            <a:off x="3359150" y="2420938"/>
            <a:ext cx="1728788" cy="431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>
            <a:extLst>
              <a:ext uri="{FF2B5EF4-FFF2-40B4-BE49-F238E27FC236}">
                <a16:creationId xmlns:a16="http://schemas.microsoft.com/office/drawing/2014/main" id="{115E90C2-36D3-0342-9BBD-A28FA24D2A6D}"/>
              </a:ext>
            </a:extLst>
          </p:cNvPr>
          <p:cNvCxnSpPr/>
          <p:nvPr/>
        </p:nvCxnSpPr>
        <p:spPr>
          <a:xfrm rot="10800000">
            <a:off x="3359150" y="3357564"/>
            <a:ext cx="1657350" cy="2873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>
            <a:extLst>
              <a:ext uri="{FF2B5EF4-FFF2-40B4-BE49-F238E27FC236}">
                <a16:creationId xmlns:a16="http://schemas.microsoft.com/office/drawing/2014/main" id="{4E6162B1-2053-E740-A23B-C3440B5088D1}"/>
              </a:ext>
            </a:extLst>
          </p:cNvPr>
          <p:cNvCxnSpPr/>
          <p:nvPr/>
        </p:nvCxnSpPr>
        <p:spPr>
          <a:xfrm flipV="1">
            <a:off x="5808664" y="5661025"/>
            <a:ext cx="1582737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箭头连接符 19">
            <a:extLst>
              <a:ext uri="{FF2B5EF4-FFF2-40B4-BE49-F238E27FC236}">
                <a16:creationId xmlns:a16="http://schemas.microsoft.com/office/drawing/2014/main" id="{346A5D84-7717-3C45-BEB5-3457778E4087}"/>
              </a:ext>
            </a:extLst>
          </p:cNvPr>
          <p:cNvCxnSpPr/>
          <p:nvPr/>
        </p:nvCxnSpPr>
        <p:spPr>
          <a:xfrm rot="10800000">
            <a:off x="3432175" y="5732463"/>
            <a:ext cx="1943100" cy="792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箭头连接符 21">
            <a:extLst>
              <a:ext uri="{FF2B5EF4-FFF2-40B4-BE49-F238E27FC236}">
                <a16:creationId xmlns:a16="http://schemas.microsoft.com/office/drawing/2014/main" id="{40F64F49-5FF5-5740-B0F4-B1439D360BE5}"/>
              </a:ext>
            </a:extLst>
          </p:cNvPr>
          <p:cNvCxnSpPr/>
          <p:nvPr/>
        </p:nvCxnSpPr>
        <p:spPr>
          <a:xfrm>
            <a:off x="5951539" y="1989138"/>
            <a:ext cx="1584325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箭头连接符 25">
            <a:extLst>
              <a:ext uri="{FF2B5EF4-FFF2-40B4-BE49-F238E27FC236}">
                <a16:creationId xmlns:a16="http://schemas.microsoft.com/office/drawing/2014/main" id="{DFC1EFA5-DAB6-874A-A1CC-37E5AF9EDB9E}"/>
              </a:ext>
            </a:extLst>
          </p:cNvPr>
          <p:cNvCxnSpPr/>
          <p:nvPr/>
        </p:nvCxnSpPr>
        <p:spPr>
          <a:xfrm>
            <a:off x="5664201" y="2708275"/>
            <a:ext cx="1871663" cy="433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0" name="TextBox 26">
            <a:extLst>
              <a:ext uri="{FF2B5EF4-FFF2-40B4-BE49-F238E27FC236}">
                <a16:creationId xmlns:a16="http://schemas.microsoft.com/office/drawing/2014/main" id="{CE91FCF6-77C4-EE4D-916E-7CC4332A1A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0326" y="1844675"/>
            <a:ext cx="63991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 dirty="0" err="1">
                <a:latin typeface="Century Schoolbook" panose="02040604050505020304" pitchFamily="18" charset="0"/>
              </a:rPr>
              <a:t>tóu</a:t>
            </a:r>
            <a:r>
              <a:rPr lang="en-US" altLang="zh-CN" sz="2000" dirty="0">
                <a:latin typeface="Century Schoolbook" panose="02040604050505020304" pitchFamily="18" charset="0"/>
              </a:rPr>
              <a:t> </a:t>
            </a:r>
            <a:endParaRPr lang="en-GB" altLang="zh-CN" sz="2000" dirty="0">
              <a:latin typeface="Century Schoolbook" panose="02040604050505020304" pitchFamily="18" charset="0"/>
            </a:endParaRPr>
          </a:p>
        </p:txBody>
      </p:sp>
      <p:sp>
        <p:nvSpPr>
          <p:cNvPr id="10251" name="TextBox 27">
            <a:extLst>
              <a:ext uri="{FF2B5EF4-FFF2-40B4-BE49-F238E27FC236}">
                <a16:creationId xmlns:a16="http://schemas.microsoft.com/office/drawing/2014/main" id="{E2071DF0-036F-4A40-8DC9-9FC6960480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1764" y="2276475"/>
            <a:ext cx="415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头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52" name="TextBox 28">
            <a:extLst>
              <a:ext uri="{FF2B5EF4-FFF2-40B4-BE49-F238E27FC236}">
                <a16:creationId xmlns:a16="http://schemas.microsoft.com/office/drawing/2014/main" id="{E41D7E42-0CD6-6349-A52A-EB472E6809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0325" y="2997200"/>
            <a:ext cx="941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 dirty="0">
                <a:latin typeface="Century Schoolbook" panose="02040604050505020304" pitchFamily="18" charset="0"/>
              </a:rPr>
              <a:t> </a:t>
            </a:r>
            <a:r>
              <a:rPr lang="en-US" altLang="zh-CN" sz="2000" dirty="0" err="1">
                <a:latin typeface="Century Schoolbook" panose="02040604050505020304" pitchFamily="18" charset="0"/>
              </a:rPr>
              <a:t>bó</a:t>
            </a:r>
            <a:r>
              <a:rPr lang="en-US" altLang="zh-CN" sz="2000" dirty="0">
                <a:latin typeface="Century Schoolbook" panose="02040604050505020304" pitchFamily="18" charset="0"/>
              </a:rPr>
              <a:t>  </a:t>
            </a:r>
            <a:r>
              <a:rPr lang="en-US" altLang="zh-CN" sz="2000" dirty="0" err="1">
                <a:latin typeface="Century Schoolbook" panose="02040604050505020304" pitchFamily="18" charset="0"/>
              </a:rPr>
              <a:t>zi</a:t>
            </a:r>
            <a:r>
              <a:rPr lang="en-US" altLang="zh-CN" sz="2000" dirty="0">
                <a:latin typeface="Century Schoolbook" panose="02040604050505020304" pitchFamily="18" charset="0"/>
              </a:rPr>
              <a:t> </a:t>
            </a:r>
            <a:endParaRPr lang="en-GB" altLang="zh-CN" sz="2000" dirty="0">
              <a:latin typeface="Century Schoolbook" panose="02040604050505020304" pitchFamily="18" charset="0"/>
            </a:endParaRPr>
          </a:p>
        </p:txBody>
      </p:sp>
      <p:sp>
        <p:nvSpPr>
          <p:cNvPr id="10253" name="TextBox 29">
            <a:extLst>
              <a:ext uri="{FF2B5EF4-FFF2-40B4-BE49-F238E27FC236}">
                <a16:creationId xmlns:a16="http://schemas.microsoft.com/office/drawing/2014/main" id="{DCDCA5A4-8F90-2C44-9939-2F0A607858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4788" y="3429000"/>
            <a:ext cx="102364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脖子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54" name="TextBox 30">
            <a:extLst>
              <a:ext uri="{FF2B5EF4-FFF2-40B4-BE49-F238E27FC236}">
                <a16:creationId xmlns:a16="http://schemas.microsoft.com/office/drawing/2014/main" id="{57D258C9-658B-D34F-80BE-5151D40BBE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8888" y="5300663"/>
            <a:ext cx="5905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>
                <a:latin typeface="Century Schoolbook" panose="02040604050505020304" pitchFamily="18" charset="0"/>
              </a:rPr>
              <a:t> tuĭ</a:t>
            </a:r>
            <a:endParaRPr lang="en-GB" altLang="zh-CN" sz="2000">
              <a:latin typeface="Century Schoolbook" panose="02040604050505020304" pitchFamily="18" charset="0"/>
            </a:endParaRPr>
          </a:p>
        </p:txBody>
      </p:sp>
      <p:sp>
        <p:nvSpPr>
          <p:cNvPr id="10255" name="TextBox 31">
            <a:extLst>
              <a:ext uri="{FF2B5EF4-FFF2-40B4-BE49-F238E27FC236}">
                <a16:creationId xmlns:a16="http://schemas.microsoft.com/office/drawing/2014/main" id="{40A7CFD7-14A5-A343-8B13-AFAC061486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1764" y="5805489"/>
            <a:ext cx="415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腿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56" name="TextBox 33">
            <a:extLst>
              <a:ext uri="{FF2B5EF4-FFF2-40B4-BE49-F238E27FC236}">
                <a16:creationId xmlns:a16="http://schemas.microsoft.com/office/drawing/2014/main" id="{898C888D-596C-FF47-B12D-8C8D35E933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1844675"/>
            <a:ext cx="12239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>
                <a:latin typeface="Century Schoolbook" panose="02040604050505020304" pitchFamily="18" charset="0"/>
              </a:rPr>
              <a:t> jiān b</a:t>
            </a:r>
            <a:r>
              <a:rPr lang="vi-VN" altLang="zh-CN">
                <a:latin typeface="Times New Roman" panose="02020603050405020304" pitchFamily="18" charset="0"/>
              </a:rPr>
              <a:t>ă</a:t>
            </a:r>
            <a:r>
              <a:rPr lang="en-US" altLang="zh-CN">
                <a:latin typeface="Century Schoolbook" panose="02040604050505020304" pitchFamily="18" charset="0"/>
              </a:rPr>
              <a:t>ng</a:t>
            </a:r>
            <a:endParaRPr lang="en-GB" altLang="zh-CN">
              <a:latin typeface="Century Schoolbook" panose="02040604050505020304" pitchFamily="18" charset="0"/>
            </a:endParaRPr>
          </a:p>
        </p:txBody>
      </p:sp>
      <p:sp>
        <p:nvSpPr>
          <p:cNvPr id="10257" name="TextBox 36">
            <a:extLst>
              <a:ext uri="{FF2B5EF4-FFF2-40B4-BE49-F238E27FC236}">
                <a16:creationId xmlns:a16="http://schemas.microsoft.com/office/drawing/2014/main" id="{244EE281-4D4D-F741-9E96-EEB7E9B27C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1" y="3141663"/>
            <a:ext cx="7778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 dirty="0" err="1">
                <a:latin typeface="Century Schoolbook" panose="02040604050505020304" pitchFamily="18" charset="0"/>
              </a:rPr>
              <a:t>g</a:t>
            </a:r>
            <a:r>
              <a:rPr lang="en-US" altLang="zh-CN" sz="2000" dirty="0" err="1">
                <a:latin typeface="Calibri" panose="020F0502020204030204" pitchFamily="34" charset="0"/>
              </a:rPr>
              <a:t>ē</a:t>
            </a:r>
            <a:r>
              <a:rPr lang="en-US" altLang="zh-CN" sz="2000" dirty="0">
                <a:latin typeface="Calibri" panose="020F0502020204030204" pitchFamily="34" charset="0"/>
              </a:rPr>
              <a:t> </a:t>
            </a:r>
            <a:r>
              <a:rPr lang="en-US" altLang="zh-CN" sz="2000" dirty="0" err="1">
                <a:latin typeface="Calibri" panose="020F0502020204030204" pitchFamily="34" charset="0"/>
              </a:rPr>
              <a:t>bo</a:t>
            </a:r>
            <a:endParaRPr lang="en-GB" altLang="zh-CN" sz="2000" dirty="0">
              <a:latin typeface="Century Schoolbook" panose="02040604050505020304" pitchFamily="18" charset="0"/>
            </a:endParaRPr>
          </a:p>
        </p:txBody>
      </p:sp>
      <p:sp>
        <p:nvSpPr>
          <p:cNvPr id="10258" name="TextBox 39">
            <a:extLst>
              <a:ext uri="{FF2B5EF4-FFF2-40B4-BE49-F238E27FC236}">
                <a16:creationId xmlns:a16="http://schemas.microsoft.com/office/drawing/2014/main" id="{83FBB65A-9015-E14B-84E4-43DE943CB6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1" y="2349500"/>
            <a:ext cx="7905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肩膀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59" name="TextBox 40">
            <a:extLst>
              <a:ext uri="{FF2B5EF4-FFF2-40B4-BE49-F238E27FC236}">
                <a16:creationId xmlns:a16="http://schemas.microsoft.com/office/drawing/2014/main" id="{24C6E909-540C-904D-88CA-939EA651EB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1" y="3573463"/>
            <a:ext cx="91916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胳膊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60" name="TextBox 41">
            <a:extLst>
              <a:ext uri="{FF2B5EF4-FFF2-40B4-BE49-F238E27FC236}">
                <a16:creationId xmlns:a16="http://schemas.microsoft.com/office/drawing/2014/main" id="{C9F9AD8D-5EC5-CC44-B8AE-F561B213C1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4" y="5300663"/>
            <a:ext cx="7191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 dirty="0">
                <a:latin typeface="Century Schoolbook" panose="02040604050505020304" pitchFamily="18" charset="0"/>
              </a:rPr>
              <a:t>ji</a:t>
            </a:r>
            <a:r>
              <a:rPr lang="vi-VN" altLang="zh-CN" sz="2000" dirty="0">
                <a:latin typeface="Times New Roman" panose="02020603050405020304" pitchFamily="18" charset="0"/>
              </a:rPr>
              <a:t>ă</a:t>
            </a:r>
            <a:r>
              <a:rPr lang="en-US" altLang="zh-CN" sz="2000" dirty="0">
                <a:latin typeface="Century Schoolbook" panose="02040604050505020304" pitchFamily="18" charset="0"/>
              </a:rPr>
              <a:t>o</a:t>
            </a:r>
            <a:endParaRPr lang="en-GB" altLang="zh-CN" sz="2000" dirty="0">
              <a:latin typeface="Century Schoolbook" panose="02040604050505020304" pitchFamily="18" charset="0"/>
            </a:endParaRPr>
          </a:p>
        </p:txBody>
      </p:sp>
      <p:sp>
        <p:nvSpPr>
          <p:cNvPr id="10261" name="TextBox 42">
            <a:extLst>
              <a:ext uri="{FF2B5EF4-FFF2-40B4-BE49-F238E27FC236}">
                <a16:creationId xmlns:a16="http://schemas.microsoft.com/office/drawing/2014/main" id="{F8EBA40B-9341-5A42-97FA-C2ED56817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2982" y="5707974"/>
            <a:ext cx="558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脚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45" name="直接箭头连接符 44">
            <a:extLst>
              <a:ext uri="{FF2B5EF4-FFF2-40B4-BE49-F238E27FC236}">
                <a16:creationId xmlns:a16="http://schemas.microsoft.com/office/drawing/2014/main" id="{43734FF5-BF27-DC4A-8065-6D7205DF150A}"/>
              </a:ext>
            </a:extLst>
          </p:cNvPr>
          <p:cNvCxnSpPr/>
          <p:nvPr/>
        </p:nvCxnSpPr>
        <p:spPr>
          <a:xfrm>
            <a:off x="5664200" y="4437064"/>
            <a:ext cx="1944688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63" name="TextBox 45">
            <a:extLst>
              <a:ext uri="{FF2B5EF4-FFF2-40B4-BE49-F238E27FC236}">
                <a16:creationId xmlns:a16="http://schemas.microsoft.com/office/drawing/2014/main" id="{D7A05697-FDAC-E747-9BDA-DF3E3CDDC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4788" y="4221163"/>
            <a:ext cx="728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>
                <a:latin typeface="Century Schoolbook" panose="02040604050505020304" pitchFamily="18" charset="0"/>
              </a:rPr>
              <a:t>sh</a:t>
            </a:r>
            <a:r>
              <a:rPr lang="en-US" altLang="zh-CN" sz="2000">
                <a:latin typeface="Calibri" panose="020F0502020204030204" pitchFamily="34" charset="0"/>
              </a:rPr>
              <a:t>ŏu</a:t>
            </a:r>
            <a:endParaRPr lang="en-GB" altLang="zh-CN" sz="2000">
              <a:latin typeface="Century Schoolbook" panose="02040604050505020304" pitchFamily="18" charset="0"/>
            </a:endParaRPr>
          </a:p>
        </p:txBody>
      </p:sp>
      <p:sp>
        <p:nvSpPr>
          <p:cNvPr id="10264" name="TextBox 46">
            <a:extLst>
              <a:ext uri="{FF2B5EF4-FFF2-40B4-BE49-F238E27FC236}">
                <a16:creationId xmlns:a16="http://schemas.microsoft.com/office/drawing/2014/main" id="{10A4B293-9584-0A4B-AF86-35D30E3FCE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0688" y="4652964"/>
            <a:ext cx="4318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手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C1D3352B-1C44-1749-8C46-431B9F9BDC62}"/>
              </a:ext>
            </a:extLst>
          </p:cNvPr>
          <p:cNvCxnSpPr/>
          <p:nvPr/>
        </p:nvCxnSpPr>
        <p:spPr>
          <a:xfrm flipH="1" flipV="1">
            <a:off x="3648075" y="4837113"/>
            <a:ext cx="1727200" cy="6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66" name="TextBox 3">
            <a:extLst>
              <a:ext uri="{FF2B5EF4-FFF2-40B4-BE49-F238E27FC236}">
                <a16:creationId xmlns:a16="http://schemas.microsoft.com/office/drawing/2014/main" id="{E4CC7194-3C05-5F48-B0FB-39CB4EA38E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4488" y="4508501"/>
            <a:ext cx="736099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zh-CN" dirty="0" err="1"/>
              <a:t>xī</a:t>
            </a:r>
            <a:r>
              <a:rPr lang="en-GB" altLang="zh-CN" dirty="0"/>
              <a:t> </a:t>
            </a:r>
            <a:r>
              <a:rPr lang="en-GB" altLang="zh-CN" dirty="0" err="1"/>
              <a:t>gài</a:t>
            </a:r>
            <a:endParaRPr lang="en-GB" altLang="zh-CN" dirty="0"/>
          </a:p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膝盖</a:t>
            </a:r>
            <a:endParaRPr lang="en-GB" altLang="en-US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56C0AE-E495-C64C-9500-A1FBE5FB36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699" b="36336"/>
          <a:stretch/>
        </p:blipFill>
        <p:spPr>
          <a:xfrm>
            <a:off x="747726" y="4420087"/>
            <a:ext cx="1943101" cy="697783"/>
          </a:xfrm>
          <a:prstGeom prst="rect">
            <a:avLst/>
          </a:prstGeom>
        </p:spPr>
      </p:pic>
      <p:sp>
        <p:nvSpPr>
          <p:cNvPr id="28" name="TextBox 41">
            <a:extLst>
              <a:ext uri="{FF2B5EF4-FFF2-40B4-BE49-F238E27FC236}">
                <a16:creationId xmlns:a16="http://schemas.microsoft.com/office/drawing/2014/main" id="{63810809-8F0A-8344-80D0-34D6FB2103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7007" y="5196144"/>
            <a:ext cx="132551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000" dirty="0">
                <a:latin typeface="Century Schoolbook" panose="02040604050505020304" pitchFamily="18" charset="0"/>
              </a:rPr>
              <a:t>ji</a:t>
            </a:r>
            <a:r>
              <a:rPr lang="vi-VN" altLang="zh-CN" sz="2000" dirty="0">
                <a:latin typeface="Times New Roman" panose="02020603050405020304" pitchFamily="18" charset="0"/>
              </a:rPr>
              <a:t>ă</a:t>
            </a:r>
            <a:r>
              <a:rPr lang="en-US" altLang="zh-CN" sz="2000" dirty="0">
                <a:latin typeface="Century Schoolbook" panose="02040604050505020304" pitchFamily="18" charset="0"/>
              </a:rPr>
              <a:t>o</a:t>
            </a:r>
            <a:r>
              <a:rPr lang="zh-CN" altLang="en-US" sz="2000" dirty="0">
                <a:latin typeface="Century Schoolbook" panose="02040604050505020304" pitchFamily="18" charset="0"/>
              </a:rPr>
              <a:t> </a:t>
            </a:r>
            <a:r>
              <a:rPr lang="en-US" altLang="zh-CN" sz="2000" dirty="0" err="1">
                <a:latin typeface="Century Schoolbook" panose="02040604050505020304" pitchFamily="18" charset="0"/>
              </a:rPr>
              <a:t>zhĭ</a:t>
            </a:r>
            <a:endParaRPr lang="en-US" altLang="zh-CN" sz="2000" dirty="0">
              <a:latin typeface="Century Schoolbook" panose="02040604050505020304" pitchFamily="18" charset="0"/>
            </a:endParaRPr>
          </a:p>
          <a:p>
            <a:pPr eaLnBrk="1" hangingPunct="1"/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脚趾</a:t>
            </a:r>
            <a:endParaRPr lang="en-GB" altLang="zh-CN" sz="2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9DBEF5D-1596-4E96-9151-913CE8D6477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3484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9E749-4465-B648-A508-04816E195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402" y="960996"/>
            <a:ext cx="4159095" cy="1303867"/>
          </a:xfrm>
        </p:spPr>
        <p:txBody>
          <a:bodyPr/>
          <a:lstStyle/>
          <a:p>
            <a:r>
              <a:rPr lang="en-US" dirty="0">
                <a:latin typeface="Britannic Bold" panose="020B0903060703020204" pitchFamily="34" charset="77"/>
              </a:rPr>
              <a:t>Learn to say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31ADE0-AFE0-2C49-8ED1-2F2D01AC81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37" r="23907" b="20000"/>
          <a:stretch/>
        </p:blipFill>
        <p:spPr>
          <a:xfrm>
            <a:off x="1059804" y="2566216"/>
            <a:ext cx="1238772" cy="13451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716FAF-9F2D-7744-AC25-31B82625F095}"/>
              </a:ext>
            </a:extLst>
          </p:cNvPr>
          <p:cNvSpPr txBox="1"/>
          <p:nvPr/>
        </p:nvSpPr>
        <p:spPr>
          <a:xfrm>
            <a:off x="2343756" y="2741599"/>
            <a:ext cx="10823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800" dirty="0" err="1">
                <a:latin typeface="SimSun" panose="02010600030101010101" pitchFamily="2" charset="-122"/>
                <a:ea typeface="SimSun" panose="02010600030101010101" pitchFamily="2" charset="-122"/>
              </a:rPr>
              <a:t>bí</a:t>
            </a:r>
            <a:r>
              <a:rPr lang="en-GB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2800" dirty="0" err="1">
                <a:latin typeface="SimSun" panose="02010600030101010101" pitchFamily="2" charset="-122"/>
                <a:ea typeface="SimSun" panose="02010600030101010101" pitchFamily="2" charset="-122"/>
              </a:rPr>
              <a:t>zi</a:t>
            </a:r>
            <a:endParaRPr lang="en-GB" altLang="zh-CN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鼻</a:t>
            </a:r>
            <a:r>
              <a:rPr lang="en-US" altLang="zh-CN" sz="2800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2800" dirty="0">
                <a:latin typeface="SimSun" panose="02010600030101010101" pitchFamily="2" charset="-122"/>
                <a:ea typeface="SimSun" panose="02010600030101010101" pitchFamily="2" charset="-122"/>
              </a:rPr>
              <a:t>子</a:t>
            </a:r>
            <a:endParaRPr lang="en-US" sz="2800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8CC1DCD-A2FB-C445-9B32-6D39B164323F}"/>
              </a:ext>
            </a:extLst>
          </p:cNvPr>
          <p:cNvSpPr txBox="1">
            <a:spLocks/>
          </p:cNvSpPr>
          <p:nvPr/>
        </p:nvSpPr>
        <p:spPr>
          <a:xfrm>
            <a:off x="1059804" y="4322015"/>
            <a:ext cx="2892264" cy="15346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 err="1"/>
              <a:t>zhè</a:t>
            </a:r>
            <a:r>
              <a:rPr lang="en-US" dirty="0"/>
              <a:t> </a:t>
            </a:r>
            <a:r>
              <a:rPr lang="en-US" dirty="0" err="1"/>
              <a:t>shì</a:t>
            </a:r>
            <a:r>
              <a:rPr lang="en-US" dirty="0"/>
              <a:t> </a:t>
            </a:r>
            <a:r>
              <a:rPr lang="en-US" dirty="0" err="1"/>
              <a:t>wŏ</a:t>
            </a:r>
            <a:r>
              <a:rPr lang="zh-CN" altLang="en-US" dirty="0"/>
              <a:t> </a:t>
            </a:r>
            <a:r>
              <a:rPr lang="en-US" dirty="0"/>
              <a:t>de  </a:t>
            </a:r>
            <a:r>
              <a:rPr lang="en-US" dirty="0" err="1">
                <a:highlight>
                  <a:srgbClr val="FFFF00"/>
                </a:highlight>
              </a:rPr>
              <a:t>bí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zi</a:t>
            </a:r>
            <a:r>
              <a:rPr lang="en-US" dirty="0">
                <a:highlight>
                  <a:srgbClr val="FFFF00"/>
                </a:highlight>
              </a:rPr>
              <a:t>.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这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是 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鼻子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 marL="0" indent="0">
              <a:buFont typeface="Arial"/>
              <a:buNone/>
            </a:pPr>
            <a:r>
              <a:rPr lang="en-US" dirty="0"/>
              <a:t>This is my </a:t>
            </a:r>
            <a:r>
              <a:rPr lang="en-US" dirty="0">
                <a:highlight>
                  <a:srgbClr val="FFFF00"/>
                </a:highlight>
              </a:rPr>
              <a:t>nose</a:t>
            </a:r>
            <a:r>
              <a:rPr lang="en-US" dirty="0"/>
              <a:t>.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CC385AB-8C8E-B046-9017-010555488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0314" y="2897455"/>
            <a:ext cx="1731272" cy="68265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C23663-9430-7E40-B74B-ED8FBBC00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723214"/>
            <a:ext cx="4229584" cy="16746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BB7836-B545-7647-BB8B-CBE17C592E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58"/>
          <a:stretch/>
        </p:blipFill>
        <p:spPr>
          <a:xfrm>
            <a:off x="5104862" y="2609706"/>
            <a:ext cx="6328079" cy="13172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D3A8D9-F2FB-449C-850F-4836C7497E9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D61DC97-F962-D64F-8712-73F8A539FB4B}"/>
              </a:ext>
            </a:extLst>
          </p:cNvPr>
          <p:cNvSpPr/>
          <p:nvPr/>
        </p:nvSpPr>
        <p:spPr>
          <a:xfrm>
            <a:off x="7101104" y="4400230"/>
            <a:ext cx="4331837" cy="18127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B132B1F-B11A-3B4A-9F23-911DB0D0805E}"/>
              </a:ext>
            </a:extLst>
          </p:cNvPr>
          <p:cNvSpPr txBox="1">
            <a:spLocks/>
          </p:cNvSpPr>
          <p:nvPr/>
        </p:nvSpPr>
        <p:spPr>
          <a:xfrm>
            <a:off x="7415283" y="4410442"/>
            <a:ext cx="3539587" cy="172434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sz="2800" dirty="0" err="1"/>
              <a:t>zhè</a:t>
            </a:r>
            <a:r>
              <a:rPr lang="en-US" sz="2800" dirty="0"/>
              <a:t> </a:t>
            </a:r>
            <a:r>
              <a:rPr lang="en-US" sz="2800" dirty="0" err="1"/>
              <a:t>shì</a:t>
            </a:r>
            <a:r>
              <a:rPr lang="en-US" sz="2800" dirty="0"/>
              <a:t> </a:t>
            </a:r>
            <a:r>
              <a:rPr lang="en-US" sz="2800" dirty="0" err="1"/>
              <a:t>wŏ</a:t>
            </a:r>
            <a:r>
              <a:rPr lang="en-US" sz="2800" dirty="0"/>
              <a:t> de…</a:t>
            </a:r>
            <a:r>
              <a:rPr lang="en-US" altLang="zh-CN" sz="2800" dirty="0"/>
              <a:t>…</a:t>
            </a:r>
            <a:endParaRPr lang="en-US" sz="2800" dirty="0"/>
          </a:p>
          <a:p>
            <a:pPr marL="0" indent="0">
              <a:buFont typeface="Arial"/>
              <a:buNone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这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..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....</a:t>
            </a:r>
          </a:p>
          <a:p>
            <a:pPr marL="0" indent="0">
              <a:buFont typeface="Arial"/>
              <a:buNone/>
            </a:pPr>
            <a:r>
              <a:rPr 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This is my …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C9D73AC-EBB7-7948-AAA7-A79400B408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6247" y="4037278"/>
            <a:ext cx="2145928" cy="2233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95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 animBg="1"/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7E26942-98D3-4165-B38A-63C16BDF6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C2A9551-8286-49CA-BBAD-C9EDC4C1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537D9E9-B514-4404-BFC3-5CBEDA888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5EED875C-CF65-41D6-80BB-B9927D3AC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8EEE05CE-FD39-49D7-B1DC-97F47AC19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C457D2B2-8F64-4CC9-B35C-5AB848D4E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D95102-5332-C249-AE25-7B4DD77CB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US" sz="4000">
                <a:latin typeface="Britannic Bold" panose="020B0903060703020204" pitchFamily="34" charset="77"/>
              </a:rPr>
              <a:t> Words</a:t>
            </a:r>
            <a:r>
              <a:rPr lang="zh-CN" altLang="en-US" sz="4000">
                <a:latin typeface="Britannic Bold" panose="020B0903060703020204" pitchFamily="34" charset="77"/>
              </a:rPr>
              <a:t> </a:t>
            </a:r>
            <a:r>
              <a:rPr lang="en-US" altLang="zh-CN" sz="4000">
                <a:latin typeface="Britannic Bold" panose="020B0903060703020204" pitchFamily="34" charset="77"/>
              </a:rPr>
              <a:t>for</a:t>
            </a:r>
            <a:r>
              <a:rPr lang="zh-CN" altLang="en-US" sz="4000">
                <a:latin typeface="Britannic Bold" panose="020B0903060703020204" pitchFamily="34" charset="77"/>
              </a:rPr>
              <a:t> </a:t>
            </a:r>
            <a:r>
              <a:rPr lang="en-US" altLang="zh-CN" sz="4000">
                <a:latin typeface="Britannic Bold" panose="020B0903060703020204" pitchFamily="34" charset="77"/>
              </a:rPr>
              <a:t>the</a:t>
            </a:r>
            <a:r>
              <a:rPr lang="zh-CN" altLang="en-US" sz="4000">
                <a:latin typeface="Britannic Bold" panose="020B0903060703020204" pitchFamily="34" charset="77"/>
              </a:rPr>
              <a:t> </a:t>
            </a:r>
            <a:r>
              <a:rPr lang="en-US" altLang="zh-CN" sz="4000">
                <a:latin typeface="Britannic Bold" panose="020B0903060703020204" pitchFamily="34" charset="77"/>
              </a:rPr>
              <a:t>song</a:t>
            </a:r>
            <a:r>
              <a:rPr lang="zh-CN" altLang="en-US" sz="4000">
                <a:latin typeface="Britannic Bold" panose="020B0903060703020204" pitchFamily="34" charset="77"/>
              </a:rPr>
              <a:t> </a:t>
            </a:r>
            <a:endParaRPr lang="en-US" sz="4000">
              <a:latin typeface="Britannic Bold" panose="020B0903060703020204" pitchFamily="34" charset="77"/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4EAC194-027A-40BE-95EB-F1EA2D2DA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2DA779A4-2F0E-E14D-B45B-7B3354A13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0686" y="4461980"/>
            <a:ext cx="1312355" cy="11175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err="1"/>
              <a:t>zuĭ</a:t>
            </a:r>
            <a:r>
              <a:rPr lang="en-US" sz="2800" dirty="0"/>
              <a:t> </a:t>
            </a:r>
            <a:r>
              <a:rPr lang="en-US" sz="2800" dirty="0" err="1"/>
              <a:t>ba</a:t>
            </a:r>
            <a:endParaRPr lang="en-US" sz="2800" dirty="0"/>
          </a:p>
          <a:p>
            <a:pPr marL="0" indent="0">
              <a:buNone/>
            </a:pPr>
            <a:r>
              <a:rPr lang="zh-CN" altLang="en-US" sz="2800" dirty="0"/>
              <a:t>嘴 巴</a:t>
            </a:r>
            <a:r>
              <a:rPr lang="en-US" altLang="zh-CN" sz="2800" dirty="0"/>
              <a:t>,</a:t>
            </a:r>
            <a:endParaRPr lang="en-US" sz="28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4FCBB35-9C7D-454A-913C-5C78C1BB9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1087821"/>
            <a:ext cx="2488529" cy="2227885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B489D17-66C8-3D48-9EEF-39F82FE1A9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5" y="631508"/>
            <a:ext cx="1219563" cy="1111043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20996CAB-BE2B-47B2-9653-1B02BA8F3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1087821"/>
            <a:ext cx="2240567" cy="2226099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图片 8" descr="练习2.jpg">
            <a:extLst>
              <a:ext uri="{FF2B5EF4-FFF2-40B4-BE49-F238E27FC236}">
                <a16:creationId xmlns:a16="http://schemas.microsoft.com/office/drawing/2014/main" id="{005B4B43-7EF2-604E-B367-02CEB5AFD04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49" t="35773" r="53289" b="52055"/>
          <a:stretch/>
        </p:blipFill>
        <p:spPr bwMode="auto">
          <a:xfrm>
            <a:off x="761503" y="2258989"/>
            <a:ext cx="1745779" cy="98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E019FA98-7A89-4E6B-881A-C8D19F1FC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4708" y="3486394"/>
            <a:ext cx="2488529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图片 8" descr="练习2.jpg">
            <a:extLst>
              <a:ext uri="{FF2B5EF4-FFF2-40B4-BE49-F238E27FC236}">
                <a16:creationId xmlns:a16="http://schemas.microsoft.com/office/drawing/2014/main" id="{2CDD0516-3595-5149-8C6C-96E92489957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49" t="74192" r="54394" b="9276"/>
          <a:stretch/>
        </p:blipFill>
        <p:spPr bwMode="auto">
          <a:xfrm>
            <a:off x="2229452" y="3160712"/>
            <a:ext cx="1755577" cy="1416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7C77F71-83B3-449E-8CD6-0652103C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3486394"/>
            <a:ext cx="2240567" cy="227558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图片 8" descr="练习2.jpg">
            <a:extLst>
              <a:ext uri="{FF2B5EF4-FFF2-40B4-BE49-F238E27FC236}">
                <a16:creationId xmlns:a16="http://schemas.microsoft.com/office/drawing/2014/main" id="{92070C1E-EEE6-C448-A49D-12CC400B1D3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60" t="49791" r="56033" b="38169"/>
          <a:stretch/>
        </p:blipFill>
        <p:spPr bwMode="auto">
          <a:xfrm>
            <a:off x="4539322" y="5079468"/>
            <a:ext cx="1555090" cy="1113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33">
            <a:extLst>
              <a:ext uri="{FF2B5EF4-FFF2-40B4-BE49-F238E27FC236}">
                <a16:creationId xmlns:a16="http://schemas.microsoft.com/office/drawing/2014/main" id="{0118D803-E79F-044B-A2D0-1718FE980E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4515" y="1747822"/>
            <a:ext cx="2107275" cy="11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en-US" altLang="zh-CN" dirty="0">
                <a:latin typeface="Century Schoolbook" panose="02040604050505020304" pitchFamily="18" charset="0"/>
              </a:rPr>
              <a:t> </a:t>
            </a:r>
            <a:r>
              <a:rPr lang="en-US" altLang="zh-CN" sz="3200" dirty="0" err="1">
                <a:latin typeface="Century Schoolbook" panose="02040604050505020304" pitchFamily="18" charset="0"/>
              </a:rPr>
              <a:t>jiān</a:t>
            </a:r>
            <a:r>
              <a:rPr lang="en-US" altLang="zh-CN" sz="3200" dirty="0">
                <a:latin typeface="Century Schoolbook" panose="02040604050505020304" pitchFamily="18" charset="0"/>
              </a:rPr>
              <a:t> </a:t>
            </a:r>
            <a:r>
              <a:rPr lang="en-US" altLang="zh-CN" sz="3200" dirty="0" err="1">
                <a:latin typeface="Century Schoolbook" panose="02040604050505020304" pitchFamily="18" charset="0"/>
              </a:rPr>
              <a:t>b</a:t>
            </a:r>
            <a:r>
              <a:rPr lang="en-US" altLang="zh-CN" sz="3200" dirty="0" err="1">
                <a:latin typeface="Times New Roman" panose="02020603050405020304" pitchFamily="18" charset="0"/>
              </a:rPr>
              <a:t>ă</a:t>
            </a:r>
            <a:r>
              <a:rPr lang="en-US" altLang="zh-CN" sz="3200" dirty="0" err="1">
                <a:latin typeface="Century Schoolbook" panose="02040604050505020304" pitchFamily="18" charset="0"/>
              </a:rPr>
              <a:t>ng</a:t>
            </a:r>
            <a:endParaRPr lang="en-US" altLang="zh-CN" sz="3200" dirty="0">
              <a:latin typeface="Century Schoolbook" panose="02040604050505020304" pitchFamily="18" charset="0"/>
            </a:endParaRPr>
          </a:p>
          <a:p>
            <a:pPr eaLnBrk="1" hangingPunct="1">
              <a:spcAft>
                <a:spcPts val="600"/>
              </a:spcAft>
            </a:pPr>
            <a:r>
              <a:rPr lang="zh-CN" altLang="en-US" sz="3200" dirty="0">
                <a:latin typeface="Century Schoolbook" panose="02040604050505020304" pitchFamily="18" charset="0"/>
              </a:rPr>
              <a:t> 肩  膀</a:t>
            </a:r>
            <a:endParaRPr lang="en-GB" altLang="zh-CN" sz="3200" dirty="0">
              <a:latin typeface="Century Schoolbook" panose="02040604050505020304" pitchFamily="18" charset="0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A71EA19A-0629-AD40-8345-0107BB1833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9006" y="3925306"/>
            <a:ext cx="1225664" cy="11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en-GB" altLang="zh-CN" sz="3200" dirty="0" err="1"/>
              <a:t>xī</a:t>
            </a:r>
            <a:r>
              <a:rPr lang="en-GB" altLang="zh-CN" sz="3200" dirty="0"/>
              <a:t> </a:t>
            </a:r>
            <a:r>
              <a:rPr lang="en-GB" altLang="zh-CN" sz="3200" dirty="0" err="1"/>
              <a:t>gài</a:t>
            </a:r>
            <a:endParaRPr lang="en-GB" altLang="zh-CN" sz="3200" dirty="0"/>
          </a:p>
          <a:p>
            <a:pPr eaLnBrk="1" hangingPunct="1">
              <a:spcAft>
                <a:spcPts val="600"/>
              </a:spcAft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膝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盖</a:t>
            </a:r>
            <a:endParaRPr lang="en-GB" altLang="en-US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TextBox 41">
            <a:extLst>
              <a:ext uri="{FF2B5EF4-FFF2-40B4-BE49-F238E27FC236}">
                <a16:creationId xmlns:a16="http://schemas.microsoft.com/office/drawing/2014/main" id="{14082783-8055-F940-AF20-E0A34A457B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25958" y="3973921"/>
            <a:ext cx="1683906" cy="11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en-US" altLang="zh-CN" sz="3200" dirty="0">
                <a:latin typeface="Century Schoolbook" panose="02040604050505020304" pitchFamily="18" charset="0"/>
              </a:rPr>
              <a:t>ji</a:t>
            </a:r>
            <a:r>
              <a:rPr lang="vi-VN" altLang="zh-CN" sz="3200" dirty="0">
                <a:latin typeface="Times New Roman" panose="02020603050405020304" pitchFamily="18" charset="0"/>
              </a:rPr>
              <a:t>ă</a:t>
            </a:r>
            <a:r>
              <a:rPr lang="en-US" altLang="zh-CN" sz="3200" dirty="0">
                <a:latin typeface="Century Schoolbook" panose="02040604050505020304" pitchFamily="18" charset="0"/>
              </a:rPr>
              <a:t>o</a:t>
            </a:r>
            <a:r>
              <a:rPr lang="zh-CN" altLang="en-US" sz="3200" dirty="0">
                <a:latin typeface="Century Schoolbook" panose="02040604050505020304" pitchFamily="18" charset="0"/>
              </a:rPr>
              <a:t> </a:t>
            </a:r>
            <a:r>
              <a:rPr lang="en-US" altLang="zh-CN" sz="3200" dirty="0" err="1">
                <a:latin typeface="Century Schoolbook" panose="02040604050505020304" pitchFamily="18" charset="0"/>
              </a:rPr>
              <a:t>zhĭ</a:t>
            </a:r>
            <a:endParaRPr lang="en-US" altLang="zh-CN" sz="3200" dirty="0">
              <a:latin typeface="Century Schoolbook" panose="02040604050505020304" pitchFamily="18" charset="0"/>
            </a:endParaRPr>
          </a:p>
          <a:p>
            <a:pPr eaLnBrk="1" hangingPunct="1">
              <a:spcAft>
                <a:spcPts val="600"/>
              </a:spcAft>
            </a:pP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脚 趾</a:t>
            </a:r>
            <a:endParaRPr lang="en-GB" altLang="zh-CN" sz="3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26">
            <a:extLst>
              <a:ext uri="{FF2B5EF4-FFF2-40B4-BE49-F238E27FC236}">
                <a16:creationId xmlns:a16="http://schemas.microsoft.com/office/drawing/2014/main" id="{2E7FAE0D-B5A3-8045-8171-8E4F899CCB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7092" y="1623789"/>
            <a:ext cx="1378569" cy="11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en-US" altLang="zh-CN" sz="3200" dirty="0" err="1">
                <a:latin typeface="Century Schoolbook" panose="02040604050505020304" pitchFamily="18" charset="0"/>
              </a:rPr>
              <a:t>tóu</a:t>
            </a:r>
            <a:endParaRPr lang="en-US" altLang="zh-CN" sz="3200" dirty="0">
              <a:latin typeface="Century Schoolbook" panose="02040604050505020304" pitchFamily="18" charset="0"/>
            </a:endParaRPr>
          </a:p>
          <a:p>
            <a:pPr eaLnBrk="1" hangingPunct="1">
              <a:spcAft>
                <a:spcPts val="600"/>
              </a:spcAft>
            </a:pPr>
            <a:r>
              <a:rPr lang="zh-CN" altLang="en-US" sz="3200" dirty="0">
                <a:latin typeface="Century Schoolbook" panose="02040604050505020304" pitchFamily="18" charset="0"/>
              </a:rPr>
              <a:t>头</a:t>
            </a:r>
            <a:r>
              <a:rPr lang="en-US" altLang="zh-CN" sz="3200" dirty="0">
                <a:latin typeface="Century Schoolbook" panose="02040604050505020304" pitchFamily="18" charset="0"/>
              </a:rPr>
              <a:t> </a:t>
            </a:r>
            <a:endParaRPr lang="en-GB" altLang="zh-CN" sz="3200" dirty="0">
              <a:latin typeface="Century Schoolbook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415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48630-0AEE-DD4B-8CD2-6CD2F7C81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Learn a Chinese song- </a:t>
            </a:r>
            <a:br>
              <a:rPr lang="en-US" sz="3200" dirty="0"/>
            </a:br>
            <a:r>
              <a:rPr lang="en-US" altLang="zh-CN" sz="3200" dirty="0">
                <a:highlight>
                  <a:srgbClr val="FFFF00"/>
                </a:highlight>
              </a:rPr>
              <a:t>Head , shoulder, knees and toes</a:t>
            </a:r>
            <a:endParaRPr lang="en-US" sz="3200" dirty="0">
              <a:highlight>
                <a:srgbClr val="FFFF00"/>
              </a:highlight>
            </a:endParaRPr>
          </a:p>
        </p:txBody>
      </p:sp>
      <p:pic>
        <p:nvPicPr>
          <p:cNvPr id="4" name="图片 3" descr="歌曲.jpg">
            <a:extLst>
              <a:ext uri="{FF2B5EF4-FFF2-40B4-BE49-F238E27FC236}">
                <a16:creationId xmlns:a16="http://schemas.microsoft.com/office/drawing/2014/main" id="{A958C0D5-F501-4244-B28E-A9A103E2CC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692"/>
          <a:stretch/>
        </p:blipFill>
        <p:spPr bwMode="auto">
          <a:xfrm>
            <a:off x="1616326" y="2511986"/>
            <a:ext cx="3436122" cy="3694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3" descr="歌曲.jpg">
            <a:extLst>
              <a:ext uri="{FF2B5EF4-FFF2-40B4-BE49-F238E27FC236}">
                <a16:creationId xmlns:a16="http://schemas.microsoft.com/office/drawing/2014/main" id="{24A24B05-3F38-B148-B660-F98B1CDCC5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79"/>
          <a:stretch/>
        </p:blipFill>
        <p:spPr bwMode="auto">
          <a:xfrm>
            <a:off x="6595482" y="2511986"/>
            <a:ext cx="3819380" cy="2685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D6BEF6-D2A2-B04D-AF12-FD44AC638546}"/>
              </a:ext>
            </a:extLst>
          </p:cNvPr>
          <p:cNvSpPr txBox="1"/>
          <p:nvPr/>
        </p:nvSpPr>
        <p:spPr>
          <a:xfrm>
            <a:off x="4510007" y="5506536"/>
            <a:ext cx="60656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https://www.youtube.com/watch?v=y-UUu9gAaEY</a:t>
            </a:r>
            <a:endParaRPr lang="en-GB" sz="2000" dirty="0">
              <a:solidFill>
                <a:srgbClr val="00206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699714-E46E-9E41-AACA-EA2A05365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359" y="651158"/>
            <a:ext cx="1610327" cy="14670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EBB636-2BC4-4242-926F-A0FA0E1CBD2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385053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65BD61-AA28-3543-B5D3-2F6AD39F49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519"/>
          <a:stretch/>
        </p:blipFill>
        <p:spPr>
          <a:xfrm>
            <a:off x="4277532" y="643839"/>
            <a:ext cx="5269423" cy="552160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4AC846C-DE6D-DA4E-8CF1-98BC17C9CAB4}"/>
              </a:ext>
            </a:extLst>
          </p:cNvPr>
          <p:cNvSpPr txBox="1"/>
          <p:nvPr/>
        </p:nvSpPr>
        <p:spPr>
          <a:xfrm>
            <a:off x="1437386" y="1890798"/>
            <a:ext cx="2316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Britannic Bold" panose="020B0903060703020204" pitchFamily="34" charset="77"/>
              </a:rPr>
              <a:t>Simple</a:t>
            </a:r>
            <a:r>
              <a:rPr lang="zh-CN" altLang="en-US" sz="3200" dirty="0">
                <a:latin typeface="Britannic Bold" panose="020B0903060703020204" pitchFamily="34" charset="77"/>
              </a:rPr>
              <a:t> </a:t>
            </a:r>
            <a:r>
              <a:rPr lang="en-GB" altLang="zh-CN" sz="3200" dirty="0">
                <a:latin typeface="Britannic Bold" panose="020B0903060703020204" pitchFamily="34" charset="77"/>
              </a:rPr>
              <a:t>test </a:t>
            </a:r>
            <a:endParaRPr lang="en-US" sz="3200" dirty="0">
              <a:latin typeface="Britannic Bold" panose="020B0903060703020204" pitchFamily="34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A86A57-A2D5-4C99-AE2C-18DF72DA1DF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02115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25966" y="743169"/>
            <a:ext cx="429091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Break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time !</a:t>
            </a:r>
            <a:endParaRPr lang="ko-KR" altLang="en-US" sz="7200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9030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5A049-63E7-4B17-9105-95A431231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881491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latin typeface="Garamond"/>
              </a:rPr>
              <a:t>Colour</a:t>
            </a:r>
            <a:r>
              <a:rPr lang="en-US" dirty="0">
                <a:latin typeface="Garamond"/>
              </a:rPr>
              <a:t> &amp; clothes</a:t>
            </a:r>
            <a:br>
              <a:rPr lang="en-US" dirty="0">
                <a:latin typeface="Garamond"/>
              </a:rPr>
            </a:br>
            <a:r>
              <a:rPr lang="en-US" dirty="0" err="1">
                <a:latin typeface="Garamond"/>
                <a:ea typeface="ＭＳ Ｐゴシック"/>
              </a:rPr>
              <a:t>yán</a:t>
            </a:r>
            <a:r>
              <a:rPr lang="en-US" dirty="0">
                <a:latin typeface="Garamond"/>
                <a:ea typeface="ＭＳ Ｐゴシック"/>
              </a:rPr>
              <a:t> </a:t>
            </a:r>
            <a:r>
              <a:rPr lang="en-US" dirty="0" err="1">
                <a:latin typeface="Garamond"/>
                <a:ea typeface="ＭＳ Ｐゴシック"/>
              </a:rPr>
              <a:t>sè</a:t>
            </a:r>
            <a:r>
              <a:rPr lang="en-US" dirty="0">
                <a:latin typeface="Garamond"/>
                <a:ea typeface="ＭＳ Ｐゴシック"/>
              </a:rPr>
              <a:t> </a:t>
            </a:r>
            <a:r>
              <a:rPr lang="en-US" dirty="0" err="1">
                <a:latin typeface="Garamond"/>
                <a:ea typeface="ＭＳ Ｐゴシック"/>
              </a:rPr>
              <a:t>hé</a:t>
            </a:r>
            <a:r>
              <a:rPr lang="en-US" dirty="0">
                <a:latin typeface="Garamond"/>
                <a:ea typeface="ＭＳ Ｐゴシック"/>
              </a:rPr>
              <a:t> </a:t>
            </a:r>
            <a:r>
              <a:rPr lang="en-US" dirty="0" err="1">
                <a:latin typeface="Garamond"/>
                <a:ea typeface="ＭＳ Ｐゴシック"/>
              </a:rPr>
              <a:t>yī</a:t>
            </a:r>
            <a:r>
              <a:rPr lang="en-US" dirty="0">
                <a:latin typeface="Garamond"/>
                <a:ea typeface="ＭＳ Ｐゴシック"/>
              </a:rPr>
              <a:t> fu</a:t>
            </a:r>
            <a:br>
              <a:rPr lang="en-US" dirty="0"/>
            </a:br>
            <a:r>
              <a:rPr lang="ja-JP" altLang="en-US">
                <a:latin typeface="Garamond"/>
                <a:ea typeface="ＭＳ Ｐゴシック"/>
              </a:rPr>
              <a:t>颜色和衣服</a:t>
            </a:r>
            <a:endParaRPr lang="en-US">
              <a:latin typeface="Garamond"/>
              <a:ea typeface="ＭＳ Ｐゴシック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AB2EB54-16F1-4E6F-8FF8-809FCE8EB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63725" y="2577111"/>
            <a:ext cx="4291998" cy="3214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1940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52F9D-FD84-46D1-B739-6744761AE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endParaRPr lang="en-US" sz="2800">
              <a:solidFill>
                <a:srgbClr val="262626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427497D-0AD2-439B-A914-96E706043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E600CFE-9745-46E0-9572-DCEDE17EF3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9" t="22742" r="-1179" b="9532"/>
          <a:stretch/>
        </p:blipFill>
        <p:spPr>
          <a:xfrm>
            <a:off x="5435910" y="675405"/>
            <a:ext cx="6098109" cy="5837449"/>
          </a:xfrm>
          <a:prstGeom prst="rect">
            <a:avLst/>
          </a:prstGeom>
        </p:spPr>
      </p:pic>
      <p:pic>
        <p:nvPicPr>
          <p:cNvPr id="18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359036D3-ADED-4016-BC67-C30A8F9233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350" t="4360" r="9053" b="79070"/>
          <a:stretch/>
        </p:blipFill>
        <p:spPr>
          <a:xfrm>
            <a:off x="486213" y="2616347"/>
            <a:ext cx="3829844" cy="122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486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3478D-2592-45A2-B970-DF78D36B0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>
                <a:ea typeface="ＭＳ Ｐゴシック"/>
              </a:rPr>
              <a:t>What colour do you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76C99-37A0-4BCB-AE79-5A6DAA9BEC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sz="4000" dirty="0">
                <a:ea typeface="ＭＳ Ｐ明朝"/>
                <a:cs typeface="+mn-lt"/>
              </a:rPr>
              <a:t>n</a:t>
            </a:r>
            <a:r>
              <a:rPr lang="ja-JP" sz="4000">
                <a:ea typeface="+mn-lt"/>
                <a:cs typeface="+mn-lt"/>
              </a:rPr>
              <a:t>ǐ</a:t>
            </a:r>
            <a:r>
              <a:rPr lang="ja-JP" altLang="en-US" sz="4000">
                <a:ea typeface="+mn-lt"/>
                <a:cs typeface="+mn-lt"/>
              </a:rPr>
              <a:t> </a:t>
            </a:r>
            <a:r>
              <a:rPr lang="en-US" altLang="en-US" sz="4000" dirty="0">
                <a:ea typeface="+mn-lt"/>
                <a:cs typeface="+mn-lt"/>
              </a:rPr>
              <a:t>x</a:t>
            </a:r>
            <a:r>
              <a:rPr lang="ja-JP" sz="4000">
                <a:ea typeface="+mn-lt"/>
                <a:cs typeface="+mn-lt"/>
              </a:rPr>
              <a:t>ǐ </a:t>
            </a:r>
            <a:r>
              <a:rPr lang="en-US" altLang="ja-JP" sz="4000" dirty="0" err="1">
                <a:ea typeface="+mn-lt"/>
                <a:cs typeface="+mn-lt"/>
              </a:rPr>
              <a:t>huān</a:t>
            </a:r>
            <a:r>
              <a:rPr lang="en-US" altLang="ja-JP" sz="4000" dirty="0">
                <a:ea typeface="+mn-lt"/>
                <a:cs typeface="+mn-lt"/>
              </a:rPr>
              <a:t> </a:t>
            </a:r>
            <a:r>
              <a:rPr lang="en-US" sz="4000" dirty="0" err="1">
                <a:ea typeface="+mn-lt"/>
                <a:cs typeface="+mn-lt"/>
              </a:rPr>
              <a:t>shén</a:t>
            </a:r>
            <a:r>
              <a:rPr lang="en-US" sz="4000" dirty="0">
                <a:ea typeface="+mn-lt"/>
                <a:cs typeface="+mn-lt"/>
              </a:rPr>
              <a:t> me </a:t>
            </a:r>
            <a:r>
              <a:rPr lang="en-US" sz="4000" dirty="0" err="1">
                <a:ea typeface="+mn-lt"/>
                <a:cs typeface="+mn-lt"/>
              </a:rPr>
              <a:t>yán</a:t>
            </a:r>
            <a:r>
              <a:rPr lang="en-US" sz="4000" dirty="0">
                <a:ea typeface="+mn-lt"/>
                <a:cs typeface="+mn-lt"/>
              </a:rPr>
              <a:t> </a:t>
            </a:r>
            <a:r>
              <a:rPr lang="en-US" sz="4000" dirty="0" err="1">
                <a:ea typeface="+mn-lt"/>
                <a:cs typeface="+mn-lt"/>
              </a:rPr>
              <a:t>sè</a:t>
            </a:r>
            <a:endParaRPr lang="en-US" altLang="ja-JP" sz="4000">
              <a:ea typeface="ＭＳ Ｐ明朝"/>
            </a:endParaRPr>
          </a:p>
          <a:p>
            <a:pPr marL="0" indent="0">
              <a:buSzPct val="114999"/>
              <a:buNone/>
            </a:pPr>
            <a:r>
              <a:rPr lang="ja-JP" altLang="en-US" sz="4000">
                <a:ea typeface="ＭＳ Ｐ明朝"/>
              </a:rPr>
              <a:t>你 喜欢      什么     颜色？</a:t>
            </a:r>
            <a:endParaRPr lang="ja-JP" sz="4000">
              <a:ea typeface="ＭＳ Ｐ明朝"/>
            </a:endParaRPr>
          </a:p>
          <a:p>
            <a:pPr marL="0" indent="0">
              <a:buNone/>
            </a:pPr>
            <a:r>
              <a:rPr lang="en-US" altLang="ja-JP" sz="4000" dirty="0">
                <a:ea typeface="+mn-lt"/>
                <a:cs typeface="+mn-lt"/>
              </a:rPr>
              <a:t>w</a:t>
            </a:r>
            <a:r>
              <a:rPr lang="ja-JP" sz="4000">
                <a:ea typeface="+mn-lt"/>
                <a:cs typeface="+mn-lt"/>
              </a:rPr>
              <a:t>ǒ </a:t>
            </a:r>
            <a:r>
              <a:rPr lang="en-US" altLang="ja-JP" sz="4000" dirty="0" err="1">
                <a:ea typeface="+mn-lt"/>
                <a:cs typeface="+mn-lt"/>
              </a:rPr>
              <a:t>xǐ</a:t>
            </a:r>
            <a:r>
              <a:rPr lang="ja-JP" altLang="en-US" sz="4000" dirty="0">
                <a:ea typeface="+mn-lt"/>
                <a:cs typeface="+mn-lt"/>
              </a:rPr>
              <a:t> </a:t>
            </a:r>
            <a:r>
              <a:rPr lang="en-US" altLang="ja-JP" sz="4000" dirty="0" err="1">
                <a:ea typeface="+mn-lt"/>
                <a:cs typeface="+mn-lt"/>
              </a:rPr>
              <a:t>huān</a:t>
            </a:r>
            <a:r>
              <a:rPr lang="en-US" altLang="ja-JP" sz="4000" dirty="0">
                <a:ea typeface="+mn-lt"/>
                <a:cs typeface="+mn-lt"/>
              </a:rPr>
              <a:t>......</a:t>
            </a:r>
            <a:r>
              <a:rPr lang="en-US" sz="4000" dirty="0" err="1">
                <a:ea typeface="+mn-lt"/>
                <a:cs typeface="+mn-lt"/>
              </a:rPr>
              <a:t>sè</a:t>
            </a:r>
            <a:endParaRPr lang="ja-JP" sz="4000">
              <a:ea typeface="ＭＳ Ｐ明朝"/>
            </a:endParaRPr>
          </a:p>
          <a:p>
            <a:pPr marL="0" indent="0">
              <a:buSzPct val="114999"/>
              <a:buNone/>
            </a:pPr>
            <a:r>
              <a:rPr lang="ja-JP" altLang="en-US" sz="4000">
                <a:ea typeface="ＭＳ Ｐ明朝"/>
              </a:rPr>
              <a:t>我.  喜欢……色。</a:t>
            </a:r>
            <a:endParaRPr lang="ja-JP" altLang="en-US" sz="4000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15386980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 descr="1">
            <a:extLst>
              <a:ext uri="{FF2B5EF4-FFF2-40B4-BE49-F238E27FC236}">
                <a16:creationId xmlns:a16="http://schemas.microsoft.com/office/drawing/2014/main" id="{CE95ED00-FB2C-F841-89AC-18299188C9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19" r="20655"/>
          <a:stretch/>
        </p:blipFill>
        <p:spPr bwMode="auto">
          <a:xfrm>
            <a:off x="935487" y="3761403"/>
            <a:ext cx="863900" cy="1958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 Box 5">
            <a:extLst>
              <a:ext uri="{FF2B5EF4-FFF2-40B4-BE49-F238E27FC236}">
                <a16:creationId xmlns:a16="http://schemas.microsoft.com/office/drawing/2014/main" id="{F91CEDD4-32FB-4B45-B565-5A13077E9C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6581" y="5226247"/>
            <a:ext cx="199337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GB" sz="2400" b="1" dirty="0">
                <a:solidFill>
                  <a:srgbClr val="003399"/>
                </a:solidFill>
              </a:rPr>
              <a:t>裤子</a:t>
            </a:r>
            <a:r>
              <a:rPr lang="zh-CN" altLang="en-US" sz="2400" dirty="0"/>
              <a:t>  </a:t>
            </a:r>
            <a:r>
              <a:rPr lang="en-US" altLang="zh-CN" sz="2400" b="1" dirty="0" err="1">
                <a:solidFill>
                  <a:srgbClr val="003399"/>
                </a:solidFill>
              </a:rPr>
              <a:t>kù</a:t>
            </a:r>
            <a:r>
              <a:rPr lang="en-US" altLang="zh-CN" sz="2400" b="1" dirty="0">
                <a:solidFill>
                  <a:srgbClr val="003399"/>
                </a:solidFill>
              </a:rPr>
              <a:t>  </a:t>
            </a:r>
            <a:r>
              <a:rPr lang="en-US" altLang="zh-CN" sz="2400" b="1" dirty="0" err="1">
                <a:solidFill>
                  <a:srgbClr val="003399"/>
                </a:solidFill>
              </a:rPr>
              <a:t>zi</a:t>
            </a:r>
            <a:r>
              <a:rPr lang="en-US" altLang="zh-CN" sz="2400" b="1" dirty="0">
                <a:solidFill>
                  <a:srgbClr val="003399"/>
                </a:solidFill>
                <a:highlight>
                  <a:srgbClr val="FFFF00"/>
                </a:highlight>
              </a:rPr>
              <a:t> </a:t>
            </a:r>
            <a:endParaRPr lang="zh-CN" altLang="en-GB" sz="2400" b="1" dirty="0">
              <a:solidFill>
                <a:srgbClr val="003399"/>
              </a:solidFill>
              <a:highlight>
                <a:srgbClr val="FFFF0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1ED378F-C475-0E4B-AECA-7B8880111FAB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solidFill>
                  <a:srgbClr val="336699"/>
                </a:solidFill>
              </a:rPr>
              <a:t>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80576B-0AC4-7E4F-A81C-E854FA3D657D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solidFill>
                  <a:srgbClr val="336699"/>
                </a:solidFill>
              </a:rPr>
              <a:t> </a:t>
            </a:r>
            <a:endParaRPr lang="en-US" dirty="0"/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2EF80716-D866-6244-B873-C429E09808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04073" y="3725436"/>
            <a:ext cx="207475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GB" sz="2400" dirty="0">
                <a:solidFill>
                  <a:srgbClr val="336699"/>
                </a:solidFill>
              </a:rPr>
              <a:t>上衣</a:t>
            </a:r>
            <a:r>
              <a:rPr lang="en-GB" altLang="zh-CN" sz="2400" dirty="0">
                <a:solidFill>
                  <a:srgbClr val="336699"/>
                </a:solidFill>
              </a:rPr>
              <a:t> </a:t>
            </a:r>
            <a:r>
              <a:rPr lang="en-US" altLang="zh-CN" sz="2400" dirty="0" err="1">
                <a:solidFill>
                  <a:srgbClr val="336699"/>
                </a:solidFill>
              </a:rPr>
              <a:t>shàng</a:t>
            </a:r>
            <a:r>
              <a:rPr lang="en-US" altLang="zh-CN" sz="2400" dirty="0">
                <a:solidFill>
                  <a:srgbClr val="336699"/>
                </a:solidFill>
              </a:rPr>
              <a:t> </a:t>
            </a:r>
            <a:r>
              <a:rPr lang="en-US" altLang="zh-CN" sz="2400" dirty="0" err="1">
                <a:solidFill>
                  <a:srgbClr val="336699"/>
                </a:solidFill>
              </a:rPr>
              <a:t>yī</a:t>
            </a:r>
            <a:r>
              <a:rPr lang="en-US" altLang="zh-CN" sz="2400" dirty="0">
                <a:solidFill>
                  <a:srgbClr val="336699"/>
                </a:solidFill>
              </a:rPr>
              <a:t> </a:t>
            </a:r>
          </a:p>
        </p:txBody>
      </p:sp>
      <p:sp>
        <p:nvSpPr>
          <p:cNvPr id="10" name="Text Box 5">
            <a:extLst>
              <a:ext uri="{FF2B5EF4-FFF2-40B4-BE49-F238E27FC236}">
                <a16:creationId xmlns:a16="http://schemas.microsoft.com/office/drawing/2014/main" id="{628776AE-33F9-2943-8A2D-A5D6A70CC6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26486" y="4653711"/>
            <a:ext cx="233603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 dirty="0">
                <a:solidFill>
                  <a:srgbClr val="CC0099"/>
                </a:solidFill>
              </a:rPr>
              <a:t>裙子</a:t>
            </a:r>
            <a:r>
              <a:rPr lang="en-US" altLang="zh-CN" sz="2400" b="1" dirty="0">
                <a:solidFill>
                  <a:srgbClr val="CC0099"/>
                </a:solidFill>
              </a:rPr>
              <a:t> </a:t>
            </a:r>
            <a:r>
              <a:rPr lang="en-GB" altLang="zh-CN" sz="2400" b="1" dirty="0" err="1">
                <a:solidFill>
                  <a:srgbClr val="CC0099"/>
                </a:solidFill>
              </a:rPr>
              <a:t>qún</a:t>
            </a:r>
            <a:r>
              <a:rPr lang="en-GB" altLang="zh-CN" sz="2400" b="1" dirty="0">
                <a:solidFill>
                  <a:srgbClr val="CC0099"/>
                </a:solidFill>
              </a:rPr>
              <a:t> </a:t>
            </a:r>
            <a:r>
              <a:rPr lang="en-GB" altLang="zh-CN" sz="2400" b="1" dirty="0" err="1">
                <a:solidFill>
                  <a:srgbClr val="CC0099"/>
                </a:solidFill>
              </a:rPr>
              <a:t>zi</a:t>
            </a:r>
            <a:r>
              <a:rPr lang="en-US" altLang="zh-CN" sz="2400" dirty="0">
                <a:solidFill>
                  <a:srgbClr val="FF3399"/>
                </a:solidFill>
                <a:highlight>
                  <a:srgbClr val="FFFF00"/>
                </a:highlight>
              </a:rPr>
              <a:t> </a:t>
            </a:r>
            <a:endParaRPr lang="zh-CN" altLang="en-GB" sz="2400" dirty="0">
              <a:solidFill>
                <a:srgbClr val="FF3399"/>
              </a:solidFill>
              <a:highlight>
                <a:srgbClr val="FFFF00"/>
              </a:highligh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F8092A-359A-A741-B6E8-20B765BD4A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19" t="4972" r="6437" b="5989"/>
          <a:stretch/>
        </p:blipFill>
        <p:spPr>
          <a:xfrm>
            <a:off x="9461845" y="2699566"/>
            <a:ext cx="1161769" cy="1768387"/>
          </a:xfrm>
          <a:prstGeom prst="rect">
            <a:avLst/>
          </a:prstGeom>
        </p:spPr>
      </p:pic>
      <p:sp>
        <p:nvSpPr>
          <p:cNvPr id="12" name="Text Box 5">
            <a:extLst>
              <a:ext uri="{FF2B5EF4-FFF2-40B4-BE49-F238E27FC236}">
                <a16:creationId xmlns:a16="http://schemas.microsoft.com/office/drawing/2014/main" id="{73B7616F-94F3-F04E-B4BB-16C8FCB2F8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5476" y="1775749"/>
            <a:ext cx="176044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 dirty="0">
                <a:solidFill>
                  <a:srgbClr val="008080"/>
                </a:solidFill>
              </a:rPr>
              <a:t>大衣 </a:t>
            </a:r>
            <a:r>
              <a:rPr lang="en-US" altLang="zh-CN" sz="2400" b="1" dirty="0" err="1">
                <a:solidFill>
                  <a:srgbClr val="008080"/>
                </a:solidFill>
              </a:rPr>
              <a:t>dà</a:t>
            </a:r>
            <a:r>
              <a:rPr lang="en-US" altLang="zh-CN" sz="2400" b="1" dirty="0">
                <a:solidFill>
                  <a:srgbClr val="008080"/>
                </a:solidFill>
              </a:rPr>
              <a:t> </a:t>
            </a:r>
            <a:r>
              <a:rPr lang="en-US" altLang="zh-CN" sz="2400" b="1" dirty="0" err="1">
                <a:solidFill>
                  <a:srgbClr val="008080"/>
                </a:solidFill>
              </a:rPr>
              <a:t>yī</a:t>
            </a:r>
            <a:r>
              <a:rPr lang="en-US" altLang="zh-CN" sz="2400" dirty="0"/>
              <a:t> </a:t>
            </a:r>
            <a:endParaRPr lang="en-GB" altLang="zh-CN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B79FD3-D270-934B-81C8-5100EC6337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987" t="14041" r="27873" b="7287"/>
          <a:stretch/>
        </p:blipFill>
        <p:spPr>
          <a:xfrm>
            <a:off x="1797327" y="723812"/>
            <a:ext cx="1203293" cy="256554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A391258-02BD-384E-B13F-074D76BCEE67}"/>
              </a:ext>
            </a:extLst>
          </p:cNvPr>
          <p:cNvSpPr txBox="1"/>
          <p:nvPr/>
        </p:nvSpPr>
        <p:spPr>
          <a:xfrm>
            <a:off x="6007962" y="723812"/>
            <a:ext cx="2785056" cy="70788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4000" b="1" dirty="0">
                <a:solidFill>
                  <a:srgbClr val="C00000"/>
                </a:solidFill>
              </a:rPr>
              <a:t>V.</a:t>
            </a:r>
            <a:r>
              <a:rPr lang="zh-CN" altLang="en-US" sz="4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US" altLang="zh-CN" sz="4000" b="1" dirty="0">
                <a:solidFill>
                  <a:srgbClr val="C00000"/>
                </a:solidFill>
              </a:rPr>
              <a:t> </a:t>
            </a:r>
            <a:r>
              <a:rPr lang="en-GB" altLang="zh-CN" sz="4000" b="1" dirty="0" err="1">
                <a:solidFill>
                  <a:srgbClr val="C00000"/>
                </a:solidFill>
              </a:rPr>
              <a:t>chuān</a:t>
            </a:r>
            <a:endParaRPr lang="en-US" altLang="zh-CN" sz="4000" b="1" dirty="0">
              <a:solidFill>
                <a:srgbClr val="C0000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67D481-75CD-4491-A626-87DA5C7E71B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026" name="Picture 2" descr="卡通手绘粉色的上衣免抠素材免费下载_觅元素51yuansu.com">
            <a:extLst>
              <a:ext uri="{FF2B5EF4-FFF2-40B4-BE49-F238E27FC236}">
                <a16:creationId xmlns:a16="http://schemas.microsoft.com/office/drawing/2014/main" id="{217B396C-3EE1-4A91-8AAF-B7EC3F5FB2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464" y="2721068"/>
            <a:ext cx="773639" cy="92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男士t恤polo衫图片产品工业素材免费下载(图片编号:36813)-六图网">
            <a:extLst>
              <a:ext uri="{FF2B5EF4-FFF2-40B4-BE49-F238E27FC236}">
                <a16:creationId xmlns:a16="http://schemas.microsoft.com/office/drawing/2014/main" id="{0D946217-C123-46C0-8F85-6F3BF22C8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05" y="2428837"/>
            <a:ext cx="1241461" cy="124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 Box 5">
            <a:extLst>
              <a:ext uri="{FF2B5EF4-FFF2-40B4-BE49-F238E27FC236}">
                <a16:creationId xmlns:a16="http://schemas.microsoft.com/office/drawing/2014/main" id="{BDF4EE42-3762-4BF4-A038-A71DD6EE57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86083" y="5207709"/>
            <a:ext cx="287013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GB" sz="2400" b="1" dirty="0">
                <a:solidFill>
                  <a:srgbClr val="FF3399"/>
                </a:solidFill>
                <a:highlight>
                  <a:srgbClr val="FFFF00"/>
                </a:highlight>
              </a:rPr>
              <a:t>连衣裙</a:t>
            </a:r>
            <a:r>
              <a:rPr lang="zh-CN" altLang="en-US" sz="2400" b="1" dirty="0">
                <a:solidFill>
                  <a:srgbClr val="FF3399"/>
                </a:solidFill>
                <a:highlight>
                  <a:srgbClr val="FFFF00"/>
                </a:highlight>
              </a:rPr>
              <a:t> </a:t>
            </a:r>
            <a:r>
              <a:rPr lang="en-US" altLang="zh-CN" sz="2400" b="1" dirty="0" err="1">
                <a:solidFill>
                  <a:srgbClr val="FF3399"/>
                </a:solidFill>
                <a:highlight>
                  <a:srgbClr val="FFFF00"/>
                </a:highlight>
              </a:rPr>
              <a:t>lián</a:t>
            </a:r>
            <a:r>
              <a:rPr lang="en-US" altLang="zh-CN" sz="2400" b="1" dirty="0">
                <a:solidFill>
                  <a:srgbClr val="FF3399"/>
                </a:solidFill>
                <a:highlight>
                  <a:srgbClr val="FFFF00"/>
                </a:highlight>
              </a:rPr>
              <a:t> </a:t>
            </a:r>
            <a:r>
              <a:rPr lang="en-US" altLang="zh-CN" sz="2400" b="1" dirty="0" err="1">
                <a:solidFill>
                  <a:srgbClr val="FF3399"/>
                </a:solidFill>
                <a:highlight>
                  <a:srgbClr val="FFFF00"/>
                </a:highlight>
              </a:rPr>
              <a:t>yī</a:t>
            </a:r>
            <a:r>
              <a:rPr lang="en-US" altLang="zh-CN" sz="2400" b="1" dirty="0">
                <a:solidFill>
                  <a:srgbClr val="FF3399"/>
                </a:solidFill>
                <a:highlight>
                  <a:srgbClr val="FFFF00"/>
                </a:highlight>
              </a:rPr>
              <a:t> </a:t>
            </a:r>
            <a:r>
              <a:rPr lang="en-US" altLang="zh-CN" sz="2400" b="1" dirty="0" err="1">
                <a:solidFill>
                  <a:srgbClr val="FF3399"/>
                </a:solidFill>
                <a:highlight>
                  <a:srgbClr val="FFFF00"/>
                </a:highlight>
              </a:rPr>
              <a:t>qún</a:t>
            </a:r>
            <a:r>
              <a:rPr lang="en-US" altLang="zh-CN" sz="2400" dirty="0">
                <a:solidFill>
                  <a:srgbClr val="FF3399"/>
                </a:solidFill>
                <a:highlight>
                  <a:srgbClr val="FFFF00"/>
                </a:highlight>
              </a:rPr>
              <a:t> </a:t>
            </a:r>
            <a:endParaRPr lang="zh-CN" altLang="en-GB" sz="2400" dirty="0">
              <a:solidFill>
                <a:srgbClr val="FF3399"/>
              </a:solidFill>
              <a:highlight>
                <a:srgbClr val="FFFF00"/>
              </a:highlight>
            </a:endParaRPr>
          </a:p>
        </p:txBody>
      </p:sp>
      <p:sp>
        <p:nvSpPr>
          <p:cNvPr id="20" name="Text Box 5">
            <a:extLst>
              <a:ext uri="{FF2B5EF4-FFF2-40B4-BE49-F238E27FC236}">
                <a16:creationId xmlns:a16="http://schemas.microsoft.com/office/drawing/2014/main" id="{F6454D2A-D9EE-4311-8059-F10A967721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0408" y="5669374"/>
            <a:ext cx="287013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 dirty="0">
                <a:solidFill>
                  <a:srgbClr val="003399"/>
                </a:solidFill>
                <a:highlight>
                  <a:srgbClr val="FFFF00"/>
                </a:highlight>
              </a:rPr>
              <a:t>牛仔裤 </a:t>
            </a:r>
            <a:r>
              <a:rPr lang="en-US" altLang="zh-CN" sz="2400" b="1" dirty="0" err="1">
                <a:solidFill>
                  <a:srgbClr val="003399"/>
                </a:solidFill>
                <a:highlight>
                  <a:srgbClr val="FFFF00"/>
                </a:highlight>
              </a:rPr>
              <a:t>niú</a:t>
            </a:r>
            <a:r>
              <a:rPr lang="en-US" altLang="zh-CN" sz="2400" b="1" dirty="0">
                <a:solidFill>
                  <a:srgbClr val="003399"/>
                </a:solidFill>
                <a:highlight>
                  <a:srgbClr val="FFFF00"/>
                </a:highlight>
              </a:rPr>
              <a:t>  </a:t>
            </a:r>
            <a:r>
              <a:rPr lang="en-US" altLang="zh-CN" sz="2400" b="1" dirty="0" err="1">
                <a:solidFill>
                  <a:srgbClr val="003399"/>
                </a:solidFill>
                <a:highlight>
                  <a:srgbClr val="FFFF00"/>
                </a:highlight>
              </a:rPr>
              <a:t>zǎi</a:t>
            </a:r>
            <a:r>
              <a:rPr lang="en-US" altLang="zh-CN" sz="2400" b="1" dirty="0">
                <a:solidFill>
                  <a:srgbClr val="003399"/>
                </a:solidFill>
                <a:highlight>
                  <a:srgbClr val="FFFF00"/>
                </a:highlight>
              </a:rPr>
              <a:t> </a:t>
            </a:r>
            <a:r>
              <a:rPr lang="en-US" altLang="zh-CN" sz="2400" b="1" dirty="0" err="1">
                <a:solidFill>
                  <a:srgbClr val="003399"/>
                </a:solidFill>
                <a:highlight>
                  <a:srgbClr val="FFFF00"/>
                </a:highlight>
              </a:rPr>
              <a:t>kù</a:t>
            </a:r>
            <a:r>
              <a:rPr lang="en-US" altLang="zh-CN" sz="2400" b="1" dirty="0">
                <a:solidFill>
                  <a:srgbClr val="003399"/>
                </a:solidFill>
                <a:highlight>
                  <a:srgbClr val="FFFF00"/>
                </a:highlight>
              </a:rPr>
              <a:t> </a:t>
            </a:r>
            <a:endParaRPr lang="zh-CN" altLang="en-GB" sz="2400" b="1" dirty="0">
              <a:solidFill>
                <a:srgbClr val="003399"/>
              </a:solidFill>
              <a:highlight>
                <a:srgbClr val="FFFF00"/>
              </a:highligh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F99A3AC-5CCC-44BE-B3F4-1F5DCDF71F40}"/>
              </a:ext>
            </a:extLst>
          </p:cNvPr>
          <p:cNvSpPr txBox="1"/>
          <p:nvPr/>
        </p:nvSpPr>
        <p:spPr>
          <a:xfrm>
            <a:off x="6794182" y="4946099"/>
            <a:ext cx="1791901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US" altLang="zh-CN" sz="2800" b="1" dirty="0">
                <a:solidFill>
                  <a:srgbClr val="C00000"/>
                </a:solidFill>
              </a:rPr>
              <a:t> </a:t>
            </a:r>
            <a:r>
              <a:rPr lang="en-GB" altLang="zh-CN" sz="2800" b="1" dirty="0" err="1">
                <a:solidFill>
                  <a:srgbClr val="C00000"/>
                </a:solidFill>
              </a:rPr>
              <a:t>chuān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69E566F-7685-45B0-A43F-766DD9D68453}"/>
              </a:ext>
            </a:extLst>
          </p:cNvPr>
          <p:cNvSpPr txBox="1"/>
          <p:nvPr/>
        </p:nvSpPr>
        <p:spPr>
          <a:xfrm>
            <a:off x="4138570" y="3694658"/>
            <a:ext cx="1760446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US" altLang="zh-CN" sz="2800" b="1" dirty="0">
                <a:solidFill>
                  <a:srgbClr val="C00000"/>
                </a:solidFill>
              </a:rPr>
              <a:t> </a:t>
            </a:r>
            <a:r>
              <a:rPr lang="en-GB" altLang="zh-CN" sz="2800" b="1" dirty="0" err="1">
                <a:solidFill>
                  <a:srgbClr val="C00000"/>
                </a:solidFill>
              </a:rPr>
              <a:t>chuān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D1448E5-EAFB-4B94-9C34-4FE3E011B47E}"/>
              </a:ext>
            </a:extLst>
          </p:cNvPr>
          <p:cNvSpPr txBox="1"/>
          <p:nvPr/>
        </p:nvSpPr>
        <p:spPr>
          <a:xfrm>
            <a:off x="3222599" y="1170088"/>
            <a:ext cx="1791901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US" altLang="zh-CN" sz="2800" b="1" dirty="0">
                <a:solidFill>
                  <a:srgbClr val="C00000"/>
                </a:solidFill>
              </a:rPr>
              <a:t> </a:t>
            </a:r>
            <a:r>
              <a:rPr lang="en-GB" altLang="zh-CN" sz="2800" b="1" dirty="0" err="1">
                <a:solidFill>
                  <a:srgbClr val="C00000"/>
                </a:solidFill>
              </a:rPr>
              <a:t>chuān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FD447FE-4D69-489F-9BEE-DC4789FFC2F9}"/>
              </a:ext>
            </a:extLst>
          </p:cNvPr>
          <p:cNvSpPr txBox="1"/>
          <p:nvPr/>
        </p:nvSpPr>
        <p:spPr>
          <a:xfrm>
            <a:off x="1878720" y="4569091"/>
            <a:ext cx="1791901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US" altLang="zh-CN" sz="2800" b="1" dirty="0">
                <a:solidFill>
                  <a:srgbClr val="C00000"/>
                </a:solidFill>
              </a:rPr>
              <a:t> </a:t>
            </a:r>
            <a:r>
              <a:rPr lang="en-GB" altLang="zh-CN" sz="2800" b="1" dirty="0" err="1">
                <a:solidFill>
                  <a:srgbClr val="C00000"/>
                </a:solidFill>
              </a:rPr>
              <a:t>chuān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784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/>
      <p:bldP spid="9" grpId="0"/>
      <p:bldP spid="10" grpId="0"/>
      <p:bldP spid="12" grpId="0"/>
      <p:bldP spid="16" grpId="0" animBg="1"/>
      <p:bldP spid="19" grpId="0"/>
      <p:bldP spid="20" grpId="0"/>
      <p:bldP spid="21" grpId="0" animBg="1"/>
      <p:bldP spid="22" grpId="0" animBg="1"/>
      <p:bldP spid="23" grpId="0" animBg="1"/>
      <p:bldP spid="2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6">
            <a:extLst>
              <a:ext uri="{FF2B5EF4-FFF2-40B4-BE49-F238E27FC236}">
                <a16:creationId xmlns:a16="http://schemas.microsoft.com/office/drawing/2014/main" id="{1C6EA2BF-3001-9B42-8EDE-D8D24926CA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51"/>
          <a:stretch/>
        </p:blipFill>
        <p:spPr bwMode="auto">
          <a:xfrm>
            <a:off x="1721415" y="3375780"/>
            <a:ext cx="1998921" cy="1273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7">
            <a:extLst>
              <a:ext uri="{FF2B5EF4-FFF2-40B4-BE49-F238E27FC236}">
                <a16:creationId xmlns:a16="http://schemas.microsoft.com/office/drawing/2014/main" id="{5F2302AA-1619-FB4C-94A3-F6648174B0FF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2462087" y="2786494"/>
            <a:ext cx="12582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indent="0" eaLnBrk="1" hangingPunct="1">
              <a:spcBef>
                <a:spcPct val="50000"/>
              </a:spcBef>
              <a:buNone/>
            </a:pPr>
            <a:r>
              <a:rPr lang="zh-CN" altLang="en-GB" sz="2800" b="1" dirty="0">
                <a:solidFill>
                  <a:srgbClr val="333300"/>
                </a:solidFill>
                <a:highlight>
                  <a:srgbClr val="FFFF00"/>
                </a:highlight>
              </a:rPr>
              <a:t>鞋</a:t>
            </a:r>
            <a:r>
              <a:rPr lang="zh-CN" altLang="en-US" sz="2800" b="1" dirty="0">
                <a:solidFill>
                  <a:srgbClr val="333300"/>
                </a:solidFill>
                <a:highlight>
                  <a:srgbClr val="FFFF00"/>
                </a:highlight>
              </a:rPr>
              <a:t> </a:t>
            </a:r>
            <a:r>
              <a:rPr lang="zh-CN" altLang="en-US" sz="2800" dirty="0">
                <a:solidFill>
                  <a:srgbClr val="333300"/>
                </a:solidFill>
                <a:highlight>
                  <a:srgbClr val="FFFF00"/>
                </a:highlight>
              </a:rPr>
              <a:t> </a:t>
            </a:r>
            <a:r>
              <a:rPr lang="en-US" altLang="zh-CN" sz="2800" dirty="0" err="1">
                <a:solidFill>
                  <a:srgbClr val="333300"/>
                </a:solidFill>
                <a:highlight>
                  <a:srgbClr val="FFFF00"/>
                </a:highlight>
              </a:rPr>
              <a:t>xié</a:t>
            </a:r>
            <a:r>
              <a:rPr lang="en-US" altLang="zh-CN" sz="2800" dirty="0">
                <a:solidFill>
                  <a:srgbClr val="333300"/>
                </a:solidFill>
                <a:highlight>
                  <a:srgbClr val="FFFF00"/>
                </a:highlight>
              </a:rPr>
              <a:t> </a:t>
            </a:r>
            <a:endParaRPr lang="zh-CN" altLang="en-GB" sz="2800" dirty="0">
              <a:solidFill>
                <a:srgbClr val="333300"/>
              </a:solidFill>
              <a:highlight>
                <a:srgbClr val="FFFF00"/>
              </a:highlight>
            </a:endParaRPr>
          </a:p>
        </p:txBody>
      </p:sp>
      <p:sp>
        <p:nvSpPr>
          <p:cNvPr id="7" name="Text Box 5">
            <a:extLst>
              <a:ext uri="{FF2B5EF4-FFF2-40B4-BE49-F238E27FC236}">
                <a16:creationId xmlns:a16="http://schemas.microsoft.com/office/drawing/2014/main" id="{4038BE9F-42A8-0B4D-9389-3BCAA3602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87356" y="4079990"/>
            <a:ext cx="201191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GB" sz="2800" b="1" dirty="0">
                <a:solidFill>
                  <a:srgbClr val="660066"/>
                </a:solidFill>
                <a:highlight>
                  <a:srgbClr val="FFFF00"/>
                </a:highlight>
              </a:rPr>
              <a:t>袜子</a:t>
            </a:r>
            <a:r>
              <a:rPr lang="zh-CN" altLang="en-US" sz="2800" dirty="0">
                <a:solidFill>
                  <a:srgbClr val="660066"/>
                </a:solidFill>
                <a:highlight>
                  <a:srgbClr val="FFFF00"/>
                </a:highlight>
              </a:rPr>
              <a:t> </a:t>
            </a:r>
            <a:r>
              <a:rPr lang="en-US" altLang="zh-CN" sz="2800" b="1" dirty="0" err="1">
                <a:solidFill>
                  <a:srgbClr val="660066"/>
                </a:solidFill>
                <a:highlight>
                  <a:srgbClr val="FFFF00"/>
                </a:highlight>
              </a:rPr>
              <a:t>wà</a:t>
            </a:r>
            <a:r>
              <a:rPr lang="en-US" altLang="zh-CN" sz="2800" b="1" dirty="0">
                <a:solidFill>
                  <a:srgbClr val="660066"/>
                </a:solidFill>
                <a:highlight>
                  <a:srgbClr val="FFFF00"/>
                </a:highlight>
              </a:rPr>
              <a:t>  </a:t>
            </a:r>
            <a:r>
              <a:rPr lang="en-US" altLang="zh-CN" sz="2800" b="1" dirty="0" err="1">
                <a:solidFill>
                  <a:srgbClr val="660066"/>
                </a:solidFill>
                <a:highlight>
                  <a:srgbClr val="FFFF00"/>
                </a:highlight>
              </a:rPr>
              <a:t>zi</a:t>
            </a:r>
            <a:r>
              <a:rPr lang="en-US" altLang="zh-CN" sz="2800" b="1" dirty="0">
                <a:solidFill>
                  <a:srgbClr val="660066"/>
                </a:solidFill>
                <a:highlight>
                  <a:srgbClr val="FFFF00"/>
                </a:highlight>
              </a:rPr>
              <a:t> </a:t>
            </a:r>
            <a:endParaRPr lang="zh-CN" altLang="en-GB" sz="2800" b="1" dirty="0">
              <a:solidFill>
                <a:srgbClr val="660066"/>
              </a:solidFill>
              <a:highlight>
                <a:srgbClr val="FFFF00"/>
              </a:highlight>
            </a:endParaRPr>
          </a:p>
        </p:txBody>
      </p:sp>
      <p:pic>
        <p:nvPicPr>
          <p:cNvPr id="19" name="Picture 5" descr="6">
            <a:extLst>
              <a:ext uri="{FF2B5EF4-FFF2-40B4-BE49-F238E27FC236}">
                <a16:creationId xmlns:a16="http://schemas.microsoft.com/office/drawing/2014/main" id="{24C33FC8-3863-7144-96C2-A0159C214F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6" t="14471" b="19128"/>
          <a:stretch/>
        </p:blipFill>
        <p:spPr bwMode="auto">
          <a:xfrm>
            <a:off x="1866736" y="4892085"/>
            <a:ext cx="1818320" cy="1273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8156F3F-DA62-49D1-8E25-1ACD33B14F7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83520BC2-1F90-4FAF-83B2-96E91E8176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0" y="1280388"/>
            <a:ext cx="9601200" cy="70788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4000" b="1" dirty="0">
                <a:solidFill>
                  <a:srgbClr val="C00000"/>
                </a:solidFill>
              </a:rPr>
              <a:t>V.</a:t>
            </a:r>
            <a:r>
              <a:rPr lang="zh-CN" altLang="en-US" sz="40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GB" altLang="zh-CN" sz="4000" b="1" dirty="0" err="1">
                <a:solidFill>
                  <a:srgbClr val="C00000"/>
                </a:solidFill>
              </a:rPr>
              <a:t>chuān</a:t>
            </a:r>
            <a:endParaRPr lang="en-US" altLang="zh-CN" sz="4000" b="1" dirty="0">
              <a:solidFill>
                <a:srgbClr val="C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B551E7E-567A-4054-93F4-03AEF0CA96A0}"/>
              </a:ext>
            </a:extLst>
          </p:cNvPr>
          <p:cNvSpPr/>
          <p:nvPr/>
        </p:nvSpPr>
        <p:spPr>
          <a:xfrm>
            <a:off x="3843872" y="3411820"/>
            <a:ext cx="265290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>
                <a:latin typeface="Franklin Gothic Book" panose="020B0503020102020204" pitchFamily="34" charset="0"/>
              </a:rPr>
              <a:t>y</a:t>
            </a:r>
            <a:r>
              <a:rPr lang="zh-CN" altLang="en-US" dirty="0">
                <a:latin typeface="Franklin Gothic Book" panose="020B0503020102020204" pitchFamily="34" charset="0"/>
              </a:rPr>
              <a:t>ì</a:t>
            </a:r>
            <a:r>
              <a:rPr lang="en-GB" altLang="zh-CN" dirty="0">
                <a:latin typeface="Franklin Gothic Book" panose="020B0503020102020204" pitchFamily="34" charset="0"/>
              </a:rPr>
              <a:t>  </a:t>
            </a:r>
            <a:r>
              <a:rPr lang="en-GB" altLang="zh-CN" dirty="0" err="1">
                <a:latin typeface="Franklin Gothic Book" panose="020B0503020102020204" pitchFamily="34" charset="0"/>
              </a:rPr>
              <a:t>zhī</a:t>
            </a:r>
            <a:r>
              <a:rPr lang="en-GB" altLang="zh-CN" dirty="0">
                <a:latin typeface="Franklin Gothic Book" panose="020B0503020102020204" pitchFamily="34" charset="0"/>
              </a:rPr>
              <a:t>  </a:t>
            </a:r>
            <a:r>
              <a:rPr lang="en-GB" altLang="zh-CN" dirty="0" err="1">
                <a:latin typeface="Franklin Gothic Book" panose="020B0503020102020204" pitchFamily="34" charset="0"/>
              </a:rPr>
              <a:t>xié</a:t>
            </a:r>
            <a:endParaRPr lang="en-GB" altLang="zh-CN" dirty="0">
              <a:latin typeface="Franklin Gothic Book" panose="020B0503020102020204" pitchFamily="34" charset="0"/>
            </a:endParaRPr>
          </a:p>
          <a:p>
            <a:pPr algn="ctr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一只鞋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D6ECEA2-544A-4722-9F14-3A9A1B3CF9F1}"/>
              </a:ext>
            </a:extLst>
          </p:cNvPr>
          <p:cNvSpPr/>
          <p:nvPr/>
        </p:nvSpPr>
        <p:spPr>
          <a:xfrm>
            <a:off x="3843872" y="4960302"/>
            <a:ext cx="265290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>
                <a:latin typeface="Franklin Gothic Book" panose="020B0503020102020204" pitchFamily="34" charset="0"/>
              </a:rPr>
              <a:t>y</a:t>
            </a:r>
            <a:r>
              <a:rPr lang="zh-CN" altLang="en-US" dirty="0">
                <a:latin typeface="Franklin Gothic Book" panose="020B0503020102020204" pitchFamily="34" charset="0"/>
              </a:rPr>
              <a:t>ì</a:t>
            </a:r>
            <a:r>
              <a:rPr lang="en-GB" altLang="zh-CN" dirty="0">
                <a:latin typeface="Franklin Gothic Book" panose="020B0503020102020204" pitchFamily="34" charset="0"/>
              </a:rPr>
              <a:t>  </a:t>
            </a:r>
            <a:r>
              <a:rPr lang="en-US" altLang="zh-CN" dirty="0" err="1">
                <a:latin typeface="Franklin Gothic Book" panose="020B0503020102020204" pitchFamily="34" charset="0"/>
              </a:rPr>
              <a:t>shuāng</a:t>
            </a:r>
            <a:r>
              <a:rPr lang="en-GB" altLang="zh-CN" dirty="0">
                <a:latin typeface="Franklin Gothic Book" panose="020B0503020102020204" pitchFamily="34" charset="0"/>
              </a:rPr>
              <a:t>  </a:t>
            </a:r>
            <a:r>
              <a:rPr lang="en-GB" altLang="zh-CN" dirty="0" err="1">
                <a:latin typeface="Franklin Gothic Book" panose="020B0503020102020204" pitchFamily="34" charset="0"/>
              </a:rPr>
              <a:t>xié</a:t>
            </a:r>
            <a:endParaRPr lang="en-GB" altLang="zh-CN" dirty="0">
              <a:latin typeface="Franklin Gothic Book" panose="020B0503020102020204" pitchFamily="34" charset="0"/>
            </a:endParaRPr>
          </a:p>
          <a:p>
            <a:pPr algn="ctr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一 双 鞋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1896CD-3D39-4936-842B-600131ADB974}"/>
              </a:ext>
            </a:extLst>
          </p:cNvPr>
          <p:cNvSpPr txBox="1"/>
          <p:nvPr/>
        </p:nvSpPr>
        <p:spPr>
          <a:xfrm>
            <a:off x="999297" y="2777261"/>
            <a:ext cx="1502534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GB" altLang="zh-CN" sz="2800" b="1" dirty="0" err="1">
                <a:solidFill>
                  <a:srgbClr val="C00000"/>
                </a:solidFill>
              </a:rPr>
              <a:t>chuān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936BC9A-764F-4893-AF66-41AB90EA2DB4}"/>
              </a:ext>
            </a:extLst>
          </p:cNvPr>
          <p:cNvSpPr/>
          <p:nvPr/>
        </p:nvSpPr>
        <p:spPr>
          <a:xfrm>
            <a:off x="8767799" y="4892085"/>
            <a:ext cx="2760303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>
                <a:latin typeface="Franklin Gothic Book" panose="020B0503020102020204" pitchFamily="34" charset="0"/>
              </a:rPr>
              <a:t>y</a:t>
            </a:r>
            <a:r>
              <a:rPr lang="zh-CN" altLang="en-US" dirty="0">
                <a:latin typeface="Franklin Gothic Book" panose="020B0503020102020204" pitchFamily="34" charset="0"/>
              </a:rPr>
              <a:t>ì</a:t>
            </a:r>
            <a:r>
              <a:rPr lang="en-GB" altLang="zh-CN" dirty="0">
                <a:latin typeface="Franklin Gothic Book" panose="020B0503020102020204" pitchFamily="34" charset="0"/>
              </a:rPr>
              <a:t>  </a:t>
            </a:r>
            <a:r>
              <a:rPr lang="en-US" altLang="zh-CN" dirty="0" err="1">
                <a:latin typeface="Franklin Gothic Book" panose="020B0503020102020204" pitchFamily="34" charset="0"/>
              </a:rPr>
              <a:t>shuāng</a:t>
            </a:r>
            <a:r>
              <a:rPr lang="en-GB" altLang="zh-CN" dirty="0">
                <a:latin typeface="Franklin Gothic Book" panose="020B0503020102020204" pitchFamily="34" charset="0"/>
              </a:rPr>
              <a:t>  </a:t>
            </a:r>
            <a:r>
              <a:rPr lang="en-US" altLang="zh-CN" dirty="0" err="1">
                <a:latin typeface="Franklin Gothic Book" panose="020B0503020102020204" pitchFamily="34" charset="0"/>
              </a:rPr>
              <a:t>wà</a:t>
            </a:r>
            <a:r>
              <a:rPr lang="en-US" altLang="zh-CN" dirty="0">
                <a:latin typeface="Franklin Gothic Book" panose="020B0503020102020204" pitchFamily="34" charset="0"/>
              </a:rPr>
              <a:t> </a:t>
            </a:r>
            <a:r>
              <a:rPr lang="en-US" altLang="zh-CN" dirty="0" err="1">
                <a:latin typeface="Franklin Gothic Book" panose="020B0503020102020204" pitchFamily="34" charset="0"/>
              </a:rPr>
              <a:t>zi</a:t>
            </a:r>
            <a:endParaRPr lang="en-GB" altLang="zh-CN" dirty="0">
              <a:latin typeface="Franklin Gothic Book" panose="020B0503020102020204" pitchFamily="34" charset="0"/>
            </a:endParaRPr>
          </a:p>
          <a:p>
            <a:pPr algn="ctr"/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一 双 袜子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E656D86-C76D-42C2-AED2-7887E0E2F1A2}"/>
              </a:ext>
            </a:extLst>
          </p:cNvPr>
          <p:cNvSpPr txBox="1"/>
          <p:nvPr/>
        </p:nvSpPr>
        <p:spPr>
          <a:xfrm>
            <a:off x="9655223" y="3530959"/>
            <a:ext cx="1513522" cy="52322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</a:t>
            </a:r>
            <a:r>
              <a:rPr lang="en-GB" altLang="zh-CN" sz="2800" b="1" dirty="0" err="1">
                <a:solidFill>
                  <a:srgbClr val="C00000"/>
                </a:solidFill>
              </a:rPr>
              <a:t>chuān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袜子卡通图片_卡通图片_游名网">
            <a:extLst>
              <a:ext uri="{FF2B5EF4-FFF2-40B4-BE49-F238E27FC236}">
                <a16:creationId xmlns:a16="http://schemas.microsoft.com/office/drawing/2014/main" id="{93408B4F-198B-4622-BA93-321E6A1CD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877" y="3423365"/>
            <a:ext cx="1538411" cy="1358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0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F435-CA6E-AC49-BC11-D5FF1D49B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982132"/>
            <a:ext cx="5880313" cy="664425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Challenge time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F17033-E38B-B548-A07C-0A421FE739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91967" y="3017925"/>
            <a:ext cx="3713233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buNone/>
              <a:defRPr/>
            </a:pP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Measure word: </a:t>
            </a:r>
            <a:r>
              <a:rPr lang="zh-CN" altLang="en-US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件</a:t>
            </a:r>
            <a:r>
              <a:rPr lang="en-US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jiàn</a:t>
            </a: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zh-CN" altLang="zh-CN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4CB3BD-E66C-D142-AB88-5DCCD10DAFB9}"/>
              </a:ext>
            </a:extLst>
          </p:cNvPr>
          <p:cNvSpPr txBox="1"/>
          <p:nvPr/>
        </p:nvSpPr>
        <p:spPr>
          <a:xfrm>
            <a:off x="5729793" y="2122592"/>
            <a:ext cx="3711861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800" b="1" dirty="0">
                <a:solidFill>
                  <a:srgbClr val="002060"/>
                </a:solidFill>
              </a:rPr>
              <a:t>Measure Word: </a:t>
            </a:r>
            <a:r>
              <a:rPr lang="zh-CN" altLang="en-US" sz="28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条</a:t>
            </a:r>
            <a:r>
              <a:rPr lang="en-US" altLang="zh-CN" sz="2800" b="1" dirty="0">
                <a:solidFill>
                  <a:srgbClr val="002060"/>
                </a:solidFill>
              </a:rPr>
              <a:t> </a:t>
            </a:r>
            <a:r>
              <a:rPr lang="en-GB" altLang="zh-CN" sz="2800" b="1" dirty="0" err="1">
                <a:solidFill>
                  <a:srgbClr val="002060"/>
                </a:solidFill>
              </a:rPr>
              <a:t>tiáo</a:t>
            </a:r>
            <a:endParaRPr lang="zh-CN" altLang="en-US" sz="2800" b="1" dirty="0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59C6F1-0EF8-2B4A-A7B3-3D087632252D}"/>
              </a:ext>
            </a:extLst>
          </p:cNvPr>
          <p:cNvSpPr txBox="1"/>
          <p:nvPr/>
        </p:nvSpPr>
        <p:spPr>
          <a:xfrm>
            <a:off x="4385356" y="4755653"/>
            <a:ext cx="5523345" cy="138499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Measure word: </a:t>
            </a:r>
            <a:r>
              <a:rPr lang="zh-CN" altLang="en-US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双</a:t>
            </a:r>
            <a:r>
              <a:rPr lang="zh-CN" altLang="en-US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US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shu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āng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US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&amp; </a:t>
            </a:r>
            <a:r>
              <a:rPr lang="zh-CN" altLang="en-US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只</a:t>
            </a:r>
            <a:r>
              <a:rPr lang="zh-CN" altLang="en-US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US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zh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ī</a:t>
            </a:r>
          </a:p>
          <a:p>
            <a:pPr>
              <a:defRPr/>
            </a:pP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yì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shuāng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wà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zi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&amp; 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yì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zhī</a:t>
            </a:r>
            <a:r>
              <a:rPr lang="en-GB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xié</a:t>
            </a:r>
            <a:endParaRPr lang="en-GB" altLang="zh-CN" sz="2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defRPr/>
            </a:pPr>
            <a:r>
              <a:rPr lang="zh-CN" altLang="en-US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一双袜子      </a:t>
            </a:r>
            <a:r>
              <a:rPr lang="en-US" altLang="zh-CN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&amp; </a:t>
            </a:r>
            <a:r>
              <a:rPr lang="zh-CN" altLang="en-US" sz="2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一只鞋。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0B90D9-ED93-8845-A249-0310561E59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19" t="4972" r="6437" b="5989"/>
          <a:stretch/>
        </p:blipFill>
        <p:spPr>
          <a:xfrm>
            <a:off x="9450229" y="697244"/>
            <a:ext cx="1037975" cy="157995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75CAC2-1C49-754E-BBC9-88F42379A6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987" t="14041" r="27873" b="7287"/>
          <a:stretch/>
        </p:blipFill>
        <p:spPr>
          <a:xfrm>
            <a:off x="1569776" y="3567118"/>
            <a:ext cx="854530" cy="182194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02837E7-2A1D-455C-8CE4-848652925733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8" name="Picture 4" descr="1">
            <a:extLst>
              <a:ext uri="{FF2B5EF4-FFF2-40B4-BE49-F238E27FC236}">
                <a16:creationId xmlns:a16="http://schemas.microsoft.com/office/drawing/2014/main" id="{1D44A77D-4A69-488E-9276-DDF989B8DE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19" r="20655"/>
          <a:stretch/>
        </p:blipFill>
        <p:spPr bwMode="auto">
          <a:xfrm>
            <a:off x="10488204" y="626717"/>
            <a:ext cx="863900" cy="1958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 descr="卡通手绘粉色的上衣免抠素材免费下载_觅元素51yuansu.com">
            <a:extLst>
              <a:ext uri="{FF2B5EF4-FFF2-40B4-BE49-F238E27FC236}">
                <a16:creationId xmlns:a16="http://schemas.microsoft.com/office/drawing/2014/main" id="{5D042E31-6C0B-449B-BA99-FBE602558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042" y="2585606"/>
            <a:ext cx="553687" cy="66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男士t恤polo衫图片产品工业素材免费下载(图片编号:36813)-六图网">
            <a:extLst>
              <a:ext uri="{FF2B5EF4-FFF2-40B4-BE49-F238E27FC236}">
                <a16:creationId xmlns:a16="http://schemas.microsoft.com/office/drawing/2014/main" id="{5EFA13A0-4DEB-4558-BA97-C8B9EC39B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78" y="2540496"/>
            <a:ext cx="888504" cy="88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袜子卡通图片_卡通图片_游名网">
            <a:extLst>
              <a:ext uri="{FF2B5EF4-FFF2-40B4-BE49-F238E27FC236}">
                <a16:creationId xmlns:a16="http://schemas.microsoft.com/office/drawing/2014/main" id="{6B1DC387-3F21-47FD-B5AD-FD4BA1F14A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3105" y="4020735"/>
            <a:ext cx="1138237" cy="100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6">
            <a:extLst>
              <a:ext uri="{FF2B5EF4-FFF2-40B4-BE49-F238E27FC236}">
                <a16:creationId xmlns:a16="http://schemas.microsoft.com/office/drawing/2014/main" id="{8A6530D9-576E-41B7-88E4-70EAA135BA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51"/>
          <a:stretch/>
        </p:blipFill>
        <p:spPr bwMode="auto">
          <a:xfrm>
            <a:off x="10053105" y="5235254"/>
            <a:ext cx="1453231" cy="925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E0F3AFA-49C4-46C0-9A0B-90E98751C169}"/>
              </a:ext>
            </a:extLst>
          </p:cNvPr>
          <p:cNvSpPr txBox="1"/>
          <p:nvPr/>
        </p:nvSpPr>
        <p:spPr>
          <a:xfrm>
            <a:off x="8159175" y="2715811"/>
            <a:ext cx="3000928" cy="95410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800" b="1" dirty="0" err="1">
                <a:solidFill>
                  <a:srgbClr val="002060"/>
                </a:solidFill>
              </a:rPr>
              <a:t>yì</a:t>
            </a:r>
            <a:r>
              <a:rPr lang="en-US" altLang="zh-CN" sz="2800" b="1" dirty="0">
                <a:solidFill>
                  <a:srgbClr val="002060"/>
                </a:solidFill>
              </a:rPr>
              <a:t> </a:t>
            </a:r>
            <a:r>
              <a:rPr lang="en-GB" altLang="zh-CN" sz="2800" b="1" dirty="0" err="1">
                <a:solidFill>
                  <a:srgbClr val="002060"/>
                </a:solidFill>
              </a:rPr>
              <a:t>tiáo</a:t>
            </a:r>
            <a:r>
              <a:rPr lang="en-GB" altLang="zh-CN" sz="2800" b="1" dirty="0">
                <a:solidFill>
                  <a:srgbClr val="002060"/>
                </a:solidFill>
              </a:rPr>
              <a:t> </a:t>
            </a:r>
            <a:r>
              <a:rPr lang="en-GB" altLang="zh-CN" sz="24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q</a:t>
            </a:r>
            <a:r>
              <a:rPr lang="en-GB" altLang="zh-CN" sz="2400" b="1" dirty="0" err="1">
                <a:solidFill>
                  <a:srgbClr val="002060"/>
                </a:solidFill>
                <a:latin typeface="Franklin Gothic Book" panose="020B0503020102020204" pitchFamily="34" charset="0"/>
              </a:rPr>
              <a:t>ún</a:t>
            </a:r>
            <a:r>
              <a:rPr lang="en-GB" altLang="zh-CN" sz="2400" b="1" dirty="0">
                <a:solidFill>
                  <a:srgbClr val="002060"/>
                </a:solidFill>
                <a:latin typeface="Franklin Gothic Book" panose="020B0503020102020204" pitchFamily="34" charset="0"/>
              </a:rPr>
              <a:t> </a:t>
            </a:r>
            <a:r>
              <a:rPr lang="en-GB" altLang="zh-CN" sz="2400" b="1" dirty="0" err="1">
                <a:solidFill>
                  <a:srgbClr val="002060"/>
                </a:solidFill>
                <a:latin typeface="Franklin Gothic Book" panose="020B0503020102020204" pitchFamily="34" charset="0"/>
              </a:rPr>
              <a:t>zi</a:t>
            </a:r>
            <a:r>
              <a:rPr lang="en-GB" altLang="zh-CN" sz="2400" b="1" dirty="0">
                <a:solidFill>
                  <a:srgbClr val="002060"/>
                </a:solidFill>
                <a:latin typeface="Franklin Gothic Book" panose="020B0503020102020204" pitchFamily="34" charset="0"/>
              </a:rPr>
              <a:t>/</a:t>
            </a:r>
            <a:r>
              <a:rPr lang="en-GB" altLang="zh-CN" sz="2400" b="1" dirty="0" err="1">
                <a:solidFill>
                  <a:srgbClr val="002060"/>
                </a:solidFill>
                <a:latin typeface="Franklin Gothic Book" panose="020B0503020102020204" pitchFamily="34" charset="0"/>
              </a:rPr>
              <a:t>kù</a:t>
            </a:r>
            <a:r>
              <a:rPr lang="en-GB" altLang="zh-CN" sz="2400" b="1" dirty="0">
                <a:solidFill>
                  <a:srgbClr val="002060"/>
                </a:solidFill>
                <a:latin typeface="Franklin Gothic Book" panose="020B0503020102020204" pitchFamily="34" charset="0"/>
              </a:rPr>
              <a:t> </a:t>
            </a:r>
            <a:r>
              <a:rPr lang="en-GB" altLang="zh-CN" sz="2400" b="1" dirty="0" err="1">
                <a:solidFill>
                  <a:srgbClr val="002060"/>
                </a:solidFill>
                <a:latin typeface="Franklin Gothic Book" panose="020B0503020102020204" pitchFamily="34" charset="0"/>
              </a:rPr>
              <a:t>zi</a:t>
            </a:r>
            <a:r>
              <a:rPr lang="en-GB" altLang="zh-CN" sz="2800" b="1" dirty="0">
                <a:solidFill>
                  <a:srgbClr val="002060"/>
                </a:solidFill>
                <a:latin typeface="Franklin Gothic Book" panose="020B0503020102020204" pitchFamily="34" charset="0"/>
              </a:rPr>
              <a:t>.</a:t>
            </a:r>
          </a:p>
          <a:p>
            <a:pPr>
              <a:defRPr/>
            </a:pPr>
            <a:r>
              <a:rPr lang="zh-CN" altLang="en-US" sz="28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一条裙子</a:t>
            </a:r>
            <a:r>
              <a:rPr lang="en-US" altLang="zh-CN" sz="28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/</a:t>
            </a:r>
            <a:r>
              <a:rPr lang="zh-CN" altLang="en-US" sz="28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裤子。</a:t>
            </a:r>
            <a:endParaRPr lang="zh-CN" altLang="en-US" sz="2800" b="1" dirty="0">
              <a:solidFill>
                <a:srgbClr val="002060"/>
              </a:solidFill>
            </a:endParaRP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C2AB34A4-98A0-4756-991F-10BB81517350}"/>
              </a:ext>
            </a:extLst>
          </p:cNvPr>
          <p:cNvSpPr txBox="1">
            <a:spLocks/>
          </p:cNvSpPr>
          <p:nvPr/>
        </p:nvSpPr>
        <p:spPr>
          <a:xfrm>
            <a:off x="2591966" y="3611144"/>
            <a:ext cx="3713233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rtlCol="0" anchor="t"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yí</a:t>
            </a: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jiàn</a:t>
            </a: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dà</a:t>
            </a: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yī</a:t>
            </a: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/</a:t>
            </a: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shàng</a:t>
            </a:r>
            <a:r>
              <a:rPr lang="en-GB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altLang="zh-CN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yī</a:t>
            </a:r>
            <a:r>
              <a:rPr lang="zh-CN" altLang="en-US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一件 大衣</a:t>
            </a:r>
            <a:r>
              <a:rPr lang="en-US" altLang="zh-CN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/</a:t>
            </a:r>
            <a:r>
              <a:rPr lang="zh-CN" altLang="en-US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上衣。</a:t>
            </a:r>
            <a:endParaRPr lang="zh-CN" altLang="zh-CN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6995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animBg="1"/>
      <p:bldP spid="9" grpId="0" animBg="1"/>
      <p:bldP spid="22" grpId="0" animBg="1"/>
      <p:bldP spid="23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3">
            <a:extLst>
              <a:ext uri="{FF2B5EF4-FFF2-40B4-BE49-F238E27FC236}">
                <a16:creationId xmlns:a16="http://schemas.microsoft.com/office/drawing/2014/main" id="{2CE1257F-4F86-D44C-A09C-259E047E12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0"/>
            <a:ext cx="8424863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6000" dirty="0">
                <a:solidFill>
                  <a:srgbClr val="FF0000"/>
                </a:solidFill>
                <a:highlight>
                  <a:srgbClr val="C0C0C0"/>
                </a:highlight>
              </a:rPr>
              <a:t>What are they wearing ?</a:t>
            </a:r>
            <a:endParaRPr lang="zh-CN" altLang="en-US" sz="6000" dirty="0">
              <a:solidFill>
                <a:srgbClr val="FF0000"/>
              </a:solidFill>
              <a:highlight>
                <a:srgbClr val="C0C0C0"/>
              </a:highlight>
            </a:endParaRPr>
          </a:p>
        </p:txBody>
      </p:sp>
      <p:pic>
        <p:nvPicPr>
          <p:cNvPr id="14339" name="图片 3" descr="bc7c7bd61ede727dec51405fdc32a5f0.jpg">
            <a:extLst>
              <a:ext uri="{FF2B5EF4-FFF2-40B4-BE49-F238E27FC236}">
                <a16:creationId xmlns:a16="http://schemas.microsoft.com/office/drawing/2014/main" id="{FC41B921-50D0-F540-ADF0-D467997B77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50" r="9819"/>
          <a:stretch/>
        </p:blipFill>
        <p:spPr bwMode="auto">
          <a:xfrm>
            <a:off x="4885772" y="1016000"/>
            <a:ext cx="2905240" cy="3634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图片 4" descr="Lzongsexuezi512.jpg">
            <a:extLst>
              <a:ext uri="{FF2B5EF4-FFF2-40B4-BE49-F238E27FC236}">
                <a16:creationId xmlns:a16="http://schemas.microsoft.com/office/drawing/2014/main" id="{FA90E249-46B9-234C-9527-1B4ADBC47E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083" y="1015999"/>
            <a:ext cx="2481161" cy="3905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图片 5" descr="W020090218631586403778.jpg">
            <a:extLst>
              <a:ext uri="{FF2B5EF4-FFF2-40B4-BE49-F238E27FC236}">
                <a16:creationId xmlns:a16="http://schemas.microsoft.com/office/drawing/2014/main" id="{D87DC988-8F6B-C14F-9F15-08E7D0AC02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6" y="1015999"/>
            <a:ext cx="2260179" cy="3646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72B342-0ED5-9843-A82B-A57475A57534}"/>
              </a:ext>
            </a:extLst>
          </p:cNvPr>
          <p:cNvSpPr txBox="1"/>
          <p:nvPr/>
        </p:nvSpPr>
        <p:spPr>
          <a:xfrm>
            <a:off x="3971527" y="3710455"/>
            <a:ext cx="4353608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altLang="zh-CN" sz="2400" dirty="0">
                <a:solidFill>
                  <a:schemeClr val="tx1"/>
                </a:solidFill>
              </a:rPr>
              <a:t> </a:t>
            </a: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 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FF00"/>
                </a:highlight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800080"/>
                </a:highlight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800080"/>
                </a:highlight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800080"/>
                </a:highlight>
              </a:rPr>
              <a:t>tiáo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 </a:t>
            </a:r>
            <a:r>
              <a:rPr lang="en-GB" sz="2400" dirty="0" err="1">
                <a:highlight>
                  <a:srgbClr val="008000"/>
                </a:highlight>
                <a:ea typeface="+mn-lt"/>
                <a:cs typeface="+mn-lt"/>
              </a:rPr>
              <a:t>lǜ</a:t>
            </a:r>
            <a:r>
              <a:rPr lang="en-GB" sz="2400" dirty="0">
                <a:highlight>
                  <a:srgbClr val="008000"/>
                </a:highlight>
                <a:ea typeface="+mn-lt"/>
                <a:cs typeface="+mn-lt"/>
              </a:rPr>
              <a:t> </a:t>
            </a:r>
            <a:r>
              <a:rPr lang="en-GB" sz="2400" dirty="0" err="1">
                <a:highlight>
                  <a:srgbClr val="008000"/>
                </a:highlight>
                <a:ea typeface="+mn-lt"/>
                <a:cs typeface="+mn-lt"/>
              </a:rPr>
              <a:t>sè</a:t>
            </a:r>
            <a:r>
              <a:rPr lang="en-GB" sz="2400" dirty="0">
                <a:highlight>
                  <a:srgbClr val="008000"/>
                </a:highlight>
                <a:ea typeface="+mn-lt"/>
                <a:cs typeface="+mn-lt"/>
              </a:rPr>
              <a:t> de</a:t>
            </a:r>
            <a:r>
              <a:rPr lang="en-GB" sz="2400" dirty="0">
                <a:highlight>
                  <a:srgbClr val="C0C0C0"/>
                </a:highlight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chemeClr val="tx1"/>
                </a:solidFill>
                <a:ea typeface="+mn-lt"/>
                <a:cs typeface="+mn-lt"/>
              </a:rPr>
              <a:t>qún</a:t>
            </a: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altLang="zh-CN" sz="2400" dirty="0">
                <a:solidFill>
                  <a:schemeClr val="tx1"/>
                </a:solidFill>
              </a:rPr>
              <a:t>zi. </a:t>
            </a:r>
          </a:p>
          <a:p>
            <a:pPr>
              <a:defRPr/>
            </a:pP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她 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楷体"/>
                <a:ea typeface="楷体"/>
              </a:rPr>
              <a:t>穿 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了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highlight>
                  <a:srgbClr val="800080"/>
                </a:highlight>
                <a:latin typeface="楷体"/>
                <a:ea typeface="楷体"/>
              </a:rPr>
              <a:t>一条</a:t>
            </a:r>
            <a:r>
              <a:rPr lang="zh-CN" altLang="en-US" sz="2400">
                <a:solidFill>
                  <a:schemeClr val="tx1"/>
                </a:solidFill>
                <a:highlight>
                  <a:srgbClr val="008000"/>
                </a:highlight>
                <a:latin typeface="楷体"/>
                <a:ea typeface="楷体"/>
              </a:rPr>
              <a:t>绿色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的裙子。</a:t>
            </a:r>
            <a:endParaRPr lang="en-US" altLang="zh-CN" sz="2400" dirty="0">
              <a:solidFill>
                <a:schemeClr val="tx1"/>
              </a:solidFill>
              <a:latin typeface="楷体"/>
              <a:ea typeface="楷体"/>
            </a:endParaRP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She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</a:rPr>
              <a:t> is wearing</a:t>
            </a:r>
            <a:r>
              <a:rPr lang="en-US" altLang="zh-CN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800080"/>
                </a:highlight>
              </a:rPr>
              <a:t>a</a:t>
            </a:r>
            <a:r>
              <a:rPr lang="zh-CN" altLang="en-US" sz="2400" dirty="0">
                <a:solidFill>
                  <a:schemeClr val="tx1"/>
                </a:solidFill>
                <a:highlight>
                  <a:srgbClr val="800080"/>
                </a:highlight>
              </a:rPr>
              <a:t> 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800080"/>
                </a:highlight>
              </a:rPr>
              <a:t> 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008000"/>
                </a:highlight>
              </a:rPr>
              <a:t>green </a:t>
            </a:r>
            <a:r>
              <a:rPr lang="en-US" altLang="zh-CN" sz="2400" dirty="0">
                <a:solidFill>
                  <a:schemeClr val="tx1"/>
                </a:solidFill>
              </a:rPr>
              <a:t>dress.</a:t>
            </a:r>
            <a:r>
              <a:rPr lang="zh-CN" altLang="en-US" sz="2400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D15DBE-296C-4EE5-BEF7-26A50E639E0B}"/>
              </a:ext>
            </a:extLst>
          </p:cNvPr>
          <p:cNvSpPr txBox="1"/>
          <p:nvPr/>
        </p:nvSpPr>
        <p:spPr>
          <a:xfrm>
            <a:off x="26564" y="4918153"/>
            <a:ext cx="4065320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FF00"/>
                </a:highlight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7497F8"/>
                </a:highlight>
              </a:rPr>
              <a:t>yí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7497F8"/>
                </a:highlight>
              </a:rPr>
              <a:t> 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7497F8"/>
                </a:highlight>
              </a:rPr>
              <a:t>jiàn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7497F8"/>
                </a:highlight>
              </a:rPr>
              <a:t> 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C0C0C0"/>
                </a:highlight>
              </a:rPr>
              <a:t>huī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C0C0C0"/>
                </a:highlight>
              </a:rPr>
              <a:t>sè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 de </a:t>
            </a:r>
            <a:r>
              <a:rPr lang="en-GB" altLang="zh-CN" sz="2400" dirty="0" err="1">
                <a:solidFill>
                  <a:schemeClr val="tx1"/>
                </a:solidFill>
              </a:rPr>
              <a:t>dà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yī</a:t>
            </a:r>
            <a:endParaRPr lang="en-GB" altLang="zh-CN" sz="24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他 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楷体"/>
                <a:ea typeface="楷体"/>
              </a:rPr>
              <a:t>穿 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了 </a:t>
            </a:r>
            <a:r>
              <a:rPr lang="zh-CN" altLang="en-US" sz="2400">
                <a:solidFill>
                  <a:schemeClr val="tx1"/>
                </a:solidFill>
                <a:highlight>
                  <a:srgbClr val="7497F8"/>
                </a:highlight>
                <a:latin typeface="楷体"/>
                <a:ea typeface="楷体"/>
              </a:rPr>
              <a:t>一件 </a:t>
            </a:r>
            <a:r>
              <a:rPr lang="zh-CN" altLang="en-US" sz="2400">
                <a:solidFill>
                  <a:schemeClr val="tx1"/>
                </a:solidFill>
                <a:highlight>
                  <a:srgbClr val="C0C0C0"/>
                </a:highlight>
                <a:latin typeface="楷体"/>
                <a:ea typeface="楷体"/>
              </a:rPr>
              <a:t>灰色的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大衣。</a:t>
            </a:r>
            <a:endParaRPr lang="en-US" altLang="zh-CN" sz="2400">
              <a:solidFill>
                <a:schemeClr val="tx1"/>
              </a:solidFill>
              <a:highlight>
                <a:srgbClr val="7497F8"/>
              </a:highlight>
              <a:latin typeface="楷体"/>
              <a:ea typeface="楷体"/>
            </a:endParaRP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 He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</a:rPr>
              <a:t>is wearing 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7497F8"/>
                </a:highlight>
              </a:rPr>
              <a:t>a </a:t>
            </a:r>
            <a:r>
              <a:rPr lang="en-US" altLang="zh-CN" sz="2400" dirty="0">
                <a:solidFill>
                  <a:schemeClr val="tx1"/>
                </a:solidFill>
              </a:rPr>
              <a:t> 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grey </a:t>
            </a:r>
            <a:r>
              <a:rPr lang="en-US" altLang="zh-CN" sz="2400" dirty="0">
                <a:solidFill>
                  <a:schemeClr val="tx1"/>
                </a:solidFill>
              </a:rPr>
              <a:t>coat.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7414A8-EBEA-41FE-AC10-E94897B1091B}"/>
              </a:ext>
            </a:extLst>
          </p:cNvPr>
          <p:cNvSpPr txBox="1"/>
          <p:nvPr/>
        </p:nvSpPr>
        <p:spPr>
          <a:xfrm>
            <a:off x="7493105" y="5018166"/>
            <a:ext cx="4669912" cy="12618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altLang="zh-CN" sz="2800" dirty="0">
                <a:solidFill>
                  <a:schemeClr val="tx1"/>
                </a:solidFill>
              </a:rPr>
              <a:t> </a:t>
            </a: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 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FF00"/>
                </a:highlight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00FF"/>
                </a:highlight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FF00FF"/>
                </a:highlight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00FF"/>
                </a:highlight>
              </a:rPr>
              <a:t>shuāng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00FFFF"/>
                </a:highlight>
              </a:rPr>
              <a:t> 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00FFFF"/>
                </a:highlight>
              </a:rPr>
              <a:t>zōng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00FFFF"/>
                </a:highlight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00FFFF"/>
                </a:highlight>
              </a:rPr>
              <a:t>sè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00FFFF"/>
                </a:highlight>
              </a:rPr>
              <a:t> de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xié</a:t>
            </a:r>
            <a:endParaRPr lang="en-GB" altLang="zh-CN" sz="2400" dirty="0" err="1">
              <a:solidFill>
                <a:schemeClr val="tx1"/>
              </a:solidFill>
              <a:highlight>
                <a:srgbClr val="7497F8"/>
              </a:highlight>
            </a:endParaRPr>
          </a:p>
          <a:p>
            <a:pPr>
              <a:defRPr/>
            </a:pP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她 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楷体"/>
                <a:ea typeface="楷体"/>
              </a:rPr>
              <a:t>穿  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了 </a:t>
            </a:r>
            <a:r>
              <a:rPr lang="zh-CN" altLang="en-US" sz="2400">
                <a:solidFill>
                  <a:schemeClr val="tx1"/>
                </a:solidFill>
                <a:highlight>
                  <a:srgbClr val="FF00FF"/>
                </a:highlight>
                <a:latin typeface="楷体"/>
                <a:ea typeface="楷体"/>
              </a:rPr>
              <a:t>一双 </a:t>
            </a:r>
            <a:r>
              <a:rPr lang="zh-CN" altLang="en-US" sz="2400">
                <a:solidFill>
                  <a:schemeClr val="tx1"/>
                </a:solidFill>
                <a:highlight>
                  <a:srgbClr val="00FFFF"/>
                </a:highlight>
                <a:latin typeface="楷体"/>
                <a:ea typeface="楷体"/>
              </a:rPr>
              <a:t>棕色的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鞋。</a:t>
            </a:r>
            <a:endParaRPr lang="en-US" altLang="zh-CN" sz="2400">
              <a:solidFill>
                <a:schemeClr val="tx1"/>
              </a:solidFill>
              <a:highlight>
                <a:srgbClr val="7497F8"/>
              </a:highlight>
              <a:latin typeface="楷体"/>
              <a:ea typeface="楷体"/>
            </a:endParaRP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She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</a:rPr>
              <a:t>is wearing 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FF00FF"/>
                </a:highlight>
              </a:rPr>
              <a:t>a pair of 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00FFFF"/>
                </a:highlight>
              </a:rPr>
              <a:t>brown </a:t>
            </a:r>
            <a:r>
              <a:rPr lang="en-GB" altLang="zh-CN" sz="2400" dirty="0">
                <a:solidFill>
                  <a:schemeClr val="tx1"/>
                </a:solidFill>
              </a:rPr>
              <a:t>shoes. 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7675D6-DADB-489F-AAB0-4D803256E7C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784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标题 1">
            <a:extLst>
              <a:ext uri="{FF2B5EF4-FFF2-40B4-BE49-F238E27FC236}">
                <a16:creationId xmlns:a16="http://schemas.microsoft.com/office/drawing/2014/main" id="{77E57D1F-ADB7-5C4D-B63C-0B58063AD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544" y="982132"/>
            <a:ext cx="8526054" cy="1303867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latin typeface="Britannic Bold"/>
              </a:rPr>
              <a:t>What are you wearing today?</a:t>
            </a:r>
            <a:br>
              <a:rPr lang="en-US" altLang="en-US" dirty="0">
                <a:latin typeface="Britannic Bold"/>
              </a:rPr>
            </a:br>
            <a:r>
              <a:rPr lang="en-US" altLang="en-US" dirty="0">
                <a:latin typeface="Britannic Bold"/>
              </a:rPr>
              <a:t>What is he/she wearing today?</a:t>
            </a:r>
            <a:endParaRPr lang="en-GB" altLang="en-US" dirty="0">
              <a:latin typeface="Britannic Bold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A28012A-DE65-4A45-BF40-AF7256742A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479" y="643299"/>
            <a:ext cx="1746065" cy="17460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C45325-C0EB-4AA6-885A-94192F110CA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312C7C-EFFB-4147-BAAA-371E0CE4710F}"/>
              </a:ext>
            </a:extLst>
          </p:cNvPr>
          <p:cNvSpPr txBox="1"/>
          <p:nvPr/>
        </p:nvSpPr>
        <p:spPr>
          <a:xfrm>
            <a:off x="3057811" y="3673653"/>
            <a:ext cx="4915496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    </a:t>
            </a: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US" altLang="zh-CN" sz="2400" dirty="0" err="1">
                <a:solidFill>
                  <a:schemeClr val="tx1"/>
                </a:solidFill>
                <a:ea typeface="+mn-lt"/>
                <a:cs typeface="+mn-lt"/>
              </a:rPr>
              <a:t>jīn</a:t>
            </a:r>
            <a:r>
              <a:rPr lang="zh-CN" altLang="en-US" sz="24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altLang="zh-CN" sz="2400" dirty="0" err="1">
                <a:solidFill>
                  <a:schemeClr val="tx1"/>
                </a:solidFill>
                <a:ea typeface="+mn-lt"/>
                <a:cs typeface="+mn-lt"/>
              </a:rPr>
              <a:t>tiān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FF00"/>
                </a:highlight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7497F8"/>
                </a:highlight>
              </a:rPr>
              <a:t>yí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7497F8"/>
                </a:highlight>
              </a:rPr>
              <a:t> 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7497F8"/>
                </a:highlight>
              </a:rPr>
              <a:t>jiàn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7497F8"/>
                </a:highlight>
              </a:rPr>
              <a:t> .</a:t>
            </a:r>
            <a:r>
              <a:rPr lang="en-GB" sz="2400" dirty="0">
                <a:solidFill>
                  <a:schemeClr val="tx1"/>
                </a:solidFill>
                <a:highlight>
                  <a:srgbClr val="00FFFF"/>
                </a:highlight>
                <a:ea typeface="+mn-lt"/>
                <a:cs typeface="+mn-lt"/>
              </a:rPr>
              <a:t>..</a:t>
            </a:r>
            <a:r>
              <a:rPr lang="en-GB" sz="2400" dirty="0" err="1">
                <a:solidFill>
                  <a:schemeClr val="tx1"/>
                </a:solidFill>
                <a:highlight>
                  <a:srgbClr val="00FFFF"/>
                </a:highlight>
                <a:ea typeface="+mn-lt"/>
                <a:cs typeface="+mn-lt"/>
              </a:rPr>
              <a:t>sè</a:t>
            </a:r>
            <a:r>
              <a:rPr lang="en-GB" sz="2400" dirty="0">
                <a:solidFill>
                  <a:schemeClr val="tx1"/>
                </a:solidFill>
                <a:highlight>
                  <a:srgbClr val="00FFFF"/>
                </a:highlight>
                <a:ea typeface="+mn-lt"/>
                <a:cs typeface="+mn-lt"/>
              </a:rPr>
              <a:t> de</a:t>
            </a:r>
            <a:r>
              <a:rPr lang="en-GB" altLang="zh-CN" sz="2400" dirty="0">
                <a:solidFill>
                  <a:schemeClr val="tx1"/>
                </a:solidFill>
              </a:rPr>
              <a:t>…</a:t>
            </a: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B: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GB" sz="2400">
                <a:solidFill>
                  <a:schemeClr val="tx1"/>
                </a:solidFill>
                <a:latin typeface="楷体"/>
                <a:ea typeface="楷体"/>
              </a:rPr>
              <a:t>她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  今天 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楷体"/>
                <a:ea typeface="楷体"/>
              </a:rPr>
              <a:t>穿 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了  </a:t>
            </a:r>
            <a:r>
              <a:rPr lang="zh-CN" altLang="en-US" sz="2400">
                <a:solidFill>
                  <a:schemeClr val="tx1"/>
                </a:solidFill>
                <a:highlight>
                  <a:srgbClr val="7497F8"/>
                </a:highlight>
                <a:latin typeface="楷体"/>
                <a:ea typeface="楷体"/>
              </a:rPr>
              <a:t>一件 </a:t>
            </a:r>
            <a:r>
              <a:rPr lang="en-GB" altLang="zh-CN" sz="2400" dirty="0">
                <a:solidFill>
                  <a:schemeClr val="tx1"/>
                </a:solidFill>
                <a:latin typeface="楷体"/>
                <a:ea typeface="楷体"/>
              </a:rPr>
              <a:t>…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00FFFF"/>
                </a:highlight>
                <a:latin typeface="楷体"/>
                <a:ea typeface="楷体"/>
              </a:rPr>
              <a:t>色的</a:t>
            </a:r>
            <a:r>
              <a:rPr lang="en-GB" altLang="zh-CN" sz="2400" dirty="0">
                <a:solidFill>
                  <a:schemeClr val="tx1"/>
                </a:solidFill>
                <a:latin typeface="楷体"/>
                <a:ea typeface="楷体"/>
              </a:rPr>
              <a:t>...。</a:t>
            </a:r>
            <a:endParaRPr lang="en-US" altLang="zh-CN" sz="2400" dirty="0">
              <a:solidFill>
                <a:schemeClr val="tx1"/>
              </a:solidFill>
              <a:latin typeface="楷体"/>
              <a:ea typeface="楷体"/>
            </a:endParaRP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 </a:t>
            </a:r>
            <a:r>
              <a:rPr lang="zh-CN" altLang="en-US" sz="2400" dirty="0">
                <a:solidFill>
                  <a:schemeClr val="tx1"/>
                </a:solidFill>
              </a:rPr>
              <a:t>    </a:t>
            </a:r>
            <a:r>
              <a:rPr lang="en-US" altLang="zh-CN" sz="2400" dirty="0">
                <a:solidFill>
                  <a:schemeClr val="tx1"/>
                </a:solidFill>
              </a:rPr>
              <a:t>she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is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</a:rPr>
              <a:t>wearing</a:t>
            </a:r>
            <a:r>
              <a:rPr lang="en-US" altLang="zh-CN" sz="2400" dirty="0">
                <a:solidFill>
                  <a:schemeClr val="tx1"/>
                </a:solidFill>
              </a:rPr>
              <a:t> 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7497F8"/>
                </a:highlight>
              </a:rPr>
              <a:t>a   </a:t>
            </a:r>
            <a:r>
              <a:rPr lang="en-US" altLang="zh-CN" sz="2400" dirty="0">
                <a:solidFill>
                  <a:schemeClr val="tx1"/>
                </a:solidFill>
              </a:rPr>
              <a:t>… today.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E34E9D-005A-DB49-B153-B44BB6B36692}"/>
              </a:ext>
            </a:extLst>
          </p:cNvPr>
          <p:cNvSpPr txBox="1"/>
          <p:nvPr/>
        </p:nvSpPr>
        <p:spPr>
          <a:xfrm>
            <a:off x="1014148" y="2431344"/>
            <a:ext cx="5629701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     </a:t>
            </a:r>
            <a:r>
              <a:rPr lang="en-GB" altLang="zh-CN" sz="2400" dirty="0">
                <a:solidFill>
                  <a:schemeClr val="tx1"/>
                </a:solidFill>
              </a:rPr>
              <a:t>W</a:t>
            </a:r>
            <a:r>
              <a:rPr lang="en-US" altLang="zh-CN" sz="2400" dirty="0">
                <a:solidFill>
                  <a:schemeClr val="tx1"/>
                </a:solidFill>
              </a:rPr>
              <a:t>ŏ</a:t>
            </a:r>
            <a:r>
              <a:rPr lang="zh-CN" altLang="en-US" sz="2400">
                <a:solidFill>
                  <a:schemeClr val="tx1"/>
                </a:solidFill>
              </a:rPr>
              <a:t> jīn tiān 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FF00"/>
                </a:highlight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C0C0C0"/>
                </a:highlight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C0C0C0"/>
                </a:highlight>
              </a:rPr>
              <a:t>tiáo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 .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00FFFF"/>
                </a:highlight>
              </a:rPr>
              <a:t>.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00FFFF"/>
                </a:highlight>
              </a:rPr>
              <a:t>sè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00FFFF"/>
                </a:highlight>
              </a:rPr>
              <a:t> de ...</a:t>
            </a:r>
            <a:r>
              <a:rPr lang="en-GB" altLang="zh-CN" sz="2400" dirty="0">
                <a:solidFill>
                  <a:schemeClr val="tx1"/>
                </a:solidFill>
              </a:rPr>
              <a:t>. </a:t>
            </a: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A: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 我 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 </a:t>
            </a:r>
            <a:r>
              <a:rPr lang="en-US" altLang="zh-CN" sz="2400" dirty="0" err="1">
                <a:solidFill>
                  <a:schemeClr val="tx1"/>
                </a:solidFill>
                <a:latin typeface="楷体"/>
                <a:ea typeface="楷体"/>
              </a:rPr>
              <a:t>今天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楷体"/>
                <a:ea typeface="楷体"/>
              </a:rPr>
              <a:t>穿   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了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highlight>
                  <a:srgbClr val="C0C0C0"/>
                </a:highlight>
                <a:latin typeface="楷体"/>
                <a:ea typeface="楷体"/>
              </a:rPr>
              <a:t>一条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  </a:t>
            </a:r>
            <a:r>
              <a:rPr lang="zh-CN" altLang="en-US" sz="2400">
                <a:solidFill>
                  <a:schemeClr val="tx1"/>
                </a:solidFill>
                <a:highlight>
                  <a:srgbClr val="00FFFF"/>
                </a:highlight>
                <a:latin typeface="楷体"/>
                <a:ea typeface="楷体"/>
              </a:rPr>
              <a:t>…色的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...。</a:t>
            </a:r>
            <a:endParaRPr lang="en-US" altLang="zh-CN" sz="2400" dirty="0">
              <a:solidFill>
                <a:schemeClr val="tx1"/>
              </a:solidFill>
              <a:latin typeface="楷体"/>
              <a:ea typeface="楷体"/>
            </a:endParaRP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     </a:t>
            </a:r>
            <a:r>
              <a:rPr lang="en-US" altLang="zh-CN" sz="2400" dirty="0">
                <a:solidFill>
                  <a:schemeClr val="tx1"/>
                </a:solidFill>
              </a:rPr>
              <a:t>I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am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</a:rPr>
              <a:t>wearing</a:t>
            </a:r>
            <a:r>
              <a:rPr lang="zh-CN" altLang="en-US" sz="2400" dirty="0">
                <a:solidFill>
                  <a:schemeClr val="tx1"/>
                </a:solidFill>
              </a:rPr>
              <a:t> 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C0C0C0"/>
                </a:highlight>
              </a:rPr>
              <a:t>a</a:t>
            </a:r>
            <a:r>
              <a:rPr lang="zh-CN" altLang="en-US" sz="2400" dirty="0">
                <a:solidFill>
                  <a:schemeClr val="tx1"/>
                </a:solidFill>
                <a:highlight>
                  <a:srgbClr val="C0C0C0"/>
                </a:highlight>
              </a:rPr>
              <a:t> </a:t>
            </a:r>
            <a:r>
              <a:rPr lang="en-US" altLang="zh-CN" sz="2400" dirty="0">
                <a:solidFill>
                  <a:schemeClr val="tx1"/>
                </a:solidFill>
              </a:rPr>
              <a:t> … today.</a:t>
            </a:r>
            <a:r>
              <a:rPr lang="zh-CN" altLang="en-US" sz="2400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6E5C5C-013C-9D42-8083-83D14B437E7A}"/>
              </a:ext>
            </a:extLst>
          </p:cNvPr>
          <p:cNvSpPr txBox="1"/>
          <p:nvPr/>
        </p:nvSpPr>
        <p:spPr>
          <a:xfrm>
            <a:off x="5940575" y="4992183"/>
            <a:ext cx="5805970" cy="12618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altLang="zh-CN" sz="2800" dirty="0">
                <a:solidFill>
                  <a:schemeClr val="tx1"/>
                </a:solidFill>
              </a:rPr>
              <a:t> </a:t>
            </a:r>
            <a:r>
              <a:rPr lang="zh-CN" altLang="en-US" sz="2400" dirty="0">
                <a:solidFill>
                  <a:schemeClr val="tx1"/>
                </a:solidFill>
              </a:rPr>
              <a:t>   </a:t>
            </a:r>
            <a:r>
              <a:rPr lang="en-US" altLang="zh-CN" sz="2400" dirty="0" err="1">
                <a:solidFill>
                  <a:schemeClr val="tx1"/>
                </a:solidFill>
              </a:rPr>
              <a:t>Tā</a:t>
            </a:r>
            <a:r>
              <a:rPr lang="zh-CN" altLang="en-US" sz="2400" dirty="0">
                <a:solidFill>
                  <a:schemeClr val="tx1"/>
                </a:solidFill>
              </a:rPr>
              <a:t> 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zh-CN" sz="24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US" altLang="zh-CN" sz="2400" dirty="0" err="1">
                <a:solidFill>
                  <a:schemeClr val="tx1"/>
                </a:solidFill>
                <a:ea typeface="+mn-lt"/>
                <a:cs typeface="+mn-lt"/>
              </a:rPr>
              <a:t>jīn</a:t>
            </a:r>
            <a:r>
              <a:rPr lang="zh-CN" sz="24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altLang="zh-CN" sz="2400" dirty="0" err="1">
                <a:solidFill>
                  <a:schemeClr val="tx1"/>
                </a:solidFill>
                <a:ea typeface="+mn-lt"/>
                <a:cs typeface="+mn-lt"/>
              </a:rPr>
              <a:t>tiān</a:t>
            </a:r>
            <a:r>
              <a:rPr lang="zh-CN" altLang="en-US" sz="24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FF00"/>
                </a:highlight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00FF"/>
                </a:highlight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FF00FF"/>
                </a:highlight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  <a:highlight>
                  <a:srgbClr val="FF00FF"/>
                </a:highlight>
              </a:rPr>
              <a:t>shuāng</a:t>
            </a:r>
            <a:r>
              <a:rPr lang="en-GB" sz="2400" dirty="0" err="1">
                <a:solidFill>
                  <a:schemeClr val="tx1"/>
                </a:solidFill>
                <a:highlight>
                  <a:srgbClr val="00FFFF"/>
                </a:highlight>
              </a:rPr>
              <a:t>.sè</a:t>
            </a:r>
            <a:r>
              <a:rPr lang="en-GB" sz="2400" dirty="0">
                <a:solidFill>
                  <a:schemeClr val="tx1"/>
                </a:solidFill>
                <a:highlight>
                  <a:srgbClr val="00FFFF"/>
                </a:highlight>
              </a:rPr>
              <a:t> de</a:t>
            </a:r>
            <a:r>
              <a:rPr lang="en-GB" altLang="zh-CN" sz="2400" dirty="0">
                <a:solidFill>
                  <a:schemeClr val="tx1"/>
                </a:solidFill>
              </a:rPr>
              <a:t> </a:t>
            </a:r>
            <a:r>
              <a:rPr lang="en-US" altLang="zh-CN" sz="2400" dirty="0">
                <a:solidFill>
                  <a:schemeClr val="tx1"/>
                </a:solidFill>
              </a:rPr>
              <a:t>…</a:t>
            </a:r>
            <a:r>
              <a:rPr lang="en-GB" altLang="zh-CN" sz="2400" dirty="0">
                <a:solidFill>
                  <a:schemeClr val="tx1"/>
                </a:solidFill>
              </a:rPr>
              <a:t> </a:t>
            </a:r>
            <a:endParaRPr lang="en-GB" altLang="zh-CN" sz="2400" dirty="0">
              <a:solidFill>
                <a:schemeClr val="tx1"/>
              </a:solidFill>
              <a:highlight>
                <a:srgbClr val="7497F8"/>
              </a:highlight>
            </a:endParaRPr>
          </a:p>
          <a:p>
            <a:pPr>
              <a:defRPr/>
            </a:pPr>
            <a:r>
              <a:rPr lang="en-GB" altLang="zh-CN" sz="2400" dirty="0">
                <a:solidFill>
                  <a:schemeClr val="tx1"/>
                </a:solidFill>
                <a:latin typeface="楷体"/>
                <a:ea typeface="楷体"/>
              </a:rPr>
              <a:t>C: 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他  今天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 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highlight>
                  <a:srgbClr val="FFFF00"/>
                </a:highlight>
                <a:latin typeface="楷体"/>
                <a:ea typeface="楷体"/>
              </a:rPr>
              <a:t>穿  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 </a:t>
            </a:r>
            <a:r>
              <a:rPr lang="zh-CN" altLang="en-US" sz="2400">
                <a:solidFill>
                  <a:schemeClr val="tx1"/>
                </a:solidFill>
                <a:latin typeface="楷体"/>
                <a:ea typeface="楷体"/>
              </a:rPr>
              <a:t>了  </a:t>
            </a:r>
            <a:r>
              <a:rPr lang="zh-CN" altLang="en-US" sz="2400">
                <a:solidFill>
                  <a:schemeClr val="tx1"/>
                </a:solidFill>
                <a:highlight>
                  <a:srgbClr val="FF00FF"/>
                </a:highlight>
                <a:latin typeface="楷体"/>
                <a:ea typeface="楷体"/>
              </a:rPr>
              <a:t>一双   </a:t>
            </a:r>
            <a:r>
              <a:rPr lang="zh-CN" altLang="en-US" sz="2400">
                <a:solidFill>
                  <a:schemeClr val="tx1"/>
                </a:solidFill>
                <a:highlight>
                  <a:srgbClr val="00FFFF"/>
                </a:highlight>
                <a:latin typeface="楷体"/>
                <a:ea typeface="楷体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00FFFF"/>
                </a:highlight>
                <a:latin typeface="楷体"/>
                <a:ea typeface="楷体"/>
              </a:rPr>
              <a:t>…</a:t>
            </a:r>
            <a:r>
              <a:rPr lang="en-US" altLang="zh-CN" sz="2400" dirty="0" err="1">
                <a:solidFill>
                  <a:schemeClr val="tx1"/>
                </a:solidFill>
                <a:highlight>
                  <a:srgbClr val="00FFFF"/>
                </a:highlight>
                <a:latin typeface="楷体"/>
                <a:ea typeface="楷体"/>
              </a:rPr>
              <a:t>色的</a:t>
            </a:r>
            <a:r>
              <a:rPr lang="en-US" altLang="zh-CN" sz="2400" dirty="0">
                <a:solidFill>
                  <a:schemeClr val="tx1"/>
                </a:solidFill>
                <a:latin typeface="楷体"/>
                <a:ea typeface="楷体"/>
              </a:rPr>
              <a:t>...。</a:t>
            </a:r>
            <a:endParaRPr lang="en-US" altLang="zh-CN" sz="2400" dirty="0">
              <a:solidFill>
                <a:schemeClr val="tx1"/>
              </a:solidFill>
              <a:highlight>
                <a:srgbClr val="7497F8"/>
              </a:highlight>
              <a:latin typeface="楷体"/>
              <a:ea typeface="楷体"/>
            </a:endParaRP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     </a:t>
            </a:r>
            <a:r>
              <a:rPr lang="en-US" altLang="zh-CN" sz="2400" dirty="0">
                <a:solidFill>
                  <a:schemeClr val="tx1"/>
                </a:solidFill>
              </a:rPr>
              <a:t>he is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</a:rPr>
              <a:t>wearing</a:t>
            </a:r>
            <a:r>
              <a:rPr lang="zh-CN" altLang="en-US" sz="2400" dirty="0">
                <a:solidFill>
                  <a:schemeClr val="tx1"/>
                </a:solidFill>
              </a:rPr>
              <a:t> </a:t>
            </a:r>
            <a:r>
              <a:rPr lang="en-US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  <a:highlight>
                  <a:srgbClr val="FF00FF"/>
                </a:highlight>
              </a:rPr>
              <a:t>a pair of 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</a:t>
            </a:r>
            <a:r>
              <a:rPr lang="en-GB" altLang="zh-CN" sz="2400" dirty="0">
                <a:solidFill>
                  <a:schemeClr val="tx1"/>
                </a:solidFill>
              </a:rPr>
              <a:t> today.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59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BD442-4660-4220-A2FE-9EE660BFC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>
                <a:ea typeface="ＭＳ Ｐゴシック"/>
              </a:rPr>
              <a:t>What colour do you like wearing? </a:t>
            </a:r>
            <a:endParaRPr lang="ja-JP" altLang="en-US" dirty="0">
              <a:ea typeface="ＭＳ Ｐゴシック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06E36-2EEE-4A18-A6AF-6B823B3CAA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>
                <a:ea typeface="+mn-lt"/>
              </a:rPr>
              <a:t>n</a:t>
            </a:r>
            <a:r>
              <a:rPr lang="ja-JP" sz="3600">
                <a:ea typeface="ＭＳ Ｐ明朝"/>
              </a:rPr>
              <a:t>ǐ </a:t>
            </a:r>
            <a:r>
              <a:rPr lang="en-US" sz="3600" dirty="0">
                <a:ea typeface="+mn-lt"/>
              </a:rPr>
              <a:t>x</a:t>
            </a:r>
            <a:r>
              <a:rPr lang="ja-JP" sz="3600">
                <a:ea typeface="ＭＳ Ｐ明朝"/>
              </a:rPr>
              <a:t>ǐ </a:t>
            </a:r>
            <a:r>
              <a:rPr lang="en-US" sz="3600" dirty="0" err="1">
                <a:ea typeface="+mn-lt"/>
              </a:rPr>
              <a:t>huān</a:t>
            </a:r>
            <a:r>
              <a:rPr lang="en-US" sz="3600" dirty="0">
                <a:ea typeface="+mn-lt"/>
              </a:rPr>
              <a:t> </a:t>
            </a:r>
            <a:r>
              <a:rPr lang="en-US" sz="3600" dirty="0" err="1">
                <a:ea typeface="+mn-lt"/>
              </a:rPr>
              <a:t>chuān</a:t>
            </a:r>
            <a:r>
              <a:rPr lang="en-US" sz="3600" dirty="0">
                <a:ea typeface="+mn-lt"/>
              </a:rPr>
              <a:t> </a:t>
            </a:r>
            <a:r>
              <a:rPr lang="en-US" sz="3600" dirty="0" err="1">
                <a:ea typeface="+mn-lt"/>
              </a:rPr>
              <a:t>shén</a:t>
            </a:r>
            <a:r>
              <a:rPr lang="en-US" sz="3600" dirty="0">
                <a:ea typeface="+mn-lt"/>
              </a:rPr>
              <a:t> me </a:t>
            </a:r>
            <a:r>
              <a:rPr lang="en-US" sz="3600" dirty="0" err="1">
                <a:ea typeface="+mn-lt"/>
              </a:rPr>
              <a:t>yán</a:t>
            </a:r>
            <a:r>
              <a:rPr lang="en-US" sz="3600" dirty="0">
                <a:ea typeface="+mn-lt"/>
              </a:rPr>
              <a:t> </a:t>
            </a:r>
            <a:r>
              <a:rPr lang="en-US" sz="3600" dirty="0" err="1">
                <a:ea typeface="+mn-lt"/>
              </a:rPr>
              <a:t>sè</a:t>
            </a:r>
            <a:r>
              <a:rPr lang="en-US" sz="3600" dirty="0">
                <a:ea typeface="+mn-lt"/>
              </a:rPr>
              <a:t> de </a:t>
            </a:r>
            <a:r>
              <a:rPr lang="en-US" sz="3600" dirty="0" err="1">
                <a:ea typeface="+mn-lt"/>
              </a:rPr>
              <a:t>yī</a:t>
            </a:r>
            <a:r>
              <a:rPr lang="en-US" sz="3600" dirty="0">
                <a:ea typeface="+mn-lt"/>
              </a:rPr>
              <a:t> fu? </a:t>
            </a:r>
            <a:endParaRPr lang="ja-JP" sz="3600">
              <a:ea typeface="+mn-lt"/>
              <a:cs typeface="+mn-lt"/>
            </a:endParaRPr>
          </a:p>
          <a:p>
            <a:pPr marL="0" indent="0">
              <a:buSzPct val="114999"/>
              <a:buNone/>
            </a:pPr>
            <a:r>
              <a:rPr lang="ja-JP" altLang="en-US" sz="3600">
                <a:ea typeface="ＭＳ Ｐ明朝"/>
              </a:rPr>
              <a:t>你 喜欢     穿         什么颜色的    衣服？</a:t>
            </a:r>
          </a:p>
          <a:p>
            <a:pPr>
              <a:buNone/>
            </a:pPr>
            <a:r>
              <a:rPr lang="en-US" sz="3600" dirty="0">
                <a:ea typeface="+mn-lt"/>
              </a:rPr>
              <a:t>w</a:t>
            </a:r>
            <a:r>
              <a:rPr lang="ja-JP" sz="3600">
                <a:ea typeface="ＭＳ Ｐ明朝"/>
              </a:rPr>
              <a:t>ǒ </a:t>
            </a:r>
            <a:r>
              <a:rPr lang="en-US" sz="3600" dirty="0" err="1">
                <a:ea typeface="+mn-lt"/>
              </a:rPr>
              <a:t>xǐ</a:t>
            </a:r>
            <a:r>
              <a:rPr lang="ja-JP" sz="3600" dirty="0">
                <a:ea typeface="ＭＳ Ｐ明朝"/>
              </a:rPr>
              <a:t> </a:t>
            </a:r>
            <a:r>
              <a:rPr lang="en-US" sz="3600" dirty="0" err="1">
                <a:ea typeface="+mn-lt"/>
              </a:rPr>
              <a:t>huān</a:t>
            </a:r>
            <a:r>
              <a:rPr lang="en-US" sz="3600" dirty="0">
                <a:ea typeface="+mn-lt"/>
              </a:rPr>
              <a:t> </a:t>
            </a:r>
            <a:r>
              <a:rPr lang="en-US" sz="3600" dirty="0" err="1">
                <a:ea typeface="+mn-lt"/>
              </a:rPr>
              <a:t>chuān</a:t>
            </a:r>
            <a:r>
              <a:rPr lang="en-US" sz="3600" dirty="0">
                <a:ea typeface="+mn-lt"/>
              </a:rPr>
              <a:t> ......</a:t>
            </a:r>
            <a:r>
              <a:rPr lang="en-US" sz="3600" dirty="0" err="1">
                <a:ea typeface="+mn-lt"/>
              </a:rPr>
              <a:t>sè</a:t>
            </a:r>
            <a:r>
              <a:rPr lang="en-US" sz="3600" dirty="0">
                <a:ea typeface="+mn-lt"/>
              </a:rPr>
              <a:t> de......</a:t>
            </a:r>
            <a:endParaRPr lang="ja-JP" sz="3600" dirty="0">
              <a:ea typeface="+mn-lt"/>
              <a:cs typeface="+mn-lt"/>
            </a:endParaRPr>
          </a:p>
          <a:p>
            <a:pPr marL="0" indent="0">
              <a:buSzPct val="114999"/>
              <a:buNone/>
            </a:pPr>
            <a:r>
              <a:rPr lang="ja-JP" altLang="en-US" sz="3600">
                <a:ea typeface="ＭＳ Ｐ明朝"/>
              </a:rPr>
              <a:t>我 喜欢        穿   ......色的......。</a:t>
            </a:r>
            <a:endParaRPr lang="ja-JP" altLang="en-US" sz="3600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11636355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6F460-D4BC-44B1-9494-427F68A72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Self introduction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A5A73-F999-4632-94E0-9FD2D1754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6773139" cy="543472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What's your name?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What's your nationality?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Where do you live?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How old are you?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What's your birthday?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What do you like and dislike? 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What </a:t>
            </a:r>
            <a:r>
              <a:rPr lang="en-US" dirty="0" err="1"/>
              <a:t>colour</a:t>
            </a:r>
            <a:r>
              <a:rPr lang="en-US" dirty="0"/>
              <a:t> do you like? 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How many people and pets are there in your family? 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What do they like and dislike?</a:t>
            </a:r>
            <a:endParaRPr lang="en-US"/>
          </a:p>
          <a:p>
            <a:pPr>
              <a:lnSpc>
                <a:spcPct val="90000"/>
              </a:lnSpc>
              <a:buSzPct val="114999"/>
            </a:pPr>
            <a:r>
              <a:rPr lang="en-US" dirty="0"/>
              <a:t>What </a:t>
            </a:r>
            <a:r>
              <a:rPr lang="en-US" dirty="0" err="1"/>
              <a:t>colour</a:t>
            </a:r>
            <a:r>
              <a:rPr lang="en-US" dirty="0"/>
              <a:t> do they like?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3812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70560"/>
            <a:ext cx="9144000" cy="551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980" y="3363913"/>
            <a:ext cx="3167063" cy="2690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165" y="4243251"/>
            <a:ext cx="2512820" cy="200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704" y="788887"/>
            <a:ext cx="2253296" cy="225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032625" y="3141663"/>
            <a:ext cx="2808288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ko-KR" altLang="en-US" sz="8800" b="1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476" y="670560"/>
            <a:ext cx="2496504" cy="249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583114" y="1916113"/>
            <a:ext cx="3584575" cy="1447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老师，</a:t>
            </a:r>
            <a:endParaRPr lang="ko-KR" altLang="en-US" sz="8800" b="1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E5E010-9DF9-4E33-A545-CF3B4045E4F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765597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1802</Words>
  <Application>Microsoft Office PowerPoint</Application>
  <PresentationFormat>Widescreen</PresentationFormat>
  <Paragraphs>384</Paragraphs>
  <Slides>40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Numbers 1-100</vt:lpstr>
      <vt:lpstr>PowerPoint Presentation</vt:lpstr>
      <vt:lpstr>                 wŏ de  ài hào  shì  My hobby is  … 我 的 爱 好 是…… </vt:lpstr>
      <vt:lpstr>PowerPoint Presentation</vt:lpstr>
      <vt:lpstr>.</vt:lpstr>
      <vt:lpstr>PowerPoint Presentation</vt:lpstr>
      <vt:lpstr>Key words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PARTS OF THE BODY-身体部位</vt:lpstr>
      <vt:lpstr>Learn to say </vt:lpstr>
      <vt:lpstr> Words for the song </vt:lpstr>
      <vt:lpstr>Learn a Chinese song-  Head , shoulder, knees and toes</vt:lpstr>
      <vt:lpstr>PowerPoint Presentation</vt:lpstr>
      <vt:lpstr>PowerPoint Presentation</vt:lpstr>
      <vt:lpstr>Colour &amp; clothes yán sè hé yī fu 颜色和衣服</vt:lpstr>
      <vt:lpstr>PowerPoint Presentation</vt:lpstr>
      <vt:lpstr>What colour do you like?</vt:lpstr>
      <vt:lpstr>PowerPoint Presentation</vt:lpstr>
      <vt:lpstr>V.穿chuān</vt:lpstr>
      <vt:lpstr>Challenge time </vt:lpstr>
      <vt:lpstr>PowerPoint Presentation</vt:lpstr>
      <vt:lpstr>What are you wearing today? What is he/she wearing today?</vt:lpstr>
      <vt:lpstr>What colour do you like wearing? </vt:lpstr>
      <vt:lpstr>Self introduction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226</cp:revision>
  <dcterms:created xsi:type="dcterms:W3CDTF">2020-07-29T22:08:24Z</dcterms:created>
  <dcterms:modified xsi:type="dcterms:W3CDTF">2021-07-06T21:25:49Z</dcterms:modified>
</cp:coreProperties>
</file>