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58" r:id="rId3"/>
    <p:sldId id="257" r:id="rId4"/>
    <p:sldId id="259" r:id="rId5"/>
    <p:sldId id="260" r:id="rId6"/>
    <p:sldId id="261" r:id="rId7"/>
    <p:sldId id="262" r:id="rId8"/>
    <p:sldId id="263" r:id="rId9"/>
    <p:sldId id="264" r:id="rId10"/>
    <p:sldId id="266" r:id="rId11"/>
    <p:sldId id="268" r:id="rId12"/>
    <p:sldId id="269" r:id="rId13"/>
    <p:sldId id="270" r:id="rId14"/>
    <p:sldId id="271" r:id="rId15"/>
    <p:sldId id="272" r:id="rId16"/>
    <p:sldId id="267" r:id="rId17"/>
    <p:sldId id="273" r:id="rId18"/>
    <p:sldId id="274" r:id="rId19"/>
    <p:sldId id="275" r:id="rId20"/>
    <p:sldId id="277" r:id="rId21"/>
    <p:sldId id="278" r:id="rId22"/>
    <p:sldId id="280" r:id="rId23"/>
    <p:sldId id="279" r:id="rId24"/>
    <p:sldId id="276" r:id="rId25"/>
    <p:sldId id="28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67254" autoAdjust="0"/>
  </p:normalViewPr>
  <p:slideViewPr>
    <p:cSldViewPr snapToGrid="0">
      <p:cViewPr varScale="1">
        <p:scale>
          <a:sx n="76" d="100"/>
          <a:sy n="76" d="100"/>
        </p:scale>
        <p:origin x="126" y="102"/>
      </p:cViewPr>
      <p:guideLst/>
    </p:cSldViewPr>
  </p:slideViewPr>
  <p:notesTextViewPr>
    <p:cViewPr>
      <p:scale>
        <a:sx n="1" d="1"/>
        <a:sy n="1" d="1"/>
      </p:scale>
      <p:origin x="0" y="-46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FF8B69-EBAC-4D34-AC23-E3BBF015B7DC}" type="datetimeFigureOut">
              <a:rPr lang="en-GB" smtClean="0"/>
              <a:t>26/10/2016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7C978-7519-4872-BD28-7875084AAE55}" type="slidenum">
              <a:rPr lang="en-GB" smtClean="0"/>
              <a:t>‹#›</a:t>
            </a:fld>
            <a:endParaRPr lang="en-GB"/>
          </a:p>
        </p:txBody>
      </p:sp>
    </p:spTree>
    <p:extLst>
      <p:ext uri="{BB962C8B-B14F-4D97-AF65-F5344CB8AC3E}">
        <p14:creationId xmlns:p14="http://schemas.microsoft.com/office/powerpoint/2010/main" val="1804430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oxfordscholarship.com/view/10.1093/acprof:oso/9780198202219.001.0001/acprof-9780198202219-chapter-5#acprof-9780198202219-note-180"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www.oxfordscholarship.com/view/10.1093/acprof:oso/9780198202219.001.0001/acprof-9780198202219-chapter-5#acprof-9780198202219-note-181"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oxfordscholarship.com/view/10.1093/acprof:oso/9780198202219.001.0001/acprof-9780198202219-chapter-5#acprof-9780198202219-note-212"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oxfordscholarship.com/view/10.1093/acprof:oso/9780198202219.001.0001/acprof-9780198202219-chapter-7#acprof-9780198202219-note-331"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oxfordscholarship.com/view/10.1093/acprof:oso/9780198202219.001.0001/acprof-9780198202219-chapter-7#acprof-9780198202219-note-344"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academy</a:t>
            </a:r>
            <a:r>
              <a:rPr lang="en-GB" baseline="0" dirty="0" smtClean="0"/>
              <a:t> of </a:t>
            </a:r>
            <a:r>
              <a:rPr lang="en-GB" baseline="0" dirty="0" err="1" smtClean="0"/>
              <a:t>Gundishapur</a:t>
            </a:r>
            <a:r>
              <a:rPr lang="en-GB" baseline="0" dirty="0" smtClean="0"/>
              <a:t> was a renowned academy of learning, it was the intellectual centre of the </a:t>
            </a:r>
            <a:r>
              <a:rPr lang="en-GB" baseline="0" dirty="0" err="1" smtClean="0"/>
              <a:t>Sassanie</a:t>
            </a:r>
            <a:r>
              <a:rPr lang="en-GB" baseline="0" dirty="0" smtClean="0"/>
              <a:t> empire. It offered training in medicine, philosophy, theology and science. It was versed not only in Zoroastrian and Persian traditions, but also Greek and Indian learning as well.</a:t>
            </a:r>
          </a:p>
          <a:p>
            <a:r>
              <a:rPr lang="en-GB" baseline="0" dirty="0" smtClean="0"/>
              <a:t>According to the Cambridge History of Iran, it was the most important medical centre of the ancient world (defined as Europe, Mediterranean and the Near East) during the 6</a:t>
            </a:r>
            <a:r>
              <a:rPr lang="en-GB" baseline="30000" dirty="0" smtClean="0"/>
              <a:t>th</a:t>
            </a:r>
            <a:r>
              <a:rPr lang="en-GB" baseline="0" dirty="0" smtClean="0"/>
              <a:t> and 7</a:t>
            </a:r>
            <a:r>
              <a:rPr lang="en-GB" baseline="30000" dirty="0" smtClean="0"/>
              <a:t>th</a:t>
            </a:r>
            <a:r>
              <a:rPr lang="en-GB" baseline="0" dirty="0" smtClean="0"/>
              <a:t> Centuries.</a:t>
            </a:r>
          </a:p>
          <a:p>
            <a:r>
              <a:rPr lang="en-GB" baseline="0" dirty="0" smtClean="0"/>
              <a:t>Scholars and graduates were later appointed to important governmental positions, and physicians needed a license to practice medicine.</a:t>
            </a:r>
          </a:p>
          <a:p>
            <a:r>
              <a:rPr lang="en-GB" baseline="0" dirty="0" err="1" smtClean="0"/>
              <a:t>Anushiravan</a:t>
            </a:r>
            <a:r>
              <a:rPr lang="en-GB" baseline="0" dirty="0" smtClean="0"/>
              <a:t> organised the world’s first medical symposium in Ctesiphon in 550CE, in which hundreds of physicians and religious figures from different countries participated.</a:t>
            </a:r>
          </a:p>
          <a:p>
            <a:r>
              <a:rPr lang="en-GB" baseline="0" dirty="0" err="1" smtClean="0"/>
              <a:t>Anushiravan</a:t>
            </a:r>
            <a:r>
              <a:rPr lang="en-GB" baseline="0" dirty="0" smtClean="0"/>
              <a:t> welcomed the Nestorian physicians and Greek philosophers of the famous school of Edessa after it was closed by order of the Byzantine emperor.</a:t>
            </a:r>
          </a:p>
          <a:p>
            <a:endParaRPr lang="en-GB" baseline="0" dirty="0" smtClean="0"/>
          </a:p>
          <a:p>
            <a:r>
              <a:rPr lang="en-GB" baseline="0" dirty="0" smtClean="0"/>
              <a:t>At </a:t>
            </a:r>
            <a:r>
              <a:rPr lang="en-GB" baseline="0" dirty="0" err="1" smtClean="0"/>
              <a:t>Gundishapur</a:t>
            </a:r>
            <a:r>
              <a:rPr lang="en-GB" baseline="0" dirty="0" smtClean="0"/>
              <a:t> students were trained, the ill were cured and medical books were gathered, translated and compiled, to be used as a scientific reference for a long time after.</a:t>
            </a:r>
          </a:p>
          <a:p>
            <a:r>
              <a:rPr lang="en-GB" baseline="0" dirty="0" smtClean="0"/>
              <a:t>In addition to systemizing medical treatment and knowledge, the scholars of the academy also transformed medical education; rather than apprenticing with just one physician, medical students were required to work in the hospital under the supervision of the whole medical faculty.</a:t>
            </a:r>
          </a:p>
          <a:p>
            <a:r>
              <a:rPr lang="en-GB" baseline="0" dirty="0" smtClean="0"/>
              <a:t>The Sassanid dynasty fell to Muslim Arab armies in 638AD. The academy survived the change of rulers and persisted for several </a:t>
            </a:r>
            <a:r>
              <a:rPr lang="en-GB" baseline="0" dirty="0" err="1" smtClean="0"/>
              <a:t>centruies</a:t>
            </a:r>
            <a:r>
              <a:rPr lang="en-GB" baseline="0" dirty="0" smtClean="0"/>
              <a:t> as a Muslim centre of higher learning. It was later rivalled by an institute established at the </a:t>
            </a:r>
            <a:r>
              <a:rPr lang="en-GB" baseline="0" dirty="0" err="1" smtClean="0"/>
              <a:t>Abasid</a:t>
            </a:r>
            <a:r>
              <a:rPr lang="en-GB" baseline="0" dirty="0" smtClean="0"/>
              <a:t> capital of Baghdad. In 832AD, </a:t>
            </a:r>
            <a:r>
              <a:rPr lang="en-GB" baseline="0" dirty="0" err="1" smtClean="0"/>
              <a:t>Calip</a:t>
            </a:r>
            <a:r>
              <a:rPr lang="en-GB" baseline="0" dirty="0" smtClean="0"/>
              <a:t> al-</a:t>
            </a:r>
            <a:r>
              <a:rPr lang="en-GB" baseline="0" dirty="0" err="1" smtClean="0"/>
              <a:t>Ma’mun</a:t>
            </a:r>
            <a:r>
              <a:rPr lang="en-GB" baseline="0" dirty="0" smtClean="0"/>
              <a:t> founded the famous </a:t>
            </a:r>
            <a:r>
              <a:rPr lang="en-GB" baseline="0" dirty="0" err="1" smtClean="0"/>
              <a:t>Baytu</a:t>
            </a:r>
            <a:r>
              <a:rPr lang="en-GB" baseline="0" dirty="0" smtClean="0"/>
              <a:t> I-</a:t>
            </a:r>
            <a:r>
              <a:rPr lang="en-GB" baseline="0" dirty="0" err="1" smtClean="0"/>
              <a:t>Hikma</a:t>
            </a:r>
            <a:r>
              <a:rPr lang="en-GB" baseline="0" dirty="0" smtClean="0"/>
              <a:t>, the House of wisdom.</a:t>
            </a:r>
          </a:p>
          <a:p>
            <a:r>
              <a:rPr lang="en-GB" baseline="0" dirty="0" smtClean="0"/>
              <a:t>The myth of </a:t>
            </a:r>
            <a:r>
              <a:rPr lang="en-GB" baseline="0" dirty="0" err="1" smtClean="0"/>
              <a:t>Jundi-Shapur</a:t>
            </a:r>
            <a:r>
              <a:rPr lang="en-GB" baseline="0" dirty="0" smtClean="0"/>
              <a:t>. There is no evidence that such a place </a:t>
            </a:r>
            <a:r>
              <a:rPr lang="en-GB" baseline="0" dirty="0" err="1" smtClean="0"/>
              <a:t>existe</a:t>
            </a:r>
            <a:r>
              <a:rPr lang="en-GB" baseline="0" dirty="0" smtClean="0"/>
              <a:t>, contemporary sources at the time do not mention </a:t>
            </a:r>
            <a:r>
              <a:rPr lang="en-GB" baseline="0" dirty="0" err="1" smtClean="0"/>
              <a:t>Jundi-shapur</a:t>
            </a:r>
            <a:r>
              <a:rPr lang="en-GB" baseline="0" dirty="0" smtClean="0"/>
              <a:t>. There is some suggestion that a later family: </a:t>
            </a:r>
            <a:r>
              <a:rPr lang="en-GB" baseline="0" dirty="0" err="1" smtClean="0"/>
              <a:t>Bukhtishu</a:t>
            </a:r>
            <a:r>
              <a:rPr lang="en-GB" baseline="0" dirty="0" smtClean="0"/>
              <a:t> family, forged the story, in order to enhance their legitimacy and authority as </a:t>
            </a:r>
            <a:r>
              <a:rPr lang="en-GB" baseline="0" dirty="0" err="1" smtClean="0"/>
              <a:t>phyusicians</a:t>
            </a:r>
            <a:r>
              <a:rPr lang="en-GB" baseline="0" dirty="0" smtClean="0"/>
              <a:t> and counsellors to </a:t>
            </a:r>
            <a:r>
              <a:rPr lang="en-GB" baseline="0" smtClean="0"/>
              <a:t>the caliphs</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5</a:t>
            </a:fld>
            <a:endParaRPr lang="en-GB"/>
          </a:p>
        </p:txBody>
      </p:sp>
    </p:spTree>
    <p:extLst>
      <p:ext uri="{BB962C8B-B14F-4D97-AF65-F5344CB8AC3E}">
        <p14:creationId xmlns:p14="http://schemas.microsoft.com/office/powerpoint/2010/main" val="1948865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early Arabs</a:t>
            </a:r>
            <a:r>
              <a:rPr lang="en-GB" baseline="0" dirty="0" smtClean="0"/>
              <a:t> held the jinn responsible for disease and disorder.</a:t>
            </a:r>
          </a:p>
          <a:p>
            <a:r>
              <a:rPr lang="en-GB" baseline="0" dirty="0" smtClean="0"/>
              <a:t>For a time the Islamic order co-existed quite comfortably with supernatural accounts of various forms of misfortune, madness notable among them.</a:t>
            </a:r>
          </a:p>
          <a:p>
            <a:r>
              <a:rPr lang="en-GB" baseline="0" dirty="0" smtClean="0"/>
              <a:t>Although Islam had no rites of exorcism paralleling those that spread through Christianized Europe, its followers sought religious consolation and divine intervention  in the face of the threats and disturbances insanity brought in its train.</a:t>
            </a:r>
          </a:p>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10</a:t>
            </a:fld>
            <a:endParaRPr lang="en-GB"/>
          </a:p>
        </p:txBody>
      </p:sp>
    </p:spTree>
    <p:extLst>
      <p:ext uri="{BB962C8B-B14F-4D97-AF65-F5344CB8AC3E}">
        <p14:creationId xmlns:p14="http://schemas.microsoft.com/office/powerpoint/2010/main" val="37891423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Islamic </a:t>
            </a:r>
            <a:r>
              <a:rPr lang="en-GB" dirty="0" err="1" smtClean="0"/>
              <a:t>Galenism</a:t>
            </a:r>
            <a:r>
              <a:rPr lang="en-GB" dirty="0" smtClean="0"/>
              <a:t>. This work was translated</a:t>
            </a:r>
            <a:r>
              <a:rPr lang="en-GB" baseline="0" dirty="0" smtClean="0"/>
              <a:t> into Latin twice in the Middle ages; first by </a:t>
            </a:r>
            <a:r>
              <a:rPr lang="en-GB" baseline="0" dirty="0" err="1" smtClean="0"/>
              <a:t>Constantinus</a:t>
            </a:r>
            <a:r>
              <a:rPr lang="en-GB" baseline="0" dirty="0" smtClean="0"/>
              <a:t> </a:t>
            </a:r>
            <a:r>
              <a:rPr lang="en-GB" baseline="0" dirty="0" err="1" smtClean="0"/>
              <a:t>Africanus</a:t>
            </a:r>
            <a:r>
              <a:rPr lang="en-GB" baseline="0" dirty="0" smtClean="0"/>
              <a:t> under the title Liber </a:t>
            </a:r>
            <a:r>
              <a:rPr lang="en-GB" baseline="0" dirty="0" err="1" smtClean="0"/>
              <a:t>Pantegni</a:t>
            </a:r>
            <a:r>
              <a:rPr lang="en-GB" baseline="0" dirty="0" smtClean="0"/>
              <a:t> and second by Stephen of Antioch as Liber </a:t>
            </a:r>
            <a:r>
              <a:rPr lang="en-GB" baseline="0" dirty="0" err="1" smtClean="0"/>
              <a:t>Regius</a:t>
            </a:r>
            <a:r>
              <a:rPr lang="en-GB" baseline="0" dirty="0" smtClean="0"/>
              <a:t>.</a:t>
            </a:r>
          </a:p>
          <a:p>
            <a:r>
              <a:rPr lang="en-GB" baseline="0" dirty="0" smtClean="0"/>
              <a:t>Al-</a:t>
            </a:r>
            <a:r>
              <a:rPr lang="en-GB" baseline="0" dirty="0" err="1" smtClean="0"/>
              <a:t>Majusi’s</a:t>
            </a:r>
            <a:r>
              <a:rPr lang="en-GB" baseline="0" dirty="0" smtClean="0"/>
              <a:t> work is a clear, succinct account of medicine. It is divided into two parts – theoretical and practical</a:t>
            </a:r>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12</a:t>
            </a:fld>
            <a:endParaRPr lang="en-GB"/>
          </a:p>
        </p:txBody>
      </p:sp>
    </p:spTree>
    <p:extLst>
      <p:ext uri="{BB962C8B-B14F-4D97-AF65-F5344CB8AC3E}">
        <p14:creationId xmlns:p14="http://schemas.microsoft.com/office/powerpoint/2010/main" val="1374799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we can see a direct relation to the work of Galen</a:t>
            </a:r>
          </a:p>
          <a:p>
            <a:r>
              <a:rPr lang="en-GB" dirty="0" smtClean="0">
                <a:effectLst/>
              </a:rPr>
              <a:t>Incidentally, in the context of discussing food and drink, al-</a:t>
            </a:r>
            <a:r>
              <a:rPr lang="en-GB" dirty="0" err="1" smtClean="0">
                <a:effectLst/>
              </a:rPr>
              <a:t>Majūsī</a:t>
            </a:r>
            <a:r>
              <a:rPr lang="en-GB" dirty="0" smtClean="0">
                <a:effectLst/>
              </a:rPr>
              <a:t> states that wine was good for the body in moderation because it increases natural heat and gladdens the soul, as in the works of antique authors. Continual drunkenness, however, was very dangerous. Perhaps because of the Islamic prohibition of intoxicants, alcoholism was a sensitive issue and was not a major topic in the textbooks, although chronic alcoholism is closely associated with mental incapacity. Nevertheless, al-</a:t>
            </a:r>
            <a:r>
              <a:rPr lang="en-GB" dirty="0" err="1" smtClean="0">
                <a:effectLst/>
              </a:rPr>
              <a:t>Majūsī</a:t>
            </a:r>
            <a:r>
              <a:rPr lang="en-GB" dirty="0" smtClean="0">
                <a:effectLst/>
              </a:rPr>
              <a:t> does state: ‘For </a:t>
            </a:r>
            <a:r>
              <a:rPr lang="en-GB" dirty="0" err="1" smtClean="0">
                <a:effectLst/>
              </a:rPr>
              <a:t>ebriety</a:t>
            </a:r>
            <a:r>
              <a:rPr lang="en-GB" dirty="0" smtClean="0">
                <a:effectLst/>
              </a:rPr>
              <a:t> [</a:t>
            </a:r>
            <a:r>
              <a:rPr lang="en-GB" i="1" dirty="0" smtClean="0">
                <a:effectLst/>
              </a:rPr>
              <a:t>sic</a:t>
            </a:r>
            <a:r>
              <a:rPr lang="en-GB" dirty="0" smtClean="0">
                <a:effectLst/>
              </a:rPr>
              <a:t>], if it is frequent, brings many evils to the body, among them the destruction of the ruling power, weakening of the mind, enervation of the animal powers; and, by filling the arteries and cerebral ventricles, it submerges and chills the natural warmth, causing apoplexy, paralysis, enfeeblement, coma, epilepsy, trembling and convulsions.’</a:t>
            </a:r>
            <a:r>
              <a:rPr lang="en-GB" baseline="30000" dirty="0" smtClean="0">
                <a:effectLst/>
                <a:hlinkClick r:id="rId3"/>
              </a:rPr>
              <a:t>4</a:t>
            </a:r>
            <a:endParaRPr lang="en-GB" baseline="30000" dirty="0" smtClean="0">
              <a:effectLst/>
            </a:endParaRPr>
          </a:p>
          <a:p>
            <a:endParaRPr lang="en-GB" baseline="30000" dirty="0" smtClean="0">
              <a:effectLst/>
            </a:endParaRPr>
          </a:p>
          <a:p>
            <a:r>
              <a:rPr lang="en-GB" dirty="0" smtClean="0">
                <a:effectLst/>
              </a:rPr>
              <a:t>These emotions are responses to outside, physical stimuli and are not parthenogenetic. The emotions were given humoral qualities and could be manipulated according to the principle of contraries. Moreover, the emotions were explained physiologically. For example, anger is the boiling of the blood in the heart and the movement of the natural heat, which is sent outward to the rest of the body; it can be seen by redness in the eyes and a flushed face. The heat dries the body and strengthens the bile until it becomes a daily fever. If there were in the body a humour that is susceptible to putrefaction, a putrid fever occurs. Because of the excessive natural heat, it might lead to tremors, unconsciousness, and even death, depending on the constitution of the individual. Grief may cause the innate heat to withdraw gradually into the body and may cause a daily fever, or if prolonged it may cause hectic fever/consumption.</a:t>
            </a:r>
            <a:r>
              <a:rPr lang="en-GB" baseline="30000" dirty="0" smtClean="0">
                <a:effectLst/>
                <a:hlinkClick r:id="rId4"/>
              </a:rPr>
              <a:t>5</a:t>
            </a:r>
            <a:r>
              <a:rPr lang="en-GB" dirty="0" smtClean="0">
                <a:effectLst/>
              </a:rPr>
              <a:t> If grief were excessive in those with a cold temperament, it extinguished the innate heat. With the exertion of self-control, reason (</a:t>
            </a:r>
            <a:r>
              <a:rPr lang="en-GB" i="1" dirty="0" err="1" smtClean="0">
                <a:effectLst/>
              </a:rPr>
              <a:t>ʽaql</a:t>
            </a:r>
            <a:r>
              <a:rPr lang="en-GB" dirty="0" smtClean="0">
                <a:effectLst/>
              </a:rPr>
              <a:t>) and patience, according to al-</a:t>
            </a:r>
            <a:r>
              <a:rPr lang="en-GB" dirty="0" err="1" smtClean="0">
                <a:effectLst/>
              </a:rPr>
              <a:t>Majūsī</a:t>
            </a:r>
            <a:r>
              <a:rPr lang="en-GB" dirty="0" smtClean="0">
                <a:effectLst/>
              </a:rPr>
              <a:t>, a person may resist these emotions and, hence, illness. Happiness and gaiety can be used to dissipate grief and anxiety, so that health is restored. The lovesick particularly are freed from their malady by seeing those whom they love.</a:t>
            </a:r>
            <a:endParaRPr lang="en-GB" baseline="30000" dirty="0" smtClean="0">
              <a:effectLst/>
            </a:endParaRPr>
          </a:p>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13</a:t>
            </a:fld>
            <a:endParaRPr lang="en-GB"/>
          </a:p>
        </p:txBody>
      </p:sp>
    </p:spTree>
    <p:extLst>
      <p:ext uri="{BB962C8B-B14F-4D97-AF65-F5344CB8AC3E}">
        <p14:creationId xmlns:p14="http://schemas.microsoft.com/office/powerpoint/2010/main" val="3265857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hot swelling at the mouth of the stomach creates mental confusion</a:t>
            </a:r>
          </a:p>
          <a:p>
            <a:r>
              <a:rPr lang="en-GB" dirty="0" smtClean="0"/>
              <a:t>An unfavourable cold temperament of the epigastric region also affects the brain and creates lethargy and exaggeration.</a:t>
            </a:r>
          </a:p>
          <a:p>
            <a:r>
              <a:rPr lang="en-GB" dirty="0" smtClean="0"/>
              <a:t>Melancholic delusion is produced by the black bile that congests at the mouth of the stomach and its vapours rise up to the brain.</a:t>
            </a:r>
          </a:p>
          <a:p>
            <a:endParaRPr lang="en-GB" dirty="0" smtClean="0"/>
          </a:p>
          <a:p>
            <a:r>
              <a:rPr lang="en-GB" dirty="0" smtClean="0"/>
              <a:t>Black Bile melancholia is confusion of the reason without fever.</a:t>
            </a:r>
            <a:r>
              <a:rPr lang="en-GB" baseline="0" dirty="0" smtClean="0"/>
              <a:t> </a:t>
            </a:r>
          </a:p>
          <a:p>
            <a:r>
              <a:rPr lang="en-GB" baseline="0" dirty="0" smtClean="0"/>
              <a:t>Al-</a:t>
            </a:r>
            <a:r>
              <a:rPr lang="en-GB" baseline="0" dirty="0" err="1" smtClean="0"/>
              <a:t>Majusi’s</a:t>
            </a:r>
            <a:r>
              <a:rPr lang="en-GB" baseline="0" dirty="0" smtClean="0"/>
              <a:t> description of melancholia presents a familiar picture. It originates in the brain, the stomach, or other parts of the body. Course black humour is generated in the brain or it comes to the brain from another part of the body.  When the humours are burnt and collect in the brain, melancholia occurs. Sometimes this illness results from fear and grief, and the common symptoms of the melancholic are sadness, fear and distrust.</a:t>
            </a:r>
          </a:p>
          <a:p>
            <a:endParaRPr lang="en-GB" baseline="0" dirty="0" smtClean="0"/>
          </a:p>
          <a:p>
            <a:r>
              <a:rPr lang="en-GB" baseline="0" dirty="0" smtClean="0"/>
              <a:t>Each kind of melancholia had its own symptoms. When it occurred from black humours that were burnt in the brain, its symptoms were mental confusion serious delirium, love madness, anxiety, sadness, fear, terror, suspicion, hallucinations.</a:t>
            </a:r>
          </a:p>
          <a:p>
            <a:r>
              <a:rPr lang="en-GB" baseline="0" dirty="0" smtClean="0"/>
              <a:t>When melancholia arose from the stomach other symptoms were belching, pain and burning in the stomach because the black bile also hindered normal digestion.</a:t>
            </a:r>
          </a:p>
          <a:p>
            <a:r>
              <a:rPr lang="en-GB" baseline="0" dirty="0" smtClean="0"/>
              <a:t>When it arose from the blood of the whole body, there were signs of leanness, hirsutism, flushed complexion, wide veins, red eyes.</a:t>
            </a:r>
          </a:p>
          <a:p>
            <a:endParaRPr lang="en-GB" baseline="0" dirty="0" smtClean="0"/>
          </a:p>
          <a:p>
            <a:r>
              <a:rPr lang="en-GB" dirty="0" smtClean="0">
                <a:effectLst/>
              </a:rPr>
              <a:t>Quoting Hippocrates (</a:t>
            </a:r>
            <a:r>
              <a:rPr lang="en-GB" i="1" dirty="0" smtClean="0">
                <a:effectLst/>
              </a:rPr>
              <a:t>Epidemics II</a:t>
            </a:r>
            <a:r>
              <a:rPr lang="en-GB" dirty="0" smtClean="0">
                <a:effectLst/>
              </a:rPr>
              <a:t>), al-</a:t>
            </a:r>
            <a:r>
              <a:rPr lang="en-GB" dirty="0" err="1" smtClean="0">
                <a:effectLst/>
              </a:rPr>
              <a:t>Majūsī</a:t>
            </a:r>
            <a:r>
              <a:rPr lang="en-GB" dirty="0" smtClean="0">
                <a:effectLst/>
              </a:rPr>
              <a:t> states that when the temperament of the heart is hot and dry and that of the brain is moist, black bile is plentiful because yellow bile is converted into black bile by burning. The brain receives the burnt black vapours of the body and creates melancholia, and this condition is common in the autumn.</a:t>
            </a:r>
            <a:endParaRPr lang="en-GB" dirty="0" smtClean="0"/>
          </a:p>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14</a:t>
            </a:fld>
            <a:endParaRPr lang="en-GB"/>
          </a:p>
        </p:txBody>
      </p:sp>
    </p:spTree>
    <p:extLst>
      <p:ext uri="{BB962C8B-B14F-4D97-AF65-F5344CB8AC3E}">
        <p14:creationId xmlns:p14="http://schemas.microsoft.com/office/powerpoint/2010/main" val="647946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a:t>
            </a:r>
            <a:r>
              <a:rPr lang="en-GB" baseline="0" dirty="0" smtClean="0"/>
              <a:t> the melancholia originates in the brain other factors had to be considered: the patient’s age, the temperament of his body and its inclination to leanness, whether his body hair was plentiful and his complexion tended to be black and swarthy, and the stage of the illness. Then the </a:t>
            </a:r>
            <a:r>
              <a:rPr lang="en-GB" i="1" baseline="0" dirty="0" err="1" smtClean="0"/>
              <a:t>safin</a:t>
            </a:r>
            <a:r>
              <a:rPr lang="en-GB" i="0" baseline="0" dirty="0" smtClean="0"/>
              <a:t> vein should be bled, so that the blood is drawn from a place that is far from the brain.</a:t>
            </a:r>
          </a:p>
          <a:p>
            <a:r>
              <a:rPr lang="en-GB" i="0" baseline="0" dirty="0" smtClean="0"/>
              <a:t>If the bleeding were performed for a few days, the operation should be on the media arm vein, and the necessary blood should be extracted according to its colour. If it were black, the amount should be increased; if it were deep red only a little should be removed because this colour indicated that the humour in the brain had not spread to the rest of the body.</a:t>
            </a:r>
          </a:p>
          <a:p>
            <a:endParaRPr lang="en-GB" i="0" baseline="0" dirty="0" smtClean="0"/>
          </a:p>
          <a:p>
            <a:r>
              <a:rPr lang="en-GB" dirty="0" smtClean="0">
                <a:effectLst/>
              </a:rPr>
              <a:t>If the melancholic could not sleep and there were much raving, lovesickness, reclusiveness, and restlessness, it is an indication that the illness is from the burnt yellow bile. Then, it is said to be madness (</a:t>
            </a:r>
            <a:r>
              <a:rPr lang="en-GB" i="1" dirty="0" err="1" smtClean="0">
                <a:effectLst/>
              </a:rPr>
              <a:t>junūn</a:t>
            </a:r>
            <a:r>
              <a:rPr lang="en-GB" dirty="0" smtClean="0">
                <a:effectLst/>
              </a:rPr>
              <a:t>). The individual should not be evacuated, bled, or purged, for it only increases the vehemence of the humour, and the patient increases in lovesickness, wildness (</a:t>
            </a:r>
            <a:r>
              <a:rPr lang="en-GB" dirty="0" err="1" smtClean="0">
                <a:effectLst/>
              </a:rPr>
              <a:t>ʽ</a:t>
            </a:r>
            <a:r>
              <a:rPr lang="en-GB" i="1" dirty="0" err="1" smtClean="0">
                <a:effectLst/>
              </a:rPr>
              <a:t>utūw</a:t>
            </a:r>
            <a:r>
              <a:rPr lang="en-GB" dirty="0" smtClean="0">
                <a:effectLst/>
              </a:rPr>
              <a:t>), and raving. He should be managed by a soporific regimen of medicaments and foods, such as barley-water in which poppies had been cooked and beverages made with poppies; after three hours, he should be given a concoction of violet and poppy to drink. As to the patient’s diet, he should be given such things as lamb, kid, eggs cooked with gourd and </a:t>
            </a:r>
            <a:r>
              <a:rPr lang="en-GB" i="1" dirty="0" err="1" smtClean="0">
                <a:effectLst/>
              </a:rPr>
              <a:t>isfanākh</a:t>
            </a:r>
            <a:r>
              <a:rPr lang="en-GB" dirty="0" smtClean="0">
                <a:effectLst/>
              </a:rPr>
              <a:t>, lettuce, </a:t>
            </a:r>
            <a:r>
              <a:rPr lang="en-GB" i="1" dirty="0" err="1" smtClean="0">
                <a:effectLst/>
              </a:rPr>
              <a:t>baql</a:t>
            </a:r>
            <a:r>
              <a:rPr lang="en-GB" i="1" dirty="0" smtClean="0">
                <a:effectLst/>
              </a:rPr>
              <a:t> </a:t>
            </a:r>
            <a:r>
              <a:rPr lang="en-GB" i="1" dirty="0" err="1" smtClean="0">
                <a:effectLst/>
              </a:rPr>
              <a:t>mulūkiya</a:t>
            </a:r>
            <a:r>
              <a:rPr lang="en-GB" i="1" dirty="0" smtClean="0">
                <a:effectLst/>
              </a:rPr>
              <a:t> (?)</a:t>
            </a:r>
            <a:r>
              <a:rPr lang="en-GB" dirty="0" smtClean="0">
                <a:effectLst/>
              </a:rPr>
              <a:t>, fish, </a:t>
            </a:r>
            <a:r>
              <a:rPr lang="en-GB" i="1" dirty="0" err="1" smtClean="0">
                <a:effectLst/>
              </a:rPr>
              <a:t>banā</a:t>
            </a:r>
            <a:r>
              <a:rPr lang="en-GB" i="1" dirty="0" smtClean="0">
                <a:effectLst/>
              </a:rPr>
              <a:t>(?)</a:t>
            </a:r>
            <a:r>
              <a:rPr lang="en-GB" dirty="0" smtClean="0">
                <a:effectLst/>
              </a:rPr>
              <a:t>, cucumber seeds, and Indian water-melon. Ripe fruits that are easy to digest should be eaten. Foods that generate black bile should be avoided, such as bran bread, lentils, cabbage, cattle meat, and similar things. Also, foods that produce yellow bile should be avoided, such as garlic, onions, mustard, and vinegar. His head should be bathed with moist, soporific fluids, and al-</a:t>
            </a:r>
            <a:r>
              <a:rPr lang="en-GB" dirty="0" err="1" smtClean="0">
                <a:effectLst/>
              </a:rPr>
              <a:t>Majūsī</a:t>
            </a:r>
            <a:r>
              <a:rPr lang="en-GB" dirty="0" smtClean="0">
                <a:effectLst/>
              </a:rPr>
              <a:t> gives a prescription that includes white poppy. Hot compresses should be applied to his head with some oil of violet in a bath of moderate heat. Milk of a wet nurse with some oil of violets may be dripped on his head, or cotton may be moistened in it and laid on his head. Also various oils may be inhaled. The patient’s place of recovery should be in a bright place, and this regimen should be continued until he is able to sleep. If he has slept calmly, it is desirable to cleanse his body by purges that eliminate the burnt yellow bile, such as foods cooked with absinth and agaric; he should be allowed to rest for a few days, following the prescribed moist regimen. The purges should be a little stronger in order to remove the black bile. If fever appeared with (p.68) this treatment and his urine were red, he should be given barley-water with various additives. If the fever subsided, he should be given the medications that evacuate the black bile.</a:t>
            </a:r>
          </a:p>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15</a:t>
            </a:fld>
            <a:endParaRPr lang="en-GB"/>
          </a:p>
        </p:txBody>
      </p:sp>
    </p:spTree>
    <p:extLst>
      <p:ext uri="{BB962C8B-B14F-4D97-AF65-F5344CB8AC3E}">
        <p14:creationId xmlns:p14="http://schemas.microsoft.com/office/powerpoint/2010/main" val="1392485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 was considered</a:t>
            </a:r>
            <a:r>
              <a:rPr lang="en-GB" baseline="0" dirty="0" smtClean="0"/>
              <a:t> the ‘second teacher’ after Aristotle because he was foremost an Aristotelian philosopher; </a:t>
            </a:r>
          </a:p>
          <a:p>
            <a:endParaRPr lang="en-GB" dirty="0" smtClean="0"/>
          </a:p>
          <a:p>
            <a:r>
              <a:rPr lang="en-GB" dirty="0" smtClean="0"/>
              <a:t>The </a:t>
            </a:r>
            <a:r>
              <a:rPr lang="en-GB" dirty="0" err="1" smtClean="0"/>
              <a:t>Qanun’s</a:t>
            </a:r>
            <a:r>
              <a:rPr lang="en-GB" dirty="0" smtClean="0"/>
              <a:t> authoritative status in the Islamic world has continued down to the</a:t>
            </a:r>
            <a:r>
              <a:rPr lang="en-GB" baseline="0" dirty="0" smtClean="0"/>
              <a:t> present day; the practice of so-called </a:t>
            </a:r>
            <a:r>
              <a:rPr lang="en-GB" baseline="0" dirty="0" err="1" smtClean="0"/>
              <a:t>Yunani</a:t>
            </a:r>
            <a:r>
              <a:rPr lang="en-GB" baseline="0" dirty="0" smtClean="0"/>
              <a:t>, or Greek, medicine in the Asian subcontinent is largely based on Ibn </a:t>
            </a:r>
            <a:r>
              <a:rPr lang="en-GB" baseline="0" dirty="0" err="1" smtClean="0"/>
              <a:t>Sina’s</a:t>
            </a:r>
            <a:r>
              <a:rPr lang="en-GB" baseline="0" dirty="0" smtClean="0"/>
              <a:t> encyclopaedic work.</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16</a:t>
            </a:fld>
            <a:endParaRPr lang="en-GB"/>
          </a:p>
        </p:txBody>
      </p:sp>
    </p:spTree>
    <p:extLst>
      <p:ext uri="{BB962C8B-B14F-4D97-AF65-F5344CB8AC3E}">
        <p14:creationId xmlns:p14="http://schemas.microsoft.com/office/powerpoint/2010/main" val="1419341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Predictably, Ibn </a:t>
            </a:r>
            <a:r>
              <a:rPr lang="en-GB" dirty="0" err="1" smtClean="0">
                <a:effectLst/>
              </a:rPr>
              <a:t>Sīnā</a:t>
            </a:r>
            <a:r>
              <a:rPr lang="en-GB" dirty="0" smtClean="0">
                <a:effectLst/>
              </a:rPr>
              <a:t> asserts in the first part of the </a:t>
            </a:r>
            <a:r>
              <a:rPr lang="en-GB" i="1" dirty="0" err="1" smtClean="0">
                <a:effectLst/>
              </a:rPr>
              <a:t>Qānūn</a:t>
            </a:r>
            <a:r>
              <a:rPr lang="en-GB" dirty="0" smtClean="0">
                <a:effectLst/>
              </a:rPr>
              <a:t> that Aristotle is correct; the heart is the ultimate source for the functioning of the whole body because of its manufacture of the </a:t>
            </a:r>
            <a:r>
              <a:rPr lang="en-GB" dirty="0" err="1" smtClean="0">
                <a:effectLst/>
              </a:rPr>
              <a:t>pneuma</a:t>
            </a:r>
            <a:r>
              <a:rPr lang="en-GB" dirty="0" smtClean="0">
                <a:effectLst/>
              </a:rPr>
              <a:t>, but it is not the immediate source of bodily functions</a:t>
            </a:r>
          </a:p>
          <a:p>
            <a:endParaRPr lang="en-GB" dirty="0" smtClean="0">
              <a:effectLst/>
            </a:endParaRPr>
          </a:p>
          <a:p>
            <a:r>
              <a:rPr lang="en-GB" i="1" dirty="0" err="1" smtClean="0">
                <a:effectLst/>
              </a:rPr>
              <a:t>Sirsām</a:t>
            </a:r>
            <a:r>
              <a:rPr lang="en-GB" dirty="0" smtClean="0">
                <a:effectLst/>
              </a:rPr>
              <a:t> is the special name for the inflammation of the meninges, and </a:t>
            </a:r>
            <a:r>
              <a:rPr lang="en-GB" i="1" dirty="0" err="1" smtClean="0">
                <a:effectLst/>
              </a:rPr>
              <a:t>qarānīṭis</a:t>
            </a:r>
            <a:r>
              <a:rPr lang="en-GB" dirty="0" smtClean="0">
                <a:effectLst/>
              </a:rPr>
              <a:t> may apply to that of the brain. The symptoms are delirium (</a:t>
            </a:r>
            <a:r>
              <a:rPr lang="en-GB" i="1" dirty="0" smtClean="0">
                <a:effectLst/>
              </a:rPr>
              <a:t>hadhayān</a:t>
            </a:r>
            <a:r>
              <a:rPr lang="en-GB" baseline="30000" dirty="0" smtClean="0">
                <a:effectLst/>
                <a:hlinkClick r:id="rId3"/>
              </a:rPr>
              <a:t>36</a:t>
            </a:r>
            <a:r>
              <a:rPr lang="en-GB" dirty="0" smtClean="0">
                <a:effectLst/>
              </a:rPr>
              <a:t> and mental confusion (</a:t>
            </a:r>
            <a:r>
              <a:rPr lang="en-GB" i="1" dirty="0" err="1" smtClean="0">
                <a:effectLst/>
              </a:rPr>
              <a:t>ikhtilāṭ</a:t>
            </a:r>
            <a:r>
              <a:rPr lang="en-GB" i="1" dirty="0" smtClean="0">
                <a:effectLst/>
              </a:rPr>
              <a:t>)</a:t>
            </a:r>
            <a:r>
              <a:rPr lang="en-GB" dirty="0" smtClean="0">
                <a:effectLst/>
              </a:rPr>
              <a:t> with a serious fever. The common name, </a:t>
            </a:r>
            <a:r>
              <a:rPr lang="en-GB" i="1" dirty="0" err="1" smtClean="0">
                <a:effectLst/>
              </a:rPr>
              <a:t>sirsām</a:t>
            </a:r>
            <a:r>
              <a:rPr lang="en-GB" dirty="0" smtClean="0">
                <a:effectLst/>
              </a:rPr>
              <a:t>, is derived from this symptom; similarly, the symptom of forgetfulness </a:t>
            </a:r>
            <a:r>
              <a:rPr lang="en-GB" i="1" dirty="0" smtClean="0">
                <a:effectLst/>
              </a:rPr>
              <a:t>(</a:t>
            </a:r>
            <a:r>
              <a:rPr lang="en-GB" i="1" dirty="0" err="1" smtClean="0">
                <a:effectLst/>
              </a:rPr>
              <a:t>nisyān</a:t>
            </a:r>
            <a:r>
              <a:rPr lang="en-GB" i="1" dirty="0" smtClean="0">
                <a:effectLst/>
              </a:rPr>
              <a:t>)</a:t>
            </a:r>
            <a:r>
              <a:rPr lang="en-GB" dirty="0" smtClean="0">
                <a:effectLst/>
              </a:rPr>
              <a:t> is also the name for cold </a:t>
            </a:r>
            <a:r>
              <a:rPr lang="en-GB" i="1" dirty="0" err="1" smtClean="0">
                <a:effectLst/>
              </a:rPr>
              <a:t>sirsām</a:t>
            </a:r>
            <a:r>
              <a:rPr lang="en-GB" dirty="0" smtClean="0">
                <a:effectLst/>
              </a:rPr>
              <a:t> or lethargy. Therefore, for Ibn </a:t>
            </a:r>
            <a:r>
              <a:rPr lang="en-GB" dirty="0" err="1" smtClean="0">
                <a:effectLst/>
              </a:rPr>
              <a:t>Sīnā</a:t>
            </a:r>
            <a:r>
              <a:rPr lang="en-GB" dirty="0" smtClean="0">
                <a:effectLst/>
              </a:rPr>
              <a:t>, </a:t>
            </a:r>
            <a:r>
              <a:rPr lang="en-GB" i="1" dirty="0" err="1" smtClean="0">
                <a:effectLst/>
              </a:rPr>
              <a:t>sirsām</a:t>
            </a:r>
            <a:r>
              <a:rPr lang="en-GB" dirty="0" smtClean="0">
                <a:effectLst/>
              </a:rPr>
              <a:t> is a generic term; it includes fevers, burnt humours at the mouth of the stomach that rise to the brain, or inflammation in the brain and its membranes.</a:t>
            </a:r>
            <a:r>
              <a:rPr lang="en-GB" i="1" dirty="0" smtClean="0">
                <a:effectLst/>
              </a:rPr>
              <a:t> </a:t>
            </a:r>
            <a:r>
              <a:rPr lang="en-GB" i="1" dirty="0" err="1" smtClean="0">
                <a:effectLst/>
              </a:rPr>
              <a:t>Sirsām</a:t>
            </a:r>
            <a:r>
              <a:rPr lang="en-GB" dirty="0" smtClean="0">
                <a:effectLst/>
              </a:rPr>
              <a:t> might occur with </a:t>
            </a:r>
            <a:r>
              <a:rPr lang="en-GB" i="1" dirty="0" err="1" smtClean="0">
                <a:effectLst/>
              </a:rPr>
              <a:t>birsām</a:t>
            </a:r>
            <a:r>
              <a:rPr lang="en-GB" dirty="0" smtClean="0">
                <a:effectLst/>
              </a:rPr>
              <a:t> when the cerebral (p.75) inflammation is accompanied by the disease of the diaphragm, the chest muscles, and other organs. The description of this condition varies, according to the author, but he says that</a:t>
            </a:r>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17</a:t>
            </a:fld>
            <a:endParaRPr lang="en-GB"/>
          </a:p>
        </p:txBody>
      </p:sp>
    </p:spTree>
    <p:extLst>
      <p:ext uri="{BB962C8B-B14F-4D97-AF65-F5344CB8AC3E}">
        <p14:creationId xmlns:p14="http://schemas.microsoft.com/office/powerpoint/2010/main" val="2685960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remarkable aspect of medical practice in medieval</a:t>
            </a:r>
            <a:r>
              <a:rPr lang="en-GB" baseline="0" dirty="0" smtClean="0"/>
              <a:t> Islamic society is the provision of hospitals for the insane. The term </a:t>
            </a:r>
            <a:r>
              <a:rPr lang="en-GB" baseline="0" dirty="0" err="1" smtClean="0"/>
              <a:t>maristan</a:t>
            </a:r>
            <a:r>
              <a:rPr lang="en-GB" baseline="0" dirty="0" smtClean="0"/>
              <a:t> came to mean an ‘insane asylum’ during the middle ages, when many of these institutions were identified primarily with their care of the mentally deranged.</a:t>
            </a:r>
          </a:p>
          <a:p>
            <a:r>
              <a:rPr lang="en-GB" baseline="0" dirty="0" smtClean="0"/>
              <a:t>Wards, especially for the insane existed in hospitals probably as early as 9</a:t>
            </a:r>
            <a:r>
              <a:rPr lang="en-GB" baseline="30000" dirty="0" smtClean="0"/>
              <a:t>th</a:t>
            </a:r>
            <a:r>
              <a:rPr lang="en-GB" baseline="0" dirty="0" smtClean="0"/>
              <a:t> century CE.</a:t>
            </a:r>
          </a:p>
          <a:p>
            <a:r>
              <a:rPr lang="en-GB" baseline="0" dirty="0" smtClean="0"/>
              <a:t>The best evidence that we have for the founding of such a ‘hospital’’ is a letter by Timothy, who was the patriarch of the Eastern Church in Baghdad from AD 780 to 823</a:t>
            </a:r>
          </a:p>
          <a:p>
            <a:r>
              <a:rPr lang="en-GB" dirty="0" smtClean="0">
                <a:effectLst/>
              </a:rPr>
              <a:t>We have built a ’</a:t>
            </a:r>
            <a:r>
              <a:rPr lang="en-GB" i="1" dirty="0" err="1" smtClean="0">
                <a:effectLst/>
              </a:rPr>
              <a:t>ksndwkyn</a:t>
            </a:r>
            <a:r>
              <a:rPr lang="en-GB" dirty="0" smtClean="0">
                <a:effectLst/>
              </a:rPr>
              <a:t> [ = </a:t>
            </a:r>
            <a:r>
              <a:rPr lang="en-GB" i="1" dirty="0" err="1" smtClean="0">
                <a:effectLst/>
              </a:rPr>
              <a:t>xenodocheion</a:t>
            </a:r>
            <a:r>
              <a:rPr lang="en-GB" dirty="0" smtClean="0">
                <a:effectLst/>
              </a:rPr>
              <a:t>], that is a </a:t>
            </a:r>
            <a:r>
              <a:rPr lang="en-GB" i="1" dirty="0" err="1" smtClean="0">
                <a:effectLst/>
              </a:rPr>
              <a:t>bymrstn</a:t>
            </a:r>
            <a:r>
              <a:rPr lang="en-GB" dirty="0" smtClean="0">
                <a:effectLst/>
              </a:rPr>
              <a:t> [ = </a:t>
            </a:r>
            <a:r>
              <a:rPr lang="en-GB" i="1" dirty="0" err="1" smtClean="0">
                <a:effectLst/>
              </a:rPr>
              <a:t>bīmāristān</a:t>
            </a:r>
            <a:r>
              <a:rPr lang="en-GB" dirty="0" smtClean="0">
                <a:effectLst/>
              </a:rPr>
              <a:t>] in the Royal Cities [a-</a:t>
            </a:r>
            <a:r>
              <a:rPr lang="en-GB" dirty="0" err="1" smtClean="0">
                <a:effectLst/>
              </a:rPr>
              <a:t>Madā’in</a:t>
            </a:r>
            <a:r>
              <a:rPr lang="en-GB" dirty="0" smtClean="0">
                <a:effectLst/>
              </a:rPr>
              <a:t> or Ctesiphon/Seleucia], and we have spent more or less 20,000 [</a:t>
            </a:r>
            <a:r>
              <a:rPr lang="en-GB" i="1" dirty="0" err="1" smtClean="0">
                <a:effectLst/>
              </a:rPr>
              <a:t>zūxē</a:t>
            </a:r>
            <a:r>
              <a:rPr lang="en-GB" dirty="0" smtClean="0">
                <a:effectLst/>
              </a:rPr>
              <a:t>]. It has been roofed over already and completed, and pray that our Lord may give in it healing to the sick and to those who are bodily or </a:t>
            </a:r>
            <a:r>
              <a:rPr lang="en-GB" u="sng" dirty="0" smtClean="0">
                <a:effectLst/>
              </a:rPr>
              <a:t>spiritually sick.</a:t>
            </a:r>
            <a:r>
              <a:rPr lang="en-GB" u="sng" baseline="30000" dirty="0" smtClean="0">
                <a:effectLst/>
                <a:hlinkClick r:id="rId3"/>
              </a:rPr>
              <a:t>6</a:t>
            </a:r>
            <a:endParaRPr lang="en-GB" u="sng" baseline="30000" dirty="0" smtClean="0">
              <a:effectLst/>
            </a:endParaRPr>
          </a:p>
          <a:p>
            <a:endParaRPr lang="en-GB" u="sng" baseline="30000" dirty="0" smtClean="0">
              <a:effectLst/>
            </a:endParaRPr>
          </a:p>
          <a:p>
            <a:r>
              <a:rPr lang="en-GB" dirty="0" smtClean="0">
                <a:effectLst/>
              </a:rPr>
              <a:t>The earliest evidence for the institutional care of the insane is the report that mentions the mentally disturbed patients in the hospital that was founded in al-</a:t>
            </a:r>
            <a:r>
              <a:rPr lang="en-GB" dirty="0" err="1" smtClean="0">
                <a:effectLst/>
              </a:rPr>
              <a:t>Qatā’īʽ</a:t>
            </a:r>
            <a:r>
              <a:rPr lang="en-GB" dirty="0" smtClean="0">
                <a:effectLst/>
              </a:rPr>
              <a:t>, which was in the south-western quarter of present-day Cairo, by </a:t>
            </a:r>
            <a:r>
              <a:rPr lang="en-GB" dirty="0" err="1" smtClean="0">
                <a:effectLst/>
              </a:rPr>
              <a:t>Aḥmad</a:t>
            </a:r>
            <a:r>
              <a:rPr lang="en-GB" dirty="0" smtClean="0">
                <a:effectLst/>
              </a:rPr>
              <a:t> ibn </a:t>
            </a:r>
            <a:r>
              <a:rPr lang="en-GB" dirty="0" err="1" smtClean="0">
                <a:effectLst/>
              </a:rPr>
              <a:t>Ṭūlūn</a:t>
            </a:r>
            <a:r>
              <a:rPr lang="en-GB" dirty="0" smtClean="0">
                <a:effectLst/>
              </a:rPr>
              <a:t>, the </a:t>
            </a:r>
            <a:r>
              <a:rPr lang="en-GB" dirty="0" err="1" smtClean="0">
                <a:effectLst/>
              </a:rPr>
              <a:t>ʽAbbāsid</a:t>
            </a:r>
            <a:r>
              <a:rPr lang="en-GB" dirty="0" smtClean="0">
                <a:effectLst/>
              </a:rPr>
              <a:t> governor of Egypt, in AD 872–3. He took a particular</a:t>
            </a:r>
            <a:r>
              <a:rPr lang="en-GB" baseline="0" dirty="0" smtClean="0">
                <a:effectLst/>
              </a:rPr>
              <a:t> interest in it and would frequently come to visit the hospital.</a:t>
            </a:r>
            <a:endParaRPr lang="en-GB" u="sng" dirty="0"/>
          </a:p>
        </p:txBody>
      </p:sp>
      <p:sp>
        <p:nvSpPr>
          <p:cNvPr id="4" name="Slide Number Placeholder 3"/>
          <p:cNvSpPr>
            <a:spLocks noGrp="1"/>
          </p:cNvSpPr>
          <p:nvPr>
            <p:ph type="sldNum" sz="quarter" idx="10"/>
          </p:nvPr>
        </p:nvSpPr>
        <p:spPr/>
        <p:txBody>
          <a:bodyPr/>
          <a:lstStyle/>
          <a:p>
            <a:fld id="{E077C978-7519-4872-BD28-7875084AAE55}" type="slidenum">
              <a:rPr lang="en-GB" smtClean="0"/>
              <a:t>18</a:t>
            </a:fld>
            <a:endParaRPr lang="en-GB"/>
          </a:p>
        </p:txBody>
      </p:sp>
    </p:spTree>
    <p:extLst>
      <p:ext uri="{BB962C8B-B14F-4D97-AF65-F5344CB8AC3E}">
        <p14:creationId xmlns:p14="http://schemas.microsoft.com/office/powerpoint/2010/main" val="40629120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The disturbed man was confined in the hospital for treatment in 34/953 and was apparently restrained at times. After a few years in the hospital, his health improved, and he was employed in the hospital until he was completely cured.</a:t>
            </a:r>
          </a:p>
          <a:p>
            <a:endParaRPr lang="en-GB" dirty="0" smtClean="0">
              <a:effectLst/>
            </a:endParaRPr>
          </a:p>
          <a:p>
            <a:r>
              <a:rPr lang="en-GB" dirty="0" smtClean="0">
                <a:effectLst/>
              </a:rPr>
              <a:t>What modern day</a:t>
            </a:r>
            <a:r>
              <a:rPr lang="en-GB" baseline="0" dirty="0" smtClean="0">
                <a:effectLst/>
              </a:rPr>
              <a:t> mental health issue would we suggest this man is experiencing?</a:t>
            </a:r>
          </a:p>
          <a:p>
            <a:endParaRPr lang="en-GB" baseline="0" dirty="0" smtClean="0">
              <a:effectLst/>
            </a:endParaRPr>
          </a:p>
          <a:p>
            <a:r>
              <a:rPr lang="en-GB" dirty="0" smtClean="0">
                <a:effectLst/>
              </a:rPr>
              <a:t>Al-</a:t>
            </a:r>
            <a:r>
              <a:rPr lang="en-GB" dirty="0" err="1" smtClean="0">
                <a:effectLst/>
              </a:rPr>
              <a:t>Ḥasan</a:t>
            </a:r>
            <a:r>
              <a:rPr lang="en-GB" dirty="0" smtClean="0">
                <a:effectLst/>
              </a:rPr>
              <a:t> was evidently suffering from depression and was perhaps a ‘typical’ melancholic.</a:t>
            </a:r>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19</a:t>
            </a:fld>
            <a:endParaRPr lang="en-GB"/>
          </a:p>
        </p:txBody>
      </p:sp>
    </p:spTree>
    <p:extLst>
      <p:ext uri="{BB962C8B-B14F-4D97-AF65-F5344CB8AC3E}">
        <p14:creationId xmlns:p14="http://schemas.microsoft.com/office/powerpoint/2010/main" val="7450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An unusually reliable account of the institutional care of the insane is furnished by al-</a:t>
            </a:r>
            <a:r>
              <a:rPr lang="en-GB" dirty="0" err="1" smtClean="0">
                <a:effectLst/>
              </a:rPr>
              <a:t>Ḥasan</a:t>
            </a:r>
            <a:r>
              <a:rPr lang="en-GB" dirty="0" smtClean="0">
                <a:effectLst/>
              </a:rPr>
              <a:t> ibn </a:t>
            </a:r>
            <a:r>
              <a:rPr lang="en-GB" dirty="0" err="1" smtClean="0">
                <a:effectLst/>
              </a:rPr>
              <a:t>Muḥammad</a:t>
            </a:r>
            <a:r>
              <a:rPr lang="en-GB" dirty="0" smtClean="0">
                <a:effectLst/>
              </a:rPr>
              <a:t> al-</a:t>
            </a:r>
            <a:r>
              <a:rPr lang="en-GB" dirty="0" err="1" smtClean="0">
                <a:effectLst/>
              </a:rPr>
              <a:t>Wazzān</a:t>
            </a:r>
            <a:r>
              <a:rPr lang="en-GB" dirty="0" smtClean="0">
                <a:effectLst/>
              </a:rPr>
              <a:t>, better known as Leo </a:t>
            </a:r>
            <a:r>
              <a:rPr lang="en-GB" dirty="0" err="1" smtClean="0">
                <a:effectLst/>
              </a:rPr>
              <a:t>Africanus</a:t>
            </a:r>
            <a:r>
              <a:rPr lang="en-GB" dirty="0" smtClean="0">
                <a:effectLst/>
              </a:rPr>
              <a:t> (AD 1465–</a:t>
            </a:r>
            <a:r>
              <a:rPr lang="en-GB" i="1" dirty="0" smtClean="0">
                <a:effectLst/>
              </a:rPr>
              <a:t>c</a:t>
            </a:r>
            <a:r>
              <a:rPr lang="en-GB" dirty="0" smtClean="0">
                <a:effectLst/>
              </a:rPr>
              <a:t>.1550), because he was a secretary in the hospital in Fez. Leo </a:t>
            </a:r>
            <a:r>
              <a:rPr lang="en-GB" dirty="0" err="1" smtClean="0">
                <a:effectLst/>
              </a:rPr>
              <a:t>Africanus</a:t>
            </a:r>
            <a:r>
              <a:rPr lang="en-GB" dirty="0" smtClean="0">
                <a:effectLst/>
              </a:rPr>
              <a:t> received a good education in the Moroccan capital, and as a student, he was employed for two years in the hospital.</a:t>
            </a:r>
          </a:p>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21</a:t>
            </a:fld>
            <a:endParaRPr lang="en-GB"/>
          </a:p>
        </p:txBody>
      </p:sp>
    </p:spTree>
    <p:extLst>
      <p:ext uri="{BB962C8B-B14F-4D97-AF65-F5344CB8AC3E}">
        <p14:creationId xmlns:p14="http://schemas.microsoft.com/office/powerpoint/2010/main" val="4564963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As we have seen, recommended treatment for the mentally disturbed usually included baths, fomentations (particularly to the head), compresses, bandaging, and massage with various oils. Blood-letting, cupping, and cautery were also widely used.</a:t>
            </a:r>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22</a:t>
            </a:fld>
            <a:endParaRPr lang="en-GB"/>
          </a:p>
        </p:txBody>
      </p:sp>
    </p:spTree>
    <p:extLst>
      <p:ext uri="{BB962C8B-B14F-4D97-AF65-F5344CB8AC3E}">
        <p14:creationId xmlns:p14="http://schemas.microsoft.com/office/powerpoint/2010/main" val="18445271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The hospitals attracted the attention of outsiders for many reasons. The insane in these hospitals were perhaps a natural object of human curiosity, giving rise to accounts of the marvellous, bizarre, or outrageous. More important, the patients were probably visited by relatives, who were conscious of their strong responsibility toward the sick. In contrast to modern hospitals and the expectation that patients should be isolated, serious illness was the occasion for support and comfort to be given by the family, who should rally round the sick-bed. The medieval hospital personnel appear to have recognized this need and to have allowed family and friends to visit the seriously ill freely.</a:t>
            </a:r>
          </a:p>
          <a:p>
            <a:endParaRPr lang="en-GB" dirty="0" smtClean="0">
              <a:effectLst/>
            </a:endParaRPr>
          </a:p>
          <a:p>
            <a:r>
              <a:rPr lang="en-GB" dirty="0" smtClean="0">
                <a:effectLst/>
              </a:rPr>
              <a:t>A third [building] that adjoins [the other two buildings of the hospital] is a large place, having rooms with iron windows; it serves as a place of confinement for the insane. They also have persons who daily examine their condition and give them what is fitting for them. All these matters the sultan oversees, examining and questioning, and demanding the greatest care and attention to them. In </a:t>
            </a:r>
            <a:r>
              <a:rPr lang="en-GB" dirty="0" err="1" smtClean="0">
                <a:effectLst/>
              </a:rPr>
              <a:t>Fusṭāṭ</a:t>
            </a:r>
            <a:r>
              <a:rPr lang="en-GB" dirty="0" smtClean="0">
                <a:effectLst/>
              </a:rPr>
              <a:t> there is another hospital on precisely the same model.</a:t>
            </a:r>
            <a:r>
              <a:rPr lang="en-GB" baseline="30000" dirty="0" smtClean="0">
                <a:effectLst/>
                <a:hlinkClick r:id="rId3"/>
              </a:rPr>
              <a:t>19</a:t>
            </a:r>
            <a:endParaRPr lang="en-GB" baseline="30000" dirty="0" smtClean="0">
              <a:effectLst/>
            </a:endParaRPr>
          </a:p>
          <a:p>
            <a:endParaRPr lang="en-GB" baseline="30000" dirty="0" smtClean="0">
              <a:effectLst/>
            </a:endParaRPr>
          </a:p>
          <a:p>
            <a:endParaRPr lang="en-GB" dirty="0" smtClean="0">
              <a:effectLst/>
            </a:endParaRPr>
          </a:p>
          <a:p>
            <a:r>
              <a:rPr lang="en-GB" dirty="0" smtClean="0">
                <a:effectLst/>
              </a:rPr>
              <a:t>It is generally accepted that the more seriously disturbed</a:t>
            </a:r>
            <a:r>
              <a:rPr lang="en-GB" baseline="0" dirty="0" smtClean="0">
                <a:effectLst/>
              </a:rPr>
              <a:t> would be those admitted to hospital and would in all likelihood need restraints, they were probably harmful to themselves and others.</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24</a:t>
            </a:fld>
            <a:endParaRPr lang="en-GB"/>
          </a:p>
        </p:txBody>
      </p:sp>
    </p:spTree>
    <p:extLst>
      <p:ext uri="{BB962C8B-B14F-4D97-AF65-F5344CB8AC3E}">
        <p14:creationId xmlns:p14="http://schemas.microsoft.com/office/powerpoint/2010/main" val="37873130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The persistence of the </a:t>
            </a:r>
            <a:r>
              <a:rPr lang="en-GB" dirty="0" err="1" smtClean="0">
                <a:effectLst/>
              </a:rPr>
              <a:t>Galenic</a:t>
            </a:r>
            <a:r>
              <a:rPr lang="en-GB" dirty="0" smtClean="0">
                <a:effectLst/>
              </a:rPr>
              <a:t> medical tradition in both theory and practice is obvious. Less evident but equally important is the continuity in religious healing and magic, sacred and profane perceptions of madness, and the legal status of the madman</a:t>
            </a:r>
            <a:endParaRPr lang="en-GB" dirty="0"/>
          </a:p>
        </p:txBody>
      </p:sp>
      <p:sp>
        <p:nvSpPr>
          <p:cNvPr id="4" name="Slide Number Placeholder 3"/>
          <p:cNvSpPr>
            <a:spLocks noGrp="1"/>
          </p:cNvSpPr>
          <p:nvPr>
            <p:ph type="sldNum" sz="quarter" idx="10"/>
          </p:nvPr>
        </p:nvSpPr>
        <p:spPr/>
        <p:txBody>
          <a:bodyPr/>
          <a:lstStyle/>
          <a:p>
            <a:fld id="{E077C978-7519-4872-BD28-7875084AAE55}" type="slidenum">
              <a:rPr lang="en-GB" smtClean="0"/>
              <a:t>25</a:t>
            </a:fld>
            <a:endParaRPr lang="en-GB"/>
          </a:p>
        </p:txBody>
      </p:sp>
    </p:spTree>
    <p:extLst>
      <p:ext uri="{BB962C8B-B14F-4D97-AF65-F5344CB8AC3E}">
        <p14:creationId xmlns:p14="http://schemas.microsoft.com/office/powerpoint/2010/main" val="12395267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FD402DE-1C91-41C4-BE0A-E576597FDE33}" type="datetimeFigureOut">
              <a:rPr lang="en-GB" smtClean="0"/>
              <a:t>26/10/2016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24288204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FD402DE-1C91-41C4-BE0A-E576597FDE33}" type="datetimeFigureOut">
              <a:rPr lang="en-GB" smtClean="0"/>
              <a:t>26/10/2016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209570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D402DE-1C91-41C4-BE0A-E576597FDE33}" type="datetimeFigureOut">
              <a:rPr lang="en-GB" smtClean="0"/>
              <a:t>26/10/2016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1010424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FD402DE-1C91-41C4-BE0A-E576597FDE33}" type="datetimeFigureOut">
              <a:rPr lang="en-GB" smtClean="0"/>
              <a:t>26/10/2016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2957823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FD402DE-1C91-41C4-BE0A-E576597FDE33}" type="datetimeFigureOut">
              <a:rPr lang="en-GB" smtClean="0"/>
              <a:t>26/10/2016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3025651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FD402DE-1C91-41C4-BE0A-E576597FDE33}" type="datetimeFigureOut">
              <a:rPr lang="en-GB" smtClean="0"/>
              <a:t>26/10/2016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587701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FD402DE-1C91-41C4-BE0A-E576597FDE33}" type="datetimeFigureOut">
              <a:rPr lang="en-GB" smtClean="0"/>
              <a:t>26/10/2016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3953297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D402DE-1C91-41C4-BE0A-E576597FDE33}" type="datetimeFigureOut">
              <a:rPr lang="en-GB" smtClean="0"/>
              <a:t>26/10/2016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3564480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D402DE-1C91-41C4-BE0A-E576597FDE33}" type="datetimeFigureOut">
              <a:rPr lang="en-GB" smtClean="0"/>
              <a:t>26/10/2016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2664323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D402DE-1C91-41C4-BE0A-E576597FDE33}" type="datetimeFigureOut">
              <a:rPr lang="en-GB" smtClean="0"/>
              <a:t>26/10/2016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3930178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D402DE-1C91-41C4-BE0A-E576597FDE33}" type="datetimeFigureOut">
              <a:rPr lang="en-GB" smtClean="0"/>
              <a:t>26/10/2016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11333077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D402DE-1C91-41C4-BE0A-E576597FDE33}" type="datetimeFigureOut">
              <a:rPr lang="en-GB" smtClean="0"/>
              <a:t>26/10/2016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7D617980-00B9-400F-83B4-6107C8959695}"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9919413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D402DE-1C91-41C4-BE0A-E576597FDE33}" type="datetimeFigureOut">
              <a:rPr lang="en-GB" smtClean="0"/>
              <a:t>26/10/2016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3497943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DFD402DE-1C91-41C4-BE0A-E576597FDE33}" type="datetimeFigureOut">
              <a:rPr lang="en-GB" smtClean="0"/>
              <a:t>26/10/2016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30776931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DFD402DE-1C91-41C4-BE0A-E576597FDE33}" type="datetimeFigureOut">
              <a:rPr lang="en-GB" smtClean="0"/>
              <a:t>26/10/2016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42601885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FD402DE-1C91-41C4-BE0A-E576597FDE33}" type="datetimeFigureOut">
              <a:rPr lang="en-GB" smtClean="0"/>
              <a:t>26/10/2016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617980-00B9-400F-83B4-6107C8959695}" type="slidenum">
              <a:rPr lang="en-GB" smtClean="0"/>
              <a:t>‹#›</a:t>
            </a:fld>
            <a:endParaRPr lang="en-GB"/>
          </a:p>
        </p:txBody>
      </p:sp>
    </p:spTree>
    <p:extLst>
      <p:ext uri="{BB962C8B-B14F-4D97-AF65-F5344CB8AC3E}">
        <p14:creationId xmlns:p14="http://schemas.microsoft.com/office/powerpoint/2010/main" val="582458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DFD402DE-1C91-41C4-BE0A-E576597FDE33}" type="datetimeFigureOut">
              <a:rPr lang="en-GB" smtClean="0"/>
              <a:t>26/10/2016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D617980-00B9-400F-83B4-6107C8959695}" type="slidenum">
              <a:rPr lang="en-GB" smtClean="0"/>
              <a:t>‹#›</a:t>
            </a:fld>
            <a:endParaRPr lang="en-GB"/>
          </a:p>
        </p:txBody>
      </p:sp>
    </p:spTree>
    <p:extLst>
      <p:ext uri="{BB962C8B-B14F-4D97-AF65-F5344CB8AC3E}">
        <p14:creationId xmlns:p14="http://schemas.microsoft.com/office/powerpoint/2010/main" val="2486037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FD402DE-1C91-41C4-BE0A-E576597FDE33}" type="datetimeFigureOut">
              <a:rPr lang="en-GB" smtClean="0"/>
              <a:t>26/10/2016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D617980-00B9-400F-83B4-6107C8959695}" type="slidenum">
              <a:rPr lang="en-GB" smtClean="0"/>
              <a:t>‹#›</a:t>
            </a:fld>
            <a:endParaRPr lang="en-GB"/>
          </a:p>
        </p:txBody>
      </p:sp>
    </p:spTree>
    <p:extLst>
      <p:ext uri="{BB962C8B-B14F-4D97-AF65-F5344CB8AC3E}">
        <p14:creationId xmlns:p14="http://schemas.microsoft.com/office/powerpoint/2010/main" val="229940320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15.xml"/><Relationship Id="rId5" Type="http://schemas.openxmlformats.org/officeDocument/2006/relationships/image" Target="../media/image8.jp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
        <p:nvSpPr>
          <p:cNvPr id="2" name="Title 1"/>
          <p:cNvSpPr>
            <a:spLocks noGrp="1"/>
          </p:cNvSpPr>
          <p:nvPr>
            <p:ph type="ctrTitle"/>
          </p:nvPr>
        </p:nvSpPr>
        <p:spPr>
          <a:xfrm>
            <a:off x="238897" y="1064698"/>
            <a:ext cx="6120714" cy="805291"/>
          </a:xfrm>
        </p:spPr>
        <p:txBody>
          <a:bodyPr>
            <a:normAutofit fontScale="90000"/>
          </a:bodyPr>
          <a:lstStyle/>
          <a:p>
            <a:r>
              <a:rPr lang="en-GB" b="1" dirty="0" smtClean="0"/>
              <a:t>History of Madness</a:t>
            </a:r>
            <a:r>
              <a:rPr lang="en-GB" dirty="0" smtClean="0"/>
              <a:t/>
            </a:r>
            <a:br>
              <a:rPr lang="en-GB" dirty="0" smtClean="0"/>
            </a:br>
            <a:endParaRPr lang="en-GB" dirty="0"/>
          </a:p>
        </p:txBody>
      </p:sp>
      <p:sp>
        <p:nvSpPr>
          <p:cNvPr id="3" name="Subtitle 2"/>
          <p:cNvSpPr>
            <a:spLocks noGrp="1"/>
          </p:cNvSpPr>
          <p:nvPr>
            <p:ph type="subTitle" idx="1"/>
          </p:nvPr>
        </p:nvSpPr>
        <p:spPr>
          <a:xfrm>
            <a:off x="4352600" y="6032200"/>
            <a:ext cx="3486797" cy="558070"/>
          </a:xfrm>
        </p:spPr>
        <p:txBody>
          <a:bodyPr>
            <a:normAutofit fontScale="85000" lnSpcReduction="20000"/>
          </a:bodyPr>
          <a:lstStyle/>
          <a:p>
            <a:r>
              <a:rPr lang="en-GB" sz="4800" b="1" dirty="0" smtClean="0"/>
              <a:t>Islam</a:t>
            </a:r>
            <a:endParaRPr lang="en-GB" sz="4800" b="1" dirty="0"/>
          </a:p>
        </p:txBody>
      </p:sp>
    </p:spTree>
    <p:extLst>
      <p:ext uri="{BB962C8B-B14F-4D97-AF65-F5344CB8AC3E}">
        <p14:creationId xmlns:p14="http://schemas.microsoft.com/office/powerpoint/2010/main" val="12167105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To have a greater understanding of the foundations of care and counselling</a:t>
            </a:r>
          </a:p>
          <a:p>
            <a:r>
              <a:rPr lang="en-GB" dirty="0" smtClean="0"/>
              <a:t>To notice the connections between the Early Greek, Chinese and Islamic foundations of medicine and treatment of the mentally ill.</a:t>
            </a:r>
          </a:p>
          <a:p>
            <a:r>
              <a:rPr lang="en-GB" dirty="0" smtClean="0"/>
              <a:t>To lay the foundation for the forthcoming lectures on Medieval medicine.</a:t>
            </a:r>
            <a:endParaRPr lang="en-GB" dirty="0"/>
          </a:p>
        </p:txBody>
      </p:sp>
    </p:spTree>
    <p:extLst>
      <p:ext uri="{BB962C8B-B14F-4D97-AF65-F5344CB8AC3E}">
        <p14:creationId xmlns:p14="http://schemas.microsoft.com/office/powerpoint/2010/main" val="36294697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Turbulent Times</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The years between 250BC and 1500AD were years of upheaval and frequent wars between opposing sides</a:t>
            </a:r>
          </a:p>
          <a:p>
            <a:pPr lvl="1"/>
            <a:r>
              <a:rPr lang="en-GB" dirty="0" smtClean="0"/>
              <a:t>Persians and Romans</a:t>
            </a:r>
          </a:p>
          <a:p>
            <a:pPr lvl="1"/>
            <a:r>
              <a:rPr lang="en-GB" dirty="0" smtClean="0"/>
              <a:t>Christian Constantinople and the Ottoman Turks</a:t>
            </a:r>
          </a:p>
          <a:p>
            <a:pPr lvl="1"/>
            <a:r>
              <a:rPr lang="en-GB" dirty="0" smtClean="0"/>
              <a:t>Christians and Arabs</a:t>
            </a:r>
          </a:p>
          <a:p>
            <a:r>
              <a:rPr lang="en-GB" dirty="0" smtClean="0"/>
              <a:t>Severely weakened both sides – taxes were high, treasure houses were depleted, armies were exhausted</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87452" y="2336873"/>
            <a:ext cx="4700588" cy="311705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7119284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place does the history of Counselling have in this?</a:t>
            </a:r>
            <a:endParaRPr lang="en-GB" dirty="0"/>
          </a:p>
        </p:txBody>
      </p:sp>
      <p:sp>
        <p:nvSpPr>
          <p:cNvPr id="3" name="Content Placeholder 2"/>
          <p:cNvSpPr>
            <a:spLocks noGrp="1"/>
          </p:cNvSpPr>
          <p:nvPr>
            <p:ph idx="1"/>
          </p:nvPr>
        </p:nvSpPr>
        <p:spPr/>
        <p:txBody>
          <a:bodyPr/>
          <a:lstStyle/>
          <a:p>
            <a:r>
              <a:rPr lang="en-GB" dirty="0" smtClean="0"/>
              <a:t>By the late 7</a:t>
            </a:r>
            <a:r>
              <a:rPr lang="en-GB" baseline="30000" dirty="0" smtClean="0"/>
              <a:t>th</a:t>
            </a:r>
            <a:r>
              <a:rPr lang="en-GB" dirty="0" smtClean="0"/>
              <a:t> century, Greek had become the official administrative language of the Eastern Roman Empire.</a:t>
            </a:r>
          </a:p>
          <a:p>
            <a:r>
              <a:rPr lang="en-GB" dirty="0" smtClean="0"/>
              <a:t>As a result, the concepts of philosophy and medicine were adopted and endured. </a:t>
            </a:r>
            <a:endParaRPr lang="en-GB" dirty="0"/>
          </a:p>
        </p:txBody>
      </p:sp>
    </p:spTree>
    <p:extLst>
      <p:ext uri="{BB962C8B-B14F-4D97-AF65-F5344CB8AC3E}">
        <p14:creationId xmlns:p14="http://schemas.microsoft.com/office/powerpoint/2010/main" val="8781835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Academy of </a:t>
            </a:r>
            <a:r>
              <a:rPr lang="en-GB" dirty="0" err="1" smtClean="0"/>
              <a:t>Gundishapur</a:t>
            </a:r>
            <a:r>
              <a:rPr lang="en-GB" dirty="0" smtClean="0"/>
              <a:t> (</a:t>
            </a:r>
            <a:r>
              <a:rPr lang="en-GB" dirty="0" err="1" smtClean="0"/>
              <a:t>Jundi-Shapur</a:t>
            </a:r>
            <a:r>
              <a:rPr lang="en-GB" dirty="0" smtClean="0"/>
              <a:t>) – myth?</a:t>
            </a:r>
            <a:endParaRPr lang="en-GB" dirty="0"/>
          </a:p>
        </p:txBody>
      </p:sp>
      <p:sp>
        <p:nvSpPr>
          <p:cNvPr id="21" name="Text Placeholder 20"/>
          <p:cNvSpPr>
            <a:spLocks noGrp="1"/>
          </p:cNvSpPr>
          <p:nvPr>
            <p:ph type="body" idx="1"/>
          </p:nvPr>
        </p:nvSpPr>
        <p:spPr/>
        <p:txBody>
          <a:bodyPr/>
          <a:lstStyle/>
          <a:p>
            <a:r>
              <a:rPr lang="en-GB" dirty="0" smtClean="0"/>
              <a:t>Triumph of </a:t>
            </a:r>
            <a:r>
              <a:rPr lang="en-GB" dirty="0" err="1" smtClean="0"/>
              <a:t>Shapur</a:t>
            </a:r>
            <a:r>
              <a:rPr lang="en-GB" dirty="0" smtClean="0"/>
              <a:t> I</a:t>
            </a:r>
            <a:endParaRPr lang="en-GB" dirty="0"/>
          </a:p>
        </p:txBody>
      </p:sp>
      <p:pic>
        <p:nvPicPr>
          <p:cNvPr id="6" name="Picture Placeholder 5"/>
          <p:cNvPicPr>
            <a:picLocks noGrp="1" noChangeAspect="1"/>
          </p:cNvPicPr>
          <p:nvPr>
            <p:ph type="pic" idx="15"/>
          </p:nvPr>
        </p:nvPicPr>
        <p:blipFill>
          <a:blip r:embed="rId3">
            <a:extLst>
              <a:ext uri="{28A0092B-C50C-407E-A947-70E740481C1C}">
                <a14:useLocalDpi xmlns:a14="http://schemas.microsoft.com/office/drawing/2010/main" val="0"/>
              </a:ext>
            </a:extLst>
          </a:blip>
          <a:srcRect t="14133" b="14133"/>
          <a:stretch>
            <a:fillRect/>
          </a:stretch>
        </p:blipFill>
        <p:spPr>
          <a:xfrm>
            <a:off x="7244477" y="2336873"/>
            <a:ext cx="3049705" cy="1524000"/>
          </a:xfrm>
        </p:spPr>
      </p:pic>
      <p:sp>
        <p:nvSpPr>
          <p:cNvPr id="24" name="Text Placeholder 23"/>
          <p:cNvSpPr>
            <a:spLocks noGrp="1"/>
          </p:cNvSpPr>
          <p:nvPr>
            <p:ph type="body" sz="half" idx="18"/>
          </p:nvPr>
        </p:nvSpPr>
        <p:spPr/>
        <p:txBody>
          <a:bodyPr/>
          <a:lstStyle/>
          <a:p>
            <a:r>
              <a:rPr lang="en-GB" dirty="0" smtClean="0"/>
              <a:t>History books tell us that </a:t>
            </a:r>
            <a:r>
              <a:rPr lang="en-GB" dirty="0" err="1" smtClean="0"/>
              <a:t>Gundishapur</a:t>
            </a:r>
            <a:r>
              <a:rPr lang="en-GB" dirty="0" smtClean="0"/>
              <a:t> </a:t>
            </a:r>
            <a:r>
              <a:rPr lang="en-GB" dirty="0" smtClean="0"/>
              <a:t>had the world’s oldest known medical centre, as well as a university and library containing over 400,000 books</a:t>
            </a:r>
            <a:endParaRPr lang="en-GB" dirty="0"/>
          </a:p>
        </p:txBody>
      </p:sp>
      <p:sp>
        <p:nvSpPr>
          <p:cNvPr id="22" name="Text Placeholder 21"/>
          <p:cNvSpPr>
            <a:spLocks noGrp="1"/>
          </p:cNvSpPr>
          <p:nvPr>
            <p:ph type="body" sz="quarter" idx="3"/>
          </p:nvPr>
        </p:nvSpPr>
        <p:spPr/>
        <p:txBody>
          <a:bodyPr/>
          <a:lstStyle/>
          <a:p>
            <a:r>
              <a:rPr lang="en-GB" dirty="0" smtClean="0"/>
              <a:t>Academy of </a:t>
            </a:r>
            <a:r>
              <a:rPr lang="en-GB" dirty="0" err="1" smtClean="0"/>
              <a:t>Gundishapur</a:t>
            </a:r>
            <a:endParaRPr lang="en-GB" dirty="0"/>
          </a:p>
        </p:txBody>
      </p:sp>
      <p:pic>
        <p:nvPicPr>
          <p:cNvPr id="29" name="Picture Placeholder 28"/>
          <p:cNvPicPr>
            <a:picLocks noGrp="1" noChangeAspect="1"/>
          </p:cNvPicPr>
          <p:nvPr>
            <p:ph type="pic" idx="21"/>
          </p:nvPr>
        </p:nvPicPr>
        <p:blipFill>
          <a:blip r:embed="rId4">
            <a:extLst>
              <a:ext uri="{28A0092B-C50C-407E-A947-70E740481C1C}">
                <a14:useLocalDpi xmlns:a14="http://schemas.microsoft.com/office/drawing/2010/main" val="0"/>
              </a:ext>
            </a:extLst>
          </a:blip>
          <a:srcRect t="12694" b="12694"/>
          <a:stretch>
            <a:fillRect/>
          </a:stretch>
        </p:blipFill>
        <p:spPr>
          <a:xfrm>
            <a:off x="673550" y="2336873"/>
            <a:ext cx="3063240" cy="1524000"/>
          </a:xfrm>
        </p:spPr>
      </p:pic>
      <p:sp>
        <p:nvSpPr>
          <p:cNvPr id="25" name="Text Placeholder 24"/>
          <p:cNvSpPr>
            <a:spLocks noGrp="1"/>
          </p:cNvSpPr>
          <p:nvPr>
            <p:ph type="body" sz="half" idx="19"/>
          </p:nvPr>
        </p:nvSpPr>
        <p:spPr/>
        <p:txBody>
          <a:bodyPr/>
          <a:lstStyle/>
          <a:p>
            <a:r>
              <a:rPr lang="en-GB" dirty="0" smtClean="0"/>
              <a:t>Did </a:t>
            </a:r>
            <a:r>
              <a:rPr lang="en-GB" dirty="0" err="1" smtClean="0"/>
              <a:t>Gundishapur</a:t>
            </a:r>
            <a:r>
              <a:rPr lang="en-GB" dirty="0" smtClean="0"/>
              <a:t> have a significant </a:t>
            </a:r>
            <a:r>
              <a:rPr lang="en-GB" dirty="0" smtClean="0"/>
              <a:t>role in developing the role of the </a:t>
            </a:r>
            <a:r>
              <a:rPr lang="en-GB" smtClean="0"/>
              <a:t>teaching </a:t>
            </a:r>
            <a:r>
              <a:rPr lang="en-GB" smtClean="0"/>
              <a:t>hospital?</a:t>
            </a:r>
            <a:endParaRPr lang="en-GB" dirty="0"/>
          </a:p>
        </p:txBody>
      </p:sp>
      <p:sp>
        <p:nvSpPr>
          <p:cNvPr id="23" name="Text Placeholder 22"/>
          <p:cNvSpPr>
            <a:spLocks noGrp="1"/>
          </p:cNvSpPr>
          <p:nvPr>
            <p:ph type="body" sz="quarter" idx="13"/>
          </p:nvPr>
        </p:nvSpPr>
        <p:spPr/>
        <p:txBody>
          <a:bodyPr/>
          <a:lstStyle/>
          <a:p>
            <a:r>
              <a:rPr lang="en-GB" dirty="0" smtClean="0"/>
              <a:t>Academy of </a:t>
            </a:r>
            <a:r>
              <a:rPr lang="en-GB" dirty="0" err="1" smtClean="0"/>
              <a:t>Gundishapur</a:t>
            </a:r>
            <a:endParaRPr lang="en-GB" dirty="0"/>
          </a:p>
        </p:txBody>
      </p:sp>
      <p:pic>
        <p:nvPicPr>
          <p:cNvPr id="30" name="Picture Placeholder 29"/>
          <p:cNvPicPr>
            <a:picLocks noGrp="1" noChangeAspect="1"/>
          </p:cNvPicPr>
          <p:nvPr>
            <p:ph type="pic" idx="22"/>
          </p:nvPr>
        </p:nvPicPr>
        <p:blipFill>
          <a:blip r:embed="rId5">
            <a:extLst>
              <a:ext uri="{28A0092B-C50C-407E-A947-70E740481C1C}">
                <a14:useLocalDpi xmlns:a14="http://schemas.microsoft.com/office/drawing/2010/main" val="0"/>
              </a:ext>
            </a:extLst>
          </a:blip>
          <a:srcRect t="13187" b="13187"/>
          <a:stretch>
            <a:fillRect/>
          </a:stretch>
        </p:blipFill>
        <p:spPr>
          <a:xfrm>
            <a:off x="3943350" y="2352675"/>
            <a:ext cx="3063875" cy="1524000"/>
          </a:xfrm>
        </p:spPr>
      </p:pic>
      <p:sp>
        <p:nvSpPr>
          <p:cNvPr id="26" name="Text Placeholder 25"/>
          <p:cNvSpPr>
            <a:spLocks noGrp="1"/>
          </p:cNvSpPr>
          <p:nvPr>
            <p:ph type="body" sz="half" idx="20"/>
          </p:nvPr>
        </p:nvSpPr>
        <p:spPr/>
        <p:txBody>
          <a:bodyPr/>
          <a:lstStyle/>
          <a:p>
            <a:r>
              <a:rPr lang="en-GB" dirty="0" err="1" smtClean="0"/>
              <a:t>Gundishapur</a:t>
            </a:r>
            <a:r>
              <a:rPr lang="en-GB" dirty="0" smtClean="0"/>
              <a:t> trained students of medicine, by hiring physicians and scholars from both Greece and India</a:t>
            </a:r>
            <a:endParaRPr lang="en-GB" dirty="0"/>
          </a:p>
        </p:txBody>
      </p:sp>
      <p:sp>
        <p:nvSpPr>
          <p:cNvPr id="32" name="TextBox 31"/>
          <p:cNvSpPr txBox="1"/>
          <p:nvPr/>
        </p:nvSpPr>
        <p:spPr>
          <a:xfrm>
            <a:off x="794479" y="6086007"/>
            <a:ext cx="10283252" cy="646331"/>
          </a:xfrm>
          <a:prstGeom prst="rect">
            <a:avLst/>
          </a:prstGeom>
          <a:noFill/>
        </p:spPr>
        <p:txBody>
          <a:bodyPr wrap="square" rtlCol="0">
            <a:spAutoFit/>
          </a:bodyPr>
          <a:lstStyle/>
          <a:p>
            <a:r>
              <a:rPr lang="en-GB" dirty="0" smtClean="0"/>
              <a:t>It should be noted that the usual place to care for a sick individual was in the home, being looked after by family.</a:t>
            </a:r>
            <a:endParaRPr lang="en-GB" dirty="0"/>
          </a:p>
        </p:txBody>
      </p:sp>
    </p:spTree>
    <p:extLst>
      <p:ext uri="{BB962C8B-B14F-4D97-AF65-F5344CB8AC3E}">
        <p14:creationId xmlns:p14="http://schemas.microsoft.com/office/powerpoint/2010/main" val="8658776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Influence of Hippocratic circle and the writings of Galen</a:t>
            </a:r>
            <a:endParaRPr lang="en-GB" dirty="0"/>
          </a:p>
        </p:txBody>
      </p:sp>
      <p:sp>
        <p:nvSpPr>
          <p:cNvPr id="3" name="Content Placeholder 2"/>
          <p:cNvSpPr>
            <a:spLocks noGrp="1"/>
          </p:cNvSpPr>
          <p:nvPr>
            <p:ph idx="1"/>
          </p:nvPr>
        </p:nvSpPr>
        <p:spPr/>
        <p:txBody>
          <a:bodyPr/>
          <a:lstStyle/>
          <a:p>
            <a:r>
              <a:rPr lang="en-GB" dirty="0"/>
              <a:t>The writings of the Hippocratic circle and Galen whilst being largely lost in Western Europe continued to have a strong influence on medical practices in the Near East. </a:t>
            </a:r>
            <a:endParaRPr lang="en-GB" dirty="0" smtClean="0"/>
          </a:p>
          <a:p>
            <a:r>
              <a:rPr lang="en-GB" dirty="0" smtClean="0"/>
              <a:t>That influence would grow stronger with the triumph of the Arabs and Islam.</a:t>
            </a:r>
            <a:endParaRPr lang="en-GB" dirty="0"/>
          </a:p>
          <a:p>
            <a:endParaRPr lang="en-GB" dirty="0"/>
          </a:p>
        </p:txBody>
      </p:sp>
    </p:spTree>
    <p:extLst>
      <p:ext uri="{BB962C8B-B14F-4D97-AF65-F5344CB8AC3E}">
        <p14:creationId xmlns:p14="http://schemas.microsoft.com/office/powerpoint/2010/main" val="2322335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Arab and Islamic Influence</a:t>
            </a:r>
            <a:endParaRPr lang="en-GB" dirty="0"/>
          </a:p>
        </p:txBody>
      </p:sp>
      <p:sp>
        <p:nvSpPr>
          <p:cNvPr id="3" name="Content Placeholder 2"/>
          <p:cNvSpPr>
            <a:spLocks noGrp="1"/>
          </p:cNvSpPr>
          <p:nvPr>
            <p:ph idx="1"/>
          </p:nvPr>
        </p:nvSpPr>
        <p:spPr/>
        <p:txBody>
          <a:bodyPr>
            <a:normAutofit lnSpcReduction="10000"/>
          </a:bodyPr>
          <a:lstStyle/>
          <a:p>
            <a:r>
              <a:rPr lang="en-GB" dirty="0" smtClean="0"/>
              <a:t>By the time of the Prophet Muhammad’s death in 632CE large portions of the Near East would be conquered by the Arabs. This expansion included Northern India to the East, all across North Africa and most of Spain.</a:t>
            </a:r>
          </a:p>
          <a:p>
            <a:r>
              <a:rPr lang="en-GB" dirty="0" smtClean="0"/>
              <a:t>Part of the reason for this swift expansion was the ease in which the Arabs were welcomed by the populace. Christian and Jewish inhabitants had long been persecuted and welcomed the protection and tolerance offered by the new Arabian rulers.</a:t>
            </a:r>
          </a:p>
          <a:p>
            <a:r>
              <a:rPr lang="en-GB" dirty="0" smtClean="0"/>
              <a:t>The Arabs assimilated cultures, particularly those aspects which were seen as being most valuable and useful. This included the knowledge and understanding of medicine.</a:t>
            </a:r>
            <a:endParaRPr lang="en-GB" dirty="0"/>
          </a:p>
        </p:txBody>
      </p:sp>
    </p:spTree>
    <p:extLst>
      <p:ext uri="{BB962C8B-B14F-4D97-AF65-F5344CB8AC3E}">
        <p14:creationId xmlns:p14="http://schemas.microsoft.com/office/powerpoint/2010/main" val="36224603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Technological advances</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Technology of sails and nautical charts – the Arabs were great sailors and traders</a:t>
            </a:r>
          </a:p>
          <a:p>
            <a:r>
              <a:rPr lang="en-GB" dirty="0" smtClean="0"/>
              <a:t>Irrigation systems</a:t>
            </a:r>
          </a:p>
          <a:p>
            <a:r>
              <a:rPr lang="en-GB" dirty="0" smtClean="0"/>
              <a:t>Paper and printing (Chinese Invention)</a:t>
            </a:r>
          </a:p>
          <a:p>
            <a:r>
              <a:rPr lang="en-GB" dirty="0" smtClean="0"/>
              <a:t>Numerical system</a:t>
            </a:r>
          </a:p>
          <a:p>
            <a:r>
              <a:rPr lang="en-GB" dirty="0" smtClean="0"/>
              <a:t>Urban civilisation much more opulent and complex than anything seen in Western Europe.</a:t>
            </a:r>
          </a:p>
          <a:p>
            <a:r>
              <a:rPr lang="en-GB" dirty="0" smtClean="0"/>
              <a:t>Mathematics, Science and Medicine continued to be developed and later absorbed by Western Europeans.</a:t>
            </a:r>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77219" y="2336873"/>
            <a:ext cx="2747534" cy="3599389"/>
          </a:xfrm>
        </p:spPr>
      </p:pic>
    </p:spTree>
    <p:extLst>
      <p:ext uri="{BB962C8B-B14F-4D97-AF65-F5344CB8AC3E}">
        <p14:creationId xmlns:p14="http://schemas.microsoft.com/office/powerpoint/2010/main" val="38533396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Islamic understanding of Madness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Medicine was a central part of Islamic culture.</a:t>
            </a:r>
          </a:p>
          <a:p>
            <a:r>
              <a:rPr lang="en-GB" dirty="0" smtClean="0"/>
              <a:t>The study and practice of Medicine was seen as being an act of virtue, an act of religiousness.</a:t>
            </a:r>
          </a:p>
          <a:p>
            <a:r>
              <a:rPr lang="en-GB" dirty="0" smtClean="0"/>
              <a:t>The prophet Muhammad expressed ideas and opinions on how an individual could live a healthy life and instructed sick people to take medicine.</a:t>
            </a:r>
          </a:p>
          <a:p>
            <a:r>
              <a:rPr lang="en-GB" dirty="0" smtClean="0"/>
              <a:t>It was also believed that the root of all illness is in the nutrition of the patient</a:t>
            </a:r>
          </a:p>
          <a:p>
            <a:pPr marL="0" indent="0">
              <a:buNone/>
            </a:pPr>
            <a:r>
              <a:rPr lang="en-GB" dirty="0" smtClean="0"/>
              <a:t>“The stomach is the House of Illness, and abstinence is the most important medicine. The cause of every illness is poor digestion”</a:t>
            </a:r>
          </a:p>
          <a:p>
            <a:pPr marL="0" indent="0">
              <a:buNone/>
            </a:pPr>
            <a:r>
              <a:rPr lang="en-GB" dirty="0" smtClean="0"/>
              <a:t>Ibn </a:t>
            </a:r>
            <a:r>
              <a:rPr lang="en-GB" dirty="0" err="1" smtClean="0"/>
              <a:t>Khaldun</a:t>
            </a:r>
            <a:r>
              <a:rPr lang="en-GB" dirty="0" smtClean="0"/>
              <a:t>, </a:t>
            </a:r>
            <a:r>
              <a:rPr lang="en-GB" dirty="0" err="1" smtClean="0"/>
              <a:t>Muqaddima</a:t>
            </a:r>
            <a:r>
              <a:rPr lang="en-GB" dirty="0" smtClean="0"/>
              <a:t>, V,18</a:t>
            </a:r>
          </a:p>
        </p:txBody>
      </p:sp>
    </p:spTree>
    <p:extLst>
      <p:ext uri="{BB962C8B-B14F-4D97-AF65-F5344CB8AC3E}">
        <p14:creationId xmlns:p14="http://schemas.microsoft.com/office/powerpoint/2010/main" val="38808719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Islamic Understanding of Madness.</a:t>
            </a:r>
            <a:endParaRPr lang="en-GB" dirty="0"/>
          </a:p>
        </p:txBody>
      </p:sp>
      <p:pic>
        <p:nvPicPr>
          <p:cNvPr id="5" name="Content Placeholder 4"/>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220671" y="2435106"/>
            <a:ext cx="5104276" cy="3402850"/>
          </a:xfrm>
        </p:spPr>
      </p:pic>
      <p:sp>
        <p:nvSpPr>
          <p:cNvPr id="4" name="Content Placeholder 3"/>
          <p:cNvSpPr>
            <a:spLocks noGrp="1"/>
          </p:cNvSpPr>
          <p:nvPr>
            <p:ph sz="half" idx="2"/>
          </p:nvPr>
        </p:nvSpPr>
        <p:spPr/>
        <p:txBody>
          <a:bodyPr/>
          <a:lstStyle/>
          <a:p>
            <a:r>
              <a:rPr lang="en-GB" dirty="0"/>
              <a:t>There was a strong belief in spirits and spells and the need to placate the </a:t>
            </a:r>
            <a:r>
              <a:rPr lang="en-GB" i="1" dirty="0"/>
              <a:t>jinn </a:t>
            </a:r>
            <a:r>
              <a:rPr lang="en-GB" dirty="0"/>
              <a:t>(demons</a:t>
            </a:r>
            <a:r>
              <a:rPr lang="en-GB" dirty="0" smtClean="0"/>
              <a:t>)</a:t>
            </a:r>
          </a:p>
          <a:p>
            <a:r>
              <a:rPr lang="en-GB" dirty="0" smtClean="0"/>
              <a:t>Like Christian beliefs, early Muslims believed that madness was caused by a supernatural being – jinn.</a:t>
            </a:r>
            <a:endParaRPr lang="en-GB" dirty="0"/>
          </a:p>
          <a:p>
            <a:endParaRPr lang="en-GB" dirty="0"/>
          </a:p>
        </p:txBody>
      </p:sp>
    </p:spTree>
    <p:extLst>
      <p:ext uri="{BB962C8B-B14F-4D97-AF65-F5344CB8AC3E}">
        <p14:creationId xmlns:p14="http://schemas.microsoft.com/office/powerpoint/2010/main" val="256308280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Influence of Galen on Islamic Physicians</a:t>
            </a:r>
            <a:endParaRPr lang="en-GB" dirty="0"/>
          </a:p>
        </p:txBody>
      </p:sp>
      <p:sp>
        <p:nvSpPr>
          <p:cNvPr id="6" name="Content Placeholder 5"/>
          <p:cNvSpPr>
            <a:spLocks noGrp="1"/>
          </p:cNvSpPr>
          <p:nvPr>
            <p:ph idx="1"/>
          </p:nvPr>
        </p:nvSpPr>
        <p:spPr/>
        <p:txBody>
          <a:bodyPr>
            <a:normAutofit fontScale="92500" lnSpcReduction="20000"/>
          </a:bodyPr>
          <a:lstStyle/>
          <a:p>
            <a:r>
              <a:rPr lang="en-GB" dirty="0" smtClean="0"/>
              <a:t>Some of the manifestations of madness that we are familiar with today were recognised and explored by Galen:		</a:t>
            </a:r>
          </a:p>
          <a:p>
            <a:pPr lvl="1"/>
            <a:r>
              <a:rPr lang="en-GB" dirty="0" smtClean="0"/>
              <a:t>Hysteria, epilepsy, mania and melancholia</a:t>
            </a:r>
          </a:p>
          <a:p>
            <a:r>
              <a:rPr lang="en-GB" dirty="0" smtClean="0"/>
              <a:t>Islamic physicians were heavily influenced by his teachings and also believed that a physiological disturbance was what caused mental instability.</a:t>
            </a:r>
          </a:p>
          <a:p>
            <a:r>
              <a:rPr lang="en-GB" dirty="0" smtClean="0"/>
              <a:t>Melancholy or other such mental illnesses were attributed to:</a:t>
            </a:r>
          </a:p>
          <a:p>
            <a:pPr lvl="1"/>
            <a:r>
              <a:rPr lang="en-GB" dirty="0" smtClean="0"/>
              <a:t>Excess eating or drinking</a:t>
            </a:r>
          </a:p>
          <a:p>
            <a:pPr lvl="1"/>
            <a:r>
              <a:rPr lang="en-GB" dirty="0" smtClean="0"/>
              <a:t>Temperament from birth</a:t>
            </a:r>
          </a:p>
          <a:p>
            <a:pPr lvl="1"/>
            <a:r>
              <a:rPr lang="en-GB" dirty="0" smtClean="0"/>
              <a:t>Too much or too little exercise</a:t>
            </a:r>
          </a:p>
          <a:p>
            <a:pPr lvl="1"/>
            <a:r>
              <a:rPr lang="en-GB" dirty="0" smtClean="0"/>
              <a:t>Irregular bowel movement</a:t>
            </a:r>
          </a:p>
          <a:p>
            <a:pPr lvl="1"/>
            <a:r>
              <a:rPr lang="en-GB" dirty="0" smtClean="0"/>
              <a:t>All attributed to excess black bile in the body.</a:t>
            </a:r>
          </a:p>
          <a:p>
            <a:pPr lvl="2"/>
            <a:endParaRPr lang="en-GB" dirty="0"/>
          </a:p>
        </p:txBody>
      </p:sp>
    </p:spTree>
    <p:extLst>
      <p:ext uri="{BB962C8B-B14F-4D97-AF65-F5344CB8AC3E}">
        <p14:creationId xmlns:p14="http://schemas.microsoft.com/office/powerpoint/2010/main" val="12851758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Al-Ma-</a:t>
            </a:r>
            <a:r>
              <a:rPr lang="en-GB" dirty="0" err="1" smtClean="0"/>
              <a:t>Gusi</a:t>
            </a:r>
            <a:r>
              <a:rPr lang="en-GB" dirty="0" smtClean="0"/>
              <a:t> – </a:t>
            </a:r>
            <a:r>
              <a:rPr lang="en-GB" dirty="0" err="1" smtClean="0"/>
              <a:t>Kitab</a:t>
            </a:r>
            <a:r>
              <a:rPr lang="en-GB" dirty="0" smtClean="0"/>
              <a:t> Al-Malaki</a:t>
            </a:r>
            <a:endParaRPr lang="en-GB" dirty="0"/>
          </a:p>
        </p:txBody>
      </p:sp>
      <p:sp>
        <p:nvSpPr>
          <p:cNvPr id="3" name="Content Placeholder 2"/>
          <p:cNvSpPr>
            <a:spLocks noGrp="1"/>
          </p:cNvSpPr>
          <p:nvPr>
            <p:ph idx="1"/>
          </p:nvPr>
        </p:nvSpPr>
        <p:spPr/>
        <p:txBody>
          <a:bodyPr/>
          <a:lstStyle/>
          <a:p>
            <a:r>
              <a:rPr lang="en-GB" dirty="0" err="1" smtClean="0"/>
              <a:t>Kitab</a:t>
            </a:r>
            <a:r>
              <a:rPr lang="en-GB" dirty="0" smtClean="0"/>
              <a:t> al-Malaki (Liber </a:t>
            </a:r>
            <a:r>
              <a:rPr lang="en-GB" dirty="0" err="1" smtClean="0"/>
              <a:t>Pantegni</a:t>
            </a:r>
            <a:r>
              <a:rPr lang="en-GB" dirty="0" smtClean="0"/>
              <a:t> and Liber </a:t>
            </a:r>
            <a:r>
              <a:rPr lang="en-GB" dirty="0" err="1" smtClean="0"/>
              <a:t>Regius</a:t>
            </a:r>
            <a:r>
              <a:rPr lang="en-GB" dirty="0"/>
              <a:t> </a:t>
            </a:r>
            <a:r>
              <a:rPr lang="en-GB" dirty="0" smtClean="0"/>
              <a:t>- Latin)</a:t>
            </a:r>
          </a:p>
          <a:p>
            <a:r>
              <a:rPr lang="en-GB" dirty="0" smtClean="0"/>
              <a:t>The issue of madness arises in many sections of the book. </a:t>
            </a:r>
          </a:p>
          <a:p>
            <a:r>
              <a:rPr lang="en-GB" dirty="0" smtClean="0"/>
              <a:t>The ‘Naturals’ and the ‘Non-naturals’</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4548" y="4162421"/>
            <a:ext cx="2381250" cy="227647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23017" y="3971920"/>
            <a:ext cx="1905000" cy="2657475"/>
          </a:xfrm>
          <a:prstGeom prst="rect">
            <a:avLst/>
          </a:prstGeom>
        </p:spPr>
      </p:pic>
    </p:spTree>
    <p:extLst>
      <p:ext uri="{BB962C8B-B14F-4D97-AF65-F5344CB8AC3E}">
        <p14:creationId xmlns:p14="http://schemas.microsoft.com/office/powerpoint/2010/main" val="34532082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naturals and non naturals</a:t>
            </a:r>
            <a:endParaRPr lang="en-GB" dirty="0"/>
          </a:p>
        </p:txBody>
      </p:sp>
      <p:sp>
        <p:nvSpPr>
          <p:cNvPr id="3" name="Content Placeholder 2"/>
          <p:cNvSpPr>
            <a:spLocks noGrp="1"/>
          </p:cNvSpPr>
          <p:nvPr>
            <p:ph idx="1"/>
          </p:nvPr>
        </p:nvSpPr>
        <p:spPr/>
        <p:txBody>
          <a:bodyPr/>
          <a:lstStyle/>
          <a:p>
            <a:r>
              <a:rPr lang="en-GB" dirty="0" smtClean="0"/>
              <a:t>The seven ‘naturals’ were the fundamental sections of the body, they were the elements, temperaments, humours, parts of the body, faculties, functions and the </a:t>
            </a:r>
            <a:r>
              <a:rPr lang="en-GB" dirty="0" err="1" smtClean="0"/>
              <a:t>pneumata</a:t>
            </a:r>
            <a:endParaRPr lang="en-GB" dirty="0" smtClean="0"/>
          </a:p>
          <a:p>
            <a:r>
              <a:rPr lang="en-GB" dirty="0" smtClean="0"/>
              <a:t>The ‘non-naturals’ included the environment, activity, rest, sleep, wakefulness, diet, exercise, bodily functions and psychic </a:t>
            </a:r>
            <a:r>
              <a:rPr lang="en-GB" dirty="0" err="1" smtClean="0"/>
              <a:t>occurances</a:t>
            </a:r>
            <a:r>
              <a:rPr lang="en-GB" dirty="0" smtClean="0"/>
              <a:t>. </a:t>
            </a:r>
          </a:p>
          <a:p>
            <a:r>
              <a:rPr lang="en-GB" dirty="0" smtClean="0"/>
              <a:t>Al-</a:t>
            </a:r>
            <a:r>
              <a:rPr lang="en-GB" dirty="0" err="1" smtClean="0"/>
              <a:t>Majusi</a:t>
            </a:r>
            <a:r>
              <a:rPr lang="en-GB" dirty="0" smtClean="0"/>
              <a:t> was aware of the psychic situations that could bring about illness. Emotions, including anger, fear, sadness, passion all could be hazardous to one’s health.</a:t>
            </a:r>
            <a:endParaRPr lang="en-GB" dirty="0"/>
          </a:p>
        </p:txBody>
      </p:sp>
    </p:spTree>
    <p:extLst>
      <p:ext uri="{BB962C8B-B14F-4D97-AF65-F5344CB8AC3E}">
        <p14:creationId xmlns:p14="http://schemas.microsoft.com/office/powerpoint/2010/main" val="27862566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relationship between the brain and the stomach</a:t>
            </a:r>
            <a:endParaRPr lang="en-GB" dirty="0"/>
          </a:p>
        </p:txBody>
      </p:sp>
      <p:pic>
        <p:nvPicPr>
          <p:cNvPr id="6" name="Picture Placeholder 5"/>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5998633" y="2276775"/>
            <a:ext cx="2675468" cy="3775131"/>
          </a:xfrm>
          <a:prstGeom prst="rect">
            <a:avLst/>
          </a:prstGeom>
          <a:noFill/>
          <a:ln>
            <a:noFill/>
          </a:ln>
        </p:spPr>
      </p:pic>
      <p:sp>
        <p:nvSpPr>
          <p:cNvPr id="3" name="Content Placeholder 2"/>
          <p:cNvSpPr>
            <a:spLocks noGrp="1"/>
          </p:cNvSpPr>
          <p:nvPr>
            <p:ph type="body" sz="half" idx="2"/>
          </p:nvPr>
        </p:nvSpPr>
        <p:spPr>
          <a:xfrm>
            <a:off x="1124823" y="1960256"/>
            <a:ext cx="3876256" cy="3599315"/>
          </a:xfrm>
        </p:spPr>
        <p:txBody>
          <a:bodyPr>
            <a:normAutofit/>
          </a:bodyPr>
          <a:lstStyle/>
          <a:p>
            <a:pPr marL="342900" indent="-342900">
              <a:buFont typeface="Arial" panose="020B0604020202020204" pitchFamily="34" charset="0"/>
              <a:buChar char="•"/>
            </a:pPr>
            <a:r>
              <a:rPr lang="en-GB" sz="2400" dirty="0" smtClean="0"/>
              <a:t>Heat</a:t>
            </a:r>
          </a:p>
          <a:p>
            <a:pPr marL="800100" lvl="1" indent="-342900">
              <a:buFont typeface="Arial" panose="020B0604020202020204" pitchFamily="34" charset="0"/>
              <a:buChar char="•"/>
            </a:pPr>
            <a:r>
              <a:rPr lang="en-GB" sz="2400" dirty="0" smtClean="0"/>
              <a:t>Hot</a:t>
            </a:r>
          </a:p>
          <a:p>
            <a:pPr marL="800100" lvl="1" indent="-342900">
              <a:buFont typeface="Arial" panose="020B0604020202020204" pitchFamily="34" charset="0"/>
              <a:buChar char="•"/>
            </a:pPr>
            <a:r>
              <a:rPr lang="en-GB" sz="2400" dirty="0" smtClean="0"/>
              <a:t>Cold</a:t>
            </a:r>
          </a:p>
          <a:p>
            <a:pPr marL="342900" indent="-342900">
              <a:buFont typeface="Arial" panose="020B0604020202020204" pitchFamily="34" charset="0"/>
              <a:buChar char="•"/>
            </a:pPr>
            <a:r>
              <a:rPr lang="en-GB" sz="2400" dirty="0" smtClean="0"/>
              <a:t>Melancholy – Black Bile</a:t>
            </a:r>
          </a:p>
        </p:txBody>
      </p:sp>
    </p:spTree>
    <p:extLst>
      <p:ext uri="{BB962C8B-B14F-4D97-AF65-F5344CB8AC3E}">
        <p14:creationId xmlns:p14="http://schemas.microsoft.com/office/powerpoint/2010/main" val="21213809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Treatments</a:t>
            </a:r>
            <a:endParaRPr lang="en-GB" dirty="0"/>
          </a:p>
        </p:txBody>
      </p:sp>
      <p:pic>
        <p:nvPicPr>
          <p:cNvPr id="5" name="Picture Placeholder 4"/>
          <p:cNvPicPr>
            <a:picLocks noGrp="1" noChangeAspect="1"/>
          </p:cNvPicPr>
          <p:nvPr>
            <p:ph type="pic" idx="1"/>
          </p:nvPr>
        </p:nvPicPr>
        <p:blipFill>
          <a:blip r:embed="rId3">
            <a:extLst>
              <a:ext uri="{28A0092B-C50C-407E-A947-70E740481C1C}">
                <a14:useLocalDpi xmlns:a14="http://schemas.microsoft.com/office/drawing/2010/main" val="0"/>
              </a:ext>
            </a:extLst>
          </a:blip>
          <a:srcRect t="7889" b="7889"/>
          <a:stretch>
            <a:fillRect/>
          </a:stretch>
        </p:blipFill>
        <p:spPr>
          <a:xfrm>
            <a:off x="4868331" y="2336874"/>
            <a:ext cx="5425849" cy="3599312"/>
          </a:xfrm>
        </p:spPr>
      </p:pic>
      <p:sp>
        <p:nvSpPr>
          <p:cNvPr id="4" name="Text Placeholder 3"/>
          <p:cNvSpPr>
            <a:spLocks noGrp="1"/>
          </p:cNvSpPr>
          <p:nvPr>
            <p:ph type="body" sz="half" idx="2"/>
          </p:nvPr>
        </p:nvSpPr>
        <p:spPr/>
        <p:txBody>
          <a:bodyPr/>
          <a:lstStyle/>
          <a:p>
            <a:pPr marL="285750" indent="-285750">
              <a:buFont typeface="Arial" panose="020B0604020202020204" pitchFamily="34" charset="0"/>
              <a:buChar char="•"/>
            </a:pPr>
            <a:r>
              <a:rPr lang="en-GB" dirty="0" smtClean="0"/>
              <a:t>The origins of melancholia</a:t>
            </a:r>
          </a:p>
          <a:p>
            <a:pPr marL="742950" lvl="1" indent="-285750">
              <a:buFont typeface="Arial" panose="020B0604020202020204" pitchFamily="34" charset="0"/>
              <a:buChar char="•"/>
            </a:pPr>
            <a:r>
              <a:rPr lang="en-GB" dirty="0" smtClean="0"/>
              <a:t>The Brain</a:t>
            </a:r>
          </a:p>
          <a:p>
            <a:pPr marL="742950" lvl="1" indent="-285750">
              <a:buFont typeface="Arial" panose="020B0604020202020204" pitchFamily="34" charset="0"/>
              <a:buChar char="•"/>
            </a:pPr>
            <a:r>
              <a:rPr lang="en-GB" dirty="0" smtClean="0"/>
              <a:t>Burnt yellow bile</a:t>
            </a:r>
            <a:endParaRPr lang="en-GB" dirty="0"/>
          </a:p>
        </p:txBody>
      </p:sp>
    </p:spTree>
    <p:extLst>
      <p:ext uri="{BB962C8B-B14F-4D97-AF65-F5344CB8AC3E}">
        <p14:creationId xmlns:p14="http://schemas.microsoft.com/office/powerpoint/2010/main" val="42399616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Canon of Medicine – Ibn </a:t>
            </a:r>
            <a:r>
              <a:rPr lang="en-GB" dirty="0" err="1" smtClean="0"/>
              <a:t>Sina</a:t>
            </a:r>
            <a:r>
              <a:rPr lang="en-GB" dirty="0" smtClean="0"/>
              <a:t> (Avicenna)</a:t>
            </a:r>
            <a:endParaRPr lang="en-GB" dirty="0"/>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44774" y="3056203"/>
            <a:ext cx="4019123" cy="2264506"/>
          </a:xfrm>
        </p:spPr>
      </p:pic>
      <p:pic>
        <p:nvPicPr>
          <p:cNvPr id="6"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9148489" y="2232922"/>
            <a:ext cx="2291386" cy="3598863"/>
          </a:xfrm>
        </p:spPr>
      </p:pic>
      <p:sp>
        <p:nvSpPr>
          <p:cNvPr id="7" name="TextBox 6"/>
          <p:cNvSpPr txBox="1"/>
          <p:nvPr/>
        </p:nvSpPr>
        <p:spPr>
          <a:xfrm>
            <a:off x="4363897" y="2458387"/>
            <a:ext cx="4570241" cy="313932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Largely influenced by Aristotle, the Canon of Medicine is a five volume </a:t>
            </a:r>
            <a:r>
              <a:rPr lang="en-GB" dirty="0" err="1" smtClean="0"/>
              <a:t>encyclopedia</a:t>
            </a:r>
            <a:r>
              <a:rPr lang="en-GB" dirty="0" smtClean="0"/>
              <a:t> (</a:t>
            </a:r>
            <a:r>
              <a:rPr lang="en-GB" dirty="0" err="1" smtClean="0"/>
              <a:t>Qanun</a:t>
            </a:r>
            <a:r>
              <a:rPr lang="en-GB" dirty="0" smtClean="0"/>
              <a:t>) compiled by the Persian philosopher Ibn </a:t>
            </a:r>
            <a:r>
              <a:rPr lang="en-GB" dirty="0" err="1" smtClean="0"/>
              <a:t>Sina</a:t>
            </a:r>
            <a:r>
              <a:rPr lang="en-GB" dirty="0" smtClean="0"/>
              <a:t> (Avicenna – Latin) and completed in 1025.</a:t>
            </a:r>
          </a:p>
          <a:p>
            <a:pPr marL="285750" indent="-285750">
              <a:buFont typeface="Arial" panose="020B0604020202020204" pitchFamily="34" charset="0"/>
              <a:buChar char="•"/>
            </a:pPr>
            <a:r>
              <a:rPr lang="en-GB" dirty="0" smtClean="0"/>
              <a:t>The </a:t>
            </a:r>
            <a:r>
              <a:rPr lang="en-GB" dirty="0" err="1" smtClean="0"/>
              <a:t>encyclopedia</a:t>
            </a:r>
            <a:r>
              <a:rPr lang="en-GB" dirty="0" smtClean="0"/>
              <a:t> was translated into Latin towards the end of the 12</a:t>
            </a:r>
            <a:r>
              <a:rPr lang="en-GB" baseline="30000" dirty="0" smtClean="0"/>
              <a:t>th</a:t>
            </a:r>
            <a:r>
              <a:rPr lang="en-GB" dirty="0" smtClean="0"/>
              <a:t> Century CE and became a significant reference source for physicians in the Western European universities well into the 18</a:t>
            </a:r>
            <a:r>
              <a:rPr lang="en-GB" baseline="30000" dirty="0" smtClean="0"/>
              <a:t>th</a:t>
            </a:r>
            <a:r>
              <a:rPr lang="en-GB" dirty="0" smtClean="0"/>
              <a:t> century.</a:t>
            </a:r>
            <a:endParaRPr lang="en-GB" dirty="0"/>
          </a:p>
        </p:txBody>
      </p:sp>
    </p:spTree>
    <p:extLst>
      <p:ext uri="{BB962C8B-B14F-4D97-AF65-F5344CB8AC3E}">
        <p14:creationId xmlns:p14="http://schemas.microsoft.com/office/powerpoint/2010/main" val="12631408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Canon of Medicine</a:t>
            </a:r>
            <a:endParaRPr lang="en-GB" dirty="0"/>
          </a:p>
        </p:txBody>
      </p:sp>
      <p:sp>
        <p:nvSpPr>
          <p:cNvPr id="3" name="Content Placeholder 2"/>
          <p:cNvSpPr>
            <a:spLocks noGrp="1"/>
          </p:cNvSpPr>
          <p:nvPr>
            <p:ph sz="half" idx="1"/>
          </p:nvPr>
        </p:nvSpPr>
        <p:spPr/>
        <p:txBody>
          <a:bodyPr/>
          <a:lstStyle/>
          <a:p>
            <a:r>
              <a:rPr lang="en-GB" dirty="0" smtClean="0"/>
              <a:t>Divided into five parts and discusses diseases of the body, and the compounds of medicine.</a:t>
            </a:r>
          </a:p>
          <a:p>
            <a:r>
              <a:rPr lang="en-GB" dirty="0" smtClean="0"/>
              <a:t>It follows the </a:t>
            </a:r>
            <a:r>
              <a:rPr lang="en-GB" dirty="0" err="1" smtClean="0"/>
              <a:t>Aristotlean</a:t>
            </a:r>
            <a:r>
              <a:rPr lang="en-GB" dirty="0" smtClean="0"/>
              <a:t> ideas that mental derangement and the primacy of the heart and the brain.</a:t>
            </a:r>
          </a:p>
          <a:p>
            <a:r>
              <a:rPr lang="en-GB" dirty="0" err="1" smtClean="0"/>
              <a:t>Sirsam</a:t>
            </a:r>
            <a:r>
              <a:rPr lang="en-GB" dirty="0" smtClean="0"/>
              <a:t> and </a:t>
            </a:r>
            <a:r>
              <a:rPr lang="en-GB" dirty="0" err="1" smtClean="0"/>
              <a:t>Birsam</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262002" y="2337326"/>
            <a:ext cx="1838380" cy="3598863"/>
          </a:xfrm>
        </p:spPr>
      </p:pic>
    </p:spTree>
    <p:extLst>
      <p:ext uri="{BB962C8B-B14F-4D97-AF65-F5344CB8AC3E}">
        <p14:creationId xmlns:p14="http://schemas.microsoft.com/office/powerpoint/2010/main" val="40112601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Treatment of the Insane – Middle Ages</a:t>
            </a:r>
            <a:endParaRPr lang="en-GB" dirty="0"/>
          </a:p>
        </p:txBody>
      </p:sp>
      <p:sp>
        <p:nvSpPr>
          <p:cNvPr id="6" name="Content Placeholder 5"/>
          <p:cNvSpPr>
            <a:spLocks noGrp="1"/>
          </p:cNvSpPr>
          <p:nvPr>
            <p:ph idx="1"/>
          </p:nvPr>
        </p:nvSpPr>
        <p:spPr/>
        <p:txBody>
          <a:bodyPr/>
          <a:lstStyle/>
          <a:p>
            <a:r>
              <a:rPr lang="en-GB" dirty="0" smtClean="0"/>
              <a:t>Special provision for the insane in hospitals</a:t>
            </a:r>
          </a:p>
          <a:p>
            <a:pPr lvl="1"/>
            <a:r>
              <a:rPr lang="en-GB" i="1" dirty="0" err="1" smtClean="0"/>
              <a:t>Maristan</a:t>
            </a:r>
            <a:endParaRPr lang="en-GB" i="1" dirty="0" smtClean="0"/>
          </a:p>
          <a:p>
            <a:r>
              <a:rPr lang="en-GB" dirty="0" smtClean="0"/>
              <a:t>Existed from around the 9</a:t>
            </a:r>
            <a:r>
              <a:rPr lang="en-GB" baseline="30000" dirty="0" smtClean="0"/>
              <a:t>th</a:t>
            </a:r>
            <a:r>
              <a:rPr lang="en-GB" dirty="0" smtClean="0"/>
              <a:t> century, but it’s difficult to know exactly what went on in the hospitals, due to lack of source material.</a:t>
            </a:r>
          </a:p>
          <a:p>
            <a:r>
              <a:rPr lang="en-GB" dirty="0" smtClean="0"/>
              <a:t>Seem to have been modelled on the early Eastern </a:t>
            </a:r>
            <a:r>
              <a:rPr lang="en-GB" dirty="0" err="1" smtClean="0"/>
              <a:t>Christiam</a:t>
            </a:r>
            <a:r>
              <a:rPr lang="en-GB" dirty="0" smtClean="0"/>
              <a:t> monastic infirmaries – </a:t>
            </a:r>
            <a:r>
              <a:rPr lang="en-GB" i="1" dirty="0" err="1" smtClean="0"/>
              <a:t>xenodocheion</a:t>
            </a:r>
            <a:r>
              <a:rPr lang="en-GB" i="1" dirty="0" smtClean="0"/>
              <a:t>.</a:t>
            </a:r>
          </a:p>
          <a:p>
            <a:r>
              <a:rPr lang="en-GB" dirty="0" smtClean="0"/>
              <a:t>Earliest evidence for hospital care for the insane is in a report by Ahmad ibn </a:t>
            </a:r>
            <a:r>
              <a:rPr lang="en-GB" dirty="0" err="1" smtClean="0"/>
              <a:t>Tulun</a:t>
            </a:r>
            <a:r>
              <a:rPr lang="en-GB" dirty="0" smtClean="0"/>
              <a:t>, governor of Egypt (AD872-3)</a:t>
            </a:r>
            <a:endParaRPr lang="en-GB" dirty="0"/>
          </a:p>
        </p:txBody>
      </p:sp>
    </p:spTree>
    <p:extLst>
      <p:ext uri="{BB962C8B-B14F-4D97-AF65-F5344CB8AC3E}">
        <p14:creationId xmlns:p14="http://schemas.microsoft.com/office/powerpoint/2010/main" val="321755246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7088" y="617318"/>
            <a:ext cx="8718877" cy="3036061"/>
          </a:xfrm>
        </p:spPr>
        <p:txBody>
          <a:bodyPr>
            <a:normAutofit/>
          </a:bodyPr>
          <a:lstStyle/>
          <a:p>
            <a:r>
              <a:rPr lang="en-GB" sz="2400" dirty="0"/>
              <a:t>By patience and ruses my troubles I baulk,</a:t>
            </a:r>
            <a:br>
              <a:rPr lang="en-GB" sz="2400" dirty="0"/>
            </a:br>
            <a:r>
              <a:rPr lang="en-GB" sz="2400" dirty="0"/>
              <a:t>And keep my mind free from reflecting by talk.</a:t>
            </a:r>
            <a:br>
              <a:rPr lang="en-GB" sz="2400" dirty="0"/>
            </a:br>
            <a:r>
              <a:rPr lang="en-GB" sz="2400" dirty="0"/>
              <a:t>I hope for the morrow, but when it appears,</a:t>
            </a:r>
            <a:br>
              <a:rPr lang="en-GB" sz="2400" dirty="0"/>
            </a:br>
            <a:r>
              <a:rPr lang="en-GB" sz="2400" dirty="0"/>
              <a:t>My patience turns traitor with increase of fears.</a:t>
            </a:r>
            <a:br>
              <a:rPr lang="en-GB" sz="2400" dirty="0"/>
            </a:br>
            <a:r>
              <a:rPr lang="en-GB" sz="2400" dirty="0"/>
              <a:t>Anxiety quits not, nor terminates woe:</a:t>
            </a:r>
            <a:br>
              <a:rPr lang="en-GB" sz="2400" dirty="0"/>
            </a:br>
            <a:r>
              <a:rPr lang="en-GB" sz="2400" dirty="0"/>
              <a:t>Joy makes no appearance, tears cease not to flow.</a:t>
            </a:r>
            <a:br>
              <a:rPr lang="en-GB" sz="2400" dirty="0"/>
            </a:br>
            <a:r>
              <a:rPr lang="en-GB" sz="2400" dirty="0"/>
              <a:t>To God I complain of the pains I endure:</a:t>
            </a:r>
            <a:br>
              <a:rPr lang="en-GB" sz="2400" dirty="0"/>
            </a:br>
            <a:r>
              <a:rPr lang="en-GB" sz="2400" dirty="0"/>
              <a:t>He knows that myself I can compass no cure.</a:t>
            </a:r>
            <a:r>
              <a:rPr lang="en-GB" sz="2000" dirty="0"/>
              <a:t/>
            </a:r>
            <a:br>
              <a:rPr lang="en-GB" sz="2000" dirty="0"/>
            </a:br>
            <a:endParaRPr lang="en-GB" sz="2000" dirty="0"/>
          </a:p>
        </p:txBody>
      </p:sp>
      <p:sp>
        <p:nvSpPr>
          <p:cNvPr id="3" name="Text Placeholder 2"/>
          <p:cNvSpPr>
            <a:spLocks noGrp="1"/>
          </p:cNvSpPr>
          <p:nvPr>
            <p:ph type="body" sz="half" idx="13"/>
          </p:nvPr>
        </p:nvSpPr>
        <p:spPr/>
        <p:txBody>
          <a:bodyPr/>
          <a:lstStyle/>
          <a:p>
            <a:endParaRPr lang="en-GB" dirty="0"/>
          </a:p>
        </p:txBody>
      </p:sp>
      <p:sp>
        <p:nvSpPr>
          <p:cNvPr id="4" name="Text Placeholder 3"/>
          <p:cNvSpPr>
            <a:spLocks noGrp="1"/>
          </p:cNvSpPr>
          <p:nvPr>
            <p:ph type="body" sz="half" idx="2"/>
          </p:nvPr>
        </p:nvSpPr>
        <p:spPr/>
        <p:txBody>
          <a:bodyPr/>
          <a:lstStyle/>
          <a:p>
            <a:r>
              <a:rPr lang="en-GB" dirty="0" smtClean="0"/>
              <a:t>Al-Hasan ibn ‘Awn – a patient in the hospital in Basra.</a:t>
            </a:r>
            <a:endParaRPr lang="en-GB" dirty="0"/>
          </a:p>
        </p:txBody>
      </p:sp>
    </p:spTree>
    <p:extLst>
      <p:ext uri="{BB962C8B-B14F-4D97-AF65-F5344CB8AC3E}">
        <p14:creationId xmlns:p14="http://schemas.microsoft.com/office/powerpoint/2010/main" val="315406622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 of the Insane</a:t>
            </a:r>
            <a:endParaRPr lang="en-GB" dirty="0"/>
          </a:p>
        </p:txBody>
      </p:sp>
      <p:sp>
        <p:nvSpPr>
          <p:cNvPr id="3" name="Content Placeholder 2"/>
          <p:cNvSpPr>
            <a:spLocks noGrp="1"/>
          </p:cNvSpPr>
          <p:nvPr>
            <p:ph idx="1"/>
          </p:nvPr>
        </p:nvSpPr>
        <p:spPr/>
        <p:txBody>
          <a:bodyPr/>
          <a:lstStyle/>
          <a:p>
            <a:r>
              <a:rPr lang="en-GB" dirty="0" smtClean="0"/>
              <a:t>Supplied with food twice a day</a:t>
            </a:r>
          </a:p>
          <a:p>
            <a:r>
              <a:rPr lang="en-GB" dirty="0" smtClean="0"/>
              <a:t>Some hospitals provided musicians and singers to cure the insane patients</a:t>
            </a:r>
          </a:p>
          <a:p>
            <a:r>
              <a:rPr lang="en-GB" dirty="0" smtClean="0"/>
              <a:t>Some of the more violent patients would be confined to ‘gloomy cells’ others would be allowed to move around the hospital and take in the hospital grounds, which were often well furnished and well maintained.</a:t>
            </a:r>
          </a:p>
          <a:p>
            <a:r>
              <a:rPr lang="en-GB" dirty="0" smtClean="0"/>
              <a:t>Medicine might be simple or complex compounds and were provided by the attendants of the sick</a:t>
            </a:r>
            <a:endParaRPr lang="en-GB" dirty="0"/>
          </a:p>
        </p:txBody>
      </p:sp>
    </p:spTree>
    <p:extLst>
      <p:ext uri="{BB962C8B-B14F-4D97-AF65-F5344CB8AC3E}">
        <p14:creationId xmlns:p14="http://schemas.microsoft.com/office/powerpoint/2010/main" val="36935038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 of the Insane </a:t>
            </a:r>
            <a:br>
              <a:rPr lang="en-GB" dirty="0" smtClean="0"/>
            </a:br>
            <a:r>
              <a:rPr lang="en-GB" dirty="0" smtClean="0"/>
              <a:t>– Leo </a:t>
            </a:r>
            <a:r>
              <a:rPr lang="en-GB" dirty="0" err="1" smtClean="0"/>
              <a:t>Africanus</a:t>
            </a:r>
            <a:r>
              <a:rPr lang="en-GB" dirty="0" smtClean="0"/>
              <a:t> (AD 1465-1550)</a:t>
            </a:r>
            <a:endParaRPr lang="en-GB" dirty="0"/>
          </a:p>
        </p:txBody>
      </p:sp>
      <p:sp>
        <p:nvSpPr>
          <p:cNvPr id="3" name="Content Placeholder 2"/>
          <p:cNvSpPr>
            <a:spLocks noGrp="1"/>
          </p:cNvSpPr>
          <p:nvPr>
            <p:ph idx="1"/>
          </p:nvPr>
        </p:nvSpPr>
        <p:spPr/>
        <p:txBody>
          <a:bodyPr/>
          <a:lstStyle/>
          <a:p>
            <a:r>
              <a:rPr lang="en-GB" dirty="0" smtClean="0"/>
              <a:t>The violent insane would be bound in strong iron chains, and their rooms would be re-</a:t>
            </a:r>
            <a:r>
              <a:rPr lang="en-GB" dirty="0" err="1" smtClean="0"/>
              <a:t>inforced</a:t>
            </a:r>
            <a:r>
              <a:rPr lang="en-GB" dirty="0" smtClean="0"/>
              <a:t> with strong beams of wood and iron.</a:t>
            </a:r>
          </a:p>
          <a:p>
            <a:r>
              <a:rPr lang="en-GB" dirty="0" smtClean="0"/>
              <a:t>The attendants would carry whips and would thrash patients if deemed necessary.</a:t>
            </a:r>
            <a:endParaRPr lang="en-GB" dirty="0"/>
          </a:p>
        </p:txBody>
      </p:sp>
    </p:spTree>
    <p:extLst>
      <p:ext uri="{BB962C8B-B14F-4D97-AF65-F5344CB8AC3E}">
        <p14:creationId xmlns:p14="http://schemas.microsoft.com/office/powerpoint/2010/main" val="288588945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 of the Insane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Beatings</a:t>
            </a:r>
          </a:p>
          <a:p>
            <a:r>
              <a:rPr lang="en-GB" dirty="0" smtClean="0"/>
              <a:t>Baths</a:t>
            </a:r>
          </a:p>
          <a:p>
            <a:r>
              <a:rPr lang="en-GB" dirty="0" smtClean="0"/>
              <a:t>Fomentations (usually to the head)</a:t>
            </a:r>
          </a:p>
          <a:p>
            <a:r>
              <a:rPr lang="en-GB" dirty="0" smtClean="0"/>
              <a:t>Massage</a:t>
            </a:r>
          </a:p>
          <a:p>
            <a:r>
              <a:rPr lang="en-GB" dirty="0" smtClean="0"/>
              <a:t>Blood letting</a:t>
            </a:r>
          </a:p>
          <a:p>
            <a:r>
              <a:rPr lang="en-GB" dirty="0" smtClean="0"/>
              <a:t>Cupping</a:t>
            </a:r>
          </a:p>
          <a:p>
            <a:r>
              <a:rPr lang="en-GB" dirty="0" smtClean="0"/>
              <a:t>Medicines: suppressants and stimulants</a:t>
            </a:r>
          </a:p>
          <a:p>
            <a:r>
              <a:rPr lang="en-GB" dirty="0" smtClean="0"/>
              <a:t>The purpose of all these treatments was to increase the moisture within the body to inhibit the drying effect of the black or burnt bile.</a:t>
            </a:r>
            <a:endParaRPr lang="en-GB" dirty="0"/>
          </a:p>
        </p:txBody>
      </p:sp>
    </p:spTree>
    <p:extLst>
      <p:ext uri="{BB962C8B-B14F-4D97-AF65-F5344CB8AC3E}">
        <p14:creationId xmlns:p14="http://schemas.microsoft.com/office/powerpoint/2010/main" val="61239184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09700" y="787400"/>
            <a:ext cx="7734300" cy="3970318"/>
          </a:xfrm>
          <a:prstGeom prst="rect">
            <a:avLst/>
          </a:prstGeom>
        </p:spPr>
        <p:txBody>
          <a:bodyPr wrap="square">
            <a:spAutoFit/>
          </a:bodyPr>
          <a:lstStyle/>
          <a:p>
            <a:r>
              <a:rPr lang="en-GB" dirty="0" smtClean="0">
                <a:effectLst/>
              </a:rPr>
              <a:t>And </a:t>
            </a:r>
            <a:r>
              <a:rPr lang="en-GB" dirty="0" err="1" smtClean="0">
                <a:effectLst/>
              </a:rPr>
              <a:t>hauing</a:t>
            </a:r>
            <a:r>
              <a:rPr lang="en-GB" dirty="0" smtClean="0">
                <a:effectLst/>
              </a:rPr>
              <a:t> thus </a:t>
            </a:r>
            <a:r>
              <a:rPr lang="en-GB" dirty="0" err="1" smtClean="0">
                <a:effectLst/>
              </a:rPr>
              <a:t>perswaded</a:t>
            </a:r>
            <a:r>
              <a:rPr lang="en-GB" dirty="0" smtClean="0">
                <a:effectLst/>
              </a:rPr>
              <a:t> the </a:t>
            </a:r>
            <a:r>
              <a:rPr lang="en-GB" dirty="0" err="1" smtClean="0">
                <a:effectLst/>
              </a:rPr>
              <a:t>commers</a:t>
            </a:r>
            <a:r>
              <a:rPr lang="en-GB" dirty="0" smtClean="0">
                <a:effectLst/>
              </a:rPr>
              <a:t>-by, </a:t>
            </a:r>
            <a:r>
              <a:rPr lang="en-GB" dirty="0" err="1" smtClean="0">
                <a:effectLst/>
              </a:rPr>
              <a:t>approching</a:t>
            </a:r>
            <a:r>
              <a:rPr lang="en-GB" dirty="0" smtClean="0">
                <a:effectLst/>
              </a:rPr>
              <a:t> </a:t>
            </a:r>
            <a:r>
              <a:rPr lang="en-GB" dirty="0" err="1" smtClean="0">
                <a:effectLst/>
              </a:rPr>
              <a:t>neerer</a:t>
            </a:r>
            <a:r>
              <a:rPr lang="en-GB" dirty="0" smtClean="0">
                <a:effectLst/>
              </a:rPr>
              <a:t> and </a:t>
            </a:r>
            <a:r>
              <a:rPr lang="en-GB" dirty="0" err="1" smtClean="0">
                <a:effectLst/>
              </a:rPr>
              <a:t>neerer</a:t>
            </a:r>
            <a:r>
              <a:rPr lang="en-GB" dirty="0" smtClean="0">
                <a:effectLst/>
              </a:rPr>
              <a:t> unto them, at length they take hold with one hand on their garments, and (like </a:t>
            </a:r>
            <a:r>
              <a:rPr lang="en-GB" dirty="0" err="1" smtClean="0">
                <a:effectLst/>
              </a:rPr>
              <a:t>villans</a:t>
            </a:r>
            <a:r>
              <a:rPr lang="en-GB" dirty="0" smtClean="0">
                <a:effectLst/>
              </a:rPr>
              <a:t>) with the other hand they shamefully defile their faces and </a:t>
            </a:r>
            <a:r>
              <a:rPr lang="en-GB" dirty="0" err="1" smtClean="0">
                <a:effectLst/>
              </a:rPr>
              <a:t>apparell</a:t>
            </a:r>
            <a:r>
              <a:rPr lang="en-GB" dirty="0" smtClean="0">
                <a:effectLst/>
              </a:rPr>
              <a:t> with dung. And though all of them </a:t>
            </a:r>
            <a:r>
              <a:rPr lang="en-GB" dirty="0" err="1" smtClean="0">
                <a:effectLst/>
              </a:rPr>
              <a:t>haue</a:t>
            </a:r>
            <a:r>
              <a:rPr lang="en-GB" dirty="0" smtClean="0">
                <a:effectLst/>
              </a:rPr>
              <a:t> their </a:t>
            </a:r>
            <a:r>
              <a:rPr lang="en-GB" dirty="0" err="1" smtClean="0">
                <a:effectLst/>
              </a:rPr>
              <a:t>priuies</a:t>
            </a:r>
            <a:r>
              <a:rPr lang="en-GB" dirty="0" smtClean="0">
                <a:effectLst/>
              </a:rPr>
              <a:t> and close </a:t>
            </a:r>
            <a:r>
              <a:rPr lang="en-GB" dirty="0" err="1" smtClean="0">
                <a:effectLst/>
              </a:rPr>
              <a:t>stooles</a:t>
            </a:r>
            <a:r>
              <a:rPr lang="en-GB" dirty="0" smtClean="0">
                <a:effectLst/>
              </a:rPr>
              <a:t>, yet would they be </a:t>
            </a:r>
            <a:r>
              <a:rPr lang="en-GB" dirty="0" err="1" smtClean="0">
                <a:effectLst/>
              </a:rPr>
              <a:t>poysoned</a:t>
            </a:r>
            <a:r>
              <a:rPr lang="en-GB" dirty="0" smtClean="0">
                <a:effectLst/>
              </a:rPr>
              <a:t> in their </a:t>
            </a:r>
            <a:r>
              <a:rPr lang="en-GB" dirty="0" err="1" smtClean="0">
                <a:effectLst/>
              </a:rPr>
              <a:t>owne</a:t>
            </a:r>
            <a:r>
              <a:rPr lang="en-GB" dirty="0" smtClean="0">
                <a:effectLst/>
              </a:rPr>
              <a:t> filth, if the </a:t>
            </a:r>
            <a:r>
              <a:rPr lang="en-GB" dirty="0" err="1" smtClean="0">
                <a:effectLst/>
              </a:rPr>
              <a:t>seruants</a:t>
            </a:r>
            <a:r>
              <a:rPr lang="en-GB" dirty="0" smtClean="0">
                <a:effectLst/>
              </a:rPr>
              <a:t> did not often wash their lodgings: so that their </a:t>
            </a:r>
            <a:r>
              <a:rPr lang="en-GB" dirty="0" err="1" smtClean="0">
                <a:effectLst/>
              </a:rPr>
              <a:t>abhominable</a:t>
            </a:r>
            <a:r>
              <a:rPr lang="en-GB" dirty="0" smtClean="0">
                <a:effectLst/>
              </a:rPr>
              <a:t> and </a:t>
            </a:r>
            <a:r>
              <a:rPr lang="en-GB" dirty="0" err="1" smtClean="0">
                <a:effectLst/>
              </a:rPr>
              <a:t>continuall</a:t>
            </a:r>
            <a:r>
              <a:rPr lang="en-GB" dirty="0" smtClean="0">
                <a:effectLst/>
              </a:rPr>
              <a:t> </a:t>
            </a:r>
            <a:r>
              <a:rPr lang="en-GB" dirty="0" err="1" smtClean="0">
                <a:effectLst/>
              </a:rPr>
              <a:t>stinke</a:t>
            </a:r>
            <a:r>
              <a:rPr lang="en-GB" dirty="0" smtClean="0">
                <a:effectLst/>
              </a:rPr>
              <a:t> is the cause why citizens </a:t>
            </a:r>
            <a:r>
              <a:rPr lang="en-GB" dirty="0" err="1" smtClean="0">
                <a:effectLst/>
              </a:rPr>
              <a:t>neuer</a:t>
            </a:r>
            <a:r>
              <a:rPr lang="en-GB" dirty="0" smtClean="0">
                <a:effectLst/>
              </a:rPr>
              <a:t> visit them. Likewise this </a:t>
            </a:r>
            <a:r>
              <a:rPr lang="en-GB" dirty="0" err="1" smtClean="0">
                <a:effectLst/>
              </a:rPr>
              <a:t>hospitall</a:t>
            </a:r>
            <a:r>
              <a:rPr lang="en-GB" dirty="0" smtClean="0">
                <a:effectLst/>
              </a:rPr>
              <a:t> hath many </a:t>
            </a:r>
            <a:r>
              <a:rPr lang="en-GB" dirty="0" err="1" smtClean="0">
                <a:effectLst/>
              </a:rPr>
              <a:t>roomes</a:t>
            </a:r>
            <a:r>
              <a:rPr lang="en-GB" dirty="0" smtClean="0">
                <a:effectLst/>
              </a:rPr>
              <a:t> for the </a:t>
            </a:r>
            <a:r>
              <a:rPr lang="en-GB" dirty="0" err="1" smtClean="0">
                <a:effectLst/>
              </a:rPr>
              <a:t>purueiors</a:t>
            </a:r>
            <a:r>
              <a:rPr lang="en-GB" dirty="0" smtClean="0">
                <a:effectLst/>
              </a:rPr>
              <a:t>, notaries, </a:t>
            </a:r>
            <a:r>
              <a:rPr lang="en-GB" dirty="0" err="1" smtClean="0">
                <a:effectLst/>
              </a:rPr>
              <a:t>cookes</a:t>
            </a:r>
            <a:r>
              <a:rPr lang="en-GB" dirty="0" smtClean="0">
                <a:effectLst/>
              </a:rPr>
              <a:t>, and other officers belonging to the </a:t>
            </a:r>
            <a:r>
              <a:rPr lang="en-GB" dirty="0" err="1" smtClean="0">
                <a:effectLst/>
              </a:rPr>
              <a:t>sicke</a:t>
            </a:r>
            <a:r>
              <a:rPr lang="en-GB" dirty="0" smtClean="0">
                <a:effectLst/>
              </a:rPr>
              <a:t> persons; who each of them </a:t>
            </a:r>
            <a:r>
              <a:rPr lang="en-GB" dirty="0" err="1" smtClean="0">
                <a:effectLst/>
              </a:rPr>
              <a:t>haue</a:t>
            </a:r>
            <a:r>
              <a:rPr lang="en-GB" dirty="0" smtClean="0">
                <a:effectLst/>
              </a:rPr>
              <a:t> some small </a:t>
            </a:r>
            <a:r>
              <a:rPr lang="en-GB" dirty="0" err="1" smtClean="0">
                <a:effectLst/>
              </a:rPr>
              <a:t>yeerely</a:t>
            </a:r>
            <a:r>
              <a:rPr lang="en-GB" dirty="0" smtClean="0">
                <a:effectLst/>
              </a:rPr>
              <a:t> stipend. Being a </a:t>
            </a:r>
            <a:r>
              <a:rPr lang="en-GB" dirty="0" err="1" smtClean="0">
                <a:effectLst/>
              </a:rPr>
              <a:t>yoong</a:t>
            </a:r>
            <a:r>
              <a:rPr lang="en-GB" dirty="0" smtClean="0">
                <a:effectLst/>
              </a:rPr>
              <a:t> man I my </a:t>
            </a:r>
            <a:r>
              <a:rPr lang="en-GB" dirty="0" err="1" smtClean="0">
                <a:effectLst/>
              </a:rPr>
              <a:t>selfe</a:t>
            </a:r>
            <a:r>
              <a:rPr lang="en-GB" dirty="0" smtClean="0">
                <a:effectLst/>
              </a:rPr>
              <a:t> was </a:t>
            </a:r>
            <a:r>
              <a:rPr lang="en-GB" dirty="0" err="1" smtClean="0">
                <a:effectLst/>
              </a:rPr>
              <a:t>notarie</a:t>
            </a:r>
            <a:r>
              <a:rPr lang="en-GB" dirty="0" smtClean="0">
                <a:effectLst/>
              </a:rPr>
              <a:t> </a:t>
            </a:r>
            <a:r>
              <a:rPr lang="en-GB" dirty="0" err="1" smtClean="0">
                <a:effectLst/>
              </a:rPr>
              <a:t>heere</a:t>
            </a:r>
            <a:r>
              <a:rPr lang="en-GB" dirty="0" smtClean="0">
                <a:effectLst/>
              </a:rPr>
              <a:t> for two </a:t>
            </a:r>
            <a:r>
              <a:rPr lang="en-GB" dirty="0" err="1" smtClean="0">
                <a:effectLst/>
              </a:rPr>
              <a:t>yeeres</a:t>
            </a:r>
            <a:r>
              <a:rPr lang="en-GB" dirty="0" smtClean="0">
                <a:effectLst/>
              </a:rPr>
              <a:t>, which office is </a:t>
            </a:r>
            <a:r>
              <a:rPr lang="en-GB" dirty="0" err="1" smtClean="0">
                <a:effectLst/>
              </a:rPr>
              <a:t>woorth</a:t>
            </a:r>
            <a:r>
              <a:rPr lang="en-GB" dirty="0" smtClean="0">
                <a:effectLst/>
              </a:rPr>
              <a:t> three </a:t>
            </a:r>
            <a:r>
              <a:rPr lang="en-GB" dirty="0" err="1" smtClean="0">
                <a:effectLst/>
              </a:rPr>
              <a:t>duckats</a:t>
            </a:r>
            <a:r>
              <a:rPr lang="en-GB" dirty="0" smtClean="0">
                <a:effectLst/>
              </a:rPr>
              <a:t> a </a:t>
            </a:r>
            <a:r>
              <a:rPr lang="en-GB" dirty="0" err="1" smtClean="0">
                <a:effectLst/>
              </a:rPr>
              <a:t>moneth</a:t>
            </a:r>
            <a:endParaRPr lang="en-GB" dirty="0" smtClean="0">
              <a:effectLst/>
            </a:endParaRPr>
          </a:p>
          <a:p>
            <a:endParaRPr lang="en-GB" dirty="0"/>
          </a:p>
          <a:p>
            <a:r>
              <a:rPr lang="en-GB" dirty="0" smtClean="0"/>
              <a:t>Leo </a:t>
            </a:r>
            <a:r>
              <a:rPr lang="en-GB" dirty="0" err="1" smtClean="0"/>
              <a:t>Africanus</a:t>
            </a:r>
            <a:r>
              <a:rPr lang="en-GB" dirty="0" smtClean="0"/>
              <a:t> (AD1465-c.1550)</a:t>
            </a:r>
            <a:endParaRPr lang="en-GB" dirty="0"/>
          </a:p>
        </p:txBody>
      </p:sp>
    </p:spTree>
    <p:extLst>
      <p:ext uri="{BB962C8B-B14F-4D97-AF65-F5344CB8AC3E}">
        <p14:creationId xmlns:p14="http://schemas.microsoft.com/office/powerpoint/2010/main" val="38139875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Visitors to the Hospitals</a:t>
            </a:r>
            <a:br>
              <a:rPr lang="en-GB" dirty="0" smtClean="0"/>
            </a:br>
            <a:r>
              <a:rPr lang="en-GB" dirty="0" smtClean="0"/>
              <a:t>Workers within the hospital</a:t>
            </a:r>
            <a:endParaRPr lang="en-GB" dirty="0"/>
          </a:p>
        </p:txBody>
      </p:sp>
      <p:pic>
        <p:nvPicPr>
          <p:cNvPr id="8" name="Picture Placeholder 7"/>
          <p:cNvPicPr>
            <a:picLocks noGrp="1" noChangeAspect="1"/>
          </p:cNvPicPr>
          <p:nvPr>
            <p:ph type="pic" idx="1"/>
          </p:nvPr>
        </p:nvPicPr>
        <p:blipFill>
          <a:blip r:embed="rId3">
            <a:extLst>
              <a:ext uri="{28A0092B-C50C-407E-A947-70E740481C1C}">
                <a14:useLocalDpi xmlns:a14="http://schemas.microsoft.com/office/drawing/2010/main" val="0"/>
              </a:ext>
            </a:extLst>
          </a:blip>
          <a:srcRect t="6078" b="6078"/>
          <a:stretch>
            <a:fillRect/>
          </a:stretch>
        </p:blipFill>
        <p:spPr>
          <a:xfrm>
            <a:off x="6151033" y="2603574"/>
            <a:ext cx="5425849" cy="3599312"/>
          </a:xfrm>
        </p:spPr>
      </p:pic>
      <p:sp>
        <p:nvSpPr>
          <p:cNvPr id="6" name="Content Placeholder 5"/>
          <p:cNvSpPr>
            <a:spLocks noGrp="1"/>
          </p:cNvSpPr>
          <p:nvPr>
            <p:ph type="body" sz="half" idx="2"/>
          </p:nvPr>
        </p:nvSpPr>
        <p:spPr/>
        <p:txBody>
          <a:bodyPr/>
          <a:lstStyle/>
          <a:p>
            <a:r>
              <a:rPr lang="en-GB" dirty="0" smtClean="0"/>
              <a:t>Visitors were often relatives, family who felt an obligation to visit and support their relative.</a:t>
            </a:r>
          </a:p>
          <a:p>
            <a:endParaRPr lang="en-GB" dirty="0"/>
          </a:p>
          <a:p>
            <a:r>
              <a:rPr lang="en-GB" dirty="0" smtClean="0"/>
              <a:t>There would be individuals (officers of the Caliph) who would investigate whether the patient had regained their reason and discharge them if appropriate.</a:t>
            </a:r>
          </a:p>
          <a:p>
            <a:endParaRPr lang="en-GB" dirty="0"/>
          </a:p>
          <a:p>
            <a:r>
              <a:rPr lang="en-GB" dirty="0" smtClean="0"/>
              <a:t>Often attracted the interest of mystics, poets and also sultans, </a:t>
            </a:r>
            <a:r>
              <a:rPr lang="en-GB" dirty="0" err="1" smtClean="0"/>
              <a:t>travellors</a:t>
            </a:r>
            <a:r>
              <a:rPr lang="en-GB" dirty="0" smtClean="0"/>
              <a:t> etc.</a:t>
            </a:r>
            <a:endParaRPr lang="en-GB" dirty="0"/>
          </a:p>
        </p:txBody>
      </p:sp>
    </p:spTree>
    <p:extLst>
      <p:ext uri="{BB962C8B-B14F-4D97-AF65-F5344CB8AC3E}">
        <p14:creationId xmlns:p14="http://schemas.microsoft.com/office/powerpoint/2010/main" val="195250782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Summary</a:t>
            </a:r>
            <a:endParaRPr lang="en-GB" dirty="0"/>
          </a:p>
        </p:txBody>
      </p:sp>
      <p:sp>
        <p:nvSpPr>
          <p:cNvPr id="6" name="Content Placeholder 5"/>
          <p:cNvSpPr>
            <a:spLocks noGrp="1"/>
          </p:cNvSpPr>
          <p:nvPr>
            <p:ph idx="1"/>
          </p:nvPr>
        </p:nvSpPr>
        <p:spPr/>
        <p:txBody>
          <a:bodyPr/>
          <a:lstStyle/>
          <a:p>
            <a:r>
              <a:rPr lang="en-GB" dirty="0" err="1" smtClean="0"/>
              <a:t>Galenic</a:t>
            </a:r>
            <a:r>
              <a:rPr lang="en-GB" dirty="0" smtClean="0"/>
              <a:t> medical tradition</a:t>
            </a:r>
          </a:p>
          <a:p>
            <a:r>
              <a:rPr lang="en-GB" dirty="0" smtClean="0"/>
              <a:t>Greater attention paid to insanity</a:t>
            </a:r>
          </a:p>
          <a:p>
            <a:r>
              <a:rPr lang="en-GB" dirty="0" smtClean="0"/>
              <a:t>Limitations of medieval source material</a:t>
            </a:r>
            <a:endParaRPr lang="en-GB" dirty="0"/>
          </a:p>
        </p:txBody>
      </p:sp>
    </p:spTree>
    <p:extLst>
      <p:ext uri="{BB962C8B-B14F-4D97-AF65-F5344CB8AC3E}">
        <p14:creationId xmlns:p14="http://schemas.microsoft.com/office/powerpoint/2010/main" val="1328313101"/>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411</TotalTime>
  <Words>4192</Words>
  <Application>Microsoft Office PowerPoint</Application>
  <PresentationFormat>Widescreen</PresentationFormat>
  <Paragraphs>194</Paragraphs>
  <Slides>25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Trebuchet MS</vt:lpstr>
      <vt:lpstr>Berlin</vt:lpstr>
      <vt:lpstr>History of Madness </vt:lpstr>
      <vt:lpstr>Aims</vt:lpstr>
      <vt:lpstr>Turbulent Times</vt:lpstr>
      <vt:lpstr>What place does the history of Counselling have in this?</vt:lpstr>
      <vt:lpstr>Academy of Gundishapur (Jundi-Shapur) – myth?</vt:lpstr>
      <vt:lpstr>Influence of Hippocratic circle and the writings of Galen</vt:lpstr>
      <vt:lpstr>Arab and Islamic Influence</vt:lpstr>
      <vt:lpstr>Technological advances</vt:lpstr>
      <vt:lpstr>Early Islamic understanding of Madness</vt:lpstr>
      <vt:lpstr>Early Islamic Understanding of Madness.</vt:lpstr>
      <vt:lpstr>Influence of Galen on Islamic Physicians</vt:lpstr>
      <vt:lpstr>Al-Ma-Gusi – Kitab Al-Malaki</vt:lpstr>
      <vt:lpstr>The naturals and non naturals</vt:lpstr>
      <vt:lpstr>The relationship between the brain and the stomach</vt:lpstr>
      <vt:lpstr>Treatments</vt:lpstr>
      <vt:lpstr>Canon of Medicine – Ibn Sina (Avicenna)</vt:lpstr>
      <vt:lpstr>Canon of Medicine</vt:lpstr>
      <vt:lpstr>Treatment of the Insane – Middle Ages</vt:lpstr>
      <vt:lpstr>By patience and ruses my troubles I baulk, And keep my mind free from reflecting by talk. I hope for the morrow, but when it appears, My patience turns traitor with increase of fears. Anxiety quits not, nor terminates woe: Joy makes no appearance, tears cease not to flow. To God I complain of the pains I endure: He knows that myself I can compass no cure. </vt:lpstr>
      <vt:lpstr>Treatment of the Insane</vt:lpstr>
      <vt:lpstr>Treatment of the Insane  – Leo Africanus (AD 1465-1550)</vt:lpstr>
      <vt:lpstr>Treatment of the Insane</vt:lpstr>
      <vt:lpstr>PowerPoint Presentation</vt:lpstr>
      <vt:lpstr>Visitors to the Hospitals Workers within the hospital</vt:lpstr>
      <vt:lpstr>Summary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Madness </dc:title>
  <dc:creator>Catherine Slade</dc:creator>
  <cp:lastModifiedBy>Catherine Slade</cp:lastModifiedBy>
  <cp:revision>4</cp:revision>
  <dcterms:created xsi:type="dcterms:W3CDTF">2016-10-25T08:36:19Z</dcterms:created>
  <dcterms:modified xsi:type="dcterms:W3CDTF">2016-10-26T09:07:50Z</dcterms:modified>
</cp:coreProperties>
</file>