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notesMasterIdLst>
    <p:notesMasterId r:id="rId34"/>
  </p:notesMasterIdLst>
  <p:sldIdLst>
    <p:sldId id="256" r:id="rId2"/>
    <p:sldId id="257" r:id="rId3"/>
    <p:sldId id="258" r:id="rId4"/>
    <p:sldId id="280" r:id="rId5"/>
    <p:sldId id="262" r:id="rId6"/>
    <p:sldId id="430" r:id="rId7"/>
    <p:sldId id="270" r:id="rId8"/>
    <p:sldId id="274" r:id="rId9"/>
    <p:sldId id="266" r:id="rId10"/>
    <p:sldId id="267" r:id="rId11"/>
    <p:sldId id="275" r:id="rId12"/>
    <p:sldId id="276" r:id="rId13"/>
    <p:sldId id="277" r:id="rId14"/>
    <p:sldId id="279" r:id="rId15"/>
    <p:sldId id="278" r:id="rId16"/>
    <p:sldId id="431" r:id="rId17"/>
    <p:sldId id="432" r:id="rId18"/>
    <p:sldId id="433" r:id="rId19"/>
    <p:sldId id="438" r:id="rId20"/>
    <p:sldId id="439" r:id="rId21"/>
    <p:sldId id="440" r:id="rId22"/>
    <p:sldId id="435" r:id="rId23"/>
    <p:sldId id="285" r:id="rId24"/>
    <p:sldId id="423" r:id="rId25"/>
    <p:sldId id="286" r:id="rId26"/>
    <p:sldId id="426" r:id="rId27"/>
    <p:sldId id="427" r:id="rId28"/>
    <p:sldId id="428" r:id="rId29"/>
    <p:sldId id="429" r:id="rId30"/>
    <p:sldId id="437" r:id="rId31"/>
    <p:sldId id="434" r:id="rId32"/>
    <p:sldId id="284" r:id="rId3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5904" autoAdjust="0"/>
  </p:normalViewPr>
  <p:slideViewPr>
    <p:cSldViewPr snapToGrid="0">
      <p:cViewPr varScale="1">
        <p:scale>
          <a:sx n="51" d="100"/>
          <a:sy n="51" d="100"/>
        </p:scale>
        <p:origin x="1467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Knight" userId="fcc6b1b8-7f69-4c06-9fd3-1a1553b3cd99" providerId="ADAL" clId="{C2C12E33-C16A-4CEB-BB55-DA3588354377}"/>
    <pc:docChg chg="custSel modSld">
      <pc:chgData name="Laura Knight" userId="fcc6b1b8-7f69-4c06-9fd3-1a1553b3cd99" providerId="ADAL" clId="{C2C12E33-C16A-4CEB-BB55-DA3588354377}" dt="2026-09-28T07:29:19.846" v="12" actId="20577"/>
      <pc:docMkLst>
        <pc:docMk/>
      </pc:docMkLst>
      <pc:sldChg chg="modSp mod">
        <pc:chgData name="Laura Knight" userId="fcc6b1b8-7f69-4c06-9fd3-1a1553b3cd99" providerId="ADAL" clId="{C2C12E33-C16A-4CEB-BB55-DA3588354377}" dt="2026-09-28T07:29:19.846" v="12" actId="20577"/>
        <pc:sldMkLst>
          <pc:docMk/>
          <pc:sldMk cId="15427895" sldId="258"/>
        </pc:sldMkLst>
        <pc:graphicFrameChg chg="modGraphic">
          <ac:chgData name="Laura Knight" userId="fcc6b1b8-7f69-4c06-9fd3-1a1553b3cd99" providerId="ADAL" clId="{C2C12E33-C16A-4CEB-BB55-DA3588354377}" dt="2026-09-28T07:29:19.846" v="12" actId="20577"/>
          <ac:graphicFrameMkLst>
            <pc:docMk/>
            <pc:sldMk cId="15427895" sldId="258"/>
            <ac:graphicFrameMk id="9" creationId="{E2C7D79C-157D-EF9B-6356-F37B0065B21D}"/>
          </ac:graphicFrameMkLst>
        </pc:graphicFrameChg>
      </pc:sldChg>
      <pc:sldChg chg="addSp delSp modSp mod">
        <pc:chgData name="Laura Knight" userId="fcc6b1b8-7f69-4c06-9fd3-1a1553b3cd99" providerId="ADAL" clId="{C2C12E33-C16A-4CEB-BB55-DA3588354377}" dt="2026-09-25T10:15:18.217" v="5" actId="478"/>
        <pc:sldMkLst>
          <pc:docMk/>
          <pc:sldMk cId="3075690944" sldId="437"/>
        </pc:sldMkLst>
        <pc:graphicFrameChg chg="add mod">
          <ac:chgData name="Laura Knight" userId="fcc6b1b8-7f69-4c06-9fd3-1a1553b3cd99" providerId="ADAL" clId="{C2C12E33-C16A-4CEB-BB55-DA3588354377}" dt="2026-09-25T10:15:14.473" v="3"/>
          <ac:graphicFrameMkLst>
            <pc:docMk/>
            <pc:sldMk cId="3075690944" sldId="437"/>
            <ac:graphicFrameMk id="7" creationId="{F4D47D34-DB7B-AE87-07AB-C0DD0CBCF411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#2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87F6613-16EE-493D-9B26-DBF7188B76D0}" type="doc">
      <dgm:prSet loTypeId="urn:microsoft.com/office/officeart/2005/8/layout/chevron1" loCatId="process" qsTypeId="urn:microsoft.com/office/officeart/2005/8/quickstyle/simple3#2" qsCatId="simple" csTypeId="urn:microsoft.com/office/officeart/2005/8/colors/accent1_2#2" csCatId="accent1" phldr="1"/>
      <dgm:spPr/>
    </dgm:pt>
    <dgm:pt modelId="{D6F6060D-28A4-4B5D-B601-0862D8081E43}">
      <dgm:prSet phldrT="[Text]"/>
      <dgm:spPr/>
      <dgm:t>
        <a:bodyPr/>
        <a:lstStyle/>
        <a:p>
          <a:r>
            <a:rPr lang="en-GB"/>
            <a:t>Simplification</a:t>
          </a:r>
        </a:p>
      </dgm:t>
    </dgm:pt>
    <dgm:pt modelId="{93761738-036C-4CC9-BEB7-693AD8A8DF29}" type="parTrans" cxnId="{968D684C-353B-451A-AA9A-8AAEBCF816F3}">
      <dgm:prSet/>
      <dgm:spPr/>
      <dgm:t>
        <a:bodyPr/>
        <a:lstStyle/>
        <a:p>
          <a:endParaRPr lang="en-GB"/>
        </a:p>
      </dgm:t>
    </dgm:pt>
    <dgm:pt modelId="{F91BF996-C544-454C-9428-982A99590B27}" type="sibTrans" cxnId="{968D684C-353B-451A-AA9A-8AAEBCF816F3}">
      <dgm:prSet/>
      <dgm:spPr/>
      <dgm:t>
        <a:bodyPr/>
        <a:lstStyle/>
        <a:p>
          <a:endParaRPr lang="en-GB"/>
        </a:p>
      </dgm:t>
    </dgm:pt>
    <dgm:pt modelId="{6FC821F9-584D-4483-A1E5-1415315752DB}">
      <dgm:prSet phldrT="[Text]"/>
      <dgm:spPr/>
      <dgm:t>
        <a:bodyPr/>
        <a:lstStyle/>
        <a:p>
          <a:r>
            <a:rPr lang="en-GB"/>
            <a:t> simplification	</a:t>
          </a:r>
        </a:p>
      </dgm:t>
    </dgm:pt>
    <dgm:pt modelId="{5408E409-8BEF-4275-948C-3C486CE14179}" type="parTrans" cxnId="{F7573C26-3148-4857-B202-A7581B8D5AA2}">
      <dgm:prSet/>
      <dgm:spPr/>
      <dgm:t>
        <a:bodyPr/>
        <a:lstStyle/>
        <a:p>
          <a:endParaRPr lang="en-GB"/>
        </a:p>
      </dgm:t>
    </dgm:pt>
    <dgm:pt modelId="{1E234150-74DF-437D-A90D-9C3BBB0C4C18}" type="sibTrans" cxnId="{F7573C26-3148-4857-B202-A7581B8D5AA2}">
      <dgm:prSet/>
      <dgm:spPr/>
      <dgm:t>
        <a:bodyPr/>
        <a:lstStyle/>
        <a:p>
          <a:endParaRPr lang="en-GB"/>
        </a:p>
      </dgm:t>
    </dgm:pt>
    <dgm:pt modelId="{D2D05F6E-BC2B-4C58-8F0A-FC267B4A13AE}">
      <dgm:prSet phldrT="[Text]"/>
      <dgm:spPr/>
      <dgm:t>
        <a:bodyPr/>
        <a:lstStyle/>
        <a:p>
          <a:r>
            <a:rPr lang="en-GB"/>
            <a:t>SYNTHESIS</a:t>
          </a:r>
        </a:p>
      </dgm:t>
    </dgm:pt>
    <dgm:pt modelId="{67D42B3B-1C51-427E-847E-E54241A3066D}" type="parTrans" cxnId="{7E922EBB-EC8C-49BA-A2E2-CDC21D0DD686}">
      <dgm:prSet/>
      <dgm:spPr/>
      <dgm:t>
        <a:bodyPr/>
        <a:lstStyle/>
        <a:p>
          <a:endParaRPr lang="en-GB"/>
        </a:p>
      </dgm:t>
    </dgm:pt>
    <dgm:pt modelId="{252FD266-37A9-4E4C-BCD4-19AB93DC2396}" type="sibTrans" cxnId="{7E922EBB-EC8C-49BA-A2E2-CDC21D0DD686}">
      <dgm:prSet/>
      <dgm:spPr/>
      <dgm:t>
        <a:bodyPr/>
        <a:lstStyle/>
        <a:p>
          <a:endParaRPr lang="en-GB"/>
        </a:p>
      </dgm:t>
    </dgm:pt>
    <dgm:pt modelId="{A65CA817-5A69-4580-AB86-B04226FA4A7E}" type="pres">
      <dgm:prSet presAssocID="{287F6613-16EE-493D-9B26-DBF7188B76D0}" presName="Name0" presStyleCnt="0">
        <dgm:presLayoutVars>
          <dgm:dir/>
          <dgm:animLvl val="lvl"/>
          <dgm:resizeHandles val="exact"/>
        </dgm:presLayoutVars>
      </dgm:prSet>
      <dgm:spPr/>
    </dgm:pt>
    <dgm:pt modelId="{A761B466-E97B-4AFE-A69A-973FBC4AA0DA}" type="pres">
      <dgm:prSet presAssocID="{D6F6060D-28A4-4B5D-B601-0862D8081E43}" presName="parTxOnly" presStyleLbl="node1" presStyleIdx="0" presStyleCnt="3" custLinFactNeighborX="-821" custLinFactNeighborY="-83768">
        <dgm:presLayoutVars>
          <dgm:chMax val="0"/>
          <dgm:chPref val="0"/>
          <dgm:bulletEnabled val="1"/>
        </dgm:presLayoutVars>
      </dgm:prSet>
      <dgm:spPr/>
    </dgm:pt>
    <dgm:pt modelId="{3FB75CE1-7E67-4B2B-9803-06AA61B27E33}" type="pres">
      <dgm:prSet presAssocID="{F91BF996-C544-454C-9428-982A99590B27}" presName="parTxOnlySpace" presStyleCnt="0"/>
      <dgm:spPr/>
    </dgm:pt>
    <dgm:pt modelId="{3CCEC78A-6495-47B0-A56C-5896641BA27E}" type="pres">
      <dgm:prSet presAssocID="{6FC821F9-584D-4483-A1E5-1415315752DB}" presName="parTxOnly" presStyleLbl="node1" presStyleIdx="1" presStyleCnt="3" custLinFactNeighborX="18828" custLinFactNeighborY="-83768">
        <dgm:presLayoutVars>
          <dgm:chMax val="0"/>
          <dgm:chPref val="0"/>
          <dgm:bulletEnabled val="1"/>
        </dgm:presLayoutVars>
      </dgm:prSet>
      <dgm:spPr/>
    </dgm:pt>
    <dgm:pt modelId="{AF23BFC0-428F-462D-89CD-8A4D8408ACA6}" type="pres">
      <dgm:prSet presAssocID="{1E234150-74DF-437D-A90D-9C3BBB0C4C18}" presName="parTxOnlySpace" presStyleCnt="0"/>
      <dgm:spPr/>
    </dgm:pt>
    <dgm:pt modelId="{048C29C6-0D87-451D-A902-210E543DBB0B}" type="pres">
      <dgm:prSet presAssocID="{D2D05F6E-BC2B-4C58-8F0A-FC267B4A13AE}" presName="parTxOnly" presStyleLbl="node1" presStyleIdx="2" presStyleCnt="3" custLinFactNeighborX="38476" custLinFactNeighborY="-83768">
        <dgm:presLayoutVars>
          <dgm:chMax val="0"/>
          <dgm:chPref val="0"/>
          <dgm:bulletEnabled val="1"/>
        </dgm:presLayoutVars>
      </dgm:prSet>
      <dgm:spPr/>
    </dgm:pt>
  </dgm:ptLst>
  <dgm:cxnLst>
    <dgm:cxn modelId="{1B27490B-6277-403D-8DF5-659EBB37CD21}" type="presOf" srcId="{D6F6060D-28A4-4B5D-B601-0862D8081E43}" destId="{A761B466-E97B-4AFE-A69A-973FBC4AA0DA}" srcOrd="0" destOrd="0" presId="urn:microsoft.com/office/officeart/2005/8/layout/chevron1"/>
    <dgm:cxn modelId="{F7573C26-3148-4857-B202-A7581B8D5AA2}" srcId="{287F6613-16EE-493D-9B26-DBF7188B76D0}" destId="{6FC821F9-584D-4483-A1E5-1415315752DB}" srcOrd="1" destOrd="0" parTransId="{5408E409-8BEF-4275-948C-3C486CE14179}" sibTransId="{1E234150-74DF-437D-A90D-9C3BBB0C4C18}"/>
    <dgm:cxn modelId="{33D9E560-B997-4F31-8B61-4023CFE916A7}" type="presOf" srcId="{287F6613-16EE-493D-9B26-DBF7188B76D0}" destId="{A65CA817-5A69-4580-AB86-B04226FA4A7E}" srcOrd="0" destOrd="0" presId="urn:microsoft.com/office/officeart/2005/8/layout/chevron1"/>
    <dgm:cxn modelId="{C619006B-E0BE-412C-8D9D-CD19D323A2C0}" type="presOf" srcId="{6FC821F9-584D-4483-A1E5-1415315752DB}" destId="{3CCEC78A-6495-47B0-A56C-5896641BA27E}" srcOrd="0" destOrd="0" presId="urn:microsoft.com/office/officeart/2005/8/layout/chevron1"/>
    <dgm:cxn modelId="{968D684C-353B-451A-AA9A-8AAEBCF816F3}" srcId="{287F6613-16EE-493D-9B26-DBF7188B76D0}" destId="{D6F6060D-28A4-4B5D-B601-0862D8081E43}" srcOrd="0" destOrd="0" parTransId="{93761738-036C-4CC9-BEB7-693AD8A8DF29}" sibTransId="{F91BF996-C544-454C-9428-982A99590B27}"/>
    <dgm:cxn modelId="{2D28F77A-0590-43E4-9BD0-59132915C7BB}" type="presOf" srcId="{D2D05F6E-BC2B-4C58-8F0A-FC267B4A13AE}" destId="{048C29C6-0D87-451D-A902-210E543DBB0B}" srcOrd="0" destOrd="0" presId="urn:microsoft.com/office/officeart/2005/8/layout/chevron1"/>
    <dgm:cxn modelId="{7E922EBB-EC8C-49BA-A2E2-CDC21D0DD686}" srcId="{287F6613-16EE-493D-9B26-DBF7188B76D0}" destId="{D2D05F6E-BC2B-4C58-8F0A-FC267B4A13AE}" srcOrd="2" destOrd="0" parTransId="{67D42B3B-1C51-427E-847E-E54241A3066D}" sibTransId="{252FD266-37A9-4E4C-BCD4-19AB93DC2396}"/>
    <dgm:cxn modelId="{02384CE3-1125-4763-96BE-AA7DEF2FFDBA}" type="presParOf" srcId="{A65CA817-5A69-4580-AB86-B04226FA4A7E}" destId="{A761B466-E97B-4AFE-A69A-973FBC4AA0DA}" srcOrd="0" destOrd="0" presId="urn:microsoft.com/office/officeart/2005/8/layout/chevron1"/>
    <dgm:cxn modelId="{22FA104C-4A91-47C4-A1EC-CF8A52812FCB}" type="presParOf" srcId="{A65CA817-5A69-4580-AB86-B04226FA4A7E}" destId="{3FB75CE1-7E67-4B2B-9803-06AA61B27E33}" srcOrd="1" destOrd="0" presId="urn:microsoft.com/office/officeart/2005/8/layout/chevron1"/>
    <dgm:cxn modelId="{B8B86872-A6FB-4254-9ECF-23666025BAB0}" type="presParOf" srcId="{A65CA817-5A69-4580-AB86-B04226FA4A7E}" destId="{3CCEC78A-6495-47B0-A56C-5896641BA27E}" srcOrd="2" destOrd="0" presId="urn:microsoft.com/office/officeart/2005/8/layout/chevron1"/>
    <dgm:cxn modelId="{B95F3FED-0CED-4DDE-B34C-7F6AA0D1039E}" type="presParOf" srcId="{A65CA817-5A69-4580-AB86-B04226FA4A7E}" destId="{AF23BFC0-428F-462D-89CD-8A4D8408ACA6}" srcOrd="3" destOrd="0" presId="urn:microsoft.com/office/officeart/2005/8/layout/chevron1"/>
    <dgm:cxn modelId="{0A16CCCA-8E95-4FD4-B357-6FC9713F8B6C}" type="presParOf" srcId="{A65CA817-5A69-4580-AB86-B04226FA4A7E}" destId="{048C29C6-0D87-451D-A902-210E543DBB0B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C180941-1129-4FE2-A264-9A7F9F654223}" type="doc">
      <dgm:prSet loTypeId="urn:microsoft.com/office/officeart/2005/8/layout/arrow5" loCatId="relationship" qsTypeId="urn:microsoft.com/office/officeart/2005/8/quickstyle/3d1#2" qsCatId="3D" csTypeId="urn:microsoft.com/office/officeart/2005/8/colors/colorful3#2" csCatId="colorful" phldr="1"/>
      <dgm:spPr/>
      <dgm:t>
        <a:bodyPr/>
        <a:lstStyle/>
        <a:p>
          <a:endParaRPr lang="en-GB"/>
        </a:p>
      </dgm:t>
    </dgm:pt>
    <dgm:pt modelId="{5C9AEF8D-E334-4BD0-AB8E-9429BD8CBB5E}">
      <dgm:prSet phldrT="[Text]"/>
      <dgm:spPr/>
      <dgm:t>
        <a:bodyPr/>
        <a:lstStyle/>
        <a:p>
          <a:r>
            <a:rPr lang="en-GB"/>
            <a:t>Classicism</a:t>
          </a:r>
        </a:p>
      </dgm:t>
    </dgm:pt>
    <dgm:pt modelId="{8E3D5A0A-5D85-4421-860B-68893C8E5883}" type="parTrans" cxnId="{8C958D0D-8823-4525-B23A-66AEF2A7043A}">
      <dgm:prSet/>
      <dgm:spPr/>
      <dgm:t>
        <a:bodyPr/>
        <a:lstStyle/>
        <a:p>
          <a:endParaRPr lang="en-GB"/>
        </a:p>
      </dgm:t>
    </dgm:pt>
    <dgm:pt modelId="{4AB81093-2BD7-4633-BB8E-41CA089C1B96}" type="sibTrans" cxnId="{8C958D0D-8823-4525-B23A-66AEF2A7043A}">
      <dgm:prSet/>
      <dgm:spPr/>
      <dgm:t>
        <a:bodyPr/>
        <a:lstStyle/>
        <a:p>
          <a:endParaRPr lang="en-GB"/>
        </a:p>
      </dgm:t>
    </dgm:pt>
    <dgm:pt modelId="{0811D2D7-AEEE-4B91-8A2F-42392ABDD84C}">
      <dgm:prSet phldrT="[Text]"/>
      <dgm:spPr/>
      <dgm:t>
        <a:bodyPr/>
        <a:lstStyle/>
        <a:p>
          <a:r>
            <a:rPr lang="en-GB"/>
            <a:t>Positivism</a:t>
          </a:r>
        </a:p>
      </dgm:t>
    </dgm:pt>
    <dgm:pt modelId="{D982339A-6EA5-4547-93E2-514D7AB48222}" type="parTrans" cxnId="{CD1C4DC2-3BF9-4B35-A61D-9DD9FD63A83B}">
      <dgm:prSet/>
      <dgm:spPr/>
      <dgm:t>
        <a:bodyPr/>
        <a:lstStyle/>
        <a:p>
          <a:endParaRPr lang="en-GB"/>
        </a:p>
      </dgm:t>
    </dgm:pt>
    <dgm:pt modelId="{3CB08854-3CE0-44DB-9F16-48B20E71C255}" type="sibTrans" cxnId="{CD1C4DC2-3BF9-4B35-A61D-9DD9FD63A83B}">
      <dgm:prSet/>
      <dgm:spPr/>
      <dgm:t>
        <a:bodyPr/>
        <a:lstStyle/>
        <a:p>
          <a:endParaRPr lang="en-GB"/>
        </a:p>
      </dgm:t>
    </dgm:pt>
    <dgm:pt modelId="{0DAC836A-B7FF-44F3-BE2B-4BA93C71E46D}" type="pres">
      <dgm:prSet presAssocID="{5C180941-1129-4FE2-A264-9A7F9F654223}" presName="diagram" presStyleCnt="0">
        <dgm:presLayoutVars>
          <dgm:dir/>
          <dgm:resizeHandles val="exact"/>
        </dgm:presLayoutVars>
      </dgm:prSet>
      <dgm:spPr/>
    </dgm:pt>
    <dgm:pt modelId="{B5271E14-6AFE-47D9-9F87-2F0130DEAF3C}" type="pres">
      <dgm:prSet presAssocID="{5C9AEF8D-E334-4BD0-AB8E-9429BD8CBB5E}" presName="arrow" presStyleLbl="node1" presStyleIdx="0" presStyleCnt="2" custRadScaleRad="101191" custRadScaleInc="3322">
        <dgm:presLayoutVars>
          <dgm:bulletEnabled val="1"/>
        </dgm:presLayoutVars>
      </dgm:prSet>
      <dgm:spPr/>
    </dgm:pt>
    <dgm:pt modelId="{68BDD00E-29EE-4C3F-8339-A42381E3E6A6}" type="pres">
      <dgm:prSet presAssocID="{0811D2D7-AEEE-4B91-8A2F-42392ABDD84C}" presName="arrow" presStyleLbl="node1" presStyleIdx="1" presStyleCnt="2" custRadScaleRad="112191" custRadScaleInc="-2509">
        <dgm:presLayoutVars>
          <dgm:bulletEnabled val="1"/>
        </dgm:presLayoutVars>
      </dgm:prSet>
      <dgm:spPr/>
    </dgm:pt>
  </dgm:ptLst>
  <dgm:cxnLst>
    <dgm:cxn modelId="{8C958D0D-8823-4525-B23A-66AEF2A7043A}" srcId="{5C180941-1129-4FE2-A264-9A7F9F654223}" destId="{5C9AEF8D-E334-4BD0-AB8E-9429BD8CBB5E}" srcOrd="0" destOrd="0" parTransId="{8E3D5A0A-5D85-4421-860B-68893C8E5883}" sibTransId="{4AB81093-2BD7-4633-BB8E-41CA089C1B96}"/>
    <dgm:cxn modelId="{68C15E61-B0B0-4E95-804A-3D354894BEC1}" type="presOf" srcId="{5C9AEF8D-E334-4BD0-AB8E-9429BD8CBB5E}" destId="{B5271E14-6AFE-47D9-9F87-2F0130DEAF3C}" srcOrd="0" destOrd="0" presId="urn:microsoft.com/office/officeart/2005/8/layout/arrow5"/>
    <dgm:cxn modelId="{3C0F1B6D-4246-4549-8406-11288B5F1DFF}" type="presOf" srcId="{5C180941-1129-4FE2-A264-9A7F9F654223}" destId="{0DAC836A-B7FF-44F3-BE2B-4BA93C71E46D}" srcOrd="0" destOrd="0" presId="urn:microsoft.com/office/officeart/2005/8/layout/arrow5"/>
    <dgm:cxn modelId="{5A19F986-64E0-405F-97B8-5CC9654B2310}" type="presOf" srcId="{0811D2D7-AEEE-4B91-8A2F-42392ABDD84C}" destId="{68BDD00E-29EE-4C3F-8339-A42381E3E6A6}" srcOrd="0" destOrd="0" presId="urn:microsoft.com/office/officeart/2005/8/layout/arrow5"/>
    <dgm:cxn modelId="{CD1C4DC2-3BF9-4B35-A61D-9DD9FD63A83B}" srcId="{5C180941-1129-4FE2-A264-9A7F9F654223}" destId="{0811D2D7-AEEE-4B91-8A2F-42392ABDD84C}" srcOrd="1" destOrd="0" parTransId="{D982339A-6EA5-4547-93E2-514D7AB48222}" sibTransId="{3CB08854-3CE0-44DB-9F16-48B20E71C255}"/>
    <dgm:cxn modelId="{4561D173-35F2-48D6-8EBA-BF2F922853F9}" type="presParOf" srcId="{0DAC836A-B7FF-44F3-BE2B-4BA93C71E46D}" destId="{B5271E14-6AFE-47D9-9F87-2F0130DEAF3C}" srcOrd="0" destOrd="0" presId="urn:microsoft.com/office/officeart/2005/8/layout/arrow5"/>
    <dgm:cxn modelId="{0048FAFA-45E2-490F-9976-02440FD1D294}" type="presParOf" srcId="{0DAC836A-B7FF-44F3-BE2B-4BA93C71E46D}" destId="{68BDD00E-29EE-4C3F-8339-A42381E3E6A6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61B466-E97B-4AFE-A69A-973FBC4AA0DA}">
      <dsp:nvSpPr>
        <dsp:cNvPr id="0" name=""/>
        <dsp:cNvSpPr/>
      </dsp:nvSpPr>
      <dsp:spPr>
        <a:xfrm>
          <a:off x="0" y="971021"/>
          <a:ext cx="3703592" cy="1481437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8014" tIns="36005" rIns="36005" bIns="3600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Simplification</a:t>
          </a:r>
        </a:p>
      </dsp:txBody>
      <dsp:txXfrm>
        <a:off x="740719" y="971021"/>
        <a:ext cx="2222155" cy="1481437"/>
      </dsp:txXfrm>
    </dsp:sp>
    <dsp:sp modelId="{3CCEC78A-6495-47B0-A56C-5896641BA27E}">
      <dsp:nvSpPr>
        <dsp:cNvPr id="0" name=""/>
        <dsp:cNvSpPr/>
      </dsp:nvSpPr>
      <dsp:spPr>
        <a:xfrm>
          <a:off x="3406004" y="971021"/>
          <a:ext cx="3703592" cy="1481437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8014" tIns="36005" rIns="36005" bIns="3600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 simplification	</a:t>
          </a:r>
        </a:p>
      </dsp:txBody>
      <dsp:txXfrm>
        <a:off x="4146723" y="971021"/>
        <a:ext cx="2222155" cy="1481437"/>
      </dsp:txXfrm>
    </dsp:sp>
    <dsp:sp modelId="{048C29C6-0D87-451D-A902-210E543DBB0B}">
      <dsp:nvSpPr>
        <dsp:cNvPr id="0" name=""/>
        <dsp:cNvSpPr/>
      </dsp:nvSpPr>
      <dsp:spPr>
        <a:xfrm>
          <a:off x="6672547" y="971021"/>
          <a:ext cx="3703592" cy="1481437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8014" tIns="36005" rIns="36005" bIns="3600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SYNTHESIS</a:t>
          </a:r>
        </a:p>
      </dsp:txBody>
      <dsp:txXfrm>
        <a:off x="7413266" y="971021"/>
        <a:ext cx="2222155" cy="14814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71E14-6AFE-47D9-9F87-2F0130DEAF3C}">
      <dsp:nvSpPr>
        <dsp:cNvPr id="0" name=""/>
        <dsp:cNvSpPr/>
      </dsp:nvSpPr>
      <dsp:spPr>
        <a:xfrm rot="16200000">
          <a:off x="0" y="0"/>
          <a:ext cx="2808590" cy="2808590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Classicism</a:t>
          </a:r>
        </a:p>
      </dsp:txBody>
      <dsp:txXfrm rot="5400000">
        <a:off x="0" y="702147"/>
        <a:ext cx="2317087" cy="1404295"/>
      </dsp:txXfrm>
    </dsp:sp>
    <dsp:sp modelId="{68BDD00E-29EE-4C3F-8339-A42381E3E6A6}">
      <dsp:nvSpPr>
        <dsp:cNvPr id="0" name=""/>
        <dsp:cNvSpPr/>
      </dsp:nvSpPr>
      <dsp:spPr>
        <a:xfrm rot="5400000">
          <a:off x="4039019" y="0"/>
          <a:ext cx="2808590" cy="2808590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3">
                <a:hueOff val="4117163"/>
                <a:satOff val="24712"/>
                <a:lumOff val="1882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4117163"/>
                <a:satOff val="24712"/>
                <a:lumOff val="1882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4117163"/>
                <a:satOff val="24712"/>
                <a:lumOff val="1882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Positivism</a:t>
          </a:r>
        </a:p>
      </dsp:txBody>
      <dsp:txXfrm rot="-5400000">
        <a:off x="4530522" y="702148"/>
        <a:ext cx="2317087" cy="14042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#2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#2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25C3EC-A6F1-4181-BE10-721820B8149B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FF62E8-000E-47E6-8E50-69637DF284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1452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hWcX9vZiKc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84E1F5-B3DA-4B3A-B7B3-2977342E6FDD}" type="slidenum">
              <a:rPr lang="en-GB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2137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FF62E8-000E-47E6-8E50-69637DF2841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2912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84E1F5-B3DA-4B3A-B7B3-2977342E6FDD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6332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Hagan, F. and Daigle, L. (2023). Introduction to Criminology. 11th Edition. SAGE Publications.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FF62E8-000E-47E6-8E50-69637DF2841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6666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FF62E8-000E-47E6-8E50-69637DF2841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5335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FF62E8-000E-47E6-8E50-69637DF2841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6653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hlinkClick r:id="rId3"/>
              </a:rPr>
              <a:t>https://www.youtube.com/watch?v=0hWcX9vZiKc</a:t>
            </a:r>
            <a:r>
              <a:rPr lang="en-US"/>
              <a:t>: BBC || Crime and Punishment - The Story of Capital Punishment (2011)</a:t>
            </a:r>
          </a:p>
          <a:p>
            <a:endParaRPr lang="en-US"/>
          </a:p>
          <a:p>
            <a:r>
              <a:rPr lang="en-US"/>
              <a:t>59 minutes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84E1F5-B3DA-4B3A-B7B3-2977342E6FDD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8220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FF62E8-000E-47E6-8E50-69637DF2841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8161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FF62E8-000E-47E6-8E50-69637DF2841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717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FF62E8-000E-47E6-8E50-69637DF2841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7479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FF62E8-000E-47E6-8E50-69637DF2841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1647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FF62E8-000E-47E6-8E50-69637DF2841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15039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FF62E8-000E-47E6-8E50-69637DF2841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4734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FF62E8-000E-47E6-8E50-69637DF2841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89371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FF62E8-000E-47E6-8E50-69637DF2841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41497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dirty="0"/>
              <a:t>SLIDE 12 | 3 minutes | Workshop 42–45 minutes</a:t>
            </a:r>
          </a:p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FF62E8-000E-47E6-8E50-69637DF2841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16477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FF62E8-000E-47E6-8E50-69637DF2841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89371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FF62E8-000E-47E6-8E50-69637DF2841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47347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FF62E8-000E-47E6-8E50-69637DF2841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14143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63098-C8E7-4E28-B324-D5DF2838ABA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99161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D80DD-CD0E-4D57-9E7B-E164595FAB46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58429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Case, S., Johnson, P., </a:t>
            </a:r>
            <a:r>
              <a:rPr lang="en-GB" dirty="0" err="1"/>
              <a:t>Manlow</a:t>
            </a:r>
            <a:r>
              <a:rPr lang="en-GB" dirty="0"/>
              <a:t>, D., Smith, R. and Williams, K. (2021). The Oxford Textbook on Criminology. 2nd Edition. Oxford University Press Academic UK.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F63098-C8E7-4E28-B324-D5DF2838ABA3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95914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D80DD-CD0E-4D57-9E7B-E164595FAB46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50861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D80DD-CD0E-4D57-9E7B-E164595FAB46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65318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D80DD-CD0E-4D57-9E7B-E164595FAB46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55373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D80DD-CD0E-4D57-9E7B-E164595FAB46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11072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FF62E8-000E-47E6-8E50-69637DF28418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86591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AFF62E8-000E-47E6-8E50-69637DF28418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7962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pPr/>
              <a:t>9/28/2026</a:t>
            </a:fld>
            <a:endParaRPr lang="en-US"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4121897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622293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665093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916653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6093359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974497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483331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3561197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653468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105107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1661185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73C3BD54-29B9-3D42-B178-776ED395AA85}" type="datetimeFigureOut">
              <a:rPr lang="en-US" smtClean="0"/>
              <a:pPr/>
              <a:t>9/28/2026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1221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ransition spd="slow">
    <p:wipe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dFPLNpzMCEw?feature=oembed" TargetMode="Externa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earl.plymouth.ac.uk/handle/10026.1/8940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svg"/><Relationship Id="rId5" Type="http://schemas.openxmlformats.org/officeDocument/2006/relationships/hyperlink" Target="https://webarchive.nationalarchives.gov.uk/ukgwa/+/http:/www.homeoffice.gov.uk/documents/halliday-report-sppu/" TargetMode="External"/><Relationship Id="rId4" Type="http://schemas.openxmlformats.org/officeDocument/2006/relationships/image" Target="../media/image8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03/44/contents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hyperlink" Target="https://consult.justice.gov.uk/digital-communications/imposition-consultation/supporting_documents/SGC%20New%20Sentences%20CJA%202003%20PDF%201.pdf" TargetMode="External"/><Relationship Id="rId4" Type="http://schemas.openxmlformats.org/officeDocument/2006/relationships/image" Target="../media/image10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assets.publishing.service.gov.uk/media/5a7ac90be5274a34770e71cb/breaking-the-cycle-government-response.pdf" TargetMode="External"/><Relationship Id="rId3" Type="http://schemas.openxmlformats.org/officeDocument/2006/relationships/hyperlink" Target="https://www.theguardian.com/politics/2011/apr/16/ken-clarke-prison-waste-money" TargetMode="External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ssets.publishing.service.gov.uk/media/5a74b433e5274a3cb2866813/breaking-the-cycle.pdf" TargetMode="External"/><Relationship Id="rId5" Type="http://schemas.openxmlformats.org/officeDocument/2006/relationships/image" Target="../media/image12.png"/><Relationship Id="rId4" Type="http://schemas.openxmlformats.org/officeDocument/2006/relationships/image" Target="../media/image10.svg"/><Relationship Id="rId9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14/11/contents/enacted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918187/a-smarter-approach-to-sentencing.pdf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bills.parliament.uk/bills/4012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hyperlink" Target="https://www.gov.uk/government/publications/sentencing-bill-2025/sentencing-bill-sentencing-measures-factsheet" TargetMode="External"/><Relationship Id="rId4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media/680101e3da5bb2fc4a681fcb/Final_PDF_Reducing_Reoffending_-_Evidence_Synthesis.pdf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3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media/67c583a868a61757838d2196/independent-sentencing-review-part-1-report.pdf" TargetMode="Externa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25E8F-9868-6DCC-0042-423713DD89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8" y="643467"/>
            <a:ext cx="4620584" cy="4567137"/>
          </a:xfrm>
        </p:spPr>
        <p:txBody>
          <a:bodyPr>
            <a:normAutofit/>
          </a:bodyPr>
          <a:lstStyle/>
          <a:p>
            <a:pPr algn="l"/>
            <a:r>
              <a:rPr lang="en-GB" sz="4400"/>
              <a:t>Understanding crime, justice and punishment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D7B155-E4C9-8C7A-29DD-FAF6072B11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5277684"/>
            <a:ext cx="4620584" cy="775494"/>
          </a:xfrm>
        </p:spPr>
        <p:txBody>
          <a:bodyPr>
            <a:normAutofit/>
          </a:bodyPr>
          <a:lstStyle/>
          <a:p>
            <a:pPr algn="l"/>
            <a:r>
              <a:rPr lang="en-GB"/>
              <a:t>BMLC5016</a:t>
            </a:r>
          </a:p>
        </p:txBody>
      </p:sp>
      <p:pic>
        <p:nvPicPr>
          <p:cNvPr id="4" name="Picture 3" descr="A vintage weighing scales">
            <a:extLst>
              <a:ext uri="{FF2B5EF4-FFF2-40B4-BE49-F238E27FC236}">
                <a16:creationId xmlns:a16="http://schemas.microsoft.com/office/drawing/2014/main" id="{D5942C19-B48E-1BB9-C1C2-DF0587E262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" b="23230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598134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 advTm="81930">
        <p159:morph option="byObject"/>
      </p:transition>
    </mc:Choice>
    <mc:Fallback xmlns="">
      <p:transition spd="slow" advTm="8193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1CFF4-A089-4FA7-9418-A072FBCB4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0"/>
            <a:ext cx="3198777" cy="40248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will we be looking at?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CD7820-AD05-1856-D4D8-A4EF9FEF904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3178" t="23442" r="34278" b="8602"/>
          <a:stretch>
            <a:fillRect/>
          </a:stretch>
        </p:blipFill>
        <p:spPr>
          <a:xfrm>
            <a:off x="5719293" y="165575"/>
            <a:ext cx="4685694" cy="65228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35824702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5DDCA-662D-4D81-A530-4A28A104AB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400" kern="1200" spc="-15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ASSESSMENT: 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E2C7D79C-157D-EF9B-6356-F37B0065B2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8468949"/>
              </p:ext>
            </p:extLst>
          </p:nvPr>
        </p:nvGraphicFramePr>
        <p:xfrm>
          <a:off x="4038600" y="1029523"/>
          <a:ext cx="7188200" cy="4795567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4123286">
                  <a:extLst>
                    <a:ext uri="{9D8B030D-6E8A-4147-A177-3AD203B41FA5}">
                      <a16:colId xmlns:a16="http://schemas.microsoft.com/office/drawing/2014/main" val="1615136555"/>
                    </a:ext>
                  </a:extLst>
                </a:gridCol>
                <a:gridCol w="3064914">
                  <a:extLst>
                    <a:ext uri="{9D8B030D-6E8A-4147-A177-3AD203B41FA5}">
                      <a16:colId xmlns:a16="http://schemas.microsoft.com/office/drawing/2014/main" val="1698526680"/>
                    </a:ext>
                  </a:extLst>
                </a:gridCol>
              </a:tblGrid>
              <a:tr h="691694">
                <a:tc>
                  <a:txBody>
                    <a:bodyPr/>
                    <a:lstStyle/>
                    <a:p>
                      <a:r>
                        <a:rPr lang="en-GB" sz="3200"/>
                        <a:t>Assessment 1</a:t>
                      </a:r>
                    </a:p>
                  </a:txBody>
                  <a:tcPr marL="167680" marR="167680" marT="83840" marB="83840"/>
                </a:tc>
                <a:tc>
                  <a:txBody>
                    <a:bodyPr/>
                    <a:lstStyle/>
                    <a:p>
                      <a:r>
                        <a:rPr lang="en-GB" sz="3200"/>
                        <a:t>Assessment 2</a:t>
                      </a:r>
                    </a:p>
                  </a:txBody>
                  <a:tcPr marL="167680" marR="167680" marT="83840" marB="83840"/>
                </a:tc>
                <a:extLst>
                  <a:ext uri="{0D108BD9-81ED-4DB2-BD59-A6C34878D82A}">
                    <a16:rowId xmlns:a16="http://schemas.microsoft.com/office/drawing/2014/main" val="2988852381"/>
                  </a:ext>
                </a:extLst>
              </a:tr>
              <a:tr h="4103873">
                <a:tc>
                  <a:txBody>
                    <a:bodyPr/>
                    <a:lstStyle/>
                    <a:p>
                      <a:r>
                        <a:rPr lang="en-GB" sz="3200" dirty="0"/>
                        <a:t>15-minute individual presentation</a:t>
                      </a:r>
                    </a:p>
                    <a:p>
                      <a:endParaRPr lang="en-GB" sz="3200" dirty="0"/>
                    </a:p>
                    <a:p>
                      <a:r>
                        <a:rPr lang="en-GB" sz="3200" dirty="0"/>
                        <a:t>Due week commencing</a:t>
                      </a:r>
                    </a:p>
                    <a:p>
                      <a:r>
                        <a:rPr lang="en-GB" sz="3200" dirty="0"/>
                        <a:t>9/11/26</a:t>
                      </a:r>
                    </a:p>
                    <a:p>
                      <a:endParaRPr lang="en-GB" sz="3200" dirty="0"/>
                    </a:p>
                    <a:p>
                      <a:r>
                        <a:rPr lang="en-GB" sz="3200" dirty="0"/>
                        <a:t>50%</a:t>
                      </a:r>
                    </a:p>
                  </a:txBody>
                  <a:tcPr marL="167680" marR="167680" marT="83840" marB="83840"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2000 word written assignment </a:t>
                      </a:r>
                    </a:p>
                    <a:p>
                      <a:endParaRPr lang="en-GB" sz="3200" dirty="0"/>
                    </a:p>
                    <a:p>
                      <a:r>
                        <a:rPr lang="en-GB" sz="3200"/>
                        <a:t>Due 23:59am </a:t>
                      </a:r>
                      <a:r>
                        <a:rPr lang="en-GB" sz="3200" dirty="0"/>
                        <a:t>Friday 8/1/27</a:t>
                      </a:r>
                    </a:p>
                    <a:p>
                      <a:endParaRPr lang="en-GB" sz="3200" dirty="0"/>
                    </a:p>
                    <a:p>
                      <a:r>
                        <a:rPr lang="en-GB" sz="3200" dirty="0"/>
                        <a:t>50%</a:t>
                      </a:r>
                    </a:p>
                  </a:txBody>
                  <a:tcPr marL="167680" marR="167680" marT="83840" marB="83840"/>
                </a:tc>
                <a:extLst>
                  <a:ext uri="{0D108BD9-81ED-4DB2-BD59-A6C34878D82A}">
                    <a16:rowId xmlns:a16="http://schemas.microsoft.com/office/drawing/2014/main" val="33153944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27895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9552B0-5CDB-C1A8-E8EA-306C443D58E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9091" r="23298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878BB6-9A64-B127-B09C-0F8EB7CD38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Assessment 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061F63-3BFA-BA9F-0BE2-73F25E33003F}"/>
              </a:ext>
            </a:extLst>
          </p:cNvPr>
          <p:cNvSpPr txBox="1"/>
          <p:nvPr/>
        </p:nvSpPr>
        <p:spPr>
          <a:xfrm>
            <a:off x="477980" y="4872922"/>
            <a:ext cx="4023359" cy="12081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Bef>
                <a:spcPts val="1000"/>
              </a:spcBef>
            </a:pPr>
            <a:r>
              <a:rPr lang="en-US" sz="2000">
                <a:solidFill>
                  <a:schemeClr val="bg1"/>
                </a:solidFill>
              </a:rPr>
              <a:t>Let’s take a look at the brief……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58545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B8191-CB38-4549-AC4A-6D213D8D6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9705" y="306228"/>
            <a:ext cx="3609983" cy="1446550"/>
          </a:xfrm>
        </p:spPr>
        <p:txBody>
          <a:bodyPr>
            <a:normAutofit/>
          </a:bodyPr>
          <a:lstStyle/>
          <a:p>
            <a:r>
              <a:rPr lang="en-GB"/>
              <a:t>WHAT IS CRIME?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20A6A-0553-4974-9D1D-BA57495AE8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9400" y="2059006"/>
            <a:ext cx="3725733" cy="3821218"/>
          </a:xfr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>
                <a:ea typeface="+mn-lt"/>
                <a:cs typeface="+mn-lt"/>
              </a:rPr>
              <a:t>A set of rules that if broken lead to criminal sanctions?</a:t>
            </a:r>
            <a:endParaRPr lang="en-GB" sz="1800"/>
          </a:p>
          <a:p>
            <a:pPr>
              <a:lnSpc>
                <a:spcPct val="90000"/>
              </a:lnSpc>
            </a:pPr>
            <a:r>
              <a:rPr lang="en-GB" sz="1800">
                <a:ea typeface="+mn-lt"/>
                <a:cs typeface="+mn-lt"/>
              </a:rPr>
              <a:t>CRIME AS A </a:t>
            </a:r>
            <a:r>
              <a:rPr lang="en-GB" sz="1800" b="1">
                <a:ea typeface="+mn-lt"/>
                <a:cs typeface="+mn-lt"/>
              </a:rPr>
              <a:t>SOCIAL CONSTRUCT</a:t>
            </a:r>
            <a:endParaRPr lang="en-GB" sz="1800" b="1"/>
          </a:p>
          <a:p>
            <a:pPr>
              <a:lnSpc>
                <a:spcPct val="90000"/>
              </a:lnSpc>
            </a:pPr>
            <a:r>
              <a:rPr lang="en-GB" sz="1800">
                <a:ea typeface="+mn-lt"/>
                <a:cs typeface="+mn-lt"/>
              </a:rPr>
              <a:t>What we consider to be crime is socially constructed</a:t>
            </a:r>
            <a:endParaRPr lang="en-GB" sz="1800"/>
          </a:p>
          <a:p>
            <a:pPr>
              <a:lnSpc>
                <a:spcPct val="90000"/>
              </a:lnSpc>
            </a:pPr>
            <a:r>
              <a:rPr lang="en-GB" sz="1800">
                <a:ea typeface="+mn-lt"/>
                <a:cs typeface="+mn-lt"/>
              </a:rPr>
              <a:t>Crime is was society thinks it should be at one time</a:t>
            </a:r>
            <a:endParaRPr lang="en-GB" sz="1800"/>
          </a:p>
          <a:p>
            <a:pPr>
              <a:lnSpc>
                <a:spcPct val="90000"/>
              </a:lnSpc>
            </a:pPr>
            <a:r>
              <a:rPr lang="en-GB" sz="1800">
                <a:ea typeface="+mn-lt"/>
                <a:cs typeface="+mn-lt"/>
              </a:rPr>
              <a:t>The powerful within the state may use the law to protect their own interests</a:t>
            </a:r>
            <a:endParaRPr lang="en-GB" sz="1800"/>
          </a:p>
          <a:p>
            <a:pPr>
              <a:lnSpc>
                <a:spcPct val="90000"/>
              </a:lnSpc>
            </a:pPr>
            <a:r>
              <a:rPr lang="en-GB" sz="1800">
                <a:ea typeface="+mn-lt"/>
                <a:cs typeface="+mn-lt"/>
              </a:rPr>
              <a:t>What any one society considers to be criminal changes over time</a:t>
            </a:r>
            <a:endParaRPr lang="en-GB" sz="1800"/>
          </a:p>
          <a:p>
            <a:pPr>
              <a:lnSpc>
                <a:spcPct val="90000"/>
              </a:lnSpc>
            </a:pPr>
            <a:endParaRPr lang="en-GB" sz="1500"/>
          </a:p>
        </p:txBody>
      </p:sp>
      <p:pic>
        <p:nvPicPr>
          <p:cNvPr id="5" name="Picture 5" descr="A picture containing toy&#10;&#10;Description automatically generated">
            <a:extLst>
              <a:ext uri="{FF2B5EF4-FFF2-40B4-BE49-F238E27FC236}">
                <a16:creationId xmlns:a16="http://schemas.microsoft.com/office/drawing/2014/main" id="{EFC4DB46-FF43-4D62-B104-B491DFB1A70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3633" r="-2" b="389"/>
          <a:stretch/>
        </p:blipFill>
        <p:spPr>
          <a:xfrm>
            <a:off x="4699688" y="1956856"/>
            <a:ext cx="6518645" cy="320795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6D22338-2E8E-925D-DF53-29AE65D82DC2}"/>
              </a:ext>
            </a:extLst>
          </p:cNvPr>
          <p:cNvSpPr txBox="1"/>
          <p:nvPr/>
        </p:nvSpPr>
        <p:spPr>
          <a:xfrm>
            <a:off x="335901" y="6186452"/>
            <a:ext cx="68175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Newburn, T. (2017) </a:t>
            </a:r>
            <a:r>
              <a:rPr lang="en-GB" i="1"/>
              <a:t>Criminology</a:t>
            </a:r>
            <a:r>
              <a:rPr lang="en-GB"/>
              <a:t>. Third edition. Abingdon, Oxon ; Routledge.</a:t>
            </a:r>
          </a:p>
        </p:txBody>
      </p:sp>
    </p:spTree>
    <p:extLst>
      <p:ext uri="{BB962C8B-B14F-4D97-AF65-F5344CB8AC3E}">
        <p14:creationId xmlns:p14="http://schemas.microsoft.com/office/powerpoint/2010/main" val="2273968171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6A0B7-D49A-3DC1-33CA-326408AFCD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Crime typologies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4F6ECE6-5C28-E233-82D3-590B874007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9075" y="2141537"/>
            <a:ext cx="3616842" cy="4351338"/>
          </a:xfrm>
        </p:spPr>
        <p:txBody>
          <a:bodyPr>
            <a:normAutofit/>
          </a:bodyPr>
          <a:lstStyle/>
          <a:p>
            <a:r>
              <a:rPr lang="en-GB" sz="2400"/>
              <a:t>Violent</a:t>
            </a:r>
          </a:p>
          <a:p>
            <a:r>
              <a:rPr lang="en-GB" sz="2400"/>
              <a:t>Property</a:t>
            </a:r>
          </a:p>
          <a:p>
            <a:r>
              <a:rPr lang="en-GB" sz="2400"/>
              <a:t>White collar </a:t>
            </a:r>
          </a:p>
          <a:p>
            <a:r>
              <a:rPr lang="en-GB" sz="2400"/>
              <a:t>Political and Terrorism</a:t>
            </a:r>
          </a:p>
          <a:p>
            <a:r>
              <a:rPr lang="en-GB" sz="2400"/>
              <a:t>Organised</a:t>
            </a:r>
          </a:p>
          <a:p>
            <a:r>
              <a:rPr lang="en-GB" sz="2400"/>
              <a:t>Public Order</a:t>
            </a:r>
          </a:p>
          <a:p>
            <a:r>
              <a:rPr lang="en-GB" sz="2400"/>
              <a:t>Cybercrime and Fraud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BCD416D-EF97-3B72-F3E5-7782C14DC36D}"/>
              </a:ext>
            </a:extLst>
          </p:cNvPr>
          <p:cNvSpPr txBox="1"/>
          <p:nvPr/>
        </p:nvSpPr>
        <p:spPr>
          <a:xfrm>
            <a:off x="640702" y="5996473"/>
            <a:ext cx="2189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Hagan &amp; Daigle (2023)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2C3D18-25CB-8F27-E3F8-5D249F0EF739}"/>
              </a:ext>
            </a:extLst>
          </p:cNvPr>
          <p:cNvSpPr txBox="1"/>
          <p:nvPr/>
        </p:nvSpPr>
        <p:spPr>
          <a:xfrm>
            <a:off x="5600700" y="279291"/>
            <a:ext cx="6097772" cy="62994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u="sng" kern="10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Crime typologies task</a:t>
            </a:r>
            <a:endParaRPr lang="en-GB" sz="18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1</a:t>
            </a:r>
            <a:r>
              <a:rPr lang="en-GB" sz="1800" b="1" kern="10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Research Phase (30 mins)</a:t>
            </a:r>
            <a:endParaRPr lang="en-GB" sz="18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Define the crime typology.</a:t>
            </a:r>
            <a:endParaRPr lang="en-GB" sz="18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Identify a real UK case example (past 5 years).</a:t>
            </a:r>
            <a:endParaRPr lang="en-GB" sz="18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Explore motivations, methods, and impacts – Can you create a profile for the offender</a:t>
            </a:r>
            <a:endParaRPr lang="en-GB" sz="18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Investigate legal responses and punishments – What was the criminal justice response (police, courts sentencing)</a:t>
            </a:r>
            <a:endParaRPr lang="en-GB" sz="18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8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2. Presentation &amp; Peer Review (20 mins)</a:t>
            </a:r>
            <a:endParaRPr lang="en-GB" sz="18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Each group presents for 3–4 minutes. Peers ask questions and vote on:</a:t>
            </a:r>
            <a:endParaRPr lang="en-GB" sz="18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Most surprising case?</a:t>
            </a:r>
            <a:endParaRPr lang="en-GB" sz="18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Most effective justice response and why?</a:t>
            </a:r>
            <a:endParaRPr lang="en-GB" sz="18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kern="10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Most misunderstood crime type?</a:t>
            </a:r>
            <a:endParaRPr lang="en-GB" sz="18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9609122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BC628-8D02-4C79-9861-F54B40C30B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5400" dirty="0"/>
              <a:t>Aims of sentencing - s.142 Criminal Justice Act (2003)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4BB22-D418-490E-9EE7-FFFE4DD700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451" y="1957362"/>
            <a:ext cx="8220740" cy="4628991"/>
          </a:xfrm>
        </p:spPr>
        <p:txBody>
          <a:bodyPr>
            <a:normAutofit fontScale="92500" lnSpcReduction="20000"/>
          </a:bodyPr>
          <a:lstStyle/>
          <a:p>
            <a:pPr marL="0" indent="0" fontAlgn="ctr">
              <a:buNone/>
            </a:pPr>
            <a:endParaRPr lang="en-GB" sz="1700"/>
          </a:p>
          <a:p>
            <a:pPr marL="0" indent="0" fontAlgn="ctr">
              <a:buNone/>
            </a:pPr>
            <a:r>
              <a:rPr lang="en-GB" sz="1700"/>
              <a:t>The Criminal Justice Act 2003 sets out five purposes of sentencing that courts must consider: </a:t>
            </a:r>
          </a:p>
          <a:p>
            <a:pPr marL="0" indent="0" fontAlgn="ctr">
              <a:buNone/>
            </a:pPr>
            <a:endParaRPr lang="en-GB" sz="1700"/>
          </a:p>
          <a:p>
            <a:pPr fontAlgn="ctr"/>
            <a:r>
              <a:rPr lang="en-GB" sz="2400" b="1"/>
              <a:t>Punishment of offenders:</a:t>
            </a:r>
            <a:r>
              <a:rPr lang="en-GB" sz="2400"/>
              <a:t> To hold offenders accountable for their actions. </a:t>
            </a:r>
          </a:p>
          <a:p>
            <a:pPr fontAlgn="ctr"/>
            <a:r>
              <a:rPr lang="en-GB" sz="2400" b="1"/>
              <a:t>Crime reduction (including deterrence):</a:t>
            </a:r>
            <a:r>
              <a:rPr lang="en-GB" sz="2400"/>
              <a:t> To reduce crime, which can be achieved through deterring the offender and others from committing similar offences. </a:t>
            </a:r>
          </a:p>
          <a:p>
            <a:pPr fontAlgn="ctr"/>
            <a:r>
              <a:rPr lang="en-GB" sz="2400" b="1"/>
              <a:t>Reform and rehabilitation:</a:t>
            </a:r>
            <a:r>
              <a:rPr lang="en-GB" sz="2400"/>
              <a:t> To encourage and facilitate the reform and rehabilitation of offenders to prevent future re-offending. </a:t>
            </a:r>
          </a:p>
          <a:p>
            <a:pPr fontAlgn="ctr"/>
            <a:r>
              <a:rPr lang="en-GB" sz="2400" b="1"/>
              <a:t>Public protection:</a:t>
            </a:r>
            <a:r>
              <a:rPr lang="en-GB" sz="2400"/>
              <a:t> To protect the public from offenders. </a:t>
            </a:r>
          </a:p>
          <a:p>
            <a:r>
              <a:rPr lang="en-GB" sz="2400" b="1"/>
              <a:t>Reparation:</a:t>
            </a:r>
            <a:r>
              <a:rPr lang="en-GB" sz="2400"/>
              <a:t> For offenders to make reparation to persons affected by their offences</a:t>
            </a:r>
          </a:p>
          <a:p>
            <a:pPr marL="0" indent="0">
              <a:buNone/>
            </a:pPr>
            <a:endParaRPr lang="en-GB" sz="1700"/>
          </a:p>
          <a:p>
            <a:pPr marL="0" indent="0">
              <a:buNone/>
            </a:pPr>
            <a:endParaRPr lang="en-GB" sz="17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DB42564-CFEC-ADA4-0F1C-8ED293029F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3642" y="4643557"/>
            <a:ext cx="3252928" cy="18493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71FE9F8-DBBE-A6FF-511C-08DB8683092E}"/>
              </a:ext>
            </a:extLst>
          </p:cNvPr>
          <p:cNvSpPr txBox="1"/>
          <p:nvPr/>
        </p:nvSpPr>
        <p:spPr>
          <a:xfrm>
            <a:off x="9035903" y="3938308"/>
            <a:ext cx="23178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s.142 Criminal Justice Act (2003)</a:t>
            </a:r>
          </a:p>
        </p:txBody>
      </p:sp>
    </p:spTree>
    <p:extLst>
      <p:ext uri="{BB962C8B-B14F-4D97-AF65-F5344CB8AC3E}">
        <p14:creationId xmlns:p14="http://schemas.microsoft.com/office/powerpoint/2010/main" val="1525359752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9376B0-7358-2FE8-E7C3-6B7D4C70DF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7220" y="3265758"/>
            <a:ext cx="9785023" cy="11947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How would you define punishment?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F012DB-E048-A8DD-A048-26B0FEB34D58}"/>
              </a:ext>
            </a:extLst>
          </p:cNvPr>
          <p:cNvSpPr txBox="1"/>
          <p:nvPr/>
        </p:nvSpPr>
        <p:spPr>
          <a:xfrm>
            <a:off x="6408604" y="4744093"/>
            <a:ext cx="54489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‘the deliberate use of public power to inflict pain on offenders’ (Andrews, 2003:128)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C3DDAAF-B923-4B9F-F734-4B9DF78983DB}"/>
              </a:ext>
            </a:extLst>
          </p:cNvPr>
          <p:cNvSpPr txBox="1"/>
          <p:nvPr/>
        </p:nvSpPr>
        <p:spPr>
          <a:xfrm>
            <a:off x="4891932" y="1670273"/>
            <a:ext cx="38086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Sanctions: punitive/rehabilitative</a:t>
            </a:r>
          </a:p>
          <a:p>
            <a:pPr algn="ctr"/>
            <a:r>
              <a:rPr lang="en-GB" sz="2800" dirty="0"/>
              <a:t>(Wright,2003:6-7)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ED3947A-8DC6-B682-BF92-6A3AAD9288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7196" y="265023"/>
            <a:ext cx="2810500" cy="28105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805321C-5180-E6E8-8C6D-16DA38451CB1}"/>
              </a:ext>
            </a:extLst>
          </p:cNvPr>
          <p:cNvSpPr txBox="1"/>
          <p:nvPr/>
        </p:nvSpPr>
        <p:spPr>
          <a:xfrm>
            <a:off x="235669" y="490195"/>
            <a:ext cx="3572759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WHAT IS PUNISHMENT?</a:t>
            </a:r>
          </a:p>
          <a:p>
            <a:endParaRPr lang="en-GB" sz="2400" dirty="0"/>
          </a:p>
          <a:p>
            <a:pPr marL="285750" indent="-285750" fontAlgn="t">
              <a:buFont typeface="Arial" panose="020B0604020202020204" pitchFamily="34" charset="0"/>
              <a:buChar char="•"/>
            </a:pPr>
            <a:r>
              <a:rPr lang="en-GB" sz="2400" dirty="0"/>
              <a:t>A £100 speeding fine</a:t>
            </a:r>
          </a:p>
          <a:p>
            <a:pPr marL="285750" indent="-285750" fontAlgn="t">
              <a:buFont typeface="Arial" panose="020B0604020202020204" pitchFamily="34" charset="0"/>
              <a:buChar char="•"/>
            </a:pPr>
            <a:r>
              <a:rPr lang="en-GB" sz="2400" dirty="0"/>
              <a:t>A suspended prison sentence</a:t>
            </a:r>
          </a:p>
          <a:p>
            <a:pPr marL="285750" indent="-285750" fontAlgn="t">
              <a:buFont typeface="Arial" panose="020B0604020202020204" pitchFamily="34" charset="0"/>
              <a:buChar char="•"/>
            </a:pPr>
            <a:r>
              <a:rPr lang="en-GB" sz="2400" dirty="0"/>
              <a:t>Community service</a:t>
            </a:r>
          </a:p>
          <a:p>
            <a:pPr marL="285750" indent="-285750" fontAlgn="t">
              <a:buFont typeface="Arial" panose="020B0604020202020204" pitchFamily="34" charset="0"/>
              <a:buChar char="•"/>
            </a:pPr>
            <a:r>
              <a:rPr lang="en-GB" sz="2400" dirty="0"/>
              <a:t>A curfew with electronic monitoring</a:t>
            </a:r>
          </a:p>
          <a:p>
            <a:pPr marL="285750" indent="-285750" fontAlgn="t">
              <a:buFont typeface="Arial" panose="020B0604020202020204" pitchFamily="34" charset="0"/>
              <a:buChar char="•"/>
            </a:pPr>
            <a:r>
              <a:rPr lang="en-GB" sz="2400" dirty="0"/>
              <a:t>A life sentence</a:t>
            </a:r>
          </a:p>
          <a:p>
            <a:pPr marL="285750" indent="-285750" fontAlgn="t">
              <a:buFont typeface="Arial" panose="020B0604020202020204" pitchFamily="34" charset="0"/>
              <a:buChar char="•"/>
            </a:pPr>
            <a:r>
              <a:rPr lang="en-GB" sz="2400" dirty="0"/>
              <a:t>Restorative justice meeting with a victim</a:t>
            </a:r>
          </a:p>
          <a:p>
            <a:pPr marL="285750" indent="-285750" fontAlgn="t">
              <a:buFont typeface="Arial" panose="020B0604020202020204" pitchFamily="34" charset="0"/>
              <a:buChar char="•"/>
            </a:pPr>
            <a:r>
              <a:rPr lang="en-GB" sz="2400" dirty="0"/>
              <a:t>Being publicly named in the media</a:t>
            </a:r>
          </a:p>
          <a:p>
            <a:pPr marL="285750" indent="-285750" fontAlgn="t">
              <a:buFont typeface="Arial" panose="020B0604020202020204" pitchFamily="34" charset="0"/>
              <a:buChar char="•"/>
            </a:pPr>
            <a:r>
              <a:rPr lang="en-GB" sz="2400" dirty="0"/>
              <a:t>Exclusion from university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83349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nline Media 4" title="The Death Penalty | Capital Punishment | BBC Documentary">
            <a:hlinkClick r:id="" action="ppaction://media"/>
            <a:extLst>
              <a:ext uri="{FF2B5EF4-FFF2-40B4-BE49-F238E27FC236}">
                <a16:creationId xmlns:a16="http://schemas.microsoft.com/office/drawing/2014/main" id="{52BC62BF-7274-4B47-263D-D4849CC4E27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46088" y="250825"/>
            <a:ext cx="11299825" cy="6356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79139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B9083-99C5-4DB0-8BFC-2A3F555C98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54" y="308982"/>
            <a:ext cx="8267296" cy="1446550"/>
          </a:xfrm>
        </p:spPr>
        <p:txBody>
          <a:bodyPr/>
          <a:lstStyle/>
          <a:p>
            <a:r>
              <a:rPr lang="en-GB"/>
              <a:t>Questions from documentary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D94206-1F38-405C-BCD8-2DF82FBC41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754" y="1435895"/>
            <a:ext cx="10945848" cy="531140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>
              <a:buFont typeface="Arial"/>
              <a:buChar char="•"/>
            </a:pPr>
            <a:r>
              <a:rPr lang="en-GB" sz="3200">
                <a:ea typeface="+mn-lt"/>
                <a:cs typeface="+mn-lt"/>
              </a:rPr>
              <a:t>Provide three examples of capital punishment  </a:t>
            </a:r>
            <a:endParaRPr lang="en-GB" sz="3200"/>
          </a:p>
          <a:p>
            <a:pPr>
              <a:buFont typeface="Arial"/>
              <a:buChar char="•"/>
            </a:pPr>
            <a:r>
              <a:rPr lang="en-GB" sz="3200">
                <a:ea typeface="+mn-lt"/>
                <a:cs typeface="+mn-lt"/>
              </a:rPr>
              <a:t>When was the death penalty for murder removed from British law?</a:t>
            </a:r>
            <a:endParaRPr lang="en-GB" sz="3200"/>
          </a:p>
          <a:p>
            <a:pPr>
              <a:buFont typeface="Arial"/>
              <a:buChar char="•"/>
            </a:pPr>
            <a:r>
              <a:rPr lang="en-GB" sz="3200">
                <a:ea typeface="+mn-lt"/>
                <a:cs typeface="+mn-lt"/>
              </a:rPr>
              <a:t>When was the death penalty applied most widely in the UK?</a:t>
            </a:r>
            <a:endParaRPr lang="en-GB" sz="3200"/>
          </a:p>
          <a:p>
            <a:pPr>
              <a:buFont typeface="Arial"/>
              <a:buChar char="•"/>
            </a:pPr>
            <a:r>
              <a:rPr lang="en-GB" sz="3200">
                <a:ea typeface="+mn-lt"/>
                <a:cs typeface="+mn-lt"/>
              </a:rPr>
              <a:t>Provide a brief explanation of the ‘Bloody Code’</a:t>
            </a:r>
            <a:endParaRPr lang="en-GB" sz="3200"/>
          </a:p>
          <a:p>
            <a:pPr>
              <a:buFont typeface="Arial"/>
              <a:buChar char="•"/>
            </a:pPr>
            <a:r>
              <a:rPr lang="en-GB" sz="3200">
                <a:ea typeface="+mn-lt"/>
                <a:cs typeface="+mn-lt"/>
              </a:rPr>
              <a:t>What was the general consensus on the death penalty during the Victorian era (1830s)?</a:t>
            </a:r>
            <a:endParaRPr lang="en-GB" sz="3200"/>
          </a:p>
          <a:p>
            <a:pPr>
              <a:buFont typeface="Arial"/>
              <a:buChar char="•"/>
            </a:pPr>
            <a:r>
              <a:rPr lang="en-GB" sz="3200">
                <a:ea typeface="+mn-lt"/>
                <a:cs typeface="+mn-lt"/>
              </a:rPr>
              <a:t>a) What did government statistics say about crime in the early 19</a:t>
            </a:r>
            <a:r>
              <a:rPr lang="en-GB" sz="3200" baseline="30000">
                <a:ea typeface="+mn-lt"/>
                <a:cs typeface="+mn-lt"/>
              </a:rPr>
              <a:t>th</a:t>
            </a:r>
            <a:r>
              <a:rPr lang="en-GB" sz="3200">
                <a:ea typeface="+mn-lt"/>
                <a:cs typeface="+mn-lt"/>
              </a:rPr>
              <a:t> century?</a:t>
            </a:r>
          </a:p>
          <a:p>
            <a:pPr>
              <a:buFont typeface="Arial"/>
              <a:buChar char="•"/>
            </a:pPr>
            <a:r>
              <a:rPr lang="en-GB" sz="3200">
                <a:ea typeface="+mn-lt"/>
                <a:cs typeface="+mn-lt"/>
              </a:rPr>
              <a:t>b) What effect did this have on public perception? </a:t>
            </a:r>
            <a:endParaRPr lang="en-GB" sz="3200"/>
          </a:p>
          <a:p>
            <a:pPr>
              <a:buFont typeface="Arial"/>
              <a:buChar char="•"/>
            </a:pPr>
            <a:r>
              <a:rPr lang="en-GB" sz="3200">
                <a:ea typeface="+mn-lt"/>
                <a:cs typeface="+mn-lt"/>
              </a:rPr>
              <a:t>1868 saw the last public execution in Britain, what happened to executions after this date?</a:t>
            </a:r>
            <a:endParaRPr lang="en-GB" sz="3200"/>
          </a:p>
          <a:p>
            <a:pPr>
              <a:buFont typeface="Arial"/>
              <a:buChar char="•"/>
            </a:pPr>
            <a:r>
              <a:rPr lang="en-GB" sz="3200">
                <a:ea typeface="+mn-lt"/>
                <a:cs typeface="+mn-lt"/>
              </a:rPr>
              <a:t>What happened in the case of Derek Bentley?</a:t>
            </a:r>
            <a:endParaRPr lang="en-GB" sz="3200"/>
          </a:p>
          <a:p>
            <a:pPr>
              <a:buFont typeface="Arial"/>
              <a:buChar char="•"/>
            </a:pPr>
            <a:r>
              <a:rPr lang="en-GB" sz="3200">
                <a:ea typeface="+mn-lt"/>
                <a:cs typeface="+mn-lt"/>
              </a:rPr>
              <a:t>What was one of the main conditions of the abolition of the death penalty in the UK?</a:t>
            </a:r>
            <a:endParaRPr lang="en-GB" sz="3200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 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884429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E7B4E-2CB9-2209-0C3D-D3A2EA071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8369" y="261860"/>
            <a:ext cx="8267296" cy="1446550"/>
          </a:xfrm>
        </p:spPr>
        <p:txBody>
          <a:bodyPr/>
          <a:lstStyle/>
          <a:p>
            <a:r>
              <a:rPr lang="en-GB" sz="2800"/>
              <a:t>Punishment in 2000s:</a:t>
            </a:r>
            <a:br>
              <a:rPr lang="en-GB"/>
            </a:br>
            <a:r>
              <a:rPr lang="en-GB"/>
              <a:t>Halliday Report May 2000</a:t>
            </a:r>
          </a:p>
        </p:txBody>
      </p:sp>
      <p:pic>
        <p:nvPicPr>
          <p:cNvPr id="5" name="Content Placeholder 4" descr="Document with solid fill">
            <a:hlinkClick r:id="rId3"/>
            <a:extLst>
              <a:ext uri="{FF2B5EF4-FFF2-40B4-BE49-F238E27FC236}">
                <a16:creationId xmlns:a16="http://schemas.microsoft.com/office/drawing/2014/main" id="{85111BC0-419C-7FBD-34E6-7B2D45D579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86764" y="156460"/>
            <a:ext cx="914400" cy="914400"/>
          </a:xfrm>
        </p:spPr>
      </p:pic>
      <p:pic>
        <p:nvPicPr>
          <p:cNvPr id="7" name="Graphic 6" descr="Document with solid fill">
            <a:hlinkClick r:id="rId5"/>
            <a:extLst>
              <a:ext uri="{FF2B5EF4-FFF2-40B4-BE49-F238E27FC236}">
                <a16:creationId xmlns:a16="http://schemas.microsoft.com/office/drawing/2014/main" id="{56BC450D-32B4-397B-9C2C-B2B1E2930FB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783831" y="156459"/>
            <a:ext cx="914400" cy="9144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EC7E284-2D23-2F8A-887C-CAC2D4AFDA52}"/>
              </a:ext>
            </a:extLst>
          </p:cNvPr>
          <p:cNvSpPr txBox="1"/>
          <p:nvPr/>
        </p:nvSpPr>
        <p:spPr>
          <a:xfrm>
            <a:off x="426803" y="1708410"/>
            <a:ext cx="10526529" cy="4801314"/>
          </a:xfrm>
          <a:prstGeom prst="rect">
            <a:avLst/>
          </a:prstGeom>
          <a:solidFill>
            <a:schemeClr val="bg1">
              <a:tint val="95000"/>
              <a:satMod val="17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/>
              <a:t>KEY FINDINGS:</a:t>
            </a:r>
          </a:p>
          <a:p>
            <a:pPr marL="285750" indent="-285750">
              <a:buFontTx/>
              <a:buChar char="-"/>
            </a:pPr>
            <a:r>
              <a:rPr lang="en-GB" sz="2400"/>
              <a:t>Unpredictable approach to persistent offenders</a:t>
            </a:r>
          </a:p>
          <a:p>
            <a:pPr marL="285750" indent="-285750">
              <a:buFontTx/>
              <a:buChar char="-"/>
            </a:pPr>
            <a:r>
              <a:rPr lang="en-GB" sz="2400"/>
              <a:t>Ineffectiveness of short prison sentences (less than 12 months)</a:t>
            </a:r>
          </a:p>
          <a:p>
            <a:pPr marL="285750" indent="-285750">
              <a:buFontTx/>
              <a:buChar char="-"/>
            </a:pPr>
            <a:r>
              <a:rPr lang="en-GB" sz="2400"/>
              <a:t>66% of those persistent offenders released were reconvicted within 2 years</a:t>
            </a:r>
          </a:p>
          <a:p>
            <a:endParaRPr lang="en-GB" sz="2400" b="1"/>
          </a:p>
          <a:p>
            <a:r>
              <a:rPr lang="en-GB" sz="2400" b="1"/>
              <a:t>RECOMMENDATIONS:</a:t>
            </a:r>
          </a:p>
          <a:p>
            <a:pPr marL="285750" indent="-285750">
              <a:buFontTx/>
              <a:buChar char="-"/>
            </a:pPr>
            <a:r>
              <a:rPr lang="en-GB" sz="2400"/>
              <a:t>Punishment should be proportionate to the seriousness of the crime with a new presumption that severity of sentence will increase as a result of recent and relevant previous convictions.</a:t>
            </a:r>
          </a:p>
          <a:p>
            <a:pPr marL="285750" indent="-285750">
              <a:buFontTx/>
              <a:buChar char="-"/>
            </a:pPr>
            <a:r>
              <a:rPr lang="en-GB" sz="2400"/>
              <a:t>If a short prison sentence is not necessary, sentencers should consider non-custodial sentences.</a:t>
            </a:r>
          </a:p>
          <a:p>
            <a:pPr marL="285750" indent="-285750">
              <a:buFontTx/>
              <a:buChar char="-"/>
            </a:pPr>
            <a:r>
              <a:rPr lang="en-GB" sz="2400"/>
              <a:t>A new generic community punishment order</a:t>
            </a:r>
          </a:p>
          <a:p>
            <a:pPr marL="285750" indent="-285750">
              <a:buFontTx/>
              <a:buChar char="-"/>
            </a:pPr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77CDD3D0-EE6F-CF5C-6CA0-E018E932879F}"/>
              </a:ext>
            </a:extLst>
          </p:cNvPr>
          <p:cNvSpPr/>
          <p:nvPr/>
        </p:nvSpPr>
        <p:spPr>
          <a:xfrm>
            <a:off x="2795666" y="156459"/>
            <a:ext cx="6730583" cy="1687331"/>
          </a:xfrm>
          <a:prstGeom prst="round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36369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F14BA2C-0612-8A6E-6BF4-A7FF89B93671}"/>
              </a:ext>
            </a:extLst>
          </p:cNvPr>
          <p:cNvSpPr/>
          <p:nvPr/>
        </p:nvSpPr>
        <p:spPr>
          <a:xfrm>
            <a:off x="2203554" y="170400"/>
            <a:ext cx="6033541" cy="1446550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66000"/>
                  <a:satMod val="160000"/>
                </a:schemeClr>
              </a:gs>
              <a:gs pos="50000">
                <a:schemeClr val="accent6">
                  <a:tint val="44500"/>
                  <a:satMod val="160000"/>
                </a:schemeClr>
              </a:gs>
              <a:gs pos="100000">
                <a:schemeClr val="accent6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33E624-738C-777B-3D6A-39C2B4765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3949" y="170400"/>
            <a:ext cx="8267296" cy="1446550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accent1"/>
                </a:solidFill>
              </a:rPr>
              <a:t>Punishment in 2000s:</a:t>
            </a:r>
            <a:br>
              <a:rPr lang="en-GB" sz="3600">
                <a:solidFill>
                  <a:schemeClr val="accent1"/>
                </a:solidFill>
              </a:rPr>
            </a:br>
            <a:r>
              <a:rPr lang="en-GB" sz="3600">
                <a:solidFill>
                  <a:schemeClr val="accent1"/>
                </a:solidFill>
              </a:rPr>
              <a:t>Criminal Justice Act (2003</a:t>
            </a:r>
            <a:r>
              <a:rPr lang="en-GB" sz="3600"/>
              <a:t>)</a:t>
            </a:r>
          </a:p>
        </p:txBody>
      </p:sp>
      <p:pic>
        <p:nvPicPr>
          <p:cNvPr id="5" name="Content Placeholder 4" descr="Document with solid fill">
            <a:hlinkClick r:id="rId3"/>
            <a:extLst>
              <a:ext uri="{FF2B5EF4-FFF2-40B4-BE49-F238E27FC236}">
                <a16:creationId xmlns:a16="http://schemas.microsoft.com/office/drawing/2014/main" id="{8721DA5A-FDFE-2548-A3E6-BEADDDFFBB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16355" y="256173"/>
            <a:ext cx="914400" cy="914400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CE4A1F3-4974-49C2-BDB3-1DC356ED92E1}"/>
              </a:ext>
            </a:extLst>
          </p:cNvPr>
          <p:cNvSpPr txBox="1"/>
          <p:nvPr/>
        </p:nvSpPr>
        <p:spPr>
          <a:xfrm>
            <a:off x="494676" y="1873770"/>
            <a:ext cx="10672996" cy="4708981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2400"/>
              <a:t>Introduced significant reform to sentencing policy</a:t>
            </a:r>
          </a:p>
          <a:p>
            <a:pPr marL="285750" indent="-285750">
              <a:buFontTx/>
              <a:buChar char="-"/>
            </a:pPr>
            <a:r>
              <a:rPr lang="en-GB" sz="2400"/>
              <a:t>Intention was to create a sentencing framework ‘in which the public has confidence and which puts public protection at its heart’. </a:t>
            </a:r>
          </a:p>
          <a:p>
            <a:pPr marL="285750" indent="-285750">
              <a:buFontTx/>
              <a:buChar char="-"/>
            </a:pPr>
            <a:r>
              <a:rPr lang="en-GB" sz="2400"/>
              <a:t>AIM: Purpose and principles of sentencing objectives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punishment of offenders;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reduction of crime (including its reduction by deterrence);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reform and rehabilitation of offenders;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protection of the public;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/>
              <a:t>reparation by offenders to persons affected by their offences.</a:t>
            </a:r>
          </a:p>
          <a:p>
            <a:endParaRPr lang="en-GB" sz="2400"/>
          </a:p>
          <a:p>
            <a:r>
              <a:rPr lang="en-GB" sz="2400"/>
              <a:t>- Prisons should be targeted at ‘serious, dangerous and violent offenders’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endParaRPr lang="en-GB"/>
          </a:p>
        </p:txBody>
      </p:sp>
      <p:pic>
        <p:nvPicPr>
          <p:cNvPr id="4" name="Picture 3">
            <a:hlinkClick r:id="rId5"/>
            <a:extLst>
              <a:ext uri="{FF2B5EF4-FFF2-40B4-BE49-F238E27FC236}">
                <a16:creationId xmlns:a16="http://schemas.microsoft.com/office/drawing/2014/main" id="{99343D32-79C1-CFB6-CD2D-E1F4B0D8D1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19118" y="85061"/>
            <a:ext cx="1852570" cy="2083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0590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" grpId="0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CCBA6-EEE6-3B35-E909-C2164359C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553" y="327796"/>
            <a:ext cx="7704945" cy="1845777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GB" sz="3600">
                <a:solidFill>
                  <a:schemeClr val="accent1"/>
                </a:solidFill>
              </a:rPr>
              <a:t>Punishment in 2000s:</a:t>
            </a:r>
            <a:br>
              <a:rPr lang="en-GB" sz="3600">
                <a:solidFill>
                  <a:schemeClr val="accent1"/>
                </a:solidFill>
              </a:rPr>
            </a:br>
            <a:r>
              <a:rPr lang="en-GB" sz="4000">
                <a:solidFill>
                  <a:schemeClr val="accent1"/>
                </a:solidFill>
              </a:rPr>
              <a:t>The 2010 Coalition Government Sentencing reforms</a:t>
            </a:r>
            <a:endParaRPr lang="en-GB" sz="3600">
              <a:solidFill>
                <a:schemeClr val="accent1"/>
              </a:solidFill>
            </a:endParaRPr>
          </a:p>
        </p:txBody>
      </p:sp>
      <p:pic>
        <p:nvPicPr>
          <p:cNvPr id="5" name="Graphic 4" descr="Document with solid fill">
            <a:hlinkClick r:id="rId3"/>
            <a:extLst>
              <a:ext uri="{FF2B5EF4-FFF2-40B4-BE49-F238E27FC236}">
                <a16:creationId xmlns:a16="http://schemas.microsoft.com/office/drawing/2014/main" id="{704A83B9-F536-EE08-1D7C-2FCDEB062A4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842710" y="5452323"/>
            <a:ext cx="1369101" cy="1369101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E0A91602-E3FB-FB13-212C-7572D2A02DA3}"/>
              </a:ext>
            </a:extLst>
          </p:cNvPr>
          <p:cNvGrpSpPr/>
          <p:nvPr/>
        </p:nvGrpSpPr>
        <p:grpSpPr>
          <a:xfrm>
            <a:off x="464695" y="2503357"/>
            <a:ext cx="10968173" cy="4759055"/>
            <a:chOff x="464695" y="2503357"/>
            <a:chExt cx="10968173" cy="4759055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89B5F8F6-77C0-36BC-A613-8D10F49566C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190994" y="2503357"/>
              <a:ext cx="4241874" cy="3633517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5CFC7028-7EC3-6417-06F7-0494782E7E26}"/>
                </a:ext>
              </a:extLst>
            </p:cNvPr>
            <p:cNvSpPr txBox="1"/>
            <p:nvPr/>
          </p:nvSpPr>
          <p:spPr>
            <a:xfrm>
              <a:off x="464695" y="2645764"/>
              <a:ext cx="5999900" cy="46166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/>
                <a:t>AIM: To reduce the unsustainable prison population</a:t>
              </a:r>
            </a:p>
            <a:p>
              <a:r>
                <a:rPr lang="en-GB" sz="2000"/>
                <a:t>HOW? Remove the courts ability to remand in custody persons who were unlikely to receive a custodial sentence. </a:t>
              </a:r>
            </a:p>
            <a:p>
              <a:endParaRPr lang="en-GB" sz="2000"/>
            </a:p>
            <a:p>
              <a:r>
                <a:rPr lang="en-GB" sz="2000"/>
                <a:t>CRIMINAL JUSTICE AND COURTS ACT (2015)</a:t>
              </a:r>
            </a:p>
            <a:p>
              <a:pPr marL="285750" indent="-285750">
                <a:buFontTx/>
                <a:buChar char="-"/>
              </a:pPr>
              <a:r>
                <a:rPr lang="en-GB" sz="2000"/>
                <a:t>Ended automatic release for those with an extended determinate sentence</a:t>
              </a:r>
            </a:p>
            <a:p>
              <a:pPr marL="285750" indent="-285750">
                <a:buFontTx/>
                <a:buChar char="-"/>
              </a:pPr>
              <a:r>
                <a:rPr lang="en-GB" sz="2000"/>
                <a:t>Introduced a new Special Custodial Sentence for Offenders of Particular Concern (SOPC)</a:t>
              </a:r>
            </a:p>
            <a:p>
              <a:pPr marL="285750" indent="-285750">
                <a:buFontTx/>
                <a:buChar char="-"/>
              </a:pPr>
              <a:r>
                <a:rPr lang="en-GB" sz="2000"/>
                <a:t>Announced its desire to extend the use of restorative justice approaches </a:t>
              </a:r>
            </a:p>
            <a:p>
              <a:pPr marL="285750" indent="-285750">
                <a:buFontTx/>
                <a:buChar char="-"/>
              </a:pPr>
              <a:endParaRPr lang="en-GB"/>
            </a:p>
            <a:p>
              <a:endParaRPr lang="en-GB"/>
            </a:p>
            <a:p>
              <a:endParaRPr lang="en-GB"/>
            </a:p>
          </p:txBody>
        </p:sp>
      </p:grpSp>
      <p:pic>
        <p:nvPicPr>
          <p:cNvPr id="4" name="Picture 3">
            <a:hlinkClick r:id="rId6"/>
            <a:extLst>
              <a:ext uri="{FF2B5EF4-FFF2-40B4-BE49-F238E27FC236}">
                <a16:creationId xmlns:a16="http://schemas.microsoft.com/office/drawing/2014/main" id="{4DC1F37E-5891-9F6C-36CC-9AF74C13F31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0557" y="429833"/>
            <a:ext cx="1933966" cy="17437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Picture 9">
            <a:hlinkClick r:id="rId8"/>
            <a:extLst>
              <a:ext uri="{FF2B5EF4-FFF2-40B4-BE49-F238E27FC236}">
                <a16:creationId xmlns:a16="http://schemas.microsoft.com/office/drawing/2014/main" id="{DFB354AF-15A0-6B40-758F-C6B3FC197AA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637142" y="327796"/>
            <a:ext cx="2554858" cy="184577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8051551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7DBB8-F5ED-9F6E-3B37-1648CF08E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4697" y="447718"/>
            <a:ext cx="8267296" cy="1446550"/>
          </a:xfrm>
        </p:spPr>
        <p:txBody>
          <a:bodyPr/>
          <a:lstStyle/>
          <a:p>
            <a:pPr algn="ctr"/>
            <a:r>
              <a:rPr lang="en-GB"/>
              <a:t>The early release from prison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55AA2F-46A7-E607-3C5D-45CCBCC31A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1585" y="2266336"/>
            <a:ext cx="8608830" cy="3821588"/>
          </a:xfrm>
          <a:solidFill>
            <a:schemeClr val="tx2">
              <a:lumMod val="10000"/>
              <a:lumOff val="9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u="sng">
                <a:solidFill>
                  <a:schemeClr val="accent1"/>
                </a:solidFill>
              </a:rPr>
              <a:t>Offender Rehabilitation Act (2014)</a:t>
            </a:r>
          </a:p>
          <a:p>
            <a:pPr>
              <a:buFontTx/>
              <a:buChar char="-"/>
            </a:pPr>
            <a:r>
              <a:rPr lang="en-GB" sz="2800">
                <a:solidFill>
                  <a:schemeClr val="accent1"/>
                </a:solidFill>
              </a:rPr>
              <a:t>Offenders sentenced to a custodial term of more than one day but less than 12 months would no longer be released unconditionally</a:t>
            </a:r>
          </a:p>
          <a:p>
            <a:pPr>
              <a:buFontTx/>
              <a:buChar char="-"/>
            </a:pPr>
            <a:r>
              <a:rPr lang="en-GB" sz="2800">
                <a:solidFill>
                  <a:schemeClr val="accent1"/>
                </a:solidFill>
              </a:rPr>
              <a:t>Offenders who received a custodial term of &gt;1day &lt;2 years would be subject to additional supervision after their licence period had ended. </a:t>
            </a:r>
          </a:p>
        </p:txBody>
      </p:sp>
      <p:pic>
        <p:nvPicPr>
          <p:cNvPr id="5" name="Graphic 4" descr="Document with solid fill">
            <a:hlinkClick r:id="rId3"/>
            <a:extLst>
              <a:ext uri="{FF2B5EF4-FFF2-40B4-BE49-F238E27FC236}">
                <a16:creationId xmlns:a16="http://schemas.microsoft.com/office/drawing/2014/main" id="{10484B4F-2D8F-DC13-FF15-8AD2645CBF0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74687" y="502681"/>
            <a:ext cx="1391587" cy="1391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41036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120BEF-58AA-49CF-9904-5C20C1BF8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888" y="3437909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5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Punishment in 2000s:</a:t>
            </a:r>
            <a:br>
              <a:rPr lang="en-US" sz="25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500" b="1" u="sng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REFORMS OF THE 2019 CONSERVATIVE GOVERNMENT TO EARLY RELEASE FROM CUSTODY</a:t>
            </a:r>
          </a:p>
        </p:txBody>
      </p:sp>
      <p:pic>
        <p:nvPicPr>
          <p:cNvPr id="8" name="Content Placeholder 7">
            <a:hlinkClick r:id="rId3"/>
            <a:extLst>
              <a:ext uri="{FF2B5EF4-FFF2-40B4-BE49-F238E27FC236}">
                <a16:creationId xmlns:a16="http://schemas.microsoft.com/office/drawing/2014/main" id="{4C6C78AA-F73B-989F-DA4E-5462FEE6B2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668596" y="118974"/>
            <a:ext cx="2181054" cy="307190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1279CEF-C805-5D34-089B-1A3640007D9F}"/>
              </a:ext>
            </a:extLst>
          </p:cNvPr>
          <p:cNvSpPr txBox="1"/>
          <p:nvPr/>
        </p:nvSpPr>
        <p:spPr>
          <a:xfrm>
            <a:off x="6291620" y="2955824"/>
            <a:ext cx="448694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/>
              <a:t>Key Proposals and Reforms</a:t>
            </a:r>
          </a:p>
          <a:p>
            <a:pPr marL="342900" indent="-342900">
              <a:buAutoNum type="arabicPeriod"/>
            </a:pPr>
            <a:r>
              <a:rPr lang="en-GB" b="1"/>
              <a:t>Protecting the Public from Serious Offenders</a:t>
            </a:r>
          </a:p>
          <a:p>
            <a:endParaRPr lang="en-GB" b="1"/>
          </a:p>
          <a:p>
            <a:r>
              <a:rPr lang="en-GB" b="1"/>
              <a:t>2. Community Sentencing</a:t>
            </a:r>
          </a:p>
          <a:p>
            <a:endParaRPr lang="en-GB" b="1"/>
          </a:p>
          <a:p>
            <a:r>
              <a:rPr lang="en-GB" b="1"/>
              <a:t>3. Empowering Probation</a:t>
            </a:r>
          </a:p>
          <a:p>
            <a:endParaRPr lang="en-GB" b="1"/>
          </a:p>
          <a:p>
            <a:r>
              <a:rPr lang="en-GB" b="1"/>
              <a:t>4. Reducing Reoffending</a:t>
            </a:r>
          </a:p>
          <a:p>
            <a:endParaRPr lang="en-GB" b="1"/>
          </a:p>
          <a:p>
            <a:r>
              <a:rPr lang="en-GB" b="1"/>
              <a:t>5. Youth Sentencing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DE1E22-3AF0-DCD0-5E5C-C59931379B81}"/>
              </a:ext>
            </a:extLst>
          </p:cNvPr>
          <p:cNvSpPr txBox="1"/>
          <p:nvPr/>
        </p:nvSpPr>
        <p:spPr>
          <a:xfrm>
            <a:off x="4601043" y="372140"/>
            <a:ext cx="7133754" cy="2308324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b="1"/>
              <a:t>Purpose and Vision</a:t>
            </a:r>
          </a:p>
          <a:p>
            <a:r>
              <a:rPr lang="en-GB"/>
              <a:t>The paper outlines reforms to make sentencing more effective, fair, and protective of the public. It aims to:</a:t>
            </a:r>
          </a:p>
          <a:p>
            <a:r>
              <a:rPr lang="en-GB"/>
              <a:t>Keep </a:t>
            </a:r>
            <a:r>
              <a:rPr lang="en-GB" b="1"/>
              <a:t>dangerous offenders</a:t>
            </a:r>
            <a:r>
              <a:rPr lang="en-GB"/>
              <a:t> off the streets longer</a:t>
            </a:r>
          </a:p>
          <a:p>
            <a:r>
              <a:rPr lang="en-GB"/>
              <a:t>Ensure </a:t>
            </a:r>
            <a:r>
              <a:rPr lang="en-GB" b="1"/>
              <a:t>punishment fits the crime</a:t>
            </a:r>
            <a:endParaRPr lang="en-GB"/>
          </a:p>
          <a:p>
            <a:r>
              <a:rPr lang="en-GB"/>
              <a:t>Tackle </a:t>
            </a:r>
            <a:r>
              <a:rPr lang="en-GB" b="1"/>
              <a:t>root causes of offending</a:t>
            </a:r>
            <a:r>
              <a:rPr lang="en-GB"/>
              <a:t> (e.g. addiction, mental health)</a:t>
            </a:r>
          </a:p>
          <a:p>
            <a:r>
              <a:rPr lang="en-GB"/>
              <a:t>Support </a:t>
            </a:r>
            <a:r>
              <a:rPr lang="en-GB" b="1"/>
              <a:t>rehabilitation</a:t>
            </a:r>
            <a:r>
              <a:rPr lang="en-GB"/>
              <a:t> for those willing to change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610624"/>
      </p:ext>
    </p:extLst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B9EE3F3-89B7-43C3-8651-C4C968309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29478D-463B-3421-FEB3-3CADAF47BC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91443"/>
            <a:ext cx="4443154" cy="10878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From 2020 to now….. </a:t>
            </a:r>
            <a:br>
              <a:rPr lang="en-US" sz="2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Sentencing trends and statistics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5541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A395A1F-7D81-747C-1F71-3C293FA0660E}"/>
              </a:ext>
            </a:extLst>
          </p:cNvPr>
          <p:cNvSpPr txBox="1"/>
          <p:nvPr/>
        </p:nvSpPr>
        <p:spPr>
          <a:xfrm>
            <a:off x="411480" y="2684095"/>
            <a:ext cx="4443154" cy="34928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RESEARCH TASK: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How do the Offender Management statistics  from July 2026 compare with 2024?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What is the bigger picture?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E476F47-078F-5824-4CC5-067BC6328B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l="22896" t="24986" r="24244" b="4822"/>
          <a:stretch>
            <a:fillRect/>
          </a:stretch>
        </p:blipFill>
        <p:spPr>
          <a:xfrm>
            <a:off x="5474534" y="625683"/>
            <a:ext cx="6262987" cy="5551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1456084"/>
      </p:ext>
    </p:extLst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2E341A-D1D1-3B15-4247-A60549F6B9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C7258-C458-68D4-6565-D5161991C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4" y="353160"/>
            <a:ext cx="7091300" cy="89858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Sentencing Reforms (2024-2025)</a:t>
            </a:r>
          </a:p>
        </p:txBody>
      </p:sp>
      <p:pic>
        <p:nvPicPr>
          <p:cNvPr id="5" name="Content Placeholder 4">
            <a:hlinkClick r:id="rId3"/>
            <a:extLst>
              <a:ext uri="{FF2B5EF4-FFF2-40B4-BE49-F238E27FC236}">
                <a16:creationId xmlns:a16="http://schemas.microsoft.com/office/drawing/2014/main" id="{92BF82DD-2790-FF7F-7BBD-A29276806E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8678871" y="289679"/>
            <a:ext cx="3185076" cy="2802867"/>
          </a:xfrm>
          <a:prstGeom prst="rect">
            <a:avLst/>
          </a:prstGeom>
        </p:spPr>
      </p:pic>
      <p:pic>
        <p:nvPicPr>
          <p:cNvPr id="7" name="Picture 6">
            <a:hlinkClick r:id="rId5"/>
            <a:extLst>
              <a:ext uri="{FF2B5EF4-FFF2-40B4-BE49-F238E27FC236}">
                <a16:creationId xmlns:a16="http://schemas.microsoft.com/office/drawing/2014/main" id="{6DBB5302-4EAC-66BD-28D7-E23ABB23A04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1896" y="1487559"/>
            <a:ext cx="3713538" cy="177321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9C8F184-DF37-18A9-B001-70DD265F5EE0}"/>
              </a:ext>
            </a:extLst>
          </p:cNvPr>
          <p:cNvSpPr txBox="1"/>
          <p:nvPr/>
        </p:nvSpPr>
        <p:spPr>
          <a:xfrm>
            <a:off x="287076" y="3381733"/>
            <a:ext cx="11791509" cy="35311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/>
              <a:t>Presumption to Suspend Short Sentences</a:t>
            </a:r>
            <a:r>
              <a:rPr lang="en-GB"/>
              <a:t>: Courts are now expected to suspend custodial sentences of </a:t>
            </a:r>
            <a:r>
              <a:rPr lang="en-GB" b="1"/>
              <a:t>12 months or less</a:t>
            </a:r>
            <a:r>
              <a:rPr lang="en-GB"/>
              <a:t>, unless there are exceptional circumstances or risks to public safety.</a:t>
            </a:r>
          </a:p>
          <a:p>
            <a:endParaRPr lang="en-GB"/>
          </a:p>
          <a:p>
            <a:r>
              <a:rPr lang="en-GB" b="1"/>
              <a:t>Extended Suspended Sentences</a:t>
            </a:r>
            <a:r>
              <a:rPr lang="en-GB"/>
              <a:t>: Courts can now suspend sentences of up to </a:t>
            </a:r>
            <a:r>
              <a:rPr lang="en-GB" b="1"/>
              <a:t>3 years</a:t>
            </a:r>
            <a:r>
              <a:rPr lang="en-GB"/>
              <a:t> (previously 2 years).</a:t>
            </a:r>
          </a:p>
          <a:p>
            <a:endParaRPr lang="en-GB"/>
          </a:p>
          <a:p>
            <a:r>
              <a:rPr lang="en-GB" b="1"/>
              <a:t>New Community Requirements</a:t>
            </a:r>
            <a:r>
              <a:rPr lang="en-GB"/>
              <a:t>: Courts can impose restrictions such as banning offenders from driving, attending public events, or entering certain zones.</a:t>
            </a:r>
          </a:p>
          <a:p>
            <a:endParaRPr lang="en-GB"/>
          </a:p>
          <a:p>
            <a:endParaRPr lang="en-GB"/>
          </a:p>
          <a:p>
            <a:r>
              <a:rPr lang="en-GB" b="1"/>
              <a:t>Income Reduction Orders</a:t>
            </a:r>
            <a:r>
              <a:rPr lang="en-GB"/>
              <a:t>: Judges can reduce the income of high-earning offenders as part of sentencing.</a:t>
            </a:r>
          </a:p>
          <a:p>
            <a:endParaRPr lang="en-GB"/>
          </a:p>
          <a:p>
            <a:r>
              <a:rPr lang="en-GB" b="1"/>
              <a:t>Victim Protection Emphasis</a:t>
            </a:r>
            <a:r>
              <a:rPr lang="en-GB"/>
              <a:t>: The statutory purposes of sentencing now explicitly include </a:t>
            </a:r>
            <a:r>
              <a:rPr lang="en-GB" b="1"/>
              <a:t>victim protection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957539"/>
      </p:ext>
    </p:extLst>
  </p:cSld>
  <p:clrMapOvr>
    <a:masterClrMapping/>
  </p:clrMapOvr>
  <p:transition spd="slow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0A9ED9-1574-4DE3-649D-809825DF9A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912B0-FFB4-2CDB-3F1B-993C718C9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From 2020 to now….. Types of Punishment</a:t>
            </a:r>
          </a:p>
        </p:txBody>
      </p:sp>
      <p:pic>
        <p:nvPicPr>
          <p:cNvPr id="5" name="Content Placeholder 4">
            <a:hlinkClick r:id="rId3"/>
            <a:extLst>
              <a:ext uri="{FF2B5EF4-FFF2-40B4-BE49-F238E27FC236}">
                <a16:creationId xmlns:a16="http://schemas.microsoft.com/office/drawing/2014/main" id="{2036AAFE-D082-0D59-16DF-09457DAF9A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15449" y="1690688"/>
            <a:ext cx="3322887" cy="43513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5FAB415-2338-A03E-BDDB-E91C8CCDFA3B}"/>
              </a:ext>
            </a:extLst>
          </p:cNvPr>
          <p:cNvSpPr txBox="1"/>
          <p:nvPr/>
        </p:nvSpPr>
        <p:spPr>
          <a:xfrm>
            <a:off x="4856421" y="1806453"/>
            <a:ext cx="6097772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The justice system employed a range of punishments:</a:t>
            </a:r>
          </a:p>
          <a:p>
            <a:endParaRPr lang="en-GB"/>
          </a:p>
          <a:p>
            <a:r>
              <a:rPr lang="en-GB" b="1"/>
              <a:t>Custodial Sentences</a:t>
            </a:r>
            <a:r>
              <a:rPr lang="en-GB"/>
              <a:t>: Still widely used, especially for serious offences.</a:t>
            </a:r>
          </a:p>
          <a:p>
            <a:endParaRPr lang="en-GB"/>
          </a:p>
          <a:p>
            <a:r>
              <a:rPr lang="en-GB" b="1"/>
              <a:t>Community Sentences</a:t>
            </a:r>
            <a:r>
              <a:rPr lang="en-GB"/>
              <a:t>: Increasingly promoted as alternatives to short prison terms.</a:t>
            </a:r>
          </a:p>
          <a:p>
            <a:endParaRPr lang="en-GB"/>
          </a:p>
          <a:p>
            <a:r>
              <a:rPr lang="en-GB" b="1"/>
              <a:t>Fines and Compensation Orders</a:t>
            </a:r>
            <a:r>
              <a:rPr lang="en-GB"/>
              <a:t>: Common for less serious offences.</a:t>
            </a:r>
          </a:p>
          <a:p>
            <a:endParaRPr lang="en-GB"/>
          </a:p>
          <a:p>
            <a:r>
              <a:rPr lang="en-GB" b="1"/>
              <a:t>Home Detention Curfew (HDC)</a:t>
            </a:r>
            <a:r>
              <a:rPr lang="en-GB"/>
              <a:t>: Expanded in 2024 to allow early release for more prisoners, contributing to a 52% rise in HDC releases</a:t>
            </a:r>
          </a:p>
        </p:txBody>
      </p:sp>
    </p:spTree>
    <p:extLst>
      <p:ext uri="{BB962C8B-B14F-4D97-AF65-F5344CB8AC3E}">
        <p14:creationId xmlns:p14="http://schemas.microsoft.com/office/powerpoint/2010/main" val="1457784093"/>
      </p:ext>
    </p:extLst>
  </p:cSld>
  <p:clrMapOvr>
    <a:masterClrMapping/>
  </p:clrMapOvr>
  <p:transition spd="slow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extBox 37"/>
          <p:cNvSpPr txBox="1"/>
          <p:nvPr/>
        </p:nvSpPr>
        <p:spPr>
          <a:xfrm>
            <a:off x="594360" y="640080"/>
            <a:ext cx="10972800" cy="1078992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3600" b="1">
                <a:solidFill>
                  <a:srgbClr val="FFFFFF"/>
                </a:solidFill>
                <a:latin typeface="+mn-lt"/>
              </a:defRPr>
            </a:pPr>
            <a:r>
              <a:t>Release from custody is not the end of control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594360" y="228600"/>
            <a:ext cx="7315200" cy="2286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1100" b="1">
                <a:solidFill>
                  <a:srgbClr val="A8E3F3"/>
                </a:solidFill>
                <a:latin typeface="+mn-lt"/>
              </a:defRPr>
            </a:pPr>
            <a:r>
              <a:t>BMLC5016  /  WORKSHOP 1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10515600" y="256032"/>
            <a:ext cx="1051560" cy="237744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r">
              <a:spcAft>
                <a:spcPts val="700"/>
              </a:spcAft>
              <a:defRPr sz="1100" b="0">
                <a:solidFill>
                  <a:srgbClr val="A8E3F3"/>
                </a:solidFill>
                <a:latin typeface="+mn-lt"/>
              </a:defRPr>
            </a:pPr>
            <a:r>
              <a:t>3 MIN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594360" y="6419088"/>
            <a:ext cx="10241280" cy="2743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900" b="0">
                <a:solidFill>
                  <a:srgbClr val="A8E3F3"/>
                </a:solidFill>
                <a:latin typeface="+mn-lt"/>
              </a:defRPr>
            </a:pPr>
            <a:r>
              <a:t>Historical framework: Offender Rehabilitation Act 2014, ss.1–2; explanatory notes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640080" y="2148840"/>
            <a:ext cx="3520440" cy="7315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3000" b="1">
                <a:solidFill>
                  <a:srgbClr val="A8E3F3"/>
                </a:solidFill>
                <a:latin typeface="+mn-lt"/>
              </a:defRPr>
            </a:pPr>
            <a:r>
              <a:t>CUSTODY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640080" y="3154680"/>
            <a:ext cx="3383280" cy="132588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2700" b="0">
                <a:solidFill>
                  <a:srgbClr val="FFFFFF"/>
                </a:solidFill>
                <a:latin typeface="+mn-lt"/>
              </a:defRPr>
            </a:pPr>
            <a:r>
              <a:t>Time in prison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4453128" y="2148840"/>
            <a:ext cx="3520440" cy="7315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3000" b="1">
                <a:solidFill>
                  <a:srgbClr val="A8E3F3"/>
                </a:solidFill>
                <a:latin typeface="+mn-lt"/>
              </a:defRPr>
            </a:pPr>
            <a:r>
              <a:t>LICENCE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4453128" y="3154680"/>
            <a:ext cx="3383280" cy="132588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2700" b="0">
                <a:solidFill>
                  <a:srgbClr val="FFFFFF"/>
                </a:solidFill>
                <a:latin typeface="+mn-lt"/>
              </a:defRPr>
            </a:pPr>
            <a:r>
              <a:t>Release subject to conditions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8266175" y="2148840"/>
            <a:ext cx="3520440" cy="7315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3000" b="1">
                <a:solidFill>
                  <a:srgbClr val="A8E3F3"/>
                </a:solidFill>
                <a:latin typeface="+mn-lt"/>
              </a:defRPr>
            </a:pPr>
            <a:r>
              <a:t>SUPERVISION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266175" y="3154680"/>
            <a:ext cx="3383280" cy="132588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2700" b="0">
                <a:solidFill>
                  <a:srgbClr val="FFFFFF"/>
                </a:solidFill>
                <a:latin typeface="+mn-lt"/>
              </a:defRPr>
            </a:pPr>
            <a:r>
              <a:t>A distinct post-sentence stage where applicable</a:t>
            </a:r>
          </a:p>
        </p:txBody>
      </p:sp>
    </p:spTree>
    <p:extLst>
      <p:ext uri="{BB962C8B-B14F-4D97-AF65-F5344CB8AC3E}">
        <p14:creationId xmlns:p14="http://schemas.microsoft.com/office/powerpoint/2010/main" val="315564346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2E341A-D1D1-3B15-4247-A60549F6B9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640080"/>
            <a:ext cx="10972800" cy="1078992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3600" b="1">
                <a:solidFill>
                  <a:srgbClr val="FFFFFF"/>
                </a:solidFill>
                <a:latin typeface="+mn-lt"/>
              </a:defRPr>
            </a:pPr>
            <a:r>
              <a:t>Sentencing reform is arriving in stages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94360" y="228600"/>
            <a:ext cx="7315200" cy="2286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1100" b="1">
                <a:solidFill>
                  <a:srgbClr val="A8E3F3"/>
                </a:solidFill>
                <a:latin typeface="+mn-lt"/>
              </a:defRPr>
            </a:pPr>
            <a:r>
              <a:t>BMLC5016  /  WORKSHOP 1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515600" y="256032"/>
            <a:ext cx="1051560" cy="237744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r">
              <a:spcAft>
                <a:spcPts val="700"/>
              </a:spcAft>
              <a:defRPr sz="1100" b="0">
                <a:solidFill>
                  <a:srgbClr val="A8E3F3"/>
                </a:solidFill>
                <a:latin typeface="+mn-lt"/>
              </a:defRPr>
            </a:pPr>
            <a:r>
              <a:t>4 MIN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4360" y="6419088"/>
            <a:ext cx="10241280" cy="2743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900" b="0">
                <a:solidFill>
                  <a:srgbClr val="A8E3F3"/>
                </a:solidFill>
                <a:latin typeface="+mn-lt"/>
              </a:defRPr>
            </a:pPr>
            <a:r>
              <a:t>England and Wales • position at 15 September 2026 • Sentencing Act 2026; SI 2026/772 and 953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85800" y="1901952"/>
            <a:ext cx="2926080" cy="64008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2200" b="1">
                <a:solidFill>
                  <a:srgbClr val="A8E3F3"/>
                </a:solidFill>
                <a:latin typeface="+mn-lt"/>
              </a:defRPr>
            </a:pPr>
            <a:r>
              <a:t>22 JAN 2026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977639" y="1901952"/>
            <a:ext cx="7315200" cy="7315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2600" b="0">
                <a:solidFill>
                  <a:srgbClr val="FFFFFF"/>
                </a:solidFill>
                <a:latin typeface="+mn-lt"/>
              </a:defRPr>
            </a:pPr>
            <a:r>
              <a:t>Sentencing Act receives Royal Assent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85800" y="2935224"/>
            <a:ext cx="2926080" cy="64008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2200" b="1">
                <a:solidFill>
                  <a:srgbClr val="A8E3F3"/>
                </a:solidFill>
                <a:latin typeface="+mn-lt"/>
              </a:defRPr>
            </a:pPr>
            <a:r>
              <a:t>22 MAR 2026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977639" y="2935224"/>
            <a:ext cx="7315200" cy="7315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2600" b="0">
                <a:solidFill>
                  <a:srgbClr val="FFFFFF"/>
                </a:solidFill>
                <a:latin typeface="+mn-lt"/>
              </a:defRPr>
            </a:pPr>
            <a:r>
              <a:t>Short-sentence suspension presumption begins*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85800" y="3968496"/>
            <a:ext cx="2926080" cy="64008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2200" b="1">
                <a:solidFill>
                  <a:srgbClr val="A8E3F3"/>
                </a:solidFill>
                <a:latin typeface="+mn-lt"/>
              </a:defRPr>
            </a:pPr>
            <a:r>
              <a:t>2 SEP 2026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977639" y="3968496"/>
            <a:ext cx="7315200" cy="7315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2600" b="0">
                <a:solidFill>
                  <a:srgbClr val="FFFFFF"/>
                </a:solidFill>
                <a:latin typeface="+mn-lt"/>
              </a:defRPr>
            </a:pPr>
            <a:r>
              <a:t>New community requirements commence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85800" y="5468112"/>
            <a:ext cx="10789920" cy="65836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2100" b="0">
                <a:solidFill>
                  <a:srgbClr val="A8E3F3"/>
                </a:solidFill>
                <a:latin typeface="+mn-lt"/>
              </a:defRPr>
            </a:pPr>
            <a:r>
              <a:t>*12 months or less; eligibility and exceptions apply. Release changes begin from October.</a:t>
            </a:r>
          </a:p>
        </p:txBody>
      </p:sp>
    </p:spTree>
    <p:extLst>
      <p:ext uri="{BB962C8B-B14F-4D97-AF65-F5344CB8AC3E}">
        <p14:creationId xmlns:p14="http://schemas.microsoft.com/office/powerpoint/2010/main" val="3608922687"/>
      </p:ext>
    </p:extLst>
  </p:cSld>
  <p:clrMapOvr>
    <a:masterClrMapping/>
  </p:clrMapOvr>
  <p:transition spd="slow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640080"/>
            <a:ext cx="10972800" cy="1078992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3600" b="1">
                <a:solidFill>
                  <a:srgbClr val="FFFFFF"/>
                </a:solidFill>
                <a:latin typeface="+mn-lt"/>
              </a:defRPr>
            </a:pPr>
            <a:r>
              <a:t>Fines dominate the sentencing picture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94360" y="228600"/>
            <a:ext cx="7315200" cy="2286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1100" b="1">
                <a:solidFill>
                  <a:srgbClr val="A8E3F3"/>
                </a:solidFill>
                <a:latin typeface="+mn-lt"/>
              </a:defRPr>
            </a:pPr>
            <a:r>
              <a:t>BMLC5016  /  WORKSHOP 1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515600" y="256032"/>
            <a:ext cx="1051560" cy="237744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algn="r">
              <a:spcAft>
                <a:spcPts val="700"/>
              </a:spcAft>
              <a:defRPr sz="1100" b="0">
                <a:solidFill>
                  <a:srgbClr val="A8E3F3"/>
                </a:solidFill>
                <a:latin typeface="+mn-lt"/>
              </a:defRPr>
            </a:pPr>
            <a:r>
              <a:t>4 MIN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94360" y="6419088"/>
            <a:ext cx="10241280" cy="2743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900" b="0">
                <a:solidFill>
                  <a:srgbClr val="A8E3F3"/>
                </a:solidFill>
                <a:latin typeface="+mn-lt"/>
              </a:defRPr>
            </a:pPr>
            <a:r>
              <a:t>Ministry of Justice, Justice Data: 2025, England and Wales • percentage calculated from published counts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85800" y="1965960"/>
            <a:ext cx="4846320" cy="13716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8000" b="1">
                <a:solidFill>
                  <a:srgbClr val="A8E3F3"/>
                </a:solidFill>
                <a:latin typeface="+mn-lt"/>
              </a:defRPr>
            </a:pPr>
            <a:r>
              <a:t>77.4%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69280" y="2148840"/>
            <a:ext cx="5577840" cy="146304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3000" b="1">
                <a:solidFill>
                  <a:srgbClr val="FFFFFF"/>
                </a:solidFill>
                <a:latin typeface="+mn-lt"/>
              </a:defRPr>
            </a:pPr>
            <a:r>
              <a:t>of recorded principal sentences in 2025 were fines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31520" y="4133087"/>
            <a:ext cx="10789920" cy="6858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2600" b="0">
                <a:solidFill>
                  <a:srgbClr val="FFFFFF"/>
                </a:solidFill>
                <a:latin typeface="+mn-lt"/>
              </a:defRPr>
            </a:pPr>
            <a:r>
              <a:t>928,713 fines / 1,200,478 sentenced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31520" y="5349240"/>
            <a:ext cx="10789920" cy="77724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2400" b="0">
                <a:solidFill>
                  <a:srgbClr val="A8E3F3"/>
                </a:solidFill>
                <a:latin typeface="+mn-lt"/>
              </a:defRPr>
            </a:pPr>
            <a:r>
              <a:t>What does this tell us—and what can it not tell us?</a:t>
            </a:r>
          </a:p>
        </p:txBody>
      </p:sp>
    </p:spTree>
    <p:extLst>
      <p:ext uri="{BB962C8B-B14F-4D97-AF65-F5344CB8AC3E}">
        <p14:creationId xmlns:p14="http://schemas.microsoft.com/office/powerpoint/2010/main" val="905400687"/>
      </p:ext>
    </p:extLst>
  </p:cSld>
  <p:clrMapOvr>
    <a:masterClrMapping/>
  </p:clrMapOvr>
  <p:transition spd="slow">
    <p:wip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546C3-8ACF-A006-A90B-4AA425A7A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885" y="130830"/>
            <a:ext cx="10515600" cy="1325563"/>
          </a:xfrm>
        </p:spPr>
        <p:txBody>
          <a:bodyPr/>
          <a:lstStyle/>
          <a:p>
            <a:r>
              <a:rPr lang="en-GB" dirty="0"/>
              <a:t>Task: Defining Punishment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BBF71-EB5B-62EC-4464-2E82B48F21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408" y="1344858"/>
            <a:ext cx="10634221" cy="73846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Step 1 – Come up with your own definition of punishment in 25 words or fewer.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1A1683-B04E-16A0-11E0-A58406220694}"/>
              </a:ext>
            </a:extLst>
          </p:cNvPr>
          <p:cNvSpPr txBox="1"/>
          <p:nvPr/>
        </p:nvSpPr>
        <p:spPr>
          <a:xfrm>
            <a:off x="649664" y="2564089"/>
            <a:ext cx="456335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Step 2 – Test your definition. </a:t>
            </a:r>
          </a:p>
          <a:p>
            <a:endParaRPr lang="en-GB" sz="2400" dirty="0"/>
          </a:p>
          <a:p>
            <a:r>
              <a:rPr lang="en-GB" sz="2400" dirty="0"/>
              <a:t>Does your definition classify the following as punishment?</a:t>
            </a:r>
          </a:p>
          <a:p>
            <a:r>
              <a:rPr lang="en-GB" sz="2400" dirty="0"/>
              <a:t>Prison sentence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Fine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Curfew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Rehabilitation programme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Restorative Justice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Public shaming online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400" dirty="0"/>
              <a:t>Disciplinary sanction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022A965-A8D8-7A97-017E-6752E29CE391}"/>
              </a:ext>
            </a:extLst>
          </p:cNvPr>
          <p:cNvSpPr txBox="1"/>
          <p:nvPr/>
        </p:nvSpPr>
        <p:spPr>
          <a:xfrm>
            <a:off x="6485641" y="2460396"/>
            <a:ext cx="5241303" cy="3930977"/>
          </a:xfrm>
          <a:prstGeom prst="rect">
            <a:avLst/>
          </a:prstGeom>
          <a:solidFill>
            <a:schemeClr val="bg2">
              <a:lumMod val="10000"/>
              <a:lumOff val="90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5E554A-AEEF-7CD0-8638-91419D2D18AE}"/>
              </a:ext>
            </a:extLst>
          </p:cNvPr>
          <p:cNvSpPr txBox="1"/>
          <p:nvPr/>
        </p:nvSpPr>
        <p:spPr>
          <a:xfrm>
            <a:off x="6561055" y="2670421"/>
            <a:ext cx="477938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2">
                    <a:lumMod val="50000"/>
                    <a:lumOff val="50000"/>
                  </a:schemeClr>
                </a:solidFill>
                <a:latin typeface="Abadi" panose="020B0604020104020204" pitchFamily="34" charset="0"/>
              </a:rPr>
              <a:t>THINKPOINT:</a:t>
            </a:r>
          </a:p>
          <a:p>
            <a:endParaRPr lang="en-GB" b="1" dirty="0">
              <a:solidFill>
                <a:schemeClr val="bg2">
                  <a:lumMod val="50000"/>
                  <a:lumOff val="50000"/>
                </a:schemeClr>
              </a:solidFill>
              <a:latin typeface="Abadi" panose="020B0604020104020204" pitchFamily="34" charset="0"/>
            </a:endParaRPr>
          </a:p>
          <a:p>
            <a:r>
              <a:rPr lang="en-GB" b="1" dirty="0">
                <a:solidFill>
                  <a:schemeClr val="bg2">
                    <a:lumMod val="50000"/>
                    <a:lumOff val="50000"/>
                  </a:schemeClr>
                </a:solidFill>
                <a:latin typeface="Abadi" panose="020B0604020104020204" pitchFamily="34" charset="0"/>
              </a:rPr>
              <a:t>Does Punishment have to involve pain or suffering?</a:t>
            </a:r>
          </a:p>
          <a:p>
            <a:r>
              <a:rPr lang="en-GB" b="1" dirty="0">
                <a:solidFill>
                  <a:schemeClr val="bg2">
                    <a:lumMod val="50000"/>
                    <a:lumOff val="50000"/>
                  </a:schemeClr>
                </a:solidFill>
                <a:latin typeface="Abadi" panose="020B0604020104020204" pitchFamily="34" charset="0"/>
              </a:rPr>
              <a:t>Can a rehabilitative sentence still be punishment?</a:t>
            </a:r>
          </a:p>
          <a:p>
            <a:r>
              <a:rPr lang="en-GB" b="1" dirty="0">
                <a:solidFill>
                  <a:schemeClr val="bg2">
                    <a:lumMod val="50000"/>
                    <a:lumOff val="50000"/>
                  </a:schemeClr>
                </a:solidFill>
                <a:latin typeface="Abadi" panose="020B0604020104020204" pitchFamily="34" charset="0"/>
              </a:rPr>
              <a:t>Is prison always punishment?</a:t>
            </a:r>
          </a:p>
          <a:p>
            <a:r>
              <a:rPr lang="en-GB" b="1" dirty="0">
                <a:solidFill>
                  <a:schemeClr val="bg2">
                    <a:lumMod val="50000"/>
                    <a:lumOff val="50000"/>
                  </a:schemeClr>
                </a:solidFill>
                <a:latin typeface="Abadi" panose="020B0604020104020204" pitchFamily="34" charset="0"/>
              </a:rPr>
              <a:t>Is a fine more punitive than community service?</a:t>
            </a:r>
          </a:p>
          <a:p>
            <a:r>
              <a:rPr lang="en-GB" b="1" dirty="0">
                <a:solidFill>
                  <a:schemeClr val="bg2">
                    <a:lumMod val="50000"/>
                    <a:lumOff val="50000"/>
                  </a:schemeClr>
                </a:solidFill>
                <a:latin typeface="Abadi" panose="020B0604020104020204" pitchFamily="34" charset="0"/>
              </a:rPr>
              <a:t>If nobody is deterred by punishment, is it still worthwhile?</a:t>
            </a:r>
          </a:p>
          <a:p>
            <a:r>
              <a:rPr lang="en-GB" b="1" dirty="0">
                <a:solidFill>
                  <a:schemeClr val="bg2">
                    <a:lumMod val="50000"/>
                    <a:lumOff val="50000"/>
                  </a:schemeClr>
                </a:solidFill>
                <a:latin typeface="Abadi" panose="020B0604020104020204" pitchFamily="34" charset="0"/>
              </a:rPr>
              <a:t>Should punishment focus on the offender or the victim?</a:t>
            </a:r>
          </a:p>
          <a:p>
            <a:endParaRPr lang="en-GB" dirty="0">
              <a:solidFill>
                <a:schemeClr val="bg2">
                  <a:lumMod val="50000"/>
                  <a:lumOff val="50000"/>
                </a:schemeClr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50021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4" descr="A fingerprint in black and white">
            <a:extLst>
              <a:ext uri="{FF2B5EF4-FFF2-40B4-BE49-F238E27FC236}">
                <a16:creationId xmlns:a16="http://schemas.microsoft.com/office/drawing/2014/main" id="{83F4448C-D1DA-B24A-CB99-612A8CEE32E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6820" b="8910"/>
          <a:stretch/>
        </p:blipFill>
        <p:spPr>
          <a:xfrm>
            <a:off x="20" y="10"/>
            <a:ext cx="12191980" cy="685799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Theories of crime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Recap from level 4</a:t>
            </a:r>
          </a:p>
        </p:txBody>
      </p:sp>
    </p:spTree>
    <p:extLst>
      <p:ext uri="{BB962C8B-B14F-4D97-AF65-F5344CB8AC3E}">
        <p14:creationId xmlns:p14="http://schemas.microsoft.com/office/powerpoint/2010/main" val="1645073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177"/>
    </mc:Choice>
    <mc:Fallback xmlns="">
      <p:transition spd="slow" advTm="291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27D75-6155-5D6A-2336-0D682F3FB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b="1"/>
              <a:t>Theory: What is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7F5542-2BB4-4ABE-F498-5EEE7A6F18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 lnSpcReduction="10000"/>
          </a:bodyPr>
          <a:lstStyle/>
          <a:p>
            <a:endParaRPr lang="en-GB" sz="2200"/>
          </a:p>
          <a:p>
            <a:pPr marL="0" indent="0">
              <a:buNone/>
            </a:pPr>
            <a:r>
              <a:rPr lang="en-GB" sz="2200"/>
              <a:t>‘An explanation, or a model, or framework for understanding particular events or processes.’</a:t>
            </a:r>
          </a:p>
          <a:p>
            <a:pPr marL="0" indent="0">
              <a:buNone/>
            </a:pPr>
            <a:r>
              <a:rPr lang="en-GB" sz="2200"/>
              <a:t>- Useful in understanding the nature of offending – why people engage in crime</a:t>
            </a:r>
          </a:p>
          <a:p>
            <a:pPr marL="0" indent="0">
              <a:buNone/>
            </a:pPr>
            <a:r>
              <a:rPr lang="en-GB" sz="2200"/>
              <a:t>- Aetiological theories of crime are concerned with the causes of crime. </a:t>
            </a:r>
          </a:p>
          <a:p>
            <a:pPr marL="0" indent="0">
              <a:buNone/>
            </a:pPr>
            <a:r>
              <a:rPr lang="en-GB" sz="2200"/>
              <a:t>- Theory can help us consider and understand a range of different issues connected to crime, law and order, and the broader nature of society.</a:t>
            </a:r>
          </a:p>
          <a:p>
            <a:pPr marL="0" indent="0">
              <a:buNone/>
            </a:pPr>
            <a:endParaRPr lang="en-GB" sz="2200"/>
          </a:p>
          <a:p>
            <a:pPr marL="0" indent="0">
              <a:buNone/>
            </a:pPr>
            <a:r>
              <a:rPr lang="en-GB" sz="2400"/>
              <a:t>(Murphy, 2023)</a:t>
            </a:r>
            <a:endParaRPr lang="en-GB" sz="22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145A28-FFAD-EE8B-EF2C-175D1455D3F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7647" r="-3" b="12708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928831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B282FE0-7E2A-F630-8156-F3A5E2270B56}"/>
              </a:ext>
            </a:extLst>
          </p:cNvPr>
          <p:cNvSpPr txBox="1"/>
          <p:nvPr/>
        </p:nvSpPr>
        <p:spPr>
          <a:xfrm>
            <a:off x="699714" y="353160"/>
            <a:ext cx="7091300" cy="8985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spc="-5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Theories of crime: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F5A0A72-EE7B-5D43-B5D5-D3C56D15495E}"/>
              </a:ext>
            </a:extLst>
          </p:cNvPr>
          <p:cNvSpPr txBox="1"/>
          <p:nvPr/>
        </p:nvSpPr>
        <p:spPr>
          <a:xfrm>
            <a:off x="8571507" y="387224"/>
            <a:ext cx="3291839" cy="8304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2000">
                <a:solidFill>
                  <a:srgbClr val="FFFFFF"/>
                </a:solidFill>
              </a:rPr>
              <a:t>Systems of ideas intending to explain something.</a:t>
            </a:r>
          </a:p>
        </p:txBody>
      </p:sp>
      <p:pic>
        <p:nvPicPr>
          <p:cNvPr id="11" name="Picture 10" descr="A close-up of a colorful alphabet&#10;&#10;Description automatically generated">
            <a:extLst>
              <a:ext uri="{FF2B5EF4-FFF2-40B4-BE49-F238E27FC236}">
                <a16:creationId xmlns:a16="http://schemas.microsoft.com/office/drawing/2014/main" id="{1D592E33-D396-84A0-BF9F-46964FF0B7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748" y="2596021"/>
            <a:ext cx="5131088" cy="3168446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AD7FA1E3-221A-07CD-B89D-451F9CEB1E41}"/>
              </a:ext>
            </a:extLst>
          </p:cNvPr>
          <p:cNvGrpSpPr/>
          <p:nvPr/>
        </p:nvGrpSpPr>
        <p:grpSpPr>
          <a:xfrm>
            <a:off x="6345165" y="2217815"/>
            <a:ext cx="3945163" cy="3997831"/>
            <a:chOff x="5092592" y="643467"/>
            <a:chExt cx="3571560" cy="3619242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3E2C20E-0C58-DA1D-4F1F-B3DC7E148340}"/>
                </a:ext>
              </a:extLst>
            </p:cNvPr>
            <p:cNvSpPr/>
            <p:nvPr/>
          </p:nvSpPr>
          <p:spPr>
            <a:xfrm>
              <a:off x="5369661" y="643467"/>
              <a:ext cx="3017422" cy="1250279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 defTabSz="393840">
                <a:spcAft>
                  <a:spcPts val="654"/>
                </a:spcAft>
              </a:pPr>
              <a:r>
                <a:rPr lang="en-GB" sz="8270" b="1" kern="1200">
                  <a:ln w="9525">
                    <a:solidFill>
                      <a:schemeClr val="bg1"/>
                    </a:solidFill>
                    <a:prstDash val="solid"/>
                  </a:ln>
                  <a:solidFill>
                    <a:schemeClr val="accent5"/>
                  </a:solidFill>
                  <a:effectLst>
                    <a:outerShdw blurRad="12700" dist="38100" dir="2700000" algn="tl" rotWithShape="0">
                      <a:schemeClr val="accent5">
                        <a:lumMod val="60000"/>
                        <a:lumOff val="40000"/>
                      </a:schemeClr>
                    </a:outerShdw>
                  </a:effectLst>
                  <a:latin typeface="+mn-lt"/>
                  <a:ea typeface="+mn-ea"/>
                  <a:cs typeface="+mn-cs"/>
                </a:rPr>
                <a:t>Always</a:t>
              </a:r>
              <a:endParaRPr lang="en-GB" sz="9600" b="1" cap="none" spc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38AA725E-DDF1-EE28-7629-2292E7A7CB69}"/>
                </a:ext>
              </a:extLst>
            </p:cNvPr>
            <p:cNvSpPr/>
            <p:nvPr/>
          </p:nvSpPr>
          <p:spPr>
            <a:xfrm>
              <a:off x="6105515" y="1827949"/>
              <a:ext cx="1218603" cy="1259447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 defTabSz="393840">
                <a:spcAft>
                  <a:spcPts val="654"/>
                </a:spcAft>
              </a:pPr>
              <a:r>
                <a:rPr lang="en-US" sz="8270" b="1" kern="1200">
                  <a:ln w="12700">
                    <a:solidFill>
                      <a:schemeClr val="accent1"/>
                    </a:solidFill>
                    <a:prstDash val="solid"/>
                  </a:ln>
                  <a:pattFill prst="pct50">
                    <a:fgClr>
                      <a:schemeClr val="accent1"/>
                    </a:fgClr>
                    <a:bgClr>
                      <a:schemeClr val="accent1">
                        <a:lumMod val="20000"/>
                        <a:lumOff val="80000"/>
                      </a:schemeClr>
                    </a:bgClr>
                  </a:pattFill>
                  <a:effectLst>
                    <a:outerShdw dist="38100" dir="2640000" algn="bl" rotWithShape="0">
                      <a:schemeClr val="accent1"/>
                    </a:outerShdw>
                  </a:effectLst>
                  <a:latin typeface="+mn-lt"/>
                  <a:ea typeface="+mn-ea"/>
                  <a:cs typeface="+mn-cs"/>
                </a:rPr>
                <a:t>Be</a:t>
              </a:r>
              <a:endParaRPr lang="en-US" sz="9600" b="1" cap="none" spc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endParaRP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FA5BC22B-1419-435F-7FD9-4D30CD04A819}"/>
                </a:ext>
              </a:extLst>
            </p:cNvPr>
            <p:cNvSpPr/>
            <p:nvPr/>
          </p:nvSpPr>
          <p:spPr>
            <a:xfrm>
              <a:off x="5092592" y="3012430"/>
              <a:ext cx="3571560" cy="1250279"/>
            </a:xfrm>
            <a:prstGeom prst="rect">
              <a:avLst/>
            </a:prstGeom>
            <a:noFill/>
          </p:spPr>
          <p:txBody>
            <a:bodyPr wrap="square" lIns="91440" tIns="45720" rIns="91440" bIns="45720">
              <a:spAutoFit/>
              <a:scene3d>
                <a:camera prst="orthographicFront"/>
                <a:lightRig rig="soft" dir="t">
                  <a:rot lat="0" lon="0" rev="15600000"/>
                </a:lightRig>
              </a:scene3d>
              <a:sp3d extrusionH="57150" prstMaterial="softEdge">
                <a:bevelT w="25400" h="38100"/>
              </a:sp3d>
            </a:bodyPr>
            <a:lstStyle/>
            <a:p>
              <a:pPr algn="ctr" defTabSz="393840">
                <a:spcAft>
                  <a:spcPts val="654"/>
                </a:spcAft>
              </a:pPr>
              <a:r>
                <a:rPr lang="en-US" sz="8270" b="1" kern="1200">
                  <a:ln/>
                  <a:solidFill>
                    <a:schemeClr val="accent4"/>
                  </a:solidFill>
                  <a:latin typeface="+mn-lt"/>
                  <a:ea typeface="+mn-ea"/>
                  <a:cs typeface="+mn-cs"/>
                </a:rPr>
                <a:t>Critical</a:t>
              </a:r>
              <a:endParaRPr lang="en-US" sz="9600" b="1" cap="none" spc="0">
                <a:ln/>
                <a:solidFill>
                  <a:schemeClr val="accent4"/>
                </a:solidFill>
                <a:effectLst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5DE00308-B9AA-2DDF-94AD-2FADA9CFF22B}"/>
              </a:ext>
            </a:extLst>
          </p:cNvPr>
          <p:cNvSpPr txBox="1"/>
          <p:nvPr/>
        </p:nvSpPr>
        <p:spPr>
          <a:xfrm>
            <a:off x="311020" y="6120882"/>
            <a:ext cx="44351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Case et al. (2021)</a:t>
            </a:r>
          </a:p>
        </p:txBody>
      </p:sp>
    </p:spTree>
    <p:extLst>
      <p:ext uri="{BB962C8B-B14F-4D97-AF65-F5344CB8AC3E}">
        <p14:creationId xmlns:p14="http://schemas.microsoft.com/office/powerpoint/2010/main" val="355634011"/>
      </p:ext>
    </p:extLst>
  </p:cSld>
  <p:clrMapOvr>
    <a:masterClrMapping/>
  </p:clrMapOvr>
  <p:transition spd="slow"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FB81A-8E77-401B-36A8-47DD6713A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SYNTHESIS OF THEORY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9F3A73E-4806-7FB6-AC70-6F6F7AA843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655170" y="66370"/>
            <a:ext cx="3152775" cy="1447800"/>
          </a:xfrm>
          <a:prstGeom prst="rect">
            <a:avLst/>
          </a:prstGeom>
        </p:spPr>
      </p:pic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6FB67EEB-FC0C-BDD7-74D0-B2CD62DA411A}"/>
              </a:ext>
            </a:extLst>
          </p:cNvPr>
          <p:cNvGraphicFramePr/>
          <p:nvPr/>
        </p:nvGraphicFramePr>
        <p:xfrm>
          <a:off x="838200" y="719666"/>
          <a:ext cx="10376140" cy="59054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BB2E897-79C6-C5ED-8929-FD5E3FD0B9A5}"/>
              </a:ext>
            </a:extLst>
          </p:cNvPr>
          <p:cNvSpPr txBox="1"/>
          <p:nvPr/>
        </p:nvSpPr>
        <p:spPr>
          <a:xfrm>
            <a:off x="838199" y="3429000"/>
            <a:ext cx="11112795" cy="332398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400"/>
              <a:t>- Criminological theories can be used together to overcome the fact they are simplifications. </a:t>
            </a:r>
          </a:p>
          <a:p>
            <a:endParaRPr lang="en-GB" sz="2400"/>
          </a:p>
          <a:p>
            <a:r>
              <a:rPr lang="en-GB" sz="2400"/>
              <a:t>- Different theories might help us to understand different aspects of events and processes.</a:t>
            </a:r>
          </a:p>
          <a:p>
            <a:endParaRPr lang="en-GB" sz="2400"/>
          </a:p>
          <a:p>
            <a:r>
              <a:rPr lang="en-GB" sz="2400"/>
              <a:t>- Commentators take previous theories and have added to them or amended them to make more sense of events. 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43264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3" grpId="0">
        <p:bldAsOne/>
      </p:bldGraphic>
      <p:bldP spid="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D3DFB-3107-8E0E-ADDB-6905526BB6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THEORIES IN CRIMINOLOGY…THE STARTING 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DCF36-6202-795C-2D2C-D79F4A08C5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Early thinkers still influence criminologists today. </a:t>
            </a:r>
          </a:p>
          <a:p>
            <a:pPr marL="0" indent="0">
              <a:buNone/>
            </a:pPr>
            <a:endParaRPr lang="en-GB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40D2227-2D85-D3E2-BB76-53280575A5F9}"/>
              </a:ext>
            </a:extLst>
          </p:cNvPr>
          <p:cNvGraphicFramePr/>
          <p:nvPr/>
        </p:nvGraphicFramePr>
        <p:xfrm>
          <a:off x="2672195" y="2314106"/>
          <a:ext cx="6847610" cy="28088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E321E6EA-7946-DEC1-F22D-9650916560C8}"/>
              </a:ext>
            </a:extLst>
          </p:cNvPr>
          <p:cNvSpPr txBox="1"/>
          <p:nvPr/>
        </p:nvSpPr>
        <p:spPr>
          <a:xfrm>
            <a:off x="2355272" y="5169604"/>
            <a:ext cx="374072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/>
              <a:t>- View offending as a consequence of people choosing to commit crime.</a:t>
            </a:r>
          </a:p>
          <a:p>
            <a:endParaRPr lang="en-GB" sz="2000" b="1"/>
          </a:p>
          <a:p>
            <a:r>
              <a:rPr lang="en-GB" sz="2000" b="1"/>
              <a:t>- Rational actor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107FF11-BE91-F7BE-83D7-AE11EF29B0E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12172" y="2909701"/>
            <a:ext cx="1981200" cy="1981200"/>
          </a:xfrm>
          <a:prstGeom prst="rect">
            <a:avLst/>
          </a:prstGeom>
        </p:spPr>
      </p:pic>
      <p:sp>
        <p:nvSpPr>
          <p:cNvPr id="10" name="Callout: Left Arrow 9">
            <a:extLst>
              <a:ext uri="{FF2B5EF4-FFF2-40B4-BE49-F238E27FC236}">
                <a16:creationId xmlns:a16="http://schemas.microsoft.com/office/drawing/2014/main" id="{FDBF7810-94C5-CB67-0C12-F7F90E0BD276}"/>
              </a:ext>
            </a:extLst>
          </p:cNvPr>
          <p:cNvSpPr/>
          <p:nvPr/>
        </p:nvSpPr>
        <p:spPr>
          <a:xfrm>
            <a:off x="9689523" y="2909701"/>
            <a:ext cx="2415886" cy="779318"/>
          </a:xfrm>
          <a:prstGeom prst="leftArrow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Individual</a:t>
            </a:r>
          </a:p>
        </p:txBody>
      </p:sp>
      <p:sp>
        <p:nvSpPr>
          <p:cNvPr id="11" name="Callout: Left Arrow 10">
            <a:extLst>
              <a:ext uri="{FF2B5EF4-FFF2-40B4-BE49-F238E27FC236}">
                <a16:creationId xmlns:a16="http://schemas.microsoft.com/office/drawing/2014/main" id="{04986DF1-A9F7-C69F-504E-697F2838D6CB}"/>
              </a:ext>
            </a:extLst>
          </p:cNvPr>
          <p:cNvSpPr/>
          <p:nvPr/>
        </p:nvSpPr>
        <p:spPr>
          <a:xfrm>
            <a:off x="9689523" y="3857086"/>
            <a:ext cx="2415886" cy="779318"/>
          </a:xfrm>
          <a:prstGeom prst="leftArrow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/>
              <a:t>Sociological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7EC92FC-C561-6B7C-7446-012EE5CD6A63}"/>
              </a:ext>
            </a:extLst>
          </p:cNvPr>
          <p:cNvSpPr txBox="1"/>
          <p:nvPr/>
        </p:nvSpPr>
        <p:spPr>
          <a:xfrm>
            <a:off x="7342910" y="5081640"/>
            <a:ext cx="255096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- </a:t>
            </a:r>
            <a:r>
              <a:rPr lang="en-GB" b="1"/>
              <a:t>People engage in offending because they are influenced by forces outside their own control.</a:t>
            </a:r>
          </a:p>
        </p:txBody>
      </p:sp>
    </p:spTree>
    <p:extLst>
      <p:ext uri="{BB962C8B-B14F-4D97-AF65-F5344CB8AC3E}">
        <p14:creationId xmlns:p14="http://schemas.microsoft.com/office/powerpoint/2010/main" val="12729697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  <p:bldP spid="5" grpId="0"/>
      <p:bldP spid="10" grpId="0" animBg="1"/>
      <p:bldP spid="11" grpId="0" animBg="1"/>
      <p:bldP spid="1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5F242-677A-4D1A-3A4C-50A9432D8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87502" cy="13255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accent1">
                    <a:lumMod val="20000"/>
                    <a:lumOff val="80000"/>
                  </a:schemeClr>
                </a:solidFill>
              </a:rPr>
              <a:t>THEORIES IN CRIMINOLOGY…</a:t>
            </a:r>
            <a:endParaRPr lang="en-GB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D1B06-0B05-17DB-E4D5-E724432950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87502" cy="435133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u="sng"/>
              <a:t>CRITICAL CRIMINOLOGY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Marxism: crime emerges as those at the bottom contend for equality.</a:t>
            </a:r>
          </a:p>
          <a:p>
            <a:r>
              <a:rPr lang="en-GB"/>
              <a:t>Challenge the status quo and question the role of the State, laws and the CJS.</a:t>
            </a:r>
          </a:p>
          <a:p>
            <a:r>
              <a:rPr lang="en-GB"/>
              <a:t>Highlight conflict in society and inequalities based upon class, ethnicity and gender.</a:t>
            </a:r>
          </a:p>
          <a:p>
            <a:pPr marL="0" indent="0">
              <a:buNone/>
            </a:pPr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1BC1D26-E240-ABBF-6A85-2F1EB84077E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341" r="11581" b="2"/>
          <a:stretch/>
        </p:blipFill>
        <p:spPr>
          <a:xfrm>
            <a:off x="6621294" y="1316198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24754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A7ABC-2E5E-FD0C-A0FC-685F0001E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blocks of theory (Murphy, 2023)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AD044F9-2983-E421-9E20-996A8BB1DB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50625" y="1395780"/>
            <a:ext cx="2444617" cy="2197735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16DF4F5-7A38-7F6E-2F7C-DC87BA21498B}"/>
              </a:ext>
            </a:extLst>
          </p:cNvPr>
          <p:cNvSpPr txBox="1"/>
          <p:nvPr/>
        </p:nvSpPr>
        <p:spPr>
          <a:xfrm>
            <a:off x="431883" y="5645837"/>
            <a:ext cx="2212848" cy="1200329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BLOCK ONE: CHOICE AND DECISION MAKING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4E15050-A91E-6123-69EA-E9CC9C8B14E9}"/>
              </a:ext>
            </a:extLst>
          </p:cNvPr>
          <p:cNvSpPr txBox="1"/>
          <p:nvPr/>
        </p:nvSpPr>
        <p:spPr>
          <a:xfrm>
            <a:off x="2644731" y="5154047"/>
            <a:ext cx="2392820" cy="92333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/>
              <a:t>BLOCK TWO: INDIVIDUAL PATHOLOGIES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BF4A7D-6C5A-D480-F0C8-30CD0FCA6366}"/>
              </a:ext>
            </a:extLst>
          </p:cNvPr>
          <p:cNvSpPr txBox="1"/>
          <p:nvPr/>
        </p:nvSpPr>
        <p:spPr>
          <a:xfrm>
            <a:off x="5037551" y="4230717"/>
            <a:ext cx="2628900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tx2">
                    <a:lumMod val="50000"/>
                  </a:schemeClr>
                </a:solidFill>
              </a:rPr>
              <a:t>BLOCK THREE:</a:t>
            </a:r>
          </a:p>
          <a:p>
            <a:pPr algn="ctr"/>
            <a:r>
              <a:rPr lang="en-GB" b="1">
                <a:solidFill>
                  <a:schemeClr val="tx2">
                    <a:lumMod val="50000"/>
                  </a:schemeClr>
                </a:solidFill>
              </a:rPr>
              <a:t> SOCIAL PATHOLOGIES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A21D85D-36CF-22DB-66BD-B795D025EAE7}"/>
              </a:ext>
            </a:extLst>
          </p:cNvPr>
          <p:cNvSpPr txBox="1"/>
          <p:nvPr/>
        </p:nvSpPr>
        <p:spPr>
          <a:xfrm>
            <a:off x="7666450" y="3382655"/>
            <a:ext cx="2235065" cy="92333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tx2">
                    <a:lumMod val="50000"/>
                  </a:schemeClr>
                </a:solidFill>
              </a:rPr>
              <a:t>BLOCK FOUR:</a:t>
            </a:r>
          </a:p>
          <a:p>
            <a:pPr algn="ctr"/>
            <a:r>
              <a:rPr lang="en-GB" b="1">
                <a:solidFill>
                  <a:schemeClr val="tx2">
                    <a:lumMod val="50000"/>
                  </a:schemeClr>
                </a:solidFill>
              </a:rPr>
              <a:t>CRITICAL APPROACHES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B72CEF1-D51C-AAFC-8F48-8E923B93E540}"/>
              </a:ext>
            </a:extLst>
          </p:cNvPr>
          <p:cNvSpPr txBox="1"/>
          <p:nvPr/>
        </p:nvSpPr>
        <p:spPr>
          <a:xfrm>
            <a:off x="9777845" y="2459326"/>
            <a:ext cx="1797628" cy="92333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tx2">
                    <a:lumMod val="50000"/>
                  </a:schemeClr>
                </a:solidFill>
              </a:rPr>
              <a:t>BLOCK FIVE: </a:t>
            </a:r>
          </a:p>
          <a:p>
            <a:pPr algn="ctr"/>
            <a:r>
              <a:rPr lang="en-GB" b="1">
                <a:solidFill>
                  <a:schemeClr val="tx2">
                    <a:lumMod val="50000"/>
                  </a:schemeClr>
                </a:solidFill>
              </a:rPr>
              <a:t>INTEGRATED ACCOUNTS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20FA7E4-F097-FBC6-054D-9B708FC93C34}"/>
              </a:ext>
            </a:extLst>
          </p:cNvPr>
          <p:cNvSpPr txBox="1"/>
          <p:nvPr/>
        </p:nvSpPr>
        <p:spPr>
          <a:xfrm>
            <a:off x="431883" y="4969381"/>
            <a:ext cx="1797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Classicism</a:t>
            </a:r>
          </a:p>
          <a:p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36B179F-B131-A13B-48FF-06EFA9F6D4C2}"/>
              </a:ext>
            </a:extLst>
          </p:cNvPr>
          <p:cNvSpPr txBox="1"/>
          <p:nvPr/>
        </p:nvSpPr>
        <p:spPr>
          <a:xfrm>
            <a:off x="2824287" y="3575934"/>
            <a:ext cx="17976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Offending is a result of biological or psychological abnormalities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FD92F8-C786-6357-5C72-22EF11DB4B86}"/>
              </a:ext>
            </a:extLst>
          </p:cNvPr>
          <p:cNvSpPr txBox="1"/>
          <p:nvPr/>
        </p:nvSpPr>
        <p:spPr>
          <a:xfrm>
            <a:off x="5357629" y="2643992"/>
            <a:ext cx="17976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External influences such as community and culture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1BBE87C-A63F-CBEB-2065-7966DEB99452}"/>
              </a:ext>
            </a:extLst>
          </p:cNvPr>
          <p:cNvSpPr txBox="1"/>
          <p:nvPr/>
        </p:nvSpPr>
        <p:spPr>
          <a:xfrm>
            <a:off x="7666451" y="1544530"/>
            <a:ext cx="17976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Wider social processes such as inequality, class and power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8168E1A-FC82-D0F9-4321-5D7E8D2384FF}"/>
              </a:ext>
            </a:extLst>
          </p:cNvPr>
          <p:cNvSpPr txBox="1"/>
          <p:nvPr/>
        </p:nvSpPr>
        <p:spPr>
          <a:xfrm>
            <a:off x="9901516" y="1221364"/>
            <a:ext cx="16091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Combined elements from other blocks</a:t>
            </a:r>
          </a:p>
        </p:txBody>
      </p:sp>
    </p:spTree>
    <p:extLst>
      <p:ext uri="{BB962C8B-B14F-4D97-AF65-F5344CB8AC3E}">
        <p14:creationId xmlns:p14="http://schemas.microsoft.com/office/powerpoint/2010/main" val="19050803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 animBg="1"/>
      <p:bldP spid="9" grpId="0" animBg="1"/>
      <p:bldP spid="10" grpId="0" animBg="1"/>
      <p:bldP spid="11" grpId="0" animBg="1"/>
      <p:bldP spid="12" grpId="0"/>
      <p:bldP spid="13" grpId="0"/>
      <p:bldP spid="14" grpId="0"/>
      <p:bldP spid="15" grpId="0"/>
      <p:bldP spid="1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FE743D-ECD3-EB1F-911A-127FC0322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Feedback from Level 4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86C306-439D-39EF-C631-D4B7E4018069}"/>
              </a:ext>
            </a:extLst>
          </p:cNvPr>
          <p:cNvSpPr txBox="1"/>
          <p:nvPr/>
        </p:nvSpPr>
        <p:spPr>
          <a:xfrm>
            <a:off x="263951" y="2084298"/>
            <a:ext cx="2950589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/>
              <a:t>Reflection –</a:t>
            </a:r>
          </a:p>
          <a:p>
            <a:endParaRPr lang="en-GB" sz="2000" dirty="0"/>
          </a:p>
          <a:p>
            <a:r>
              <a:rPr lang="en-GB" sz="2000" dirty="0"/>
              <a:t>Review 3 assignments from last year (try and pick a mix of practical and written tasks). </a:t>
            </a:r>
          </a:p>
          <a:p>
            <a:endParaRPr lang="en-GB" sz="2000" dirty="0"/>
          </a:p>
          <a:p>
            <a:pPr lvl="0" defTabSz="914400">
              <a:defRPr/>
            </a:pPr>
            <a:r>
              <a:rPr lang="en-GB" sz="2000" dirty="0"/>
              <a:t>What praise appears repeatedly? </a:t>
            </a:r>
          </a:p>
          <a:p>
            <a:pPr lvl="0" defTabSz="914400">
              <a:defRPr/>
            </a:pPr>
            <a:r>
              <a:rPr lang="en-GB" sz="2000" dirty="0"/>
              <a:t>What criticisms appear repeatedly? </a:t>
            </a:r>
          </a:p>
          <a:p>
            <a:pPr lvl="0" defTabSz="914400">
              <a:defRPr/>
            </a:pPr>
            <a:r>
              <a:rPr lang="en-GB" sz="2000" dirty="0"/>
              <a:t>Are there patterns across modules?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7" name="Content Placeholder 3">
            <a:extLst>
              <a:ext uri="{FF2B5EF4-FFF2-40B4-BE49-F238E27FC236}">
                <a16:creationId xmlns:a16="http://schemas.microsoft.com/office/drawing/2014/main" id="{F4D47D34-DB7B-AE87-07AB-C0DD0CBCF411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77678030"/>
              </p:ext>
            </p:extLst>
          </p:nvPr>
        </p:nvGraphicFramePr>
        <p:xfrm>
          <a:off x="4345756" y="1033895"/>
          <a:ext cx="7334056" cy="5475240"/>
        </p:xfrm>
        <a:graphic>
          <a:graphicData uri="http://schemas.openxmlformats.org/drawingml/2006/table">
            <a:tbl>
              <a:tblPr/>
              <a:tblGrid>
                <a:gridCol w="2213837">
                  <a:extLst>
                    <a:ext uri="{9D8B030D-6E8A-4147-A177-3AD203B41FA5}">
                      <a16:colId xmlns:a16="http://schemas.microsoft.com/office/drawing/2014/main" val="652935202"/>
                    </a:ext>
                  </a:extLst>
                </a:gridCol>
                <a:gridCol w="2733246">
                  <a:extLst>
                    <a:ext uri="{9D8B030D-6E8A-4147-A177-3AD203B41FA5}">
                      <a16:colId xmlns:a16="http://schemas.microsoft.com/office/drawing/2014/main" val="3532510478"/>
                    </a:ext>
                  </a:extLst>
                </a:gridCol>
                <a:gridCol w="2386973">
                  <a:extLst>
                    <a:ext uri="{9D8B030D-6E8A-4147-A177-3AD203B41FA5}">
                      <a16:colId xmlns:a16="http://schemas.microsoft.com/office/drawing/2014/main" val="1853401750"/>
                    </a:ext>
                  </a:extLst>
                </a:gridCol>
              </a:tblGrid>
              <a:tr h="952654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200" b="0" i="0" u="none" strike="noStrike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</a:rPr>
                        <a:t>Feedback Theme</a:t>
                      </a:r>
                    </a:p>
                  </a:txBody>
                  <a:tcPr marL="111511" marR="111511" marT="55755" marB="55755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200" b="0" i="0" u="none" strike="noStrike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</a:rPr>
                        <a:t>Action</a:t>
                      </a:r>
                    </a:p>
                  </a:txBody>
                  <a:tcPr marL="111511" marR="111511" marT="55755" marB="55755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200" b="0" i="0" u="none" strike="noStrike" dirty="0">
                          <a:solidFill>
                            <a:schemeClr val="accent6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</a:rPr>
                        <a:t>How Will I Measure Success?</a:t>
                      </a:r>
                    </a:p>
                  </a:txBody>
                  <a:tcPr marL="111511" marR="111511" marT="55755" marB="55755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94470"/>
                  </a:ext>
                </a:extLst>
              </a:tr>
              <a:tr h="1238514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More critical analysis</a:t>
                      </a:r>
                    </a:p>
                  </a:txBody>
                  <a:tcPr marL="111511" marR="111511" marT="55755" marB="55755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Use PEEL + evaluative paragraph in every section</a:t>
                      </a:r>
                    </a:p>
                  </a:txBody>
                  <a:tcPr marL="111511" marR="111511" marT="55755" marB="55755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Check draft before submission</a:t>
                      </a:r>
                    </a:p>
                  </a:txBody>
                  <a:tcPr marL="111511" marR="111511" marT="55755" marB="55755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04013659"/>
                  </a:ext>
                </a:extLst>
              </a:tr>
              <a:tr h="1810234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Limited sources</a:t>
                      </a:r>
                    </a:p>
                  </a:txBody>
                  <a:tcPr marL="111511" marR="111511" marT="55755" marB="55755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Utilise 5 extra journal articles per assignment</a:t>
                      </a:r>
                    </a:p>
                  </a:txBody>
                  <a:tcPr marL="111511" marR="111511" marT="55755" marB="55755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Reference list contains minimum of one source per 100 words academic sources</a:t>
                      </a:r>
                    </a:p>
                  </a:txBody>
                  <a:tcPr marL="111511" marR="111511" marT="55755" marB="55755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7197430"/>
                  </a:ext>
                </a:extLst>
              </a:tr>
              <a:tr h="666794"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Weak structure</a:t>
                      </a:r>
                    </a:p>
                  </a:txBody>
                  <a:tcPr marL="111511" marR="111511" marT="55755" marB="55755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Create essay plans before writing</a:t>
                      </a:r>
                    </a:p>
                  </a:txBody>
                  <a:tcPr marL="111511" marR="111511" marT="55755" marB="55755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en-GB" sz="22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Tutor reviews plan</a:t>
                      </a:r>
                    </a:p>
                  </a:txBody>
                  <a:tcPr marL="111511" marR="111511" marT="55755" marB="55755" anchor="ctr">
                    <a:lnL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826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1662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75690944"/>
      </p:ext>
    </p:extLst>
  </p:cSld>
  <p:clrMapOvr>
    <a:masterClrMapping/>
  </p:clrMapOvr>
  <p:transition spd="slow">
    <p:wip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2DB5D0-D48A-D2C7-ADA0-E122E4A4A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853" y="1073381"/>
            <a:ext cx="5458838" cy="1325563"/>
          </a:xfrm>
        </p:spPr>
        <p:txBody>
          <a:bodyPr>
            <a:normAutofit/>
          </a:bodyPr>
          <a:lstStyle/>
          <a:p>
            <a:r>
              <a:rPr lang="en-GB" dirty="0"/>
              <a:t>Reading for next week….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>
            <a:hlinkClick r:id="rId3"/>
            <a:extLst>
              <a:ext uri="{FF2B5EF4-FFF2-40B4-BE49-F238E27FC236}">
                <a16:creationId xmlns:a16="http://schemas.microsoft.com/office/drawing/2014/main" id="{B92763B4-CB84-716D-9046-09D213EE3B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7216" y="511293"/>
            <a:ext cx="3909312" cy="5665670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EFF56AD-DDD4-C160-BCE5-841B76BC7B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3926" y="2934144"/>
            <a:ext cx="5458838" cy="4192520"/>
          </a:xfrm>
        </p:spPr>
        <p:txBody>
          <a:bodyPr>
            <a:normAutofit/>
          </a:bodyPr>
          <a:lstStyle/>
          <a:p>
            <a:r>
              <a:rPr lang="en-US" dirty="0"/>
              <a:t>Is the review </a:t>
            </a:r>
            <a:r>
              <a:rPr lang="en-US" dirty="0" err="1"/>
              <a:t>prioritising</a:t>
            </a:r>
            <a:r>
              <a:rPr lang="en-US" dirty="0"/>
              <a:t> rehabilitation over retribution?</a:t>
            </a:r>
          </a:p>
          <a:p>
            <a:endParaRPr lang="en-US" dirty="0"/>
          </a:p>
          <a:p>
            <a:r>
              <a:rPr lang="en-US" dirty="0"/>
              <a:t>Does the review challenge traditional assumptions about imprisonment? If so, how?</a:t>
            </a:r>
          </a:p>
        </p:txBody>
      </p:sp>
    </p:spTree>
    <p:extLst>
      <p:ext uri="{BB962C8B-B14F-4D97-AF65-F5344CB8AC3E}">
        <p14:creationId xmlns:p14="http://schemas.microsoft.com/office/powerpoint/2010/main" val="595186468"/>
      </p:ext>
    </p:extLst>
  </p:cSld>
  <p:clrMapOvr>
    <a:masterClrMapping/>
  </p:clrMapOvr>
  <p:transition spd="slow">
    <p:wip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olorful paint splashes with white text&#10;&#10;Description automatically generated">
            <a:extLst>
              <a:ext uri="{FF2B5EF4-FFF2-40B4-BE49-F238E27FC236}">
                <a16:creationId xmlns:a16="http://schemas.microsoft.com/office/drawing/2014/main" id="{2F88E838-9691-416C-8C47-970E046F69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3578" y="1540881"/>
            <a:ext cx="9664846" cy="3598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2790550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3A418E6B-C5F0-4B95-8D77-61E3EF3B5D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2096</Words>
  <Application>Microsoft Office PowerPoint</Application>
  <PresentationFormat>Widescreen</PresentationFormat>
  <Paragraphs>328</Paragraphs>
  <Slides>32</Slides>
  <Notes>28</Notes>
  <HiddenSlides>1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0" baseType="lpstr">
      <vt:lpstr>Abadi</vt:lpstr>
      <vt:lpstr>Aptos</vt:lpstr>
      <vt:lpstr>Aptos Display</vt:lpstr>
      <vt:lpstr>Arial</vt:lpstr>
      <vt:lpstr>Calibri</vt:lpstr>
      <vt:lpstr>Symbol</vt:lpstr>
      <vt:lpstr>Wingdings</vt:lpstr>
      <vt:lpstr>Office Theme</vt:lpstr>
      <vt:lpstr>Understanding crime, justice and punishment </vt:lpstr>
      <vt:lpstr>What will we be looking at?</vt:lpstr>
      <vt:lpstr>ASSESSMENT: </vt:lpstr>
      <vt:lpstr>Assessment 1</vt:lpstr>
      <vt:lpstr>WHAT IS CRIME?</vt:lpstr>
      <vt:lpstr>Crime typologies</vt:lpstr>
      <vt:lpstr>Aims of sentencing - s.142 Criminal Justice Act (2003)</vt:lpstr>
      <vt:lpstr>PowerPoint Presentation</vt:lpstr>
      <vt:lpstr>PowerPoint Presentation</vt:lpstr>
      <vt:lpstr>Questions from documentary</vt:lpstr>
      <vt:lpstr>Punishment in 2000s: Halliday Report May 2000</vt:lpstr>
      <vt:lpstr>Punishment in 2000s: Criminal Justice Act (2003)</vt:lpstr>
      <vt:lpstr>Punishment in 2000s: The 2010 Coalition Government Sentencing reforms</vt:lpstr>
      <vt:lpstr>The early release from prison framework</vt:lpstr>
      <vt:lpstr>Punishment in 2000s: REFORMS OF THE 2019 CONSERVATIVE GOVERNMENT TO EARLY RELEASE FROM CUSTODY</vt:lpstr>
      <vt:lpstr>From 2020 to now…..  Sentencing trends and statistics</vt:lpstr>
      <vt:lpstr>Sentencing Reforms (2024-2025)</vt:lpstr>
      <vt:lpstr>From 2020 to now….. Types of Punishment</vt:lpstr>
      <vt:lpstr>PowerPoint Presentation</vt:lpstr>
      <vt:lpstr>PowerPoint Presentation</vt:lpstr>
      <vt:lpstr>PowerPoint Presentation</vt:lpstr>
      <vt:lpstr>Task: Defining Punishment</vt:lpstr>
      <vt:lpstr>Theories of crime</vt:lpstr>
      <vt:lpstr>Theory: What is it?</vt:lpstr>
      <vt:lpstr>PowerPoint Presentation</vt:lpstr>
      <vt:lpstr>SYNTHESIS OF THEORY</vt:lpstr>
      <vt:lpstr>THEORIES IN CRIMINOLOGY…THE STARTING POINT</vt:lpstr>
      <vt:lpstr>THEORIES IN CRIMINOLOGY…</vt:lpstr>
      <vt:lpstr>The blocks of theory (Murphy, 2023)</vt:lpstr>
      <vt:lpstr>Feedback from Level 4</vt:lpstr>
      <vt:lpstr>Reading for next week….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crime, justice and punishment</dc:title>
  <dc:creator>Laura Knight</dc:creator>
  <cp:lastModifiedBy>Laura Knight</cp:lastModifiedBy>
  <cp:revision>3</cp:revision>
  <dcterms:created xsi:type="dcterms:W3CDTF">2022-08-02T14:28:07Z</dcterms:created>
  <dcterms:modified xsi:type="dcterms:W3CDTF">2026-09-28T07:29:21Z</dcterms:modified>
</cp:coreProperties>
</file>