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47"/>
  </p:notesMasterIdLst>
  <p:handoutMasterIdLst>
    <p:handoutMasterId r:id="rId48"/>
  </p:handoutMasterIdLst>
  <p:sldIdLst>
    <p:sldId id="420" r:id="rId2"/>
    <p:sldId id="261" r:id="rId3"/>
    <p:sldId id="418" r:id="rId4"/>
    <p:sldId id="382" r:id="rId5"/>
    <p:sldId id="385" r:id="rId6"/>
    <p:sldId id="383" r:id="rId7"/>
    <p:sldId id="380" r:id="rId8"/>
    <p:sldId id="281" r:id="rId9"/>
    <p:sldId id="394" r:id="rId10"/>
    <p:sldId id="412" r:id="rId11"/>
    <p:sldId id="320" r:id="rId12"/>
    <p:sldId id="322" r:id="rId13"/>
    <p:sldId id="388" r:id="rId14"/>
    <p:sldId id="395" r:id="rId15"/>
    <p:sldId id="396" r:id="rId16"/>
    <p:sldId id="321" r:id="rId17"/>
    <p:sldId id="325" r:id="rId18"/>
    <p:sldId id="336" r:id="rId19"/>
    <p:sldId id="398" r:id="rId20"/>
    <p:sldId id="405" r:id="rId21"/>
    <p:sldId id="407" r:id="rId22"/>
    <p:sldId id="265" r:id="rId23"/>
    <p:sldId id="267" r:id="rId24"/>
    <p:sldId id="269" r:id="rId25"/>
    <p:sldId id="268" r:id="rId26"/>
    <p:sldId id="430" r:id="rId27"/>
    <p:sldId id="266" r:id="rId28"/>
    <p:sldId id="272" r:id="rId29"/>
    <p:sldId id="428" r:id="rId30"/>
    <p:sldId id="425" r:id="rId31"/>
    <p:sldId id="426" r:id="rId32"/>
    <p:sldId id="427" r:id="rId33"/>
    <p:sldId id="431" r:id="rId34"/>
    <p:sldId id="393" r:id="rId35"/>
    <p:sldId id="409" r:id="rId36"/>
    <p:sldId id="408" r:id="rId37"/>
    <p:sldId id="424" r:id="rId38"/>
    <p:sldId id="406" r:id="rId39"/>
    <p:sldId id="317" r:id="rId40"/>
    <p:sldId id="410" r:id="rId41"/>
    <p:sldId id="349" r:id="rId42"/>
    <p:sldId id="351" r:id="rId43"/>
    <p:sldId id="358" r:id="rId44"/>
    <p:sldId id="419" r:id="rId45"/>
    <p:sldId id="279" r:id="rId46"/>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74"/>
    <p:restoredTop sz="66513" autoAdjust="0"/>
  </p:normalViewPr>
  <p:slideViewPr>
    <p:cSldViewPr>
      <p:cViewPr varScale="1">
        <p:scale>
          <a:sx n="32" d="100"/>
          <a:sy n="32" d="100"/>
        </p:scale>
        <p:origin x="1338"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70D166-D5B9-864E-8D31-E91BB4CE2515}" type="doc">
      <dgm:prSet loTypeId="urn:microsoft.com/office/officeart/2005/8/layout/pyramid1" loCatId="" qsTypeId="urn:microsoft.com/office/officeart/2005/8/quickstyle/simple1" qsCatId="simple" csTypeId="urn:microsoft.com/office/officeart/2005/8/colors/accent1_2" csCatId="accent1" phldr="1"/>
      <dgm:spPr/>
    </dgm:pt>
    <dgm:pt modelId="{00A57D12-6E60-7849-9A45-19687931388E}">
      <dgm:prSet phldrT="[Text]"/>
      <dgm:spPr/>
      <dgm:t>
        <a:bodyPr/>
        <a:lstStyle/>
        <a:p>
          <a:r>
            <a:rPr lang="en-US" dirty="0"/>
            <a:t>Focused activity - adult led</a:t>
          </a:r>
        </a:p>
      </dgm:t>
    </dgm:pt>
    <dgm:pt modelId="{735BBAD2-F66C-CD4D-8364-6506B95DBE2E}" type="parTrans" cxnId="{07FFBBF6-EA03-6A47-90AB-1DC4C287C240}">
      <dgm:prSet/>
      <dgm:spPr/>
      <dgm:t>
        <a:bodyPr/>
        <a:lstStyle/>
        <a:p>
          <a:endParaRPr lang="en-US"/>
        </a:p>
      </dgm:t>
    </dgm:pt>
    <dgm:pt modelId="{9C04B010-C886-BA4F-9407-1D0CAE039420}" type="sibTrans" cxnId="{07FFBBF6-EA03-6A47-90AB-1DC4C287C240}">
      <dgm:prSet/>
      <dgm:spPr/>
      <dgm:t>
        <a:bodyPr/>
        <a:lstStyle/>
        <a:p>
          <a:endParaRPr lang="en-US"/>
        </a:p>
      </dgm:t>
    </dgm:pt>
    <dgm:pt modelId="{1FC088EF-CCD9-034E-8623-3FE0A307F288}">
      <dgm:prSet phldrT="[Text]"/>
      <dgm:spPr/>
      <dgm:t>
        <a:bodyPr/>
        <a:lstStyle/>
        <a:p>
          <a:r>
            <a:rPr lang="en-US" dirty="0"/>
            <a:t>Enhanced Provision – adult observation</a:t>
          </a:r>
        </a:p>
      </dgm:t>
    </dgm:pt>
    <dgm:pt modelId="{FF376D08-BA57-3B40-A5A3-E8B2DB99F683}" type="parTrans" cxnId="{985B77B9-A74E-0043-9894-A630EF6EFD6D}">
      <dgm:prSet/>
      <dgm:spPr/>
      <dgm:t>
        <a:bodyPr/>
        <a:lstStyle/>
        <a:p>
          <a:endParaRPr lang="en-US"/>
        </a:p>
      </dgm:t>
    </dgm:pt>
    <dgm:pt modelId="{B8190CB1-937B-E649-9E4A-35076022DBD4}" type="sibTrans" cxnId="{985B77B9-A74E-0043-9894-A630EF6EFD6D}">
      <dgm:prSet/>
      <dgm:spPr/>
      <dgm:t>
        <a:bodyPr/>
        <a:lstStyle/>
        <a:p>
          <a:endParaRPr lang="en-US"/>
        </a:p>
      </dgm:t>
    </dgm:pt>
    <dgm:pt modelId="{EB63DDED-44FD-5349-9F80-D22453853E67}">
      <dgm:prSet phldrT="[Text]"/>
      <dgm:spPr/>
      <dgm:t>
        <a:bodyPr/>
        <a:lstStyle/>
        <a:p>
          <a:r>
            <a:rPr lang="en-US" dirty="0"/>
            <a:t>Continuous Provision – independent challenges/learning</a:t>
          </a:r>
        </a:p>
      </dgm:t>
    </dgm:pt>
    <dgm:pt modelId="{55A59E17-67BC-5C43-A19C-C5590CF27C86}" type="parTrans" cxnId="{A1D7425A-FD1C-CF45-AE81-80F79CB13F79}">
      <dgm:prSet/>
      <dgm:spPr/>
      <dgm:t>
        <a:bodyPr/>
        <a:lstStyle/>
        <a:p>
          <a:endParaRPr lang="en-US"/>
        </a:p>
      </dgm:t>
    </dgm:pt>
    <dgm:pt modelId="{9B04197A-1DF5-634C-BC5D-7AD06C5D470B}" type="sibTrans" cxnId="{A1D7425A-FD1C-CF45-AE81-80F79CB13F79}">
      <dgm:prSet/>
      <dgm:spPr/>
      <dgm:t>
        <a:bodyPr/>
        <a:lstStyle/>
        <a:p>
          <a:endParaRPr lang="en-US"/>
        </a:p>
      </dgm:t>
    </dgm:pt>
    <dgm:pt modelId="{C20BC63B-1936-654C-960F-8B42EDF8984B}" type="pres">
      <dgm:prSet presAssocID="{9D70D166-D5B9-864E-8D31-E91BB4CE2515}" presName="Name0" presStyleCnt="0">
        <dgm:presLayoutVars>
          <dgm:dir/>
          <dgm:animLvl val="lvl"/>
          <dgm:resizeHandles val="exact"/>
        </dgm:presLayoutVars>
      </dgm:prSet>
      <dgm:spPr/>
    </dgm:pt>
    <dgm:pt modelId="{9171F18E-5F38-BE49-AAF8-A74B4233513B}" type="pres">
      <dgm:prSet presAssocID="{00A57D12-6E60-7849-9A45-19687931388E}" presName="Name8" presStyleCnt="0"/>
      <dgm:spPr/>
    </dgm:pt>
    <dgm:pt modelId="{FD472529-8E47-4740-83DE-2666116CD473}" type="pres">
      <dgm:prSet presAssocID="{00A57D12-6E60-7849-9A45-19687931388E}" presName="level" presStyleLbl="node1" presStyleIdx="0" presStyleCnt="3">
        <dgm:presLayoutVars>
          <dgm:chMax val="1"/>
          <dgm:bulletEnabled val="1"/>
        </dgm:presLayoutVars>
      </dgm:prSet>
      <dgm:spPr/>
    </dgm:pt>
    <dgm:pt modelId="{DD3BB3D4-5F84-D542-80F7-DE92A41B36E8}" type="pres">
      <dgm:prSet presAssocID="{00A57D12-6E60-7849-9A45-19687931388E}" presName="levelTx" presStyleLbl="revTx" presStyleIdx="0" presStyleCnt="0">
        <dgm:presLayoutVars>
          <dgm:chMax val="1"/>
          <dgm:bulletEnabled val="1"/>
        </dgm:presLayoutVars>
      </dgm:prSet>
      <dgm:spPr/>
    </dgm:pt>
    <dgm:pt modelId="{FBDA5C6D-A369-1245-91BC-B5CC27A3FE82}" type="pres">
      <dgm:prSet presAssocID="{1FC088EF-CCD9-034E-8623-3FE0A307F288}" presName="Name8" presStyleCnt="0"/>
      <dgm:spPr/>
    </dgm:pt>
    <dgm:pt modelId="{DA590FB3-6328-AA4D-AD74-1075ED5ECC4B}" type="pres">
      <dgm:prSet presAssocID="{1FC088EF-CCD9-034E-8623-3FE0A307F288}" presName="level" presStyleLbl="node1" presStyleIdx="1" presStyleCnt="3">
        <dgm:presLayoutVars>
          <dgm:chMax val="1"/>
          <dgm:bulletEnabled val="1"/>
        </dgm:presLayoutVars>
      </dgm:prSet>
      <dgm:spPr/>
    </dgm:pt>
    <dgm:pt modelId="{5EA367FC-1995-3143-942B-55A237E46327}" type="pres">
      <dgm:prSet presAssocID="{1FC088EF-CCD9-034E-8623-3FE0A307F288}" presName="levelTx" presStyleLbl="revTx" presStyleIdx="0" presStyleCnt="0">
        <dgm:presLayoutVars>
          <dgm:chMax val="1"/>
          <dgm:bulletEnabled val="1"/>
        </dgm:presLayoutVars>
      </dgm:prSet>
      <dgm:spPr/>
    </dgm:pt>
    <dgm:pt modelId="{46B3E698-6D46-8F42-9F7A-16D75089558C}" type="pres">
      <dgm:prSet presAssocID="{EB63DDED-44FD-5349-9F80-D22453853E67}" presName="Name8" presStyleCnt="0"/>
      <dgm:spPr/>
    </dgm:pt>
    <dgm:pt modelId="{396DC7B7-C0BC-4648-BAC2-60C131EC5AF4}" type="pres">
      <dgm:prSet presAssocID="{EB63DDED-44FD-5349-9F80-D22453853E67}" presName="level" presStyleLbl="node1" presStyleIdx="2" presStyleCnt="3">
        <dgm:presLayoutVars>
          <dgm:chMax val="1"/>
          <dgm:bulletEnabled val="1"/>
        </dgm:presLayoutVars>
      </dgm:prSet>
      <dgm:spPr/>
    </dgm:pt>
    <dgm:pt modelId="{3C3EA27F-1FD4-C846-9B78-9AB3C7B344CE}" type="pres">
      <dgm:prSet presAssocID="{EB63DDED-44FD-5349-9F80-D22453853E67}" presName="levelTx" presStyleLbl="revTx" presStyleIdx="0" presStyleCnt="0">
        <dgm:presLayoutVars>
          <dgm:chMax val="1"/>
          <dgm:bulletEnabled val="1"/>
        </dgm:presLayoutVars>
      </dgm:prSet>
      <dgm:spPr/>
    </dgm:pt>
  </dgm:ptLst>
  <dgm:cxnLst>
    <dgm:cxn modelId="{4C53344E-A7EA-5143-A501-C53A54119CEC}" type="presOf" srcId="{9D70D166-D5B9-864E-8D31-E91BB4CE2515}" destId="{C20BC63B-1936-654C-960F-8B42EDF8984B}" srcOrd="0" destOrd="0" presId="urn:microsoft.com/office/officeart/2005/8/layout/pyramid1"/>
    <dgm:cxn modelId="{8C9A234F-BE17-384F-828C-C50645E51657}" type="presOf" srcId="{EB63DDED-44FD-5349-9F80-D22453853E67}" destId="{396DC7B7-C0BC-4648-BAC2-60C131EC5AF4}" srcOrd="0" destOrd="0" presId="urn:microsoft.com/office/officeart/2005/8/layout/pyramid1"/>
    <dgm:cxn modelId="{A1D7425A-FD1C-CF45-AE81-80F79CB13F79}" srcId="{9D70D166-D5B9-864E-8D31-E91BB4CE2515}" destId="{EB63DDED-44FD-5349-9F80-D22453853E67}" srcOrd="2" destOrd="0" parTransId="{55A59E17-67BC-5C43-A19C-C5590CF27C86}" sibTransId="{9B04197A-1DF5-634C-BC5D-7AD06C5D470B}"/>
    <dgm:cxn modelId="{E2813A91-75E4-6241-93DC-1F98D194BA63}" type="presOf" srcId="{00A57D12-6E60-7849-9A45-19687931388E}" destId="{FD472529-8E47-4740-83DE-2666116CD473}" srcOrd="0" destOrd="0" presId="urn:microsoft.com/office/officeart/2005/8/layout/pyramid1"/>
    <dgm:cxn modelId="{985B77B9-A74E-0043-9894-A630EF6EFD6D}" srcId="{9D70D166-D5B9-864E-8D31-E91BB4CE2515}" destId="{1FC088EF-CCD9-034E-8623-3FE0A307F288}" srcOrd="1" destOrd="0" parTransId="{FF376D08-BA57-3B40-A5A3-E8B2DB99F683}" sibTransId="{B8190CB1-937B-E649-9E4A-35076022DBD4}"/>
    <dgm:cxn modelId="{CF7A90CC-893F-1244-8530-A09BB4C5DE04}" type="presOf" srcId="{EB63DDED-44FD-5349-9F80-D22453853E67}" destId="{3C3EA27F-1FD4-C846-9B78-9AB3C7B344CE}" srcOrd="1" destOrd="0" presId="urn:microsoft.com/office/officeart/2005/8/layout/pyramid1"/>
    <dgm:cxn modelId="{AB0FE0CF-90F4-8644-B1F6-D8BA7A7089B7}" type="presOf" srcId="{1FC088EF-CCD9-034E-8623-3FE0A307F288}" destId="{5EA367FC-1995-3143-942B-55A237E46327}" srcOrd="1" destOrd="0" presId="urn:microsoft.com/office/officeart/2005/8/layout/pyramid1"/>
    <dgm:cxn modelId="{6DAB6FE0-BC67-A842-A874-8395A66E5BF4}" type="presOf" srcId="{1FC088EF-CCD9-034E-8623-3FE0A307F288}" destId="{DA590FB3-6328-AA4D-AD74-1075ED5ECC4B}" srcOrd="0" destOrd="0" presId="urn:microsoft.com/office/officeart/2005/8/layout/pyramid1"/>
    <dgm:cxn modelId="{214668F5-C54C-A44D-B7AB-F539BECDA62D}" type="presOf" srcId="{00A57D12-6E60-7849-9A45-19687931388E}" destId="{DD3BB3D4-5F84-D542-80F7-DE92A41B36E8}" srcOrd="1" destOrd="0" presId="urn:microsoft.com/office/officeart/2005/8/layout/pyramid1"/>
    <dgm:cxn modelId="{07FFBBF6-EA03-6A47-90AB-1DC4C287C240}" srcId="{9D70D166-D5B9-864E-8D31-E91BB4CE2515}" destId="{00A57D12-6E60-7849-9A45-19687931388E}" srcOrd="0" destOrd="0" parTransId="{735BBAD2-F66C-CD4D-8364-6506B95DBE2E}" sibTransId="{9C04B010-C886-BA4F-9407-1D0CAE039420}"/>
    <dgm:cxn modelId="{2FF99ED6-B2AE-5D4D-A7AC-6C415145DE55}" type="presParOf" srcId="{C20BC63B-1936-654C-960F-8B42EDF8984B}" destId="{9171F18E-5F38-BE49-AAF8-A74B4233513B}" srcOrd="0" destOrd="0" presId="urn:microsoft.com/office/officeart/2005/8/layout/pyramid1"/>
    <dgm:cxn modelId="{639B8816-C44C-7341-9420-84627F0E0E4C}" type="presParOf" srcId="{9171F18E-5F38-BE49-AAF8-A74B4233513B}" destId="{FD472529-8E47-4740-83DE-2666116CD473}" srcOrd="0" destOrd="0" presId="urn:microsoft.com/office/officeart/2005/8/layout/pyramid1"/>
    <dgm:cxn modelId="{8FEAC348-D46D-514C-A9C2-79E1E5302E37}" type="presParOf" srcId="{9171F18E-5F38-BE49-AAF8-A74B4233513B}" destId="{DD3BB3D4-5F84-D542-80F7-DE92A41B36E8}" srcOrd="1" destOrd="0" presId="urn:microsoft.com/office/officeart/2005/8/layout/pyramid1"/>
    <dgm:cxn modelId="{00369447-F4FF-DB41-AF82-BB80482399B3}" type="presParOf" srcId="{C20BC63B-1936-654C-960F-8B42EDF8984B}" destId="{FBDA5C6D-A369-1245-91BC-B5CC27A3FE82}" srcOrd="1" destOrd="0" presId="urn:microsoft.com/office/officeart/2005/8/layout/pyramid1"/>
    <dgm:cxn modelId="{4D4F374F-1951-E744-BE31-FB42390D36C2}" type="presParOf" srcId="{FBDA5C6D-A369-1245-91BC-B5CC27A3FE82}" destId="{DA590FB3-6328-AA4D-AD74-1075ED5ECC4B}" srcOrd="0" destOrd="0" presId="urn:microsoft.com/office/officeart/2005/8/layout/pyramid1"/>
    <dgm:cxn modelId="{1FEEE152-07A6-CC42-AA29-C545724C1F17}" type="presParOf" srcId="{FBDA5C6D-A369-1245-91BC-B5CC27A3FE82}" destId="{5EA367FC-1995-3143-942B-55A237E46327}" srcOrd="1" destOrd="0" presId="urn:microsoft.com/office/officeart/2005/8/layout/pyramid1"/>
    <dgm:cxn modelId="{BF937BB4-3813-0C46-A2AD-3031088FAA9C}" type="presParOf" srcId="{C20BC63B-1936-654C-960F-8B42EDF8984B}" destId="{46B3E698-6D46-8F42-9F7A-16D75089558C}" srcOrd="2" destOrd="0" presId="urn:microsoft.com/office/officeart/2005/8/layout/pyramid1"/>
    <dgm:cxn modelId="{7D4C088D-EF33-9E43-9023-E440A8041967}" type="presParOf" srcId="{46B3E698-6D46-8F42-9F7A-16D75089558C}" destId="{396DC7B7-C0BC-4648-BAC2-60C131EC5AF4}" srcOrd="0" destOrd="0" presId="urn:microsoft.com/office/officeart/2005/8/layout/pyramid1"/>
    <dgm:cxn modelId="{763E0E1F-7C17-3B48-B1EB-13CEAB9001AD}" type="presParOf" srcId="{46B3E698-6D46-8F42-9F7A-16D75089558C}" destId="{3C3EA27F-1FD4-C846-9B78-9AB3C7B344CE}"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DD1C88-9BD7-D541-AE4B-CB0B9D1D1EBA}" type="doc">
      <dgm:prSet loTypeId="urn:microsoft.com/office/officeart/2005/8/layout/radial3" loCatId="" qsTypeId="urn:microsoft.com/office/officeart/2005/8/quickstyle/simple1" qsCatId="simple" csTypeId="urn:microsoft.com/office/officeart/2005/8/colors/accent1_2" csCatId="accent1" phldr="1"/>
      <dgm:spPr/>
      <dgm:t>
        <a:bodyPr/>
        <a:lstStyle/>
        <a:p>
          <a:endParaRPr lang="en-US"/>
        </a:p>
      </dgm:t>
    </dgm:pt>
    <dgm:pt modelId="{B9E11B3D-EB28-AA4E-BA4B-1714F99A1926}">
      <dgm:prSet phldrT="[Text]"/>
      <dgm:spPr/>
      <dgm:t>
        <a:bodyPr/>
        <a:lstStyle/>
        <a:p>
          <a:r>
            <a:rPr lang="en-US" dirty="0"/>
            <a:t>Personal &amp; Social Development, Well-being and Cultural Diversity Area of Learning</a:t>
          </a:r>
        </a:p>
      </dgm:t>
    </dgm:pt>
    <dgm:pt modelId="{741F57C1-8668-534B-9121-581CF2780528}" type="parTrans" cxnId="{98999631-CD6B-3844-8A0B-F43E26ABB83C}">
      <dgm:prSet/>
      <dgm:spPr/>
      <dgm:t>
        <a:bodyPr/>
        <a:lstStyle/>
        <a:p>
          <a:endParaRPr lang="en-US"/>
        </a:p>
      </dgm:t>
    </dgm:pt>
    <dgm:pt modelId="{26090324-6B93-9D4F-BDCE-38AD56DB56C5}" type="sibTrans" cxnId="{98999631-CD6B-3844-8A0B-F43E26ABB83C}">
      <dgm:prSet/>
      <dgm:spPr/>
      <dgm:t>
        <a:bodyPr/>
        <a:lstStyle/>
        <a:p>
          <a:endParaRPr lang="en-US"/>
        </a:p>
      </dgm:t>
    </dgm:pt>
    <dgm:pt modelId="{9DDE5526-634E-DB43-921E-6F50C105643D}">
      <dgm:prSet phldrT="[Text]"/>
      <dgm:spPr/>
      <dgm:t>
        <a:bodyPr/>
        <a:lstStyle/>
        <a:p>
          <a:r>
            <a:rPr lang="en-US" dirty="0"/>
            <a:t>Language, Literacy &amp; Communication Skills</a:t>
          </a:r>
        </a:p>
      </dgm:t>
    </dgm:pt>
    <dgm:pt modelId="{0CD8487D-5D44-1D41-86FC-000CA0E59E2D}" type="parTrans" cxnId="{6AEFC7C8-358C-B841-9E10-51A7005F62F9}">
      <dgm:prSet/>
      <dgm:spPr/>
      <dgm:t>
        <a:bodyPr/>
        <a:lstStyle/>
        <a:p>
          <a:endParaRPr lang="en-US"/>
        </a:p>
      </dgm:t>
    </dgm:pt>
    <dgm:pt modelId="{95742D5B-ECBD-6D4D-83A8-FEB45B020B60}" type="sibTrans" cxnId="{6AEFC7C8-358C-B841-9E10-51A7005F62F9}">
      <dgm:prSet/>
      <dgm:spPr/>
      <dgm:t>
        <a:bodyPr/>
        <a:lstStyle/>
        <a:p>
          <a:endParaRPr lang="en-US"/>
        </a:p>
      </dgm:t>
    </dgm:pt>
    <dgm:pt modelId="{AC45DB0F-80F3-644E-B170-8771499DFCA7}">
      <dgm:prSet phldrT="[Text]"/>
      <dgm:spPr/>
      <dgm:t>
        <a:bodyPr/>
        <a:lstStyle/>
        <a:p>
          <a:r>
            <a:rPr lang="en-US" dirty="0"/>
            <a:t>Knowledge &amp; Understanding of the World</a:t>
          </a:r>
        </a:p>
      </dgm:t>
    </dgm:pt>
    <dgm:pt modelId="{AB3B4047-9703-DF48-9813-2876FA19F647}" type="parTrans" cxnId="{620E9E88-CA3F-7245-B27E-77E091DC1C6B}">
      <dgm:prSet/>
      <dgm:spPr/>
      <dgm:t>
        <a:bodyPr/>
        <a:lstStyle/>
        <a:p>
          <a:endParaRPr lang="en-US"/>
        </a:p>
      </dgm:t>
    </dgm:pt>
    <dgm:pt modelId="{AB60422D-9988-5B45-BE08-6C6A4ABA0019}" type="sibTrans" cxnId="{620E9E88-CA3F-7245-B27E-77E091DC1C6B}">
      <dgm:prSet/>
      <dgm:spPr/>
      <dgm:t>
        <a:bodyPr/>
        <a:lstStyle/>
        <a:p>
          <a:endParaRPr lang="en-US"/>
        </a:p>
      </dgm:t>
    </dgm:pt>
    <dgm:pt modelId="{F008250F-7D88-884E-88E5-C4660B3F3B4C}">
      <dgm:prSet phldrT="[Text]"/>
      <dgm:spPr/>
      <dgm:t>
        <a:bodyPr/>
        <a:lstStyle/>
        <a:p>
          <a:r>
            <a:rPr lang="en-US" dirty="0"/>
            <a:t>Physical Development</a:t>
          </a:r>
        </a:p>
      </dgm:t>
    </dgm:pt>
    <dgm:pt modelId="{3D4C5BC1-4E84-A644-BB4F-46BBC0DEDA38}" type="parTrans" cxnId="{C900A98E-2DD5-A64B-AFBB-CB998FA9F9F8}">
      <dgm:prSet/>
      <dgm:spPr/>
      <dgm:t>
        <a:bodyPr/>
        <a:lstStyle/>
        <a:p>
          <a:endParaRPr lang="en-US"/>
        </a:p>
      </dgm:t>
    </dgm:pt>
    <dgm:pt modelId="{E3EFA1C5-6545-2842-BDEE-6AE30B616722}" type="sibTrans" cxnId="{C900A98E-2DD5-A64B-AFBB-CB998FA9F9F8}">
      <dgm:prSet/>
      <dgm:spPr/>
      <dgm:t>
        <a:bodyPr/>
        <a:lstStyle/>
        <a:p>
          <a:endParaRPr lang="en-US"/>
        </a:p>
      </dgm:t>
    </dgm:pt>
    <dgm:pt modelId="{0596BA4A-C1BF-544B-A7EF-DA3D4E3D7E09}">
      <dgm:prSet phldrT="[Text]"/>
      <dgm:spPr/>
      <dgm:t>
        <a:bodyPr/>
        <a:lstStyle/>
        <a:p>
          <a:r>
            <a:rPr lang="en-US" dirty="0"/>
            <a:t>Creative Development</a:t>
          </a:r>
        </a:p>
      </dgm:t>
    </dgm:pt>
    <dgm:pt modelId="{E6D37272-88FB-2942-9ABC-409E2170879A}" type="parTrans" cxnId="{4D646EC1-7930-7341-9125-B2797F6B7588}">
      <dgm:prSet/>
      <dgm:spPr/>
      <dgm:t>
        <a:bodyPr/>
        <a:lstStyle/>
        <a:p>
          <a:endParaRPr lang="en-US"/>
        </a:p>
      </dgm:t>
    </dgm:pt>
    <dgm:pt modelId="{EBA69A26-C096-9B45-954E-3B7C3E3701DF}" type="sibTrans" cxnId="{4D646EC1-7930-7341-9125-B2797F6B7588}">
      <dgm:prSet/>
      <dgm:spPr/>
      <dgm:t>
        <a:bodyPr/>
        <a:lstStyle/>
        <a:p>
          <a:endParaRPr lang="en-US"/>
        </a:p>
      </dgm:t>
    </dgm:pt>
    <dgm:pt modelId="{41D3D704-B34A-5848-A780-13C80A8839EF}">
      <dgm:prSet phldrT="[Text]" phldr="1"/>
      <dgm:spPr/>
      <dgm:t>
        <a:bodyPr/>
        <a:lstStyle/>
        <a:p>
          <a:endParaRPr lang="en-US"/>
        </a:p>
      </dgm:t>
    </dgm:pt>
    <dgm:pt modelId="{EC7F560C-7200-5F43-9175-10B9E6FC87AD}" type="parTrans" cxnId="{AA071F50-09BE-8D40-95AC-04A145D05BFB}">
      <dgm:prSet/>
      <dgm:spPr/>
      <dgm:t>
        <a:bodyPr/>
        <a:lstStyle/>
        <a:p>
          <a:endParaRPr lang="en-US"/>
        </a:p>
      </dgm:t>
    </dgm:pt>
    <dgm:pt modelId="{F04F79F8-571C-F842-96DB-4BC8EDA7369D}" type="sibTrans" cxnId="{AA071F50-09BE-8D40-95AC-04A145D05BFB}">
      <dgm:prSet/>
      <dgm:spPr/>
      <dgm:t>
        <a:bodyPr/>
        <a:lstStyle/>
        <a:p>
          <a:endParaRPr lang="en-US"/>
        </a:p>
      </dgm:t>
    </dgm:pt>
    <dgm:pt modelId="{78BB7884-1AB1-A74F-8387-9625F31D852E}">
      <dgm:prSet phldrT="[Text]" phldr="1" custRadScaleRad="110642" custRadScaleInc="-22557"/>
      <dgm:spPr/>
      <dgm:t>
        <a:bodyPr/>
        <a:lstStyle/>
        <a:p>
          <a:endParaRPr lang="en-US"/>
        </a:p>
      </dgm:t>
    </dgm:pt>
    <dgm:pt modelId="{1E2E8840-B614-554D-B758-89D0ADDA29D9}" type="parTrans" cxnId="{D05E8A2F-9919-5840-BD89-4B2B4270298D}">
      <dgm:prSet/>
      <dgm:spPr/>
      <dgm:t>
        <a:bodyPr/>
        <a:lstStyle/>
        <a:p>
          <a:endParaRPr lang="en-US"/>
        </a:p>
      </dgm:t>
    </dgm:pt>
    <dgm:pt modelId="{56DCAE66-9951-264B-B5AE-126884E731E2}" type="sibTrans" cxnId="{D05E8A2F-9919-5840-BD89-4B2B4270298D}">
      <dgm:prSet/>
      <dgm:spPr/>
      <dgm:t>
        <a:bodyPr/>
        <a:lstStyle/>
        <a:p>
          <a:endParaRPr lang="en-US"/>
        </a:p>
      </dgm:t>
    </dgm:pt>
    <dgm:pt modelId="{D729CB48-8A2B-EA42-AA54-676379B0D95C}">
      <dgm:prSet phldrT="[Text]" phldr="1" custRadScaleRad="93782" custRadScaleInc="23035"/>
      <dgm:spPr/>
      <dgm:t>
        <a:bodyPr/>
        <a:lstStyle/>
        <a:p>
          <a:endParaRPr lang="en-US"/>
        </a:p>
      </dgm:t>
    </dgm:pt>
    <dgm:pt modelId="{06C187C5-4AA3-E74F-A7E8-A2CFBFFD6F10}" type="parTrans" cxnId="{6B22D175-54A7-DE49-83CA-41ED4E1FF846}">
      <dgm:prSet/>
      <dgm:spPr/>
      <dgm:t>
        <a:bodyPr/>
        <a:lstStyle/>
        <a:p>
          <a:endParaRPr lang="en-US"/>
        </a:p>
      </dgm:t>
    </dgm:pt>
    <dgm:pt modelId="{88992EE0-9C31-E04B-AB5F-F7CA81107B45}" type="sibTrans" cxnId="{6B22D175-54A7-DE49-83CA-41ED4E1FF846}">
      <dgm:prSet/>
      <dgm:spPr/>
      <dgm:t>
        <a:bodyPr/>
        <a:lstStyle/>
        <a:p>
          <a:endParaRPr lang="en-US"/>
        </a:p>
      </dgm:t>
    </dgm:pt>
    <dgm:pt modelId="{2C3C9812-3746-334F-B712-7650FA818A91}">
      <dgm:prSet/>
      <dgm:spPr/>
      <dgm:t>
        <a:bodyPr/>
        <a:lstStyle/>
        <a:p>
          <a:r>
            <a:rPr lang="en-US" dirty="0"/>
            <a:t>Mathematical Development</a:t>
          </a:r>
        </a:p>
      </dgm:t>
    </dgm:pt>
    <dgm:pt modelId="{54F5C79C-DB49-4049-BC5A-DEFE0E36869F}" type="parTrans" cxnId="{59C1B70D-A129-E948-A580-C23B9F9459E0}">
      <dgm:prSet/>
      <dgm:spPr/>
      <dgm:t>
        <a:bodyPr/>
        <a:lstStyle/>
        <a:p>
          <a:endParaRPr lang="en-US"/>
        </a:p>
      </dgm:t>
    </dgm:pt>
    <dgm:pt modelId="{127CF7FF-F7E1-D344-8828-BDEC1DACCFD4}" type="sibTrans" cxnId="{59C1B70D-A129-E948-A580-C23B9F9459E0}">
      <dgm:prSet/>
      <dgm:spPr/>
      <dgm:t>
        <a:bodyPr/>
        <a:lstStyle/>
        <a:p>
          <a:endParaRPr lang="en-US"/>
        </a:p>
      </dgm:t>
    </dgm:pt>
    <dgm:pt modelId="{400CF27A-6E37-8141-A35B-498F44FB343A}">
      <dgm:prSet/>
      <dgm:spPr/>
      <dgm:t>
        <a:bodyPr/>
        <a:lstStyle/>
        <a:p>
          <a:r>
            <a:rPr lang="en-US" dirty="0"/>
            <a:t>Welsh Language Development</a:t>
          </a:r>
        </a:p>
      </dgm:t>
    </dgm:pt>
    <dgm:pt modelId="{13A92794-5517-9948-BF6D-8F752FC9BE00}" type="parTrans" cxnId="{9D87A1F7-3EEB-F549-9A0D-E3690AE23660}">
      <dgm:prSet/>
      <dgm:spPr/>
      <dgm:t>
        <a:bodyPr/>
        <a:lstStyle/>
        <a:p>
          <a:endParaRPr lang="en-US"/>
        </a:p>
      </dgm:t>
    </dgm:pt>
    <dgm:pt modelId="{9BB8E8EE-D8E7-834A-958C-8021CAEA2865}" type="sibTrans" cxnId="{9D87A1F7-3EEB-F549-9A0D-E3690AE23660}">
      <dgm:prSet/>
      <dgm:spPr/>
      <dgm:t>
        <a:bodyPr/>
        <a:lstStyle/>
        <a:p>
          <a:endParaRPr lang="en-US"/>
        </a:p>
      </dgm:t>
    </dgm:pt>
    <dgm:pt modelId="{F3000D32-C695-9142-8328-AEE7E9797565}" type="pres">
      <dgm:prSet presAssocID="{06DD1C88-9BD7-D541-AE4B-CB0B9D1D1EBA}" presName="composite" presStyleCnt="0">
        <dgm:presLayoutVars>
          <dgm:chMax val="1"/>
          <dgm:dir/>
          <dgm:resizeHandles val="exact"/>
        </dgm:presLayoutVars>
      </dgm:prSet>
      <dgm:spPr/>
    </dgm:pt>
    <dgm:pt modelId="{8983458F-98F1-4B4C-9645-A943DFF2E409}" type="pres">
      <dgm:prSet presAssocID="{06DD1C88-9BD7-D541-AE4B-CB0B9D1D1EBA}" presName="radial" presStyleCnt="0">
        <dgm:presLayoutVars>
          <dgm:animLvl val="ctr"/>
        </dgm:presLayoutVars>
      </dgm:prSet>
      <dgm:spPr/>
    </dgm:pt>
    <dgm:pt modelId="{87CBCC91-E0B6-BF42-BB07-E70FCE7E5FA3}" type="pres">
      <dgm:prSet presAssocID="{B9E11B3D-EB28-AA4E-BA4B-1714F99A1926}" presName="centerShape" presStyleLbl="vennNode1" presStyleIdx="0" presStyleCnt="7" custScaleX="73573" custScaleY="72074" custLinFactNeighborX="-2505" custLinFactNeighborY="674"/>
      <dgm:spPr/>
    </dgm:pt>
    <dgm:pt modelId="{22FB2DCD-4234-994D-96DB-BECDE621F2E1}" type="pres">
      <dgm:prSet presAssocID="{9DDE5526-634E-DB43-921E-6F50C105643D}" presName="node" presStyleLbl="vennNode1" presStyleIdx="1" presStyleCnt="7" custScaleX="127427" custScaleY="127521" custRadScaleRad="79585" custRadScaleInc="-11505">
        <dgm:presLayoutVars>
          <dgm:bulletEnabled val="1"/>
        </dgm:presLayoutVars>
      </dgm:prSet>
      <dgm:spPr/>
    </dgm:pt>
    <dgm:pt modelId="{8B630FD8-CB8C-D141-A19F-A9B0C0B32F2E}" type="pres">
      <dgm:prSet presAssocID="{AC45DB0F-80F3-644E-B170-8771499DFCA7}" presName="node" presStyleLbl="vennNode1" presStyleIdx="2" presStyleCnt="7" custScaleX="129942" custScaleY="124160" custRadScaleRad="92574" custRadScaleInc="154">
        <dgm:presLayoutVars>
          <dgm:bulletEnabled val="1"/>
        </dgm:presLayoutVars>
      </dgm:prSet>
      <dgm:spPr/>
    </dgm:pt>
    <dgm:pt modelId="{AF8CDF50-17AC-E043-A357-479A86A667AA}" type="pres">
      <dgm:prSet presAssocID="{2C3C9812-3746-334F-B712-7650FA818A91}" presName="node" presStyleLbl="vennNode1" presStyleIdx="3" presStyleCnt="7" custScaleX="131179" custScaleY="125910" custRadScaleRad="93578" custRadScaleInc="-5569">
        <dgm:presLayoutVars>
          <dgm:bulletEnabled val="1"/>
        </dgm:presLayoutVars>
      </dgm:prSet>
      <dgm:spPr/>
    </dgm:pt>
    <dgm:pt modelId="{E0B4F032-8D5F-B540-AAB5-D4B9A966D363}" type="pres">
      <dgm:prSet presAssocID="{F008250F-7D88-884E-88E5-C4660B3F3B4C}" presName="node" presStyleLbl="vennNode1" presStyleIdx="4" presStyleCnt="7" custScaleX="129719" custScaleY="125277" custRadScaleRad="81999" custRadScaleInc="-603">
        <dgm:presLayoutVars>
          <dgm:bulletEnabled val="1"/>
        </dgm:presLayoutVars>
      </dgm:prSet>
      <dgm:spPr/>
    </dgm:pt>
    <dgm:pt modelId="{C4D7A35A-797C-A34D-A5BF-83DE314C7246}" type="pres">
      <dgm:prSet presAssocID="{0596BA4A-C1BF-544B-A7EF-DA3D4E3D7E09}" presName="node" presStyleLbl="vennNode1" presStyleIdx="5" presStyleCnt="7" custScaleX="128482" custScaleY="116025" custRadScaleRad="98430" custRadScaleInc="4574">
        <dgm:presLayoutVars>
          <dgm:bulletEnabled val="1"/>
        </dgm:presLayoutVars>
      </dgm:prSet>
      <dgm:spPr/>
    </dgm:pt>
    <dgm:pt modelId="{9C41903B-490B-9144-974C-40FD6FB8241A}" type="pres">
      <dgm:prSet presAssocID="{400CF27A-6E37-8141-A35B-498F44FB343A}" presName="node" presStyleLbl="vennNode1" presStyleIdx="6" presStyleCnt="7" custScaleX="129213" custScaleY="126422" custRadScaleRad="97295" custRadScaleInc="-9337">
        <dgm:presLayoutVars>
          <dgm:bulletEnabled val="1"/>
        </dgm:presLayoutVars>
      </dgm:prSet>
      <dgm:spPr/>
    </dgm:pt>
  </dgm:ptLst>
  <dgm:cxnLst>
    <dgm:cxn modelId="{59C1B70D-A129-E948-A580-C23B9F9459E0}" srcId="{B9E11B3D-EB28-AA4E-BA4B-1714F99A1926}" destId="{2C3C9812-3746-334F-B712-7650FA818A91}" srcOrd="2" destOrd="0" parTransId="{54F5C79C-DB49-4049-BC5A-DEFE0E36869F}" sibTransId="{127CF7FF-F7E1-D344-8828-BDEC1DACCFD4}"/>
    <dgm:cxn modelId="{D05E8A2F-9919-5840-BD89-4B2B4270298D}" srcId="{06DD1C88-9BD7-D541-AE4B-CB0B9D1D1EBA}" destId="{78BB7884-1AB1-A74F-8387-9625F31D852E}" srcOrd="2" destOrd="0" parTransId="{1E2E8840-B614-554D-B758-89D0ADDA29D9}" sibTransId="{56DCAE66-9951-264B-B5AE-126884E731E2}"/>
    <dgm:cxn modelId="{98999631-CD6B-3844-8A0B-F43E26ABB83C}" srcId="{06DD1C88-9BD7-D541-AE4B-CB0B9D1D1EBA}" destId="{B9E11B3D-EB28-AA4E-BA4B-1714F99A1926}" srcOrd="0" destOrd="0" parTransId="{741F57C1-8668-534B-9121-581CF2780528}" sibTransId="{26090324-6B93-9D4F-BDCE-38AD56DB56C5}"/>
    <dgm:cxn modelId="{5BF44C5F-3CCC-724B-A0A1-E77A99202D6F}" type="presOf" srcId="{0596BA4A-C1BF-544B-A7EF-DA3D4E3D7E09}" destId="{C4D7A35A-797C-A34D-A5BF-83DE314C7246}" srcOrd="0" destOrd="0" presId="urn:microsoft.com/office/officeart/2005/8/layout/radial3"/>
    <dgm:cxn modelId="{AA071F50-09BE-8D40-95AC-04A145D05BFB}" srcId="{06DD1C88-9BD7-D541-AE4B-CB0B9D1D1EBA}" destId="{41D3D704-B34A-5848-A780-13C80A8839EF}" srcOrd="1" destOrd="0" parTransId="{EC7F560C-7200-5F43-9175-10B9E6FC87AD}" sibTransId="{F04F79F8-571C-F842-96DB-4BC8EDA7369D}"/>
    <dgm:cxn modelId="{6B3D9775-8003-8B40-9A61-6F9CB839BA36}" type="presOf" srcId="{F008250F-7D88-884E-88E5-C4660B3F3B4C}" destId="{E0B4F032-8D5F-B540-AAB5-D4B9A966D363}" srcOrd="0" destOrd="0" presId="urn:microsoft.com/office/officeart/2005/8/layout/radial3"/>
    <dgm:cxn modelId="{6B22D175-54A7-DE49-83CA-41ED4E1FF846}" srcId="{06DD1C88-9BD7-D541-AE4B-CB0B9D1D1EBA}" destId="{D729CB48-8A2B-EA42-AA54-676379B0D95C}" srcOrd="3" destOrd="0" parTransId="{06C187C5-4AA3-E74F-A7E8-A2CFBFFD6F10}" sibTransId="{88992EE0-9C31-E04B-AB5F-F7CA81107B45}"/>
    <dgm:cxn modelId="{620E9E88-CA3F-7245-B27E-77E091DC1C6B}" srcId="{B9E11B3D-EB28-AA4E-BA4B-1714F99A1926}" destId="{AC45DB0F-80F3-644E-B170-8771499DFCA7}" srcOrd="1" destOrd="0" parTransId="{AB3B4047-9703-DF48-9813-2876FA19F647}" sibTransId="{AB60422D-9988-5B45-BE08-6C6A4ABA0019}"/>
    <dgm:cxn modelId="{C900A98E-2DD5-A64B-AFBB-CB998FA9F9F8}" srcId="{B9E11B3D-EB28-AA4E-BA4B-1714F99A1926}" destId="{F008250F-7D88-884E-88E5-C4660B3F3B4C}" srcOrd="3" destOrd="0" parTransId="{3D4C5BC1-4E84-A644-BB4F-46BBC0DEDA38}" sibTransId="{E3EFA1C5-6545-2842-BDEE-6AE30B616722}"/>
    <dgm:cxn modelId="{E390979A-736E-3F4E-8644-A5AED7B9D52E}" type="presOf" srcId="{400CF27A-6E37-8141-A35B-498F44FB343A}" destId="{9C41903B-490B-9144-974C-40FD6FB8241A}" srcOrd="0" destOrd="0" presId="urn:microsoft.com/office/officeart/2005/8/layout/radial3"/>
    <dgm:cxn modelId="{5D961BA3-19D5-4744-9F6B-F810F269DB42}" type="presOf" srcId="{AC45DB0F-80F3-644E-B170-8771499DFCA7}" destId="{8B630FD8-CB8C-D141-A19F-A9B0C0B32F2E}" srcOrd="0" destOrd="0" presId="urn:microsoft.com/office/officeart/2005/8/layout/radial3"/>
    <dgm:cxn modelId="{4D646EC1-7930-7341-9125-B2797F6B7588}" srcId="{B9E11B3D-EB28-AA4E-BA4B-1714F99A1926}" destId="{0596BA4A-C1BF-544B-A7EF-DA3D4E3D7E09}" srcOrd="4" destOrd="0" parTransId="{E6D37272-88FB-2942-9ABC-409E2170879A}" sibTransId="{EBA69A26-C096-9B45-954E-3B7C3E3701DF}"/>
    <dgm:cxn modelId="{F0BE1DC4-D9C8-C74F-BE62-29EEA484D5F2}" type="presOf" srcId="{9DDE5526-634E-DB43-921E-6F50C105643D}" destId="{22FB2DCD-4234-994D-96DB-BECDE621F2E1}" srcOrd="0" destOrd="0" presId="urn:microsoft.com/office/officeart/2005/8/layout/radial3"/>
    <dgm:cxn modelId="{6AEFC7C8-358C-B841-9E10-51A7005F62F9}" srcId="{B9E11B3D-EB28-AA4E-BA4B-1714F99A1926}" destId="{9DDE5526-634E-DB43-921E-6F50C105643D}" srcOrd="0" destOrd="0" parTransId="{0CD8487D-5D44-1D41-86FC-000CA0E59E2D}" sibTransId="{95742D5B-ECBD-6D4D-83A8-FEB45B020B60}"/>
    <dgm:cxn modelId="{88FCF1D5-F581-864F-B05E-D440DE3C4609}" type="presOf" srcId="{06DD1C88-9BD7-D541-AE4B-CB0B9D1D1EBA}" destId="{F3000D32-C695-9142-8328-AEE7E9797565}" srcOrd="0" destOrd="0" presId="urn:microsoft.com/office/officeart/2005/8/layout/radial3"/>
    <dgm:cxn modelId="{9DF4A2DE-C087-284A-9D33-F5E3D393ABFA}" type="presOf" srcId="{2C3C9812-3746-334F-B712-7650FA818A91}" destId="{AF8CDF50-17AC-E043-A357-479A86A667AA}" srcOrd="0" destOrd="0" presId="urn:microsoft.com/office/officeart/2005/8/layout/radial3"/>
    <dgm:cxn modelId="{148AE5E2-71DF-2B40-A1B2-7414F26E2BF4}" type="presOf" srcId="{B9E11B3D-EB28-AA4E-BA4B-1714F99A1926}" destId="{87CBCC91-E0B6-BF42-BB07-E70FCE7E5FA3}" srcOrd="0" destOrd="0" presId="urn:microsoft.com/office/officeart/2005/8/layout/radial3"/>
    <dgm:cxn modelId="{9D87A1F7-3EEB-F549-9A0D-E3690AE23660}" srcId="{B9E11B3D-EB28-AA4E-BA4B-1714F99A1926}" destId="{400CF27A-6E37-8141-A35B-498F44FB343A}" srcOrd="5" destOrd="0" parTransId="{13A92794-5517-9948-BF6D-8F752FC9BE00}" sibTransId="{9BB8E8EE-D8E7-834A-958C-8021CAEA2865}"/>
    <dgm:cxn modelId="{31B74F3F-2C71-0343-B61A-0BE24D4D2165}" type="presParOf" srcId="{F3000D32-C695-9142-8328-AEE7E9797565}" destId="{8983458F-98F1-4B4C-9645-A943DFF2E409}" srcOrd="0" destOrd="0" presId="urn:microsoft.com/office/officeart/2005/8/layout/radial3"/>
    <dgm:cxn modelId="{0F6652BA-5015-0C46-9031-45A310F5A61D}" type="presParOf" srcId="{8983458F-98F1-4B4C-9645-A943DFF2E409}" destId="{87CBCC91-E0B6-BF42-BB07-E70FCE7E5FA3}" srcOrd="0" destOrd="0" presId="urn:microsoft.com/office/officeart/2005/8/layout/radial3"/>
    <dgm:cxn modelId="{D0FA4194-4C57-C94D-BFD4-3AE2823A29C3}" type="presParOf" srcId="{8983458F-98F1-4B4C-9645-A943DFF2E409}" destId="{22FB2DCD-4234-994D-96DB-BECDE621F2E1}" srcOrd="1" destOrd="0" presId="urn:microsoft.com/office/officeart/2005/8/layout/radial3"/>
    <dgm:cxn modelId="{EACE2AB9-A704-2D44-9708-887FFD2A4FA0}" type="presParOf" srcId="{8983458F-98F1-4B4C-9645-A943DFF2E409}" destId="{8B630FD8-CB8C-D141-A19F-A9B0C0B32F2E}" srcOrd="2" destOrd="0" presId="urn:microsoft.com/office/officeart/2005/8/layout/radial3"/>
    <dgm:cxn modelId="{F987430F-4815-7E49-9A8C-49A0EA4C9623}" type="presParOf" srcId="{8983458F-98F1-4B4C-9645-A943DFF2E409}" destId="{AF8CDF50-17AC-E043-A357-479A86A667AA}" srcOrd="3" destOrd="0" presId="urn:microsoft.com/office/officeart/2005/8/layout/radial3"/>
    <dgm:cxn modelId="{D8B2BF33-8A9F-504A-A722-8F0BC6B77029}" type="presParOf" srcId="{8983458F-98F1-4B4C-9645-A943DFF2E409}" destId="{E0B4F032-8D5F-B540-AAB5-D4B9A966D363}" srcOrd="4" destOrd="0" presId="urn:microsoft.com/office/officeart/2005/8/layout/radial3"/>
    <dgm:cxn modelId="{104AC8E7-2732-714E-AF81-10BDB8A88E40}" type="presParOf" srcId="{8983458F-98F1-4B4C-9645-A943DFF2E409}" destId="{C4D7A35A-797C-A34D-A5BF-83DE314C7246}" srcOrd="5" destOrd="0" presId="urn:microsoft.com/office/officeart/2005/8/layout/radial3"/>
    <dgm:cxn modelId="{858FA780-4349-C34A-83D5-1FD6F467AE6F}" type="presParOf" srcId="{8983458F-98F1-4B4C-9645-A943DFF2E409}" destId="{9C41903B-490B-9144-974C-40FD6FB8241A}" srcOrd="6" destOrd="0" presId="urn:microsoft.com/office/officeart/2005/8/layout/radial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72529-8E47-4740-83DE-2666116CD473}">
      <dsp:nvSpPr>
        <dsp:cNvPr id="0" name=""/>
        <dsp:cNvSpPr/>
      </dsp:nvSpPr>
      <dsp:spPr>
        <a:xfrm>
          <a:off x="1827650" y="0"/>
          <a:ext cx="1827650" cy="1776313"/>
        </a:xfrm>
        <a:prstGeom prst="trapezoid">
          <a:avLst>
            <a:gd name="adj" fmla="val 5144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t>Focused activity - adult led</a:t>
          </a:r>
        </a:p>
      </dsp:txBody>
      <dsp:txXfrm>
        <a:off x="1827650" y="0"/>
        <a:ext cx="1827650" cy="1776313"/>
      </dsp:txXfrm>
    </dsp:sp>
    <dsp:sp modelId="{DA590FB3-6328-AA4D-AD74-1075ED5ECC4B}">
      <dsp:nvSpPr>
        <dsp:cNvPr id="0" name=""/>
        <dsp:cNvSpPr/>
      </dsp:nvSpPr>
      <dsp:spPr>
        <a:xfrm>
          <a:off x="913825" y="1776313"/>
          <a:ext cx="3655301" cy="1776313"/>
        </a:xfrm>
        <a:prstGeom prst="trapezoid">
          <a:avLst>
            <a:gd name="adj" fmla="val 5144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t>Enhanced Provision – adult observation</a:t>
          </a:r>
        </a:p>
      </dsp:txBody>
      <dsp:txXfrm>
        <a:off x="1553503" y="1776313"/>
        <a:ext cx="2375945" cy="1776313"/>
      </dsp:txXfrm>
    </dsp:sp>
    <dsp:sp modelId="{396DC7B7-C0BC-4648-BAC2-60C131EC5AF4}">
      <dsp:nvSpPr>
        <dsp:cNvPr id="0" name=""/>
        <dsp:cNvSpPr/>
      </dsp:nvSpPr>
      <dsp:spPr>
        <a:xfrm>
          <a:off x="0" y="3552626"/>
          <a:ext cx="5482952" cy="1776313"/>
        </a:xfrm>
        <a:prstGeom prst="trapezoid">
          <a:avLst>
            <a:gd name="adj" fmla="val 5144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t>Continuous Provision – independent challenges/learning</a:t>
          </a:r>
        </a:p>
      </dsp:txBody>
      <dsp:txXfrm>
        <a:off x="959516" y="3552626"/>
        <a:ext cx="3563918" cy="17763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BCC91-E0B6-BF42-BB07-E70FCE7E5FA3}">
      <dsp:nvSpPr>
        <dsp:cNvPr id="0" name=""/>
        <dsp:cNvSpPr/>
      </dsp:nvSpPr>
      <dsp:spPr>
        <a:xfrm>
          <a:off x="1516920" y="1017766"/>
          <a:ext cx="1354997" cy="132739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Personal &amp; Social Development, Well-being and Cultural Diversity Area of Learning</a:t>
          </a:r>
        </a:p>
      </dsp:txBody>
      <dsp:txXfrm>
        <a:off x="1715355" y="1212158"/>
        <a:ext cx="958127" cy="938606"/>
      </dsp:txXfrm>
    </dsp:sp>
    <dsp:sp modelId="{22FB2DCD-4234-994D-96DB-BECDE621F2E1}">
      <dsp:nvSpPr>
        <dsp:cNvPr id="0" name=""/>
        <dsp:cNvSpPr/>
      </dsp:nvSpPr>
      <dsp:spPr>
        <a:xfrm>
          <a:off x="1553078" y="130552"/>
          <a:ext cx="1173414" cy="117427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Language, Literacy &amp; Communication Skills</a:t>
          </a:r>
        </a:p>
      </dsp:txBody>
      <dsp:txXfrm>
        <a:off x="1724921" y="302521"/>
        <a:ext cx="829728" cy="830341"/>
      </dsp:txXfrm>
    </dsp:sp>
    <dsp:sp modelId="{8B630FD8-CB8C-D141-A19F-A9B0C0B32F2E}">
      <dsp:nvSpPr>
        <dsp:cNvPr id="0" name=""/>
        <dsp:cNvSpPr/>
      </dsp:nvSpPr>
      <dsp:spPr>
        <a:xfrm>
          <a:off x="2618669" y="540026"/>
          <a:ext cx="1196573" cy="114333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Knowledge &amp; Understanding of the World</a:t>
          </a:r>
        </a:p>
      </dsp:txBody>
      <dsp:txXfrm>
        <a:off x="2793903" y="707463"/>
        <a:ext cx="846105" cy="808456"/>
      </dsp:txXfrm>
    </dsp:sp>
    <dsp:sp modelId="{AF8CDF50-17AC-E043-A357-479A86A667AA}">
      <dsp:nvSpPr>
        <dsp:cNvPr id="0" name=""/>
        <dsp:cNvSpPr/>
      </dsp:nvSpPr>
      <dsp:spPr>
        <a:xfrm>
          <a:off x="2653564" y="1589139"/>
          <a:ext cx="1207964" cy="1159445"/>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Mathematical Development</a:t>
          </a:r>
        </a:p>
      </dsp:txBody>
      <dsp:txXfrm>
        <a:off x="2830466" y="1758936"/>
        <a:ext cx="854160" cy="819851"/>
      </dsp:txXfrm>
    </dsp:sp>
    <dsp:sp modelId="{E0B4F032-8D5F-B540-AAB5-D4B9A966D363}">
      <dsp:nvSpPr>
        <dsp:cNvPr id="0" name=""/>
        <dsp:cNvSpPr/>
      </dsp:nvSpPr>
      <dsp:spPr>
        <a:xfrm>
          <a:off x="1663458" y="2071940"/>
          <a:ext cx="1194520" cy="115361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Physical Development</a:t>
          </a:r>
        </a:p>
      </dsp:txBody>
      <dsp:txXfrm>
        <a:off x="1838391" y="2240883"/>
        <a:ext cx="844654" cy="815730"/>
      </dsp:txXfrm>
    </dsp:sp>
    <dsp:sp modelId="{C4D7A35A-797C-A34D-A5BF-83DE314C7246}">
      <dsp:nvSpPr>
        <dsp:cNvPr id="0" name=""/>
        <dsp:cNvSpPr/>
      </dsp:nvSpPr>
      <dsp:spPr>
        <a:xfrm>
          <a:off x="613473" y="1671726"/>
          <a:ext cx="1183129" cy="106841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Creative Development</a:t>
          </a:r>
        </a:p>
      </dsp:txBody>
      <dsp:txXfrm>
        <a:off x="786738" y="1828192"/>
        <a:ext cx="836599" cy="755486"/>
      </dsp:txXfrm>
    </dsp:sp>
    <dsp:sp modelId="{9C41903B-490B-9144-974C-40FD6FB8241A}">
      <dsp:nvSpPr>
        <dsp:cNvPr id="0" name=""/>
        <dsp:cNvSpPr/>
      </dsp:nvSpPr>
      <dsp:spPr>
        <a:xfrm>
          <a:off x="596854" y="601190"/>
          <a:ext cx="1189860" cy="116415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Welsh Language Development</a:t>
          </a:r>
        </a:p>
      </dsp:txBody>
      <dsp:txXfrm>
        <a:off x="771105" y="771677"/>
        <a:ext cx="841358" cy="823185"/>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66598" y="4632687"/>
            <a:ext cx="5335893" cy="4390914"/>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extLst>
      <p:ext uri="{BB962C8B-B14F-4D97-AF65-F5344CB8AC3E}">
        <p14:creationId xmlns:p14="http://schemas.microsoft.com/office/powerpoint/2010/main" val="368582104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29503" indent="-280578">
              <a:spcBef>
                <a:spcPct val="30000"/>
              </a:spcBef>
              <a:defRPr sz="1200">
                <a:solidFill>
                  <a:schemeClr val="tx1"/>
                </a:solidFill>
                <a:latin typeface="Arial" panose="020B0604020202020204" pitchFamily="34" charset="0"/>
                <a:ea typeface="MS PGothic" panose="020B0600070205080204" pitchFamily="34" charset="-128"/>
              </a:defRPr>
            </a:lvl2pPr>
            <a:lvl3pPr marL="1122312" indent="-224462">
              <a:spcBef>
                <a:spcPct val="30000"/>
              </a:spcBef>
              <a:defRPr sz="1200">
                <a:solidFill>
                  <a:schemeClr val="tx1"/>
                </a:solidFill>
                <a:latin typeface="Arial" panose="020B0604020202020204" pitchFamily="34" charset="0"/>
                <a:ea typeface="MS PGothic" panose="020B0600070205080204" pitchFamily="34" charset="-128"/>
              </a:defRPr>
            </a:lvl3pPr>
            <a:lvl4pPr marL="1571236" indent="-224462">
              <a:spcBef>
                <a:spcPct val="30000"/>
              </a:spcBef>
              <a:defRPr sz="1200">
                <a:solidFill>
                  <a:schemeClr val="tx1"/>
                </a:solidFill>
                <a:latin typeface="Arial" panose="020B0604020202020204" pitchFamily="34" charset="0"/>
                <a:ea typeface="MS PGothic" panose="020B0600070205080204" pitchFamily="34" charset="-128"/>
              </a:defRPr>
            </a:lvl4pPr>
            <a:lvl5pPr marL="2020161" indent="-224462">
              <a:spcBef>
                <a:spcPct val="30000"/>
              </a:spcBef>
              <a:defRPr sz="1200">
                <a:solidFill>
                  <a:schemeClr val="tx1"/>
                </a:solidFill>
                <a:latin typeface="Arial" panose="020B0604020202020204" pitchFamily="34" charset="0"/>
                <a:ea typeface="MS PGothic"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u="sng" dirty="0">
                <a:latin typeface="Arial" panose="020B0604020202020204" pitchFamily="34" charset="0"/>
              </a:rPr>
              <a:t> </a:t>
            </a:r>
          </a:p>
        </p:txBody>
      </p:sp>
    </p:spTree>
    <p:extLst>
      <p:ext uri="{BB962C8B-B14F-4D97-AF65-F5344CB8AC3E}">
        <p14:creationId xmlns:p14="http://schemas.microsoft.com/office/powerpoint/2010/main" val="3781960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29503" indent="-280578">
              <a:spcBef>
                <a:spcPct val="30000"/>
              </a:spcBef>
              <a:defRPr sz="1200">
                <a:solidFill>
                  <a:schemeClr val="tx1"/>
                </a:solidFill>
                <a:latin typeface="Arial" panose="020B0604020202020204" pitchFamily="34" charset="0"/>
                <a:ea typeface="MS PGothic" panose="020B0600070205080204" pitchFamily="34" charset="-128"/>
              </a:defRPr>
            </a:lvl2pPr>
            <a:lvl3pPr marL="1122312" indent="-224462">
              <a:spcBef>
                <a:spcPct val="30000"/>
              </a:spcBef>
              <a:defRPr sz="1200">
                <a:solidFill>
                  <a:schemeClr val="tx1"/>
                </a:solidFill>
                <a:latin typeface="Arial" panose="020B0604020202020204" pitchFamily="34" charset="0"/>
                <a:ea typeface="MS PGothic" panose="020B0600070205080204" pitchFamily="34" charset="-128"/>
              </a:defRPr>
            </a:lvl3pPr>
            <a:lvl4pPr marL="1571236" indent="-224462">
              <a:spcBef>
                <a:spcPct val="30000"/>
              </a:spcBef>
              <a:defRPr sz="1200">
                <a:solidFill>
                  <a:schemeClr val="tx1"/>
                </a:solidFill>
                <a:latin typeface="Arial" panose="020B0604020202020204" pitchFamily="34" charset="0"/>
                <a:ea typeface="MS PGothic" panose="020B0600070205080204" pitchFamily="34" charset="-128"/>
              </a:defRPr>
            </a:lvl4pPr>
            <a:lvl5pPr marL="2020161" indent="-224462">
              <a:spcBef>
                <a:spcPct val="30000"/>
              </a:spcBef>
              <a:defRPr sz="1200">
                <a:solidFill>
                  <a:schemeClr val="tx1"/>
                </a:solidFill>
                <a:latin typeface="Arial" panose="020B0604020202020204" pitchFamily="34" charset="0"/>
                <a:ea typeface="MS PGothic"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2</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a:p>
            <a:pPr eaLnBrk="1" hangingPunct="1"/>
            <a:r>
              <a:rPr lang="en-US" altLang="en-US" dirty="0">
                <a:latin typeface="Arial" panose="020B0604020202020204" pitchFamily="34" charset="0"/>
              </a:rPr>
              <a:t>The F Phase – a play based curriculum : </a:t>
            </a:r>
          </a:p>
          <a:p>
            <a:pPr eaLnBrk="1" hangingPunct="1"/>
            <a:endParaRPr lang="en-US" altLang="en-US" dirty="0">
              <a:latin typeface="Arial" panose="020B0604020202020204" pitchFamily="34" charset="0"/>
            </a:endParaRPr>
          </a:p>
          <a:p>
            <a:r>
              <a:rPr lang="en-US" dirty="0"/>
              <a:t>The Foundation phase advocates a holistic child-centered approach. Well-being underpins the Foundation Phase, the learning being through ‘first hand experiential activities with the serious business of play providing the vehicle’ (DCELLS, 2008a:4). </a:t>
            </a: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250756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Definition of play – collate and share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227799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err="1"/>
              <a:t>Yn</a:t>
            </a:r>
            <a:r>
              <a:rPr lang="en-GB" altLang="en-US" dirty="0"/>
              <a:t> </a:t>
            </a:r>
            <a:r>
              <a:rPr lang="en-GB" altLang="en-US" dirty="0" err="1"/>
              <a:t>ol</a:t>
            </a:r>
            <a:r>
              <a:rPr lang="en-GB" altLang="en-US" dirty="0"/>
              <a:t> Jameson a Kidd 1974.  ‘Play is as essential to the mortal existence of a young child as is food and shelter.’</a:t>
            </a:r>
          </a:p>
          <a:p>
            <a:pPr eaLnBrk="1" hangingPunct="1"/>
            <a:endParaRPr lang="en-GB" altLang="en-US" dirty="0"/>
          </a:p>
          <a:p>
            <a:pPr eaLnBrk="1" hangingPunct="1"/>
            <a:r>
              <a:rPr lang="en-GB" altLang="en-US" dirty="0" err="1"/>
              <a:t>Rhaid</a:t>
            </a:r>
            <a:r>
              <a:rPr lang="en-GB" altLang="en-US" dirty="0"/>
              <a:t> </a:t>
            </a:r>
            <a:r>
              <a:rPr lang="en-GB" altLang="en-US" dirty="0" err="1"/>
              <a:t>i’r</a:t>
            </a:r>
            <a:r>
              <a:rPr lang="en-GB" altLang="en-US" dirty="0"/>
              <a:t> </a:t>
            </a:r>
            <a:r>
              <a:rPr lang="en-GB" altLang="en-US" dirty="0" err="1"/>
              <a:t>oedolyn</a:t>
            </a:r>
            <a:r>
              <a:rPr lang="en-GB" altLang="en-US" dirty="0"/>
              <a:t> </a:t>
            </a:r>
            <a:r>
              <a:rPr lang="en-GB" altLang="en-US" dirty="0" err="1"/>
              <a:t>gredu</a:t>
            </a:r>
            <a:r>
              <a:rPr lang="en-GB" altLang="en-US" dirty="0"/>
              <a:t> </a:t>
            </a:r>
            <a:r>
              <a:rPr lang="en-GB" altLang="en-US" dirty="0" err="1"/>
              <a:t>ym</a:t>
            </a:r>
            <a:r>
              <a:rPr lang="en-GB" altLang="en-US" dirty="0"/>
              <a:t> </a:t>
            </a:r>
            <a:r>
              <a:rPr lang="en-GB" altLang="en-US" dirty="0" err="1"/>
              <a:t>mhwysigrwydd</a:t>
            </a:r>
            <a:r>
              <a:rPr lang="en-GB" altLang="en-US" dirty="0"/>
              <a:t> </a:t>
            </a:r>
            <a:r>
              <a:rPr lang="en-GB" altLang="en-US" dirty="0" err="1"/>
              <a:t>chwarae</a:t>
            </a:r>
            <a:r>
              <a:rPr lang="en-GB" altLang="en-US" dirty="0"/>
              <a:t> a </a:t>
            </a:r>
            <a:r>
              <a:rPr lang="en-GB" altLang="en-US" dirty="0" err="1"/>
              <a:t>throsglwyddo</a:t>
            </a:r>
            <a:r>
              <a:rPr lang="en-GB" altLang="en-US" dirty="0"/>
              <a:t> </a:t>
            </a:r>
            <a:r>
              <a:rPr lang="en-GB" altLang="en-US" dirty="0" err="1"/>
              <a:t>hynny</a:t>
            </a:r>
            <a:r>
              <a:rPr lang="en-GB" altLang="en-US" dirty="0"/>
              <a:t> </a:t>
            </a:r>
            <a:r>
              <a:rPr lang="en-GB" altLang="en-US" dirty="0" err="1"/>
              <a:t>I’r</a:t>
            </a:r>
            <a:r>
              <a:rPr lang="en-GB" altLang="en-US" dirty="0"/>
              <a:t> plant.    </a:t>
            </a:r>
            <a:r>
              <a:rPr lang="en-GB" altLang="en-US" dirty="0" err="1"/>
              <a:t>Mae’n</a:t>
            </a:r>
            <a:r>
              <a:rPr lang="en-GB" altLang="en-US" dirty="0"/>
              <a:t> </a:t>
            </a:r>
            <a:r>
              <a:rPr lang="en-GB" altLang="en-US" dirty="0" err="1"/>
              <a:t>rhaid</a:t>
            </a:r>
            <a:r>
              <a:rPr lang="en-GB" altLang="en-US" dirty="0"/>
              <a:t> </a:t>
            </a:r>
            <a:r>
              <a:rPr lang="en-GB" altLang="en-US" dirty="0" err="1"/>
              <a:t>addasu</a:t>
            </a:r>
            <a:r>
              <a:rPr lang="en-GB" altLang="en-US" dirty="0"/>
              <a:t> </a:t>
            </a:r>
            <a:r>
              <a:rPr lang="en-GB" altLang="en-US" dirty="0" err="1"/>
              <a:t>ein</a:t>
            </a:r>
            <a:r>
              <a:rPr lang="en-GB" altLang="en-US" dirty="0"/>
              <a:t> </a:t>
            </a:r>
            <a:r>
              <a:rPr lang="en-GB" altLang="en-US" dirty="0" err="1"/>
              <a:t>ffordd</a:t>
            </a:r>
            <a:r>
              <a:rPr lang="en-GB" altLang="en-US" dirty="0"/>
              <a:t> o </a:t>
            </a:r>
            <a:r>
              <a:rPr lang="en-GB" altLang="en-US" dirty="0" err="1"/>
              <a:t>siarad</a:t>
            </a:r>
            <a:r>
              <a:rPr lang="en-GB" altLang="en-US" dirty="0"/>
              <a:t> a </a:t>
            </a:r>
            <a:r>
              <a:rPr lang="en-GB" altLang="en-US" dirty="0" err="1"/>
              <a:t>chyfeirio</a:t>
            </a:r>
            <a:r>
              <a:rPr lang="en-GB" altLang="en-US" dirty="0"/>
              <a:t> at </a:t>
            </a:r>
            <a:r>
              <a:rPr lang="en-GB" altLang="en-US" dirty="0" err="1"/>
              <a:t>weithgareddau</a:t>
            </a:r>
            <a:r>
              <a:rPr lang="en-GB" altLang="en-US" dirty="0"/>
              <a:t> </a:t>
            </a:r>
            <a:r>
              <a:rPr lang="en-GB" altLang="en-US" dirty="0" err="1"/>
              <a:t>amrywiol</a:t>
            </a:r>
            <a:endParaRPr lang="en-GB" altLang="en-US" dirty="0"/>
          </a:p>
          <a:p>
            <a:pPr eaLnBrk="1" hangingPunct="1"/>
            <a:endParaRPr lang="cy-GB" altLang="en-US" dirty="0"/>
          </a:p>
          <a:p>
            <a:pPr eaLnBrk="1" hangingPunct="1"/>
            <a:r>
              <a:rPr lang="cy-GB" altLang="en-US" dirty="0"/>
              <a:t>Adults need to understand and be convinced of the benefits of play</a:t>
            </a:r>
            <a:endParaRPr lang="en-GB" altLang="en-US" dirty="0"/>
          </a:p>
          <a:p>
            <a:endParaRPr lang="en-US" dirty="0"/>
          </a:p>
          <a:p>
            <a:pPr eaLnBrk="1" hangingPunct="1">
              <a:buFont typeface="Wingdings 3" panose="05040102010807070707" pitchFamily="18" charset="2"/>
              <a:buChar char=""/>
              <a:defRPr/>
            </a:pPr>
            <a:r>
              <a:rPr lang="en-GB" dirty="0">
                <a:solidFill>
                  <a:srgbClr val="7030A0"/>
                </a:solidFill>
              </a:rPr>
              <a:t>It is not merely passing the time.</a:t>
            </a:r>
          </a:p>
          <a:p>
            <a:pPr eaLnBrk="1" hangingPunct="1">
              <a:buFont typeface="Wingdings 3" panose="05040102010807070707" pitchFamily="18" charset="2"/>
              <a:buChar char=""/>
              <a:defRPr/>
            </a:pPr>
            <a:r>
              <a:rPr lang="en-GB" dirty="0">
                <a:solidFill>
                  <a:srgbClr val="7030A0"/>
                </a:solidFill>
              </a:rPr>
              <a:t>Children need to develop their minds, bodies and personalities, play gives them opportunities to do this by:</a:t>
            </a:r>
          </a:p>
          <a:p>
            <a:pPr lvl="1" eaLnBrk="1" hangingPunct="1">
              <a:buFont typeface="Wingdings 3" panose="05040102010807070707" pitchFamily="18" charset="2"/>
              <a:buChar char=""/>
              <a:defRPr/>
            </a:pPr>
            <a:r>
              <a:rPr lang="en-GB" dirty="0">
                <a:solidFill>
                  <a:srgbClr val="7030A0"/>
                </a:solidFill>
              </a:rPr>
              <a:t>Strengthening the body</a:t>
            </a:r>
          </a:p>
          <a:p>
            <a:pPr lvl="1" eaLnBrk="1" hangingPunct="1">
              <a:buFont typeface="Wingdings 3" panose="05040102010807070707" pitchFamily="18" charset="2"/>
              <a:buChar char=""/>
              <a:defRPr/>
            </a:pPr>
            <a:r>
              <a:rPr lang="en-GB" dirty="0">
                <a:solidFill>
                  <a:srgbClr val="7030A0"/>
                </a:solidFill>
              </a:rPr>
              <a:t>Challenging the mind</a:t>
            </a:r>
          </a:p>
          <a:p>
            <a:pPr lvl="1" eaLnBrk="1" hangingPunct="1">
              <a:buFont typeface="Wingdings 3" panose="05040102010807070707" pitchFamily="18" charset="2"/>
              <a:buChar char=""/>
              <a:defRPr/>
            </a:pPr>
            <a:r>
              <a:rPr lang="en-GB" dirty="0">
                <a:solidFill>
                  <a:srgbClr val="7030A0"/>
                </a:solidFill>
              </a:rPr>
              <a:t>Developing personalities and engaging in social situations.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a:t>
            </a:fld>
            <a:endParaRPr lang="en-US" altLang="en-US"/>
          </a:p>
        </p:txBody>
      </p:sp>
    </p:spTree>
    <p:extLst>
      <p:ext uri="{BB962C8B-B14F-4D97-AF65-F5344CB8AC3E}">
        <p14:creationId xmlns:p14="http://schemas.microsoft.com/office/powerpoint/2010/main" val="1672899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Within the NC document it is noted that ‘the F Phase advocates a holistic child-centered approach. Well-being underpins the Foundation Phase, the learning being through ‘first hand experiential activities with the serious business of play providing the vehicle’ (DCELLS, 2008a:4).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a:t>
            </a:fld>
            <a:endParaRPr lang="en-US" altLang="en-US"/>
          </a:p>
        </p:txBody>
      </p:sp>
    </p:spTree>
    <p:extLst>
      <p:ext uri="{BB962C8B-B14F-4D97-AF65-F5344CB8AC3E}">
        <p14:creationId xmlns:p14="http://schemas.microsoft.com/office/powerpoint/2010/main" val="4057497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 Phase made learning in the outdoors compulsory ingredient of the curriculum. </a:t>
            </a:r>
          </a:p>
          <a:p>
            <a:r>
              <a:rPr lang="en-GB" dirty="0"/>
              <a:t>This decision came from the influence of Scandinavia and the growing movement of Forest Schools and from influences of educational theorist such as Froebel </a:t>
            </a:r>
          </a:p>
          <a:p>
            <a:endParaRPr lang="en-GB" dirty="0"/>
          </a:p>
          <a:p>
            <a:r>
              <a:rPr lang="en-GB" sz="1400" dirty="0"/>
              <a:t>The question is   WHY??? – Froebel (1782-1852) the garden </a:t>
            </a:r>
            <a:r>
              <a:rPr lang="en-GB" sz="1400" dirty="0" err="1"/>
              <a:t>whas</a:t>
            </a:r>
            <a:r>
              <a:rPr lang="en-GB" sz="1400" dirty="0"/>
              <a:t> a spiritual place where children could grow with nature. </a:t>
            </a:r>
          </a:p>
          <a:p>
            <a:endParaRPr lang="en-GB" sz="1400" dirty="0"/>
          </a:p>
          <a:p>
            <a:r>
              <a:rPr lang="en-GB" sz="1400" dirty="0" err="1"/>
              <a:t>Montissory</a:t>
            </a:r>
            <a:r>
              <a:rPr lang="en-GB" sz="1400" dirty="0"/>
              <a:t> : her outdoor garden consisted of an area for ball games and trees for shade </a:t>
            </a:r>
          </a:p>
          <a:p>
            <a:r>
              <a:rPr lang="en-GB" sz="1400" dirty="0"/>
              <a:t>she thought children should have open access from indoor to outdoor areas </a:t>
            </a:r>
          </a:p>
          <a:p>
            <a:r>
              <a:rPr lang="en-GB" sz="1400" dirty="0"/>
              <a:t>she believed in structured materials rather than a purely “natural” environment </a:t>
            </a:r>
          </a:p>
          <a:p>
            <a:endParaRPr lang="en-GB" sz="1400"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42573092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7</a:t>
            </a:fld>
            <a:endParaRPr lang="en-US" altLang="en-US"/>
          </a:p>
        </p:txBody>
      </p:sp>
    </p:spTree>
    <p:extLst>
      <p:ext uri="{BB962C8B-B14F-4D97-AF65-F5344CB8AC3E}">
        <p14:creationId xmlns:p14="http://schemas.microsoft.com/office/powerpoint/2010/main" val="570509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US" dirty="0"/>
              <a:t>Mae plant </a:t>
            </a:r>
            <a:r>
              <a:rPr lang="en-US" dirty="0" err="1"/>
              <a:t>angen</a:t>
            </a:r>
            <a:r>
              <a:rPr lang="en-US" dirty="0"/>
              <a:t> </a:t>
            </a:r>
            <a:r>
              <a:rPr lang="en-US" dirty="0" err="1"/>
              <a:t>datblygu</a:t>
            </a:r>
            <a:r>
              <a:rPr lang="en-US" baseline="0" dirty="0"/>
              <a:t> </a:t>
            </a:r>
            <a:r>
              <a:rPr lang="en-US" baseline="0" dirty="0" err="1"/>
              <a:t>euc</a:t>
            </a:r>
            <a:r>
              <a:rPr lang="en-US" baseline="0" dirty="0"/>
              <a:t> </a:t>
            </a:r>
            <a:r>
              <a:rPr lang="en-US" baseline="0" dirty="0" err="1"/>
              <a:t>yrff</a:t>
            </a:r>
            <a:r>
              <a:rPr lang="en-US" baseline="0" dirty="0"/>
              <a:t> </a:t>
            </a:r>
            <a:r>
              <a:rPr lang="en-US" baseline="0" dirty="0" err="1"/>
              <a:t>eu</a:t>
            </a:r>
            <a:r>
              <a:rPr lang="en-US" baseline="0" dirty="0"/>
              <a:t> </a:t>
            </a:r>
            <a:r>
              <a:rPr lang="en-US" baseline="0" dirty="0" err="1"/>
              <a:t>meddyliau</a:t>
            </a:r>
            <a:r>
              <a:rPr lang="en-US" baseline="0" dirty="0"/>
              <a:t> </a:t>
            </a:r>
            <a:r>
              <a:rPr lang="en-US" baseline="0" dirty="0" err="1"/>
              <a:t>a’u</a:t>
            </a:r>
            <a:r>
              <a:rPr lang="en-US" baseline="0" dirty="0"/>
              <a:t> </a:t>
            </a:r>
            <a:r>
              <a:rPr lang="en-US" baseline="0" dirty="0" err="1"/>
              <a:t>personoliaethau</a:t>
            </a:r>
            <a:r>
              <a:rPr lang="en-US" baseline="0" dirty="0"/>
              <a:t> ac </a:t>
            </a:r>
            <a:r>
              <a:rPr lang="en-US" baseline="0" dirty="0" err="1"/>
              <a:t>mae</a:t>
            </a:r>
            <a:r>
              <a:rPr lang="en-US" baseline="0" dirty="0"/>
              <a:t> </a:t>
            </a:r>
            <a:r>
              <a:rPr lang="en-US" baseline="0" dirty="0" err="1"/>
              <a:t>chwarae</a:t>
            </a:r>
            <a:r>
              <a:rPr lang="en-US" baseline="0" dirty="0"/>
              <a:t> </a:t>
            </a:r>
            <a:r>
              <a:rPr lang="en-US" baseline="0" dirty="0" err="1"/>
              <a:t>yn</a:t>
            </a:r>
            <a:r>
              <a:rPr lang="en-US" baseline="0" dirty="0"/>
              <a:t> </a:t>
            </a:r>
            <a:r>
              <a:rPr lang="en-US" baseline="0" dirty="0" err="1"/>
              <a:t>cynnig</a:t>
            </a:r>
            <a:r>
              <a:rPr lang="en-US" baseline="0" dirty="0"/>
              <a:t> </a:t>
            </a:r>
            <a:r>
              <a:rPr lang="en-US" baseline="0" dirty="0" err="1"/>
              <a:t>cyfleoedd</a:t>
            </a:r>
            <a:r>
              <a:rPr lang="en-US" baseline="0" dirty="0"/>
              <a:t> I </a:t>
            </a:r>
            <a:r>
              <a:rPr lang="en-US" baseline="0" dirty="0" err="1"/>
              <a:t>hyn</a:t>
            </a:r>
            <a:r>
              <a:rPr lang="en-US" baseline="0" dirty="0"/>
              <a:t> I </a:t>
            </a:r>
            <a:r>
              <a:rPr lang="en-US" baseline="0" dirty="0" err="1"/>
              <a:t>ddigwydd</a:t>
            </a:r>
            <a:r>
              <a:rPr lang="en-US" baseline="0" dirty="0"/>
              <a:t>. </a:t>
            </a:r>
            <a:r>
              <a:rPr lang="en-US" baseline="0" dirty="0" err="1"/>
              <a:t>Mae’n</a:t>
            </a:r>
            <a:r>
              <a:rPr lang="en-US" baseline="0" dirty="0"/>
              <a:t> </a:t>
            </a:r>
            <a:r>
              <a:rPr lang="en-US" baseline="0" dirty="0" err="1"/>
              <a:t>cryfhau’r</a:t>
            </a:r>
            <a:r>
              <a:rPr lang="en-US" baseline="0" dirty="0"/>
              <a:t> </a:t>
            </a:r>
            <a:r>
              <a:rPr lang="en-US" baseline="0" dirty="0" err="1"/>
              <a:t>corff</a:t>
            </a:r>
            <a:r>
              <a:rPr lang="en-US" baseline="0" dirty="0"/>
              <a:t> ac </a:t>
            </a:r>
            <a:r>
              <a:rPr lang="en-US" baseline="0" dirty="0" err="1"/>
              <a:t>yn</a:t>
            </a:r>
            <a:r>
              <a:rPr lang="en-US" baseline="0" dirty="0"/>
              <a:t> </a:t>
            </a:r>
            <a:r>
              <a:rPr lang="en-US" baseline="0" dirty="0" err="1"/>
              <a:t>herio’r</a:t>
            </a:r>
            <a:r>
              <a:rPr lang="en-US" baseline="0" dirty="0"/>
              <a:t> </a:t>
            </a:r>
            <a:r>
              <a:rPr lang="en-US" baseline="0" dirty="0" err="1"/>
              <a:t>meddwl</a:t>
            </a:r>
            <a:r>
              <a:rPr lang="en-US" baseline="0" dirty="0"/>
              <a:t>. </a:t>
            </a:r>
            <a:r>
              <a:rPr lang="en-US" baseline="0" dirty="0" err="1"/>
              <a:t>Mae’n</a:t>
            </a:r>
            <a:r>
              <a:rPr lang="en-US" baseline="0" dirty="0"/>
              <a:t> </a:t>
            </a:r>
            <a:r>
              <a:rPr lang="en-US" baseline="0" dirty="0" err="1"/>
              <a:t>datblygu’r</a:t>
            </a:r>
            <a:r>
              <a:rPr lang="en-US" baseline="0" dirty="0"/>
              <a:t> </a:t>
            </a:r>
            <a:r>
              <a:rPr lang="en-US" baseline="0" dirty="0" err="1"/>
              <a:t>personoliaeth</a:t>
            </a:r>
            <a:r>
              <a:rPr lang="en-US" baseline="0" dirty="0"/>
              <a:t> a </a:t>
            </a:r>
            <a:r>
              <a:rPr lang="en-US" baseline="0" dirty="0" err="1"/>
              <a:t>chaffael</a:t>
            </a:r>
            <a:r>
              <a:rPr lang="en-US" baseline="0" dirty="0"/>
              <a:t> </a:t>
            </a:r>
            <a:r>
              <a:rPr lang="en-US" baseline="0" dirty="0" err="1"/>
              <a:t>hyfedredd</a:t>
            </a:r>
            <a:r>
              <a:rPr lang="en-US" baseline="0" dirty="0"/>
              <a:t> </a:t>
            </a:r>
            <a:r>
              <a:rPr lang="en-US" baseline="0" dirty="0" err="1"/>
              <a:t>cymdeithasol</a:t>
            </a:r>
            <a:r>
              <a:rPr lang="en-US" baseline="0" dirty="0"/>
              <a:t>.  </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3384632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noTextEdit="1"/>
          </p:cNvSpPr>
          <p:nvPr>
            <p:ph type="sldImg"/>
          </p:nvPr>
        </p:nvSpPr>
        <p:spPr>
          <a:ln/>
        </p:spPr>
      </p:sp>
      <p:sp>
        <p:nvSpPr>
          <p:cNvPr id="2150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ea typeface="ＭＳ Ｐゴシック" charset="-128"/>
              </a:rPr>
              <a:t>In 2008 when the new curriculum was implemented there was no longer traditional subjects in the Foundation Phase for all pupils in Wales under the age of 7 PE was no longer in the curriculum. This made me really concerned, in light of the role that PE has in the development of physical literacy-</a:t>
            </a:r>
          </a:p>
          <a:p>
            <a:endParaRPr lang="en-US" altLang="en-US" dirty="0">
              <a:ea typeface="ＭＳ Ｐゴシック" charset="-128"/>
            </a:endParaRPr>
          </a:p>
          <a:p>
            <a:pPr defTabSz="897849">
              <a:defRPr/>
            </a:pPr>
            <a:r>
              <a:rPr lang="en-US" dirty="0" err="1"/>
              <a:t>Emphasise</a:t>
            </a:r>
            <a:r>
              <a:rPr lang="en-US" dirty="0"/>
              <a:t> the outdoors is central to the learning in the Foundation Phase</a:t>
            </a:r>
          </a:p>
          <a:p>
            <a:endParaRPr lang="en-US" altLang="en-US" dirty="0">
              <a:ea typeface="ＭＳ Ｐゴシック" charset="-128"/>
            </a:endParaRPr>
          </a:p>
        </p:txBody>
      </p:sp>
      <p:sp>
        <p:nvSpPr>
          <p:cNvPr id="2150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cs typeface="Arial" charset="0"/>
              </a:defRPr>
            </a:lvl1pPr>
            <a:lvl2pPr marL="729503" indent="-280578">
              <a:spcBef>
                <a:spcPct val="30000"/>
              </a:spcBef>
              <a:defRPr sz="1200">
                <a:solidFill>
                  <a:schemeClr val="tx1"/>
                </a:solidFill>
                <a:latin typeface="Arial" charset="0"/>
                <a:ea typeface="Arial" charset="0"/>
                <a:cs typeface="Arial" charset="0"/>
              </a:defRPr>
            </a:lvl2pPr>
            <a:lvl3pPr marL="1122312" indent="-224462">
              <a:spcBef>
                <a:spcPct val="30000"/>
              </a:spcBef>
              <a:defRPr sz="1200">
                <a:solidFill>
                  <a:schemeClr val="tx1"/>
                </a:solidFill>
                <a:latin typeface="Arial" charset="0"/>
                <a:ea typeface="Arial" charset="0"/>
                <a:cs typeface="Arial" charset="0"/>
              </a:defRPr>
            </a:lvl3pPr>
            <a:lvl4pPr marL="1571236" indent="-224462">
              <a:spcBef>
                <a:spcPct val="30000"/>
              </a:spcBef>
              <a:defRPr sz="1200">
                <a:solidFill>
                  <a:schemeClr val="tx1"/>
                </a:solidFill>
                <a:latin typeface="Arial" charset="0"/>
                <a:ea typeface="Arial" charset="0"/>
                <a:cs typeface="Arial" charset="0"/>
              </a:defRPr>
            </a:lvl4pPr>
            <a:lvl5pPr marL="2020161" indent="-224462">
              <a:spcBef>
                <a:spcPct val="30000"/>
              </a:spcBef>
              <a:defRPr sz="1200">
                <a:solidFill>
                  <a:schemeClr val="tx1"/>
                </a:solidFill>
                <a:latin typeface="Arial" charset="0"/>
                <a:ea typeface="Arial" charset="0"/>
                <a:cs typeface="Arial" charset="0"/>
              </a:defRPr>
            </a:lvl5pPr>
            <a:lvl6pPr marL="2469086" indent="-224462" eaLnBrk="0" fontAlgn="base" hangingPunct="0">
              <a:spcBef>
                <a:spcPct val="30000"/>
              </a:spcBef>
              <a:spcAft>
                <a:spcPct val="0"/>
              </a:spcAft>
              <a:defRPr sz="1200">
                <a:solidFill>
                  <a:schemeClr val="tx1"/>
                </a:solidFill>
                <a:latin typeface="Arial" charset="0"/>
                <a:ea typeface="Arial" charset="0"/>
                <a:cs typeface="Arial" charset="0"/>
              </a:defRPr>
            </a:lvl6pPr>
            <a:lvl7pPr marL="2918010" indent="-224462" eaLnBrk="0" fontAlgn="base" hangingPunct="0">
              <a:spcBef>
                <a:spcPct val="30000"/>
              </a:spcBef>
              <a:spcAft>
                <a:spcPct val="0"/>
              </a:spcAft>
              <a:defRPr sz="1200">
                <a:solidFill>
                  <a:schemeClr val="tx1"/>
                </a:solidFill>
                <a:latin typeface="Arial" charset="0"/>
                <a:ea typeface="Arial" charset="0"/>
                <a:cs typeface="Arial" charset="0"/>
              </a:defRPr>
            </a:lvl7pPr>
            <a:lvl8pPr marL="3366935" indent="-224462" eaLnBrk="0" fontAlgn="base" hangingPunct="0">
              <a:spcBef>
                <a:spcPct val="30000"/>
              </a:spcBef>
              <a:spcAft>
                <a:spcPct val="0"/>
              </a:spcAft>
              <a:defRPr sz="1200">
                <a:solidFill>
                  <a:schemeClr val="tx1"/>
                </a:solidFill>
                <a:latin typeface="Arial" charset="0"/>
                <a:ea typeface="Arial" charset="0"/>
                <a:cs typeface="Arial" charset="0"/>
              </a:defRPr>
            </a:lvl8pPr>
            <a:lvl9pPr marL="3815860" indent="-224462" eaLnBrk="0" fontAlgn="base" hangingPunct="0">
              <a:spcBef>
                <a:spcPct val="30000"/>
              </a:spcBef>
              <a:spcAft>
                <a:spcPct val="0"/>
              </a:spcAft>
              <a:defRPr sz="1200">
                <a:solidFill>
                  <a:schemeClr val="tx1"/>
                </a:solidFill>
                <a:latin typeface="Arial" charset="0"/>
                <a:ea typeface="Arial" charset="0"/>
                <a:cs typeface="Arial" charset="0"/>
              </a:defRPr>
            </a:lvl9pPr>
          </a:lstStyle>
          <a:p>
            <a:pPr>
              <a:spcBef>
                <a:spcPct val="0"/>
              </a:spcBef>
            </a:pPr>
            <a:fld id="{F6F9695C-B710-7245-89CB-BE9E936F9D60}" type="slidenum">
              <a:rPr lang="en-US" altLang="en-US"/>
              <a:pPr>
                <a:spcBef>
                  <a:spcPct val="0"/>
                </a:spcBef>
              </a:pPr>
              <a:t>9</a:t>
            </a:fld>
            <a:endParaRPr lang="en-US" altLang="en-US"/>
          </a:p>
        </p:txBody>
      </p:sp>
    </p:spTree>
    <p:extLst>
      <p:ext uri="{BB962C8B-B14F-4D97-AF65-F5344CB8AC3E}">
        <p14:creationId xmlns:p14="http://schemas.microsoft.com/office/powerpoint/2010/main" val="580904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10</a:t>
            </a:fld>
            <a:endParaRPr lang="en-US" altLang="en-US"/>
          </a:p>
        </p:txBody>
      </p:sp>
    </p:spTree>
    <p:extLst>
      <p:ext uri="{BB962C8B-B14F-4D97-AF65-F5344CB8AC3E}">
        <p14:creationId xmlns:p14="http://schemas.microsoft.com/office/powerpoint/2010/main" val="16511623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11</a:t>
            </a:fld>
            <a:endParaRPr lang="en-US" altLang="en-US"/>
          </a:p>
        </p:txBody>
      </p:sp>
    </p:spTree>
    <p:extLst>
      <p:ext uri="{BB962C8B-B14F-4D97-AF65-F5344CB8AC3E}">
        <p14:creationId xmlns:p14="http://schemas.microsoft.com/office/powerpoint/2010/main" val="9846008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245161" indent="-36796236"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48925" eaLnBrk="0" fontAlgn="base" hangingPunct="0">
              <a:spcBef>
                <a:spcPct val="0"/>
              </a:spcBef>
              <a:spcAft>
                <a:spcPct val="0"/>
              </a:spcAft>
              <a:defRPr sz="2400">
                <a:solidFill>
                  <a:schemeClr val="tx1"/>
                </a:solidFill>
                <a:latin typeface="Arial" charset="0"/>
                <a:ea typeface="ＭＳ Ｐゴシック" charset="-128"/>
              </a:defRPr>
            </a:lvl6pPr>
            <a:lvl7pPr marL="897849" eaLnBrk="0" fontAlgn="base" hangingPunct="0">
              <a:spcBef>
                <a:spcPct val="0"/>
              </a:spcBef>
              <a:spcAft>
                <a:spcPct val="0"/>
              </a:spcAft>
              <a:defRPr sz="2400">
                <a:solidFill>
                  <a:schemeClr val="tx1"/>
                </a:solidFill>
                <a:latin typeface="Arial" charset="0"/>
                <a:ea typeface="ＭＳ Ｐゴシック" charset="-128"/>
              </a:defRPr>
            </a:lvl7pPr>
            <a:lvl8pPr marL="1346774" eaLnBrk="0" fontAlgn="base" hangingPunct="0">
              <a:spcBef>
                <a:spcPct val="0"/>
              </a:spcBef>
              <a:spcAft>
                <a:spcPct val="0"/>
              </a:spcAft>
              <a:defRPr sz="2400">
                <a:solidFill>
                  <a:schemeClr val="tx1"/>
                </a:solidFill>
                <a:latin typeface="Arial" charset="0"/>
                <a:ea typeface="ＭＳ Ｐゴシック" charset="-128"/>
              </a:defRPr>
            </a:lvl8pPr>
            <a:lvl9pPr marL="1795699"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0C9EF5B4-B0BA-BB46-8911-10535A0A0FDB}" type="slidenum">
              <a:rPr lang="en-GB" altLang="en-US" sz="1200"/>
              <a:pPr eaLnBrk="1" hangingPunct="1"/>
              <a:t>12</a:t>
            </a:fld>
            <a:endParaRPr lang="en-GB" altLang="en-US" sz="12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c="http://schemas.openxmlformats.org/markup-compatibility/2006" xmlns:mv="urn:schemas-microsoft-com:mac:vml"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34124462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FBF07B4E-EE3C-B447-A2DC-E52A0FC59DB4}"/>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DCDF6673-A89C-DD44-9170-AE2A43BBE9B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en-US" dirty="0"/>
              <a:t>Nodwch rhain o amgylch a thu fewn yr amlinelliad.</a:t>
            </a:r>
          </a:p>
          <a:p>
            <a:endParaRPr lang="cy-GB" altLang="en-US" dirty="0"/>
          </a:p>
          <a:p>
            <a:r>
              <a:rPr lang="cy-GB" altLang="en-US" dirty="0"/>
              <a:t>Write these within and around the outline.</a:t>
            </a:r>
          </a:p>
          <a:p>
            <a:endParaRPr lang="cy-GB" altLang="en-US" dirty="0"/>
          </a:p>
          <a:p>
            <a:r>
              <a:rPr lang="cy-GB" altLang="en-US" dirty="0"/>
              <a:t>Keep</a:t>
            </a:r>
            <a:r>
              <a:rPr lang="cy-GB" altLang="en-US" baseline="0" dirty="0"/>
              <a:t> this open for when we return we’ll add to this</a:t>
            </a:r>
            <a:endParaRPr lang="en-GB" altLang="en-US" dirty="0"/>
          </a:p>
        </p:txBody>
      </p:sp>
      <p:sp>
        <p:nvSpPr>
          <p:cNvPr id="36867" name="Slide Number Placeholder 3">
            <a:extLst>
              <a:ext uri="{FF2B5EF4-FFF2-40B4-BE49-F238E27FC236}">
                <a16:creationId xmlns:a16="http://schemas.microsoft.com/office/drawing/2014/main" id="{CB7127B2-8507-C946-B190-26CB2C57BB6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729503" indent="-280578">
              <a:defRPr>
                <a:solidFill>
                  <a:schemeClr val="tx1"/>
                </a:solidFill>
                <a:latin typeface="Tahoma" panose="020B0604030504040204" pitchFamily="34" charset="0"/>
                <a:ea typeface="ＭＳ Ｐゴシック" panose="020B0600070205080204" pitchFamily="34" charset="-128"/>
              </a:defRPr>
            </a:lvl2pPr>
            <a:lvl3pPr marL="1122312" indent="-224462">
              <a:defRPr>
                <a:solidFill>
                  <a:schemeClr val="tx1"/>
                </a:solidFill>
                <a:latin typeface="Tahoma" panose="020B0604030504040204" pitchFamily="34" charset="0"/>
                <a:ea typeface="ＭＳ Ｐゴシック" panose="020B0600070205080204" pitchFamily="34" charset="-128"/>
              </a:defRPr>
            </a:lvl3pPr>
            <a:lvl4pPr marL="1571236" indent="-224462">
              <a:defRPr>
                <a:solidFill>
                  <a:schemeClr val="tx1"/>
                </a:solidFill>
                <a:latin typeface="Tahoma" panose="020B0604030504040204" pitchFamily="34" charset="0"/>
                <a:ea typeface="ＭＳ Ｐゴシック" panose="020B0600070205080204" pitchFamily="34" charset="-128"/>
              </a:defRPr>
            </a:lvl4pPr>
            <a:lvl5pPr marL="2020161" indent="-224462">
              <a:defRPr>
                <a:solidFill>
                  <a:schemeClr val="tx1"/>
                </a:solidFill>
                <a:latin typeface="Tahoma" panose="020B060403050404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9ABED974-C11E-A247-BEF4-4A1F8463E160}" type="slidenum">
              <a:rPr lang="en-GB" altLang="en-US" smtClean="0">
                <a:latin typeface="Comic Sans MS" panose="030F0902030302020204" pitchFamily="66" charset="0"/>
              </a:rPr>
              <a:pPr/>
              <a:t>13</a:t>
            </a:fld>
            <a:endParaRPr lang="en-GB" altLang="en-US">
              <a:latin typeface="Comic Sans MS" panose="030F0902030302020204" pitchFamily="66" charset="0"/>
            </a:endParaRPr>
          </a:p>
        </p:txBody>
      </p:sp>
    </p:spTree>
    <p:extLst>
      <p:ext uri="{BB962C8B-B14F-4D97-AF65-F5344CB8AC3E}">
        <p14:creationId xmlns:p14="http://schemas.microsoft.com/office/powerpoint/2010/main" val="28123771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14</a:t>
            </a:fld>
            <a:endParaRPr lang="en-US" altLang="en-US"/>
          </a:p>
        </p:txBody>
      </p:sp>
    </p:spTree>
    <p:extLst>
      <p:ext uri="{BB962C8B-B14F-4D97-AF65-F5344CB8AC3E}">
        <p14:creationId xmlns:p14="http://schemas.microsoft.com/office/powerpoint/2010/main" val="27315842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15</a:t>
            </a:fld>
            <a:endParaRPr lang="en-US" altLang="en-US"/>
          </a:p>
        </p:txBody>
      </p:sp>
    </p:spTree>
    <p:extLst>
      <p:ext uri="{BB962C8B-B14F-4D97-AF65-F5344CB8AC3E}">
        <p14:creationId xmlns:p14="http://schemas.microsoft.com/office/powerpoint/2010/main" val="19754008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245161" indent="-36796236"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48925" eaLnBrk="0" fontAlgn="base" hangingPunct="0">
              <a:spcBef>
                <a:spcPct val="0"/>
              </a:spcBef>
              <a:spcAft>
                <a:spcPct val="0"/>
              </a:spcAft>
              <a:defRPr sz="2400">
                <a:solidFill>
                  <a:schemeClr val="tx1"/>
                </a:solidFill>
                <a:latin typeface="Arial" charset="0"/>
                <a:ea typeface="ＭＳ Ｐゴシック" charset="-128"/>
              </a:defRPr>
            </a:lvl6pPr>
            <a:lvl7pPr marL="897849" eaLnBrk="0" fontAlgn="base" hangingPunct="0">
              <a:spcBef>
                <a:spcPct val="0"/>
              </a:spcBef>
              <a:spcAft>
                <a:spcPct val="0"/>
              </a:spcAft>
              <a:defRPr sz="2400">
                <a:solidFill>
                  <a:schemeClr val="tx1"/>
                </a:solidFill>
                <a:latin typeface="Arial" charset="0"/>
                <a:ea typeface="ＭＳ Ｐゴシック" charset="-128"/>
              </a:defRPr>
            </a:lvl7pPr>
            <a:lvl8pPr marL="1346774" eaLnBrk="0" fontAlgn="base" hangingPunct="0">
              <a:spcBef>
                <a:spcPct val="0"/>
              </a:spcBef>
              <a:spcAft>
                <a:spcPct val="0"/>
              </a:spcAft>
              <a:defRPr sz="2400">
                <a:solidFill>
                  <a:schemeClr val="tx1"/>
                </a:solidFill>
                <a:latin typeface="Arial" charset="0"/>
                <a:ea typeface="ＭＳ Ｐゴシック" charset="-128"/>
              </a:defRPr>
            </a:lvl8pPr>
            <a:lvl9pPr marL="1795699"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934EB5D4-4D06-2D4B-8303-07BEB5A842CA}" type="slidenum">
              <a:rPr lang="en-GB" altLang="en-US" sz="1200"/>
              <a:pPr eaLnBrk="1" hangingPunct="1"/>
              <a:t>16</a:t>
            </a:fld>
            <a:endParaRPr lang="en-GB" alt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c="http://schemas.openxmlformats.org/markup-compatibility/2006" xmlns:mv="urn:schemas-microsoft-com:mac:vml"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1194040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17</a:t>
            </a:fld>
            <a:endParaRPr lang="en-US" altLang="en-US"/>
          </a:p>
        </p:txBody>
      </p:sp>
    </p:spTree>
    <p:extLst>
      <p:ext uri="{BB962C8B-B14F-4D97-AF65-F5344CB8AC3E}">
        <p14:creationId xmlns:p14="http://schemas.microsoft.com/office/powerpoint/2010/main" val="30646722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a:t>Problem solving by investigating by failing and achieving </a:t>
            </a:r>
          </a:p>
          <a:p>
            <a:pPr defTabSz="897849">
              <a:defRPr/>
            </a:pPr>
            <a:r>
              <a:rPr lang="en-GB" dirty="0" err="1"/>
              <a:t>wrth</a:t>
            </a:r>
            <a:r>
              <a:rPr lang="en-GB" dirty="0"/>
              <a:t> </a:t>
            </a:r>
            <a:r>
              <a:rPr lang="en-GB" dirty="0" err="1"/>
              <a:t>ymchwilio</a:t>
            </a:r>
            <a:r>
              <a:rPr lang="en-GB" dirty="0"/>
              <a:t> </a:t>
            </a:r>
            <a:r>
              <a:rPr lang="en-GB" dirty="0" err="1"/>
              <a:t>gan</a:t>
            </a:r>
            <a:r>
              <a:rPr lang="en-GB" dirty="0"/>
              <a:t> </a:t>
            </a:r>
            <a:r>
              <a:rPr lang="en-GB" dirty="0" err="1"/>
              <a:t>fethu</a:t>
            </a:r>
            <a:r>
              <a:rPr lang="en-GB" dirty="0"/>
              <a:t> a </a:t>
            </a:r>
            <a:r>
              <a:rPr lang="en-GB" dirty="0" err="1"/>
              <a:t>llwyddo</a:t>
            </a:r>
            <a:r>
              <a:rPr lang="en-GB" dirty="0"/>
              <a:t> </a:t>
            </a:r>
          </a:p>
          <a:p>
            <a:pPr defTabSz="897849">
              <a:defRPr/>
            </a:pPr>
            <a:endParaRPr lang="en-GB" dirty="0"/>
          </a:p>
          <a:p>
            <a:pPr defTabSz="897849">
              <a:defRPr/>
            </a:pPr>
            <a:r>
              <a:rPr lang="en-GB" dirty="0" err="1"/>
              <a:t>Gwylio</a:t>
            </a:r>
            <a:r>
              <a:rPr lang="en-GB" dirty="0"/>
              <a:t> – </a:t>
            </a:r>
            <a:r>
              <a:rPr lang="en-GB" dirty="0" err="1"/>
              <a:t>athro’n</a:t>
            </a:r>
            <a:r>
              <a:rPr lang="en-GB" dirty="0"/>
              <a:t> </a:t>
            </a:r>
            <a:r>
              <a:rPr lang="en-GB" dirty="0" err="1"/>
              <a:t>arwain</a:t>
            </a:r>
            <a:r>
              <a:rPr lang="en-GB" dirty="0"/>
              <a:t> neu o </a:t>
            </a:r>
            <a:r>
              <a:rPr lang="en-GB" dirty="0" err="1"/>
              <a:t>gyfoedion</a:t>
            </a:r>
            <a:endParaRPr lang="en-GB" dirty="0"/>
          </a:p>
          <a:p>
            <a:pPr defTabSz="897849">
              <a:defRPr/>
            </a:pPr>
            <a:r>
              <a:rPr lang="en-GB" dirty="0"/>
              <a:t>Watching – teacher directed or peers </a:t>
            </a:r>
          </a:p>
          <a:p>
            <a:pPr defTabSz="897849">
              <a:defRPr/>
            </a:pPr>
            <a:endParaRPr lang="en-GB" dirty="0"/>
          </a:p>
          <a:p>
            <a:pPr defTabSz="897849">
              <a:defRPr/>
            </a:pPr>
            <a:r>
              <a:rPr lang="en-GB" dirty="0"/>
              <a:t>Develop skills further by using skills knowledge within various other activities</a:t>
            </a:r>
            <a:endParaRPr lang="en-US" dirty="0"/>
          </a:p>
          <a:p>
            <a:pPr defTabSz="897849">
              <a:defRPr/>
            </a:pPr>
            <a:endParaRPr lang="en-GB" dirty="0"/>
          </a:p>
          <a:p>
            <a:pPr defTabSz="897849">
              <a:defRPr/>
            </a:pPr>
            <a:r>
              <a:rPr lang="en-GB" dirty="0" err="1"/>
              <a:t>Yna</a:t>
            </a:r>
            <a:r>
              <a:rPr lang="en-GB" dirty="0"/>
              <a:t> </a:t>
            </a:r>
            <a:r>
              <a:rPr lang="en-GB" dirty="0" err="1"/>
              <a:t>Datblygu</a:t>
            </a:r>
            <a:r>
              <a:rPr lang="en-GB" dirty="0"/>
              <a:t> </a:t>
            </a:r>
            <a:r>
              <a:rPr lang="en-GB" dirty="0" err="1"/>
              <a:t>sgiliau</a:t>
            </a:r>
            <a:r>
              <a:rPr lang="en-GB" dirty="0"/>
              <a:t> </a:t>
            </a:r>
            <a:r>
              <a:rPr lang="en-GB" dirty="0" err="1"/>
              <a:t>trwy</a:t>
            </a:r>
            <a:r>
              <a:rPr lang="en-GB" dirty="0"/>
              <a:t> </a:t>
            </a:r>
            <a:r>
              <a:rPr lang="en-GB" dirty="0" err="1"/>
              <a:t>ehangu</a:t>
            </a:r>
            <a:r>
              <a:rPr lang="en-GB" dirty="0"/>
              <a:t> </a:t>
            </a:r>
            <a:r>
              <a:rPr lang="en-GB" dirty="0" err="1"/>
              <a:t>ar</a:t>
            </a:r>
            <a:r>
              <a:rPr lang="en-GB" dirty="0"/>
              <a:t> </a:t>
            </a:r>
            <a:r>
              <a:rPr lang="en-GB" dirty="0" err="1"/>
              <a:t>wybodaeth</a:t>
            </a:r>
            <a:r>
              <a:rPr lang="en-GB" dirty="0"/>
              <a:t> </a:t>
            </a:r>
            <a:r>
              <a:rPr lang="en-GB" dirty="0" err="1"/>
              <a:t>mewn</a:t>
            </a:r>
            <a:r>
              <a:rPr lang="en-GB" dirty="0"/>
              <a:t> </a:t>
            </a:r>
            <a:r>
              <a:rPr lang="en-GB" dirty="0" err="1"/>
              <a:t>gweithgareddau</a:t>
            </a:r>
            <a:r>
              <a:rPr lang="en-GB" dirty="0"/>
              <a:t> </a:t>
            </a:r>
            <a:r>
              <a:rPr lang="en-GB" dirty="0" err="1"/>
              <a:t>amrywiol</a:t>
            </a:r>
            <a:r>
              <a:rPr lang="en-GB" dirty="0"/>
              <a:t>.  </a:t>
            </a:r>
          </a:p>
          <a:p>
            <a:pPr defTabSz="897849">
              <a:defRPr/>
            </a:pPr>
            <a:endParaRPr lang="en-GB"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18</a:t>
            </a:fld>
            <a:endParaRPr lang="en-US" altLang="en-US"/>
          </a:p>
        </p:txBody>
      </p:sp>
    </p:spTree>
    <p:extLst>
      <p:ext uri="{BB962C8B-B14F-4D97-AF65-F5344CB8AC3E}">
        <p14:creationId xmlns:p14="http://schemas.microsoft.com/office/powerpoint/2010/main" val="4471607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welsh government drew on best practice from around the world when it developed the Foundation Phase. From Reggio child </a:t>
            </a:r>
            <a:r>
              <a:rPr lang="en-US" baseline="0" dirty="0" err="1"/>
              <a:t>centred</a:t>
            </a:r>
            <a:r>
              <a:rPr lang="en-US" baseline="0" dirty="0"/>
              <a:t>, pupils lead the learning, highly creative and allows children to lead their learning.  </a:t>
            </a:r>
            <a:r>
              <a:rPr lang="en-US" baseline="0" dirty="0" err="1"/>
              <a:t>Te</a:t>
            </a:r>
            <a:r>
              <a:rPr lang="en-US" baseline="0" dirty="0"/>
              <a:t> </a:t>
            </a:r>
            <a:r>
              <a:rPr lang="en-US" baseline="0" dirty="0" err="1"/>
              <a:t>Whariki</a:t>
            </a:r>
            <a:r>
              <a:rPr lang="en-US" baseline="0" dirty="0"/>
              <a:t> – means a woven mat – underpinned by well being and also multi cultural.   Hi scope– based on Dewey’s work and experiential approach, pupils plan do and review ’Active participatory learning’ – originated in areas of deprivation and has significant impact on outcomes in later life.</a:t>
            </a:r>
          </a:p>
          <a:p>
            <a:r>
              <a:rPr lang="en-US" baseline="0" dirty="0"/>
              <a:t>Outdoor focus from </a:t>
            </a:r>
            <a:r>
              <a:rPr lang="en-US" baseline="0" dirty="0" err="1"/>
              <a:t>Scandanavia</a:t>
            </a:r>
            <a:r>
              <a:rPr lang="en-US" baseline="0" dirty="0"/>
              <a:t> with approaches such as forest schools.</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19</a:t>
            </a:fld>
            <a:endParaRPr lang="en-US" altLang="en-US"/>
          </a:p>
        </p:txBody>
      </p:sp>
    </p:spTree>
    <p:extLst>
      <p:ext uri="{BB962C8B-B14F-4D97-AF65-F5344CB8AC3E}">
        <p14:creationId xmlns:p14="http://schemas.microsoft.com/office/powerpoint/2010/main" val="25164083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hope that in participating in these activities today you will be engaged – emotionally / physically &amp; cognitively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20</a:t>
            </a:fld>
            <a:endParaRPr lang="en-US" altLang="en-US"/>
          </a:p>
        </p:txBody>
      </p:sp>
    </p:spTree>
    <p:extLst>
      <p:ext uri="{BB962C8B-B14F-4D97-AF65-F5344CB8AC3E}">
        <p14:creationId xmlns:p14="http://schemas.microsoft.com/office/powerpoint/2010/main" val="34466731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Obstacle course – throw  – how to skip, hop and jump. </a:t>
            </a:r>
          </a:p>
          <a:p>
            <a:r>
              <a:rPr lang="en-US" dirty="0"/>
              <a:t>How to make a game using some equipment. </a:t>
            </a:r>
          </a:p>
          <a:p>
            <a:endParaRPr lang="en-US" dirty="0"/>
          </a:p>
          <a:p>
            <a:r>
              <a:rPr lang="en-US" dirty="0"/>
              <a:t>Outdoor Learning Cards</a:t>
            </a:r>
          </a:p>
          <a:p>
            <a:r>
              <a:rPr lang="en-US" dirty="0"/>
              <a:t>SKIP</a:t>
            </a:r>
          </a:p>
          <a:p>
            <a:r>
              <a:rPr lang="en-US" dirty="0"/>
              <a:t>Loose Parts – affordances</a:t>
            </a:r>
          </a:p>
          <a:p>
            <a:r>
              <a:rPr lang="en-US" dirty="0"/>
              <a:t>Leonardo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21</a:t>
            </a:fld>
            <a:endParaRPr lang="en-US" altLang="en-US"/>
          </a:p>
        </p:txBody>
      </p:sp>
    </p:spTree>
    <p:extLst>
      <p:ext uri="{BB962C8B-B14F-4D97-AF65-F5344CB8AC3E}">
        <p14:creationId xmlns:p14="http://schemas.microsoft.com/office/powerpoint/2010/main" val="26376558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r>
              <a:rPr lang="en-GB" dirty="0" err="1"/>
              <a:t>Amlsynhwyraidd</a:t>
            </a:r>
            <a:r>
              <a:rPr lang="en-GB" dirty="0"/>
              <a:t>                                                         Multi sensory</a:t>
            </a:r>
            <a:endParaRPr lang="en-US" dirty="0"/>
          </a:p>
          <a:p>
            <a:endParaRPr lang="en-GB" dirty="0"/>
          </a:p>
          <a:p>
            <a:r>
              <a:rPr lang="en-GB" dirty="0" err="1"/>
              <a:t>Casglu</a:t>
            </a:r>
            <a:r>
              <a:rPr lang="en-GB" dirty="0"/>
              <a:t> </a:t>
            </a:r>
            <a:r>
              <a:rPr lang="en-GB" dirty="0" err="1"/>
              <a:t>deunydd</a:t>
            </a:r>
            <a:r>
              <a:rPr lang="en-GB" dirty="0"/>
              <a:t>                                                        Collecting materials/ objects</a:t>
            </a:r>
          </a:p>
          <a:p>
            <a:r>
              <a:rPr lang="en-GB" dirty="0" err="1"/>
              <a:t>FfLlaRh</a:t>
            </a:r>
            <a:r>
              <a:rPr lang="en-GB" dirty="0"/>
              <a:t>                                                                     LNF</a:t>
            </a:r>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22</a:t>
            </a:fld>
            <a:endParaRPr lang="en-US" altLang="en-US"/>
          </a:p>
        </p:txBody>
      </p:sp>
    </p:spTree>
    <p:extLst>
      <p:ext uri="{BB962C8B-B14F-4D97-AF65-F5344CB8AC3E}">
        <p14:creationId xmlns:p14="http://schemas.microsoft.com/office/powerpoint/2010/main" val="22892891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23</a:t>
            </a:fld>
            <a:endParaRPr lang="en-US" altLang="en-US"/>
          </a:p>
        </p:txBody>
      </p:sp>
    </p:spTree>
    <p:extLst>
      <p:ext uri="{BB962C8B-B14F-4D97-AF65-F5344CB8AC3E}">
        <p14:creationId xmlns:p14="http://schemas.microsoft.com/office/powerpoint/2010/main" val="36868217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24</a:t>
            </a:fld>
            <a:endParaRPr lang="en-US" altLang="en-US"/>
          </a:p>
        </p:txBody>
      </p:sp>
    </p:spTree>
    <p:extLst>
      <p:ext uri="{BB962C8B-B14F-4D97-AF65-F5344CB8AC3E}">
        <p14:creationId xmlns:p14="http://schemas.microsoft.com/office/powerpoint/2010/main" val="2840798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Llawlyfr</a:t>
            </a:r>
            <a:r>
              <a:rPr lang="en-GB" dirty="0"/>
              <a:t> </a:t>
            </a:r>
            <a:r>
              <a:rPr lang="en-GB" dirty="0" err="1"/>
              <a:t>Dysgu</a:t>
            </a:r>
            <a:r>
              <a:rPr lang="en-GB" dirty="0"/>
              <a:t> </a:t>
            </a:r>
            <a:r>
              <a:rPr lang="en-GB" dirty="0" err="1"/>
              <a:t>yn</a:t>
            </a:r>
            <a:r>
              <a:rPr lang="en-GB" dirty="0"/>
              <a:t> </a:t>
            </a:r>
            <a:r>
              <a:rPr lang="en-GB" dirty="0" err="1"/>
              <a:t>yr</a:t>
            </a:r>
            <a:r>
              <a:rPr lang="en-GB" dirty="0"/>
              <a:t> </a:t>
            </a:r>
            <a:r>
              <a:rPr lang="en-GB" dirty="0" err="1"/>
              <a:t>Awyr</a:t>
            </a:r>
            <a:r>
              <a:rPr lang="en-GB" dirty="0"/>
              <a:t> </a:t>
            </a:r>
            <a:r>
              <a:rPr lang="en-GB" dirty="0" err="1"/>
              <a:t>agored</a:t>
            </a:r>
            <a:endParaRPr lang="en-GB" dirty="0"/>
          </a:p>
          <a:p>
            <a:r>
              <a:rPr lang="en-GB" dirty="0"/>
              <a:t>Outdoor Learning Handbook</a:t>
            </a:r>
          </a:p>
          <a:p>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25</a:t>
            </a:fld>
            <a:endParaRPr lang="en-US" altLang="en-US"/>
          </a:p>
        </p:txBody>
      </p:sp>
    </p:spTree>
    <p:extLst>
      <p:ext uri="{BB962C8B-B14F-4D97-AF65-F5344CB8AC3E}">
        <p14:creationId xmlns:p14="http://schemas.microsoft.com/office/powerpoint/2010/main" val="101254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rPr>
              <a:t>Friedrich Froebel (1782-1852) </a:t>
            </a:r>
            <a:endParaRPr lang="en-US" dirty="0">
              <a:effectLst/>
            </a:endParaRPr>
          </a:p>
          <a:p>
            <a:r>
              <a:rPr lang="en-US" dirty="0">
                <a:effectLst/>
              </a:rPr>
              <a:t>Friedrich Froebel, founder of the Kindergarten and inspired by Pestalozzi, strongly emphasized the significance of outdoor play. The name he gave the schools for young children he created, themselves testify of the latter. Kindergarten literally means 'garden for children', demonstrating Froebel's endeavor to highlight the importance of the 'outside world' and nature. Froebel's kindergarten was </a:t>
            </a:r>
            <a:r>
              <a:rPr lang="en-US" dirty="0" err="1">
                <a:effectLst/>
              </a:rPr>
              <a:t>knwon</a:t>
            </a:r>
            <a:r>
              <a:rPr lang="en-US" dirty="0">
                <a:effectLst/>
              </a:rPr>
              <a:t> to be tripartite and one of the three essential element consisted of a garden in which children and their educator grew plants, harvested and made something out of the harvested product. Not only did such activities stimulate young children's awareness of the natural world, they taught children the existing connections between the natural environment, food and health </a:t>
            </a:r>
          </a:p>
          <a:p>
            <a:r>
              <a:rPr lang="en-US" b="1" dirty="0" err="1">
                <a:effectLst/>
              </a:rPr>
              <a:t>Margareth</a:t>
            </a:r>
            <a:r>
              <a:rPr lang="en-US" b="1" dirty="0">
                <a:effectLst/>
              </a:rPr>
              <a:t> Mc Millan (1860-1931)</a:t>
            </a:r>
            <a:endParaRPr lang="en-US" dirty="0">
              <a:effectLst/>
            </a:endParaRPr>
          </a:p>
          <a:p>
            <a:r>
              <a:rPr lang="en-US" dirty="0">
                <a:effectLst/>
              </a:rPr>
              <a:t>In 1911 </a:t>
            </a:r>
            <a:r>
              <a:rPr lang="en-US" dirty="0" err="1">
                <a:effectLst/>
              </a:rPr>
              <a:t>Margareth</a:t>
            </a:r>
            <a:r>
              <a:rPr lang="en-US" dirty="0">
                <a:effectLst/>
              </a:rPr>
              <a:t> Mc Millan and her sister established an open-air nursery for poor children in Deptford, England. With a strong emphasis on children's health and well being, Mc Millan's theoretical and practical education of young children incorporated exercise and fresh air at the heart of children's play ventures (Young-</a:t>
            </a:r>
            <a:r>
              <a:rPr lang="en-US" dirty="0" err="1">
                <a:effectLst/>
              </a:rPr>
              <a:t>Ihm</a:t>
            </a:r>
            <a:r>
              <a:rPr lang="en-US" dirty="0">
                <a:effectLst/>
              </a:rPr>
              <a:t> Kwon, 2007).</a:t>
            </a:r>
          </a:p>
          <a:p>
            <a:r>
              <a:rPr lang="en-US" b="1" dirty="0">
                <a:effectLst/>
              </a:rPr>
              <a:t>Susan Isaacs (1885-1948)</a:t>
            </a:r>
            <a:endParaRPr lang="en-US" dirty="0">
              <a:effectLst/>
            </a:endParaRPr>
          </a:p>
          <a:p>
            <a:r>
              <a:rPr lang="en-US" dirty="0">
                <a:effectLst/>
              </a:rPr>
              <a:t>Susan Isaacs, psychologist and teacher was highly influenced by Froebel's educational ideas. She believed outdoor play to be extremely important and beneficial to young children. The Malting House School, which first opened as an experimental nursery school, and of which Susan Isaacs was in charge, had a well equipped garden with a play house, sand pit, tool shed, plots for gardening and one of the first climbing frame in Britain (Pound, 2005 in </a:t>
            </a:r>
            <a:r>
              <a:rPr lang="en-US" dirty="0" err="1">
                <a:effectLst/>
              </a:rPr>
              <a:t>Mickleburgh</a:t>
            </a:r>
            <a:r>
              <a:rPr lang="en-US" dirty="0">
                <a:effectLst/>
              </a:rPr>
              <a:t>, 2007). Although such outdoor provision may seem banal and hence taken for granted nowadays, it was highly innovative and original then. She also </a:t>
            </a:r>
            <a:r>
              <a:rPr lang="en-US" dirty="0" err="1">
                <a:effectLst/>
              </a:rPr>
              <a:t>organised</a:t>
            </a:r>
            <a:r>
              <a:rPr lang="en-US" dirty="0">
                <a:effectLst/>
              </a:rPr>
              <a:t> occasional trips away for the children in her care, which again was not something common to do by then.</a:t>
            </a:r>
          </a:p>
          <a:p>
            <a:r>
              <a:rPr lang="en-GB" b="1" dirty="0">
                <a:effectLst/>
              </a:rPr>
              <a:t>Jan White</a:t>
            </a:r>
          </a:p>
          <a:p>
            <a:r>
              <a:rPr lang="en-GB" b="1" dirty="0">
                <a:effectLst/>
              </a:rPr>
              <a:t>Andy Goldsworthy</a:t>
            </a:r>
            <a:endParaRPr lang="en-GB" b="1" dirty="0"/>
          </a:p>
          <a:p>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26</a:t>
            </a:fld>
            <a:endParaRPr lang="en-US" altLang="en-US"/>
          </a:p>
        </p:txBody>
      </p:sp>
    </p:spTree>
    <p:extLst>
      <p:ext uri="{BB962C8B-B14F-4D97-AF65-F5344CB8AC3E}">
        <p14:creationId xmlns:p14="http://schemas.microsoft.com/office/powerpoint/2010/main" val="20215218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33967342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28</a:t>
            </a:fld>
            <a:endParaRPr lang="en-US" altLang="en-US"/>
          </a:p>
        </p:txBody>
      </p:sp>
    </p:spTree>
    <p:extLst>
      <p:ext uri="{BB962C8B-B14F-4D97-AF65-F5344CB8AC3E}">
        <p14:creationId xmlns:p14="http://schemas.microsoft.com/office/powerpoint/2010/main" val="10229791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29</a:t>
            </a:fld>
            <a:endParaRPr lang="en-US" altLang="en-US"/>
          </a:p>
        </p:txBody>
      </p:sp>
    </p:spTree>
    <p:extLst>
      <p:ext uri="{BB962C8B-B14F-4D97-AF65-F5344CB8AC3E}">
        <p14:creationId xmlns:p14="http://schemas.microsoft.com/office/powerpoint/2010/main" val="34861021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30</a:t>
            </a:fld>
            <a:endParaRPr lang="en-US" altLang="en-US"/>
          </a:p>
        </p:txBody>
      </p:sp>
    </p:spTree>
    <p:extLst>
      <p:ext uri="{BB962C8B-B14F-4D97-AF65-F5344CB8AC3E}">
        <p14:creationId xmlns:p14="http://schemas.microsoft.com/office/powerpoint/2010/main" val="5748533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31</a:t>
            </a:fld>
            <a:endParaRPr lang="en-US" altLang="en-US"/>
          </a:p>
        </p:txBody>
      </p:sp>
    </p:spTree>
    <p:extLst>
      <p:ext uri="{BB962C8B-B14F-4D97-AF65-F5344CB8AC3E}">
        <p14:creationId xmlns:p14="http://schemas.microsoft.com/office/powerpoint/2010/main" val="12064893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32</a:t>
            </a:fld>
            <a:endParaRPr lang="en-US" altLang="en-US"/>
          </a:p>
        </p:txBody>
      </p:sp>
    </p:spTree>
    <p:extLst>
      <p:ext uri="{BB962C8B-B14F-4D97-AF65-F5344CB8AC3E}">
        <p14:creationId xmlns:p14="http://schemas.microsoft.com/office/powerpoint/2010/main" val="208419620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33</a:t>
            </a:fld>
            <a:endParaRPr lang="en-US" altLang="en-US"/>
          </a:p>
        </p:txBody>
      </p:sp>
    </p:spTree>
    <p:extLst>
      <p:ext uri="{BB962C8B-B14F-4D97-AF65-F5344CB8AC3E}">
        <p14:creationId xmlns:p14="http://schemas.microsoft.com/office/powerpoint/2010/main" val="413301993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34</a:t>
            </a:fld>
            <a:endParaRPr lang="en-US" altLang="en-US"/>
          </a:p>
        </p:txBody>
      </p:sp>
    </p:spTree>
    <p:extLst>
      <p:ext uri="{BB962C8B-B14F-4D97-AF65-F5344CB8AC3E}">
        <p14:creationId xmlns:p14="http://schemas.microsoft.com/office/powerpoint/2010/main" val="16681357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hope that whilst you are busy – active – engaging that your brains will look something like this if it were under a scan !!</a:t>
            </a:r>
          </a:p>
          <a:p>
            <a:r>
              <a:rPr lang="en-US" dirty="0"/>
              <a:t>Remind students of safety procedures re </a:t>
            </a:r>
            <a:r>
              <a:rPr lang="en-US" dirty="0" err="1"/>
              <a:t>covid</a:t>
            </a:r>
            <a:r>
              <a:rPr lang="en-US" dirty="0"/>
              <a:t> i.e. use of equipment etc. </a:t>
            </a:r>
          </a:p>
          <a:p>
            <a:r>
              <a:rPr lang="en-US" dirty="0"/>
              <a:t>It’s now 10.30am we need to return back here for 11.30am please</a:t>
            </a:r>
          </a:p>
          <a:p>
            <a:r>
              <a:rPr lang="en-US" dirty="0"/>
              <a:t>e.g. Studio  6 people / Outdoors 6 people / TL5 activities 6 people (First Rotation) 10.30 - 11</a:t>
            </a:r>
          </a:p>
          <a:p>
            <a:r>
              <a:rPr lang="en-US" dirty="0"/>
              <a:t>Outdoors 12 people / TL 5 6 people (Second Rotation)  11 – 11.30</a:t>
            </a:r>
          </a:p>
          <a:p>
            <a:endParaRPr lang="en-US" dirty="0"/>
          </a:p>
          <a:p>
            <a:r>
              <a:rPr lang="en-US" dirty="0"/>
              <a:t>Next Friday – same practical activities but you will be given the opportunity to engage with different ones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35</a:t>
            </a:fld>
            <a:endParaRPr lang="en-US" altLang="en-US"/>
          </a:p>
        </p:txBody>
      </p:sp>
    </p:spTree>
    <p:extLst>
      <p:ext uri="{BB962C8B-B14F-4D97-AF65-F5344CB8AC3E}">
        <p14:creationId xmlns:p14="http://schemas.microsoft.com/office/powerpoint/2010/main" val="7337223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36</a:t>
            </a:fld>
            <a:endParaRPr lang="en-US" altLang="en-US"/>
          </a:p>
        </p:txBody>
      </p:sp>
    </p:spTree>
    <p:extLst>
      <p:ext uri="{BB962C8B-B14F-4D97-AF65-F5344CB8AC3E}">
        <p14:creationId xmlns:p14="http://schemas.microsoft.com/office/powerpoint/2010/main" val="14746489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FBF07B4E-EE3C-B447-A2DC-E52A0FC59DB4}"/>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DCDF6673-A89C-DD44-9170-AE2A43BBE9B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en-US" dirty="0"/>
              <a:t>Nodwch rhain o amgylch a thu fewn yr amlinelliad. </a:t>
            </a:r>
            <a:r>
              <a:rPr lang="cy-GB" altLang="en-US" dirty="0" err="1"/>
              <a:t>i.e</a:t>
            </a:r>
            <a:r>
              <a:rPr lang="cy-GB" altLang="en-US" dirty="0"/>
              <a:t>. </a:t>
            </a:r>
            <a:r>
              <a:rPr lang="cy-GB" altLang="en-US" dirty="0" err="1"/>
              <a:t>Could</a:t>
            </a:r>
            <a:r>
              <a:rPr lang="cy-GB" altLang="en-US" dirty="0"/>
              <a:t> be </a:t>
            </a:r>
            <a:r>
              <a:rPr lang="cy-GB" altLang="en-US" dirty="0" err="1"/>
              <a:t>things</a:t>
            </a:r>
            <a:r>
              <a:rPr lang="cy-GB" altLang="en-US" dirty="0"/>
              <a:t> </a:t>
            </a:r>
            <a:r>
              <a:rPr lang="cy-GB" altLang="en-US" dirty="0" err="1"/>
              <a:t>such</a:t>
            </a:r>
            <a:r>
              <a:rPr lang="cy-GB" altLang="en-US" dirty="0"/>
              <a:t> as ...</a:t>
            </a:r>
            <a:r>
              <a:rPr lang="cy-GB" altLang="en-US" dirty="0" err="1"/>
              <a:t>Meditation</a:t>
            </a:r>
            <a:r>
              <a:rPr lang="cy-GB" altLang="en-US" dirty="0"/>
              <a:t> </a:t>
            </a:r>
            <a:r>
              <a:rPr lang="cy-GB" altLang="en-US" dirty="0" err="1"/>
              <a:t>in</a:t>
            </a:r>
            <a:r>
              <a:rPr lang="cy-GB" altLang="en-US" dirty="0"/>
              <a:t> the </a:t>
            </a:r>
            <a:r>
              <a:rPr lang="cy-GB" altLang="en-US" dirty="0" err="1"/>
              <a:t>open</a:t>
            </a:r>
            <a:r>
              <a:rPr lang="cy-GB" altLang="en-US" dirty="0"/>
              <a:t> air. </a:t>
            </a:r>
            <a:r>
              <a:rPr lang="cy-GB" altLang="en-US" dirty="0" err="1"/>
              <a:t>Feel</a:t>
            </a:r>
            <a:r>
              <a:rPr lang="cy-GB" altLang="en-US" dirty="0"/>
              <a:t> as </a:t>
            </a:r>
            <a:r>
              <a:rPr lang="cy-GB" altLang="en-US" dirty="0" err="1"/>
              <a:t>one</a:t>
            </a:r>
            <a:r>
              <a:rPr lang="cy-GB" altLang="en-US" dirty="0"/>
              <a:t> </a:t>
            </a:r>
            <a:r>
              <a:rPr lang="cy-GB" altLang="en-US" dirty="0" err="1"/>
              <a:t>with</a:t>
            </a:r>
            <a:r>
              <a:rPr lang="cy-GB" altLang="en-US" dirty="0"/>
              <a:t> </a:t>
            </a:r>
            <a:r>
              <a:rPr lang="cy-GB" altLang="en-US" dirty="0" err="1"/>
              <a:t>nature</a:t>
            </a:r>
            <a:r>
              <a:rPr lang="cy-GB" altLang="en-US" dirty="0"/>
              <a:t>. </a:t>
            </a:r>
            <a:r>
              <a:rPr lang="cy-GB" altLang="en-US" dirty="0" err="1"/>
              <a:t>Calmness</a:t>
            </a:r>
            <a:r>
              <a:rPr lang="cy-GB" altLang="en-US" dirty="0"/>
              <a:t> / </a:t>
            </a:r>
            <a:r>
              <a:rPr lang="cy-GB" altLang="en-US" dirty="0" err="1"/>
              <a:t>stillness</a:t>
            </a:r>
            <a:endParaRPr lang="cy-GB" altLang="en-US" dirty="0"/>
          </a:p>
          <a:p>
            <a:endParaRPr lang="cy-GB" altLang="en-US" dirty="0"/>
          </a:p>
          <a:p>
            <a:r>
              <a:rPr lang="cy-GB" altLang="en-US" dirty="0" err="1"/>
              <a:t>Write</a:t>
            </a:r>
            <a:r>
              <a:rPr lang="cy-GB" altLang="en-US" dirty="0"/>
              <a:t> </a:t>
            </a:r>
            <a:r>
              <a:rPr lang="cy-GB" altLang="en-US" dirty="0" err="1"/>
              <a:t>these</a:t>
            </a:r>
            <a:r>
              <a:rPr lang="cy-GB" altLang="en-US" dirty="0"/>
              <a:t> </a:t>
            </a:r>
            <a:r>
              <a:rPr lang="cy-GB" altLang="en-US" dirty="0" err="1"/>
              <a:t>within</a:t>
            </a:r>
            <a:r>
              <a:rPr lang="cy-GB" altLang="en-US" dirty="0"/>
              <a:t> </a:t>
            </a:r>
            <a:r>
              <a:rPr lang="cy-GB" altLang="en-US" dirty="0" err="1"/>
              <a:t>and</a:t>
            </a:r>
            <a:r>
              <a:rPr lang="cy-GB" altLang="en-US" dirty="0"/>
              <a:t> </a:t>
            </a:r>
            <a:r>
              <a:rPr lang="cy-GB" altLang="en-US" dirty="0" err="1"/>
              <a:t>around</a:t>
            </a:r>
            <a:r>
              <a:rPr lang="cy-GB" altLang="en-US" dirty="0"/>
              <a:t> the </a:t>
            </a:r>
            <a:r>
              <a:rPr lang="cy-GB" altLang="en-US" dirty="0" err="1"/>
              <a:t>outline</a:t>
            </a:r>
            <a:r>
              <a:rPr lang="cy-GB" altLang="en-US" dirty="0"/>
              <a:t>.</a:t>
            </a:r>
            <a:endParaRPr lang="en-GB" altLang="en-US" dirty="0"/>
          </a:p>
        </p:txBody>
      </p:sp>
      <p:sp>
        <p:nvSpPr>
          <p:cNvPr id="36867" name="Slide Number Placeholder 3">
            <a:extLst>
              <a:ext uri="{FF2B5EF4-FFF2-40B4-BE49-F238E27FC236}">
                <a16:creationId xmlns:a16="http://schemas.microsoft.com/office/drawing/2014/main" id="{CB7127B2-8507-C946-B190-26CB2C57BB6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729503" indent="-280578">
              <a:defRPr>
                <a:solidFill>
                  <a:schemeClr val="tx1"/>
                </a:solidFill>
                <a:latin typeface="Tahoma" panose="020B0604030504040204" pitchFamily="34" charset="0"/>
                <a:ea typeface="ＭＳ Ｐゴシック" panose="020B0600070205080204" pitchFamily="34" charset="-128"/>
              </a:defRPr>
            </a:lvl2pPr>
            <a:lvl3pPr marL="1122312" indent="-224462">
              <a:defRPr>
                <a:solidFill>
                  <a:schemeClr val="tx1"/>
                </a:solidFill>
                <a:latin typeface="Tahoma" panose="020B0604030504040204" pitchFamily="34" charset="0"/>
                <a:ea typeface="ＭＳ Ｐゴシック" panose="020B0600070205080204" pitchFamily="34" charset="-128"/>
              </a:defRPr>
            </a:lvl3pPr>
            <a:lvl4pPr marL="1571236" indent="-224462">
              <a:defRPr>
                <a:solidFill>
                  <a:schemeClr val="tx1"/>
                </a:solidFill>
                <a:latin typeface="Tahoma" panose="020B0604030504040204" pitchFamily="34" charset="0"/>
                <a:ea typeface="ＭＳ Ｐゴシック" panose="020B0600070205080204" pitchFamily="34" charset="-128"/>
              </a:defRPr>
            </a:lvl4pPr>
            <a:lvl5pPr marL="2020161" indent="-224462">
              <a:defRPr>
                <a:solidFill>
                  <a:schemeClr val="tx1"/>
                </a:solidFill>
                <a:latin typeface="Tahoma" panose="020B060403050404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9ABED974-C11E-A247-BEF4-4A1F8463E160}" type="slidenum">
              <a:rPr lang="en-GB" altLang="en-US" smtClean="0">
                <a:latin typeface="Comic Sans MS" panose="030F0902030302020204" pitchFamily="66" charset="0"/>
              </a:rPr>
              <a:pPr/>
              <a:t>37</a:t>
            </a:fld>
            <a:endParaRPr lang="en-GB" altLang="en-US">
              <a:latin typeface="Comic Sans MS" panose="030F0902030302020204" pitchFamily="66" charset="0"/>
            </a:endParaRPr>
          </a:p>
        </p:txBody>
      </p:sp>
    </p:spTree>
    <p:extLst>
      <p:ext uri="{BB962C8B-B14F-4D97-AF65-F5344CB8AC3E}">
        <p14:creationId xmlns:p14="http://schemas.microsoft.com/office/powerpoint/2010/main" val="361319272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US" dirty="0"/>
              <a:t>&amp; </a:t>
            </a:r>
            <a:r>
              <a:rPr lang="en-US" dirty="0">
                <a:solidFill>
                  <a:srgbClr val="0070C0"/>
                </a:solidFill>
                <a:ea typeface="Arial" pitchFamily="-112" charset="0"/>
                <a:cs typeface="Arial" pitchFamily="-112" charset="0"/>
              </a:rPr>
              <a:t>The Adult’s role</a:t>
            </a:r>
          </a:p>
          <a:p>
            <a:pPr defTabSz="897849">
              <a:defRPr/>
            </a:pPr>
            <a:r>
              <a:rPr lang="en-GB" dirty="0">
                <a:solidFill>
                  <a:srgbClr val="FF0000"/>
                </a:solidFill>
                <a:ea typeface="ＭＳ Ｐゴシック" pitchFamily="-112" charset="-128"/>
                <a:cs typeface="ＭＳ Ｐゴシック" pitchFamily="-112" charset="-128"/>
              </a:rPr>
              <a:t>R</a:t>
            </a:r>
            <a:r>
              <a:rPr lang="en-US" dirty="0" err="1">
                <a:solidFill>
                  <a:srgbClr val="FF0000"/>
                </a:solidFill>
                <a:ea typeface="Arial" pitchFamily="-112" charset="0"/>
                <a:cs typeface="Arial" pitchFamily="-112" charset="0"/>
              </a:rPr>
              <a:t>ôl</a:t>
            </a:r>
            <a:r>
              <a:rPr lang="en-US" dirty="0">
                <a:solidFill>
                  <a:srgbClr val="FF0000"/>
                </a:solidFill>
                <a:ea typeface="Arial" pitchFamily="-112" charset="0"/>
                <a:cs typeface="Arial" pitchFamily="-112" charset="0"/>
              </a:rPr>
              <a:t> </a:t>
            </a:r>
            <a:r>
              <a:rPr lang="en-US" dirty="0" err="1">
                <a:solidFill>
                  <a:srgbClr val="FF0000"/>
                </a:solidFill>
                <a:ea typeface="Arial" pitchFamily="-112" charset="0"/>
                <a:cs typeface="Arial" pitchFamily="-112" charset="0"/>
              </a:rPr>
              <a:t>yr</a:t>
            </a:r>
            <a:r>
              <a:rPr lang="en-US" dirty="0">
                <a:solidFill>
                  <a:srgbClr val="FF0000"/>
                </a:solidFill>
                <a:ea typeface="Arial" pitchFamily="-112" charset="0"/>
                <a:cs typeface="Arial" pitchFamily="-112" charset="0"/>
              </a:rPr>
              <a:t> </a:t>
            </a:r>
            <a:r>
              <a:rPr lang="en-US" dirty="0" err="1">
                <a:solidFill>
                  <a:srgbClr val="FF0000"/>
                </a:solidFill>
                <a:ea typeface="Arial" pitchFamily="-112" charset="0"/>
                <a:cs typeface="Arial" pitchFamily="-112" charset="0"/>
              </a:rPr>
              <a:t>oedolion</a:t>
            </a:r>
            <a:r>
              <a:rPr lang="en-US" dirty="0">
                <a:solidFill>
                  <a:srgbClr val="FF0000"/>
                </a:solidFill>
                <a:ea typeface="Arial" pitchFamily="-112" charset="0"/>
                <a:cs typeface="Arial" pitchFamily="-112" charset="0"/>
              </a:rPr>
              <a:t> </a:t>
            </a:r>
          </a:p>
          <a:p>
            <a:pPr defTabSz="897849">
              <a:defRPr/>
            </a:pPr>
            <a:endParaRPr lang="en-US" dirty="0">
              <a:solidFill>
                <a:srgbClr val="0070C0"/>
              </a:solidFill>
              <a:ea typeface="Arial" pitchFamily="-112" charset="0"/>
              <a:cs typeface="Arial" pitchFamily="-112" charset="0"/>
            </a:endParaRP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38</a:t>
            </a:fld>
            <a:endParaRPr lang="en-US" altLang="en-US"/>
          </a:p>
        </p:txBody>
      </p:sp>
    </p:spTree>
    <p:extLst>
      <p:ext uri="{BB962C8B-B14F-4D97-AF65-F5344CB8AC3E}">
        <p14:creationId xmlns:p14="http://schemas.microsoft.com/office/powerpoint/2010/main" val="364922852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39</a:t>
            </a:fld>
            <a:endParaRPr lang="en-US" altLang="en-US"/>
          </a:p>
        </p:txBody>
      </p:sp>
    </p:spTree>
    <p:extLst>
      <p:ext uri="{BB962C8B-B14F-4D97-AF65-F5344CB8AC3E}">
        <p14:creationId xmlns:p14="http://schemas.microsoft.com/office/powerpoint/2010/main" val="70084379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40</a:t>
            </a:fld>
            <a:endParaRPr lang="en-US" altLang="en-US"/>
          </a:p>
        </p:txBody>
      </p:sp>
    </p:spTree>
    <p:extLst>
      <p:ext uri="{BB962C8B-B14F-4D97-AF65-F5344CB8AC3E}">
        <p14:creationId xmlns:p14="http://schemas.microsoft.com/office/powerpoint/2010/main" val="112416465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2A43-5136-4AC1-862B-7ADF409249B8}" type="slidenum">
              <a:rPr lang="en-US" altLang="en-US" smtClean="0"/>
              <a:pPr>
                <a:defRPr/>
              </a:pPr>
              <a:t>41</a:t>
            </a:fld>
            <a:endParaRPr lang="en-US" altLang="en-US"/>
          </a:p>
        </p:txBody>
      </p:sp>
    </p:spTree>
    <p:extLst>
      <p:ext uri="{BB962C8B-B14F-4D97-AF65-F5344CB8AC3E}">
        <p14:creationId xmlns:p14="http://schemas.microsoft.com/office/powerpoint/2010/main" val="195929450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36694" indent="-336694">
              <a:buFont typeface="Arial" panose="020B0604020202020204" pitchFamily="34" charset="0"/>
              <a:buChar char="•"/>
            </a:pPr>
            <a:r>
              <a:rPr lang="en-GB" dirty="0"/>
              <a:t>Do constructivist and social constructivist activities help us to complete stages 2 and 3, or can they overload the working memory?</a:t>
            </a:r>
          </a:p>
          <a:p>
            <a:pPr marL="336694" indent="-336694">
              <a:buFont typeface="Arial" panose="020B0604020202020204" pitchFamily="34" charset="0"/>
              <a:buChar char="•"/>
            </a:pPr>
            <a:r>
              <a:rPr lang="en-GB" dirty="0"/>
              <a:t>To what extent do we need to ensure that there is sound existing knowledge for stage 3 to occur - the case for guided instruction (behaviourism?) – (see Kirschner, </a:t>
            </a:r>
            <a:r>
              <a:rPr lang="en-GB" dirty="0" err="1"/>
              <a:t>Sweller</a:t>
            </a:r>
            <a:r>
              <a:rPr lang="en-GB" dirty="0"/>
              <a:t> and Clark, 								       2006)</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42</a:t>
            </a:fld>
            <a:endParaRPr lang="en-US" altLang="en-US"/>
          </a:p>
        </p:txBody>
      </p:sp>
    </p:spTree>
    <p:extLst>
      <p:ext uri="{BB962C8B-B14F-4D97-AF65-F5344CB8AC3E}">
        <p14:creationId xmlns:p14="http://schemas.microsoft.com/office/powerpoint/2010/main" val="427629769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Meyer a Land  - Learning is hard. </a:t>
            </a:r>
            <a:endParaRPr lang="en-GB" dirty="0">
              <a:effectLst/>
            </a:endParaRPr>
          </a:p>
          <a:p>
            <a:r>
              <a:rPr lang="en-GB" dirty="0"/>
              <a:t>!  Notion that within specific disciplines there exist significant ‘threshold concepts’, leading to new and previously inaccessible ways of thinking about something(Meyer and Land, 2003). </a:t>
            </a:r>
            <a:endParaRPr lang="en-GB" dirty="0">
              <a:effectLst/>
            </a:endParaRPr>
          </a:p>
          <a:p>
            <a:endParaRPr lang="en-GB" dirty="0"/>
          </a:p>
          <a:p>
            <a:r>
              <a:rPr lang="en-GB" dirty="0"/>
              <a:t>Threshold concepts can be used to define potentially powerful transformative points in the student’s learning experience. In this sense they may be viewed as the ‘jewels in the curriculum’. </a:t>
            </a:r>
            <a:endParaRPr lang="en-GB" dirty="0">
              <a:effectLst/>
            </a:endParaRPr>
          </a:p>
          <a:p>
            <a:endParaRPr lang="en-GB" dirty="0"/>
          </a:p>
          <a:p>
            <a:r>
              <a:rPr lang="en-GB" dirty="0"/>
              <a:t>Liminality –from not- knowing to knowing. </a:t>
            </a:r>
            <a:endParaRPr lang="en-US" dirty="0"/>
          </a:p>
          <a:p>
            <a:endParaRPr lang="en-US" dirty="0"/>
          </a:p>
          <a:p>
            <a:r>
              <a:rPr lang="en-US" dirty="0"/>
              <a:t>What if then we took some of the </a:t>
            </a:r>
            <a:r>
              <a:rPr lang="en-US" dirty="0" err="1"/>
              <a:t>nodweddion</a:t>
            </a:r>
            <a:r>
              <a:rPr lang="en-US" dirty="0"/>
              <a:t> / characteristics of Play &amp; put them with our adult lives? Collaboration / sharing of ideas / no specific outcomes? / </a:t>
            </a:r>
          </a:p>
          <a:p>
            <a:endParaRPr lang="en-US" dirty="0"/>
          </a:p>
          <a:p>
            <a:r>
              <a:rPr lang="en-US" dirty="0"/>
              <a:t>Learning happens when people have to think hard Learning is hard – learning is uncomfortable, difficult, can feel overwhelming at the beginning. </a:t>
            </a:r>
          </a:p>
          <a:p>
            <a:r>
              <a:rPr lang="en-US" dirty="0"/>
              <a:t>Lead from the front and facilitate from the sides or the back - supporting learners construct meanings individually or with others socially. </a:t>
            </a:r>
          </a:p>
          <a:p>
            <a:endParaRPr lang="en-US" dirty="0"/>
          </a:p>
          <a:p>
            <a:r>
              <a:rPr lang="en-US" dirty="0"/>
              <a:t>And the reality is that a good teacher and a good learner adapts and modifies various methods / ways of learning – i.e. with others, provides guidance and accepts guidance, works individually, creates healthy working environment </a:t>
            </a:r>
            <a:r>
              <a:rPr lang="en-US" dirty="0" err="1"/>
              <a:t>condusive</a:t>
            </a:r>
            <a:r>
              <a:rPr lang="en-US" dirty="0"/>
              <a:t> to problem solving within a group of people. </a:t>
            </a:r>
          </a:p>
          <a:p>
            <a:endParaRPr lang="en-US" dirty="0"/>
          </a:p>
          <a:p>
            <a:pPr>
              <a:lnSpc>
                <a:spcPct val="90000"/>
              </a:lnSpc>
            </a:pPr>
            <a:r>
              <a:rPr lang="en-US" dirty="0"/>
              <a:t>Mae </a:t>
            </a:r>
            <a:r>
              <a:rPr lang="en-US" dirty="0" err="1"/>
              <a:t>dysgu’n</a:t>
            </a:r>
            <a:r>
              <a:rPr lang="en-US" dirty="0"/>
              <a:t> </a:t>
            </a:r>
            <a:r>
              <a:rPr lang="en-US" dirty="0" err="1"/>
              <a:t>anodd</a:t>
            </a:r>
            <a:r>
              <a:rPr lang="en-US" dirty="0"/>
              <a:t> – pan </a:t>
            </a:r>
            <a:r>
              <a:rPr lang="en-US" dirty="0" err="1"/>
              <a:t>rydych</a:t>
            </a:r>
            <a:r>
              <a:rPr lang="en-US" dirty="0"/>
              <a:t> </a:t>
            </a:r>
            <a:r>
              <a:rPr lang="en-US" dirty="0" err="1"/>
              <a:t>yn</a:t>
            </a:r>
            <a:r>
              <a:rPr lang="en-US" dirty="0"/>
              <a:t> </a:t>
            </a:r>
            <a:r>
              <a:rPr lang="en-US" dirty="0" err="1"/>
              <a:t>dysgu</a:t>
            </a:r>
            <a:r>
              <a:rPr lang="en-US" dirty="0"/>
              <a:t> </a:t>
            </a:r>
            <a:r>
              <a:rPr lang="en-US" dirty="0" err="1"/>
              <a:t>mae’n</a:t>
            </a:r>
            <a:r>
              <a:rPr lang="en-US" dirty="0"/>
              <a:t> </a:t>
            </a:r>
            <a:r>
              <a:rPr lang="en-US" dirty="0" err="1"/>
              <a:t>anghyfforddus</a:t>
            </a:r>
            <a:r>
              <a:rPr lang="en-US" dirty="0"/>
              <a:t>, </a:t>
            </a:r>
            <a:r>
              <a:rPr lang="en-US" dirty="0" err="1"/>
              <a:t>anodd</a:t>
            </a:r>
            <a:r>
              <a:rPr lang="en-US" dirty="0"/>
              <a:t> ac </a:t>
            </a:r>
            <a:r>
              <a:rPr lang="en-US" dirty="0" err="1"/>
              <a:t>mae’n</a:t>
            </a:r>
            <a:r>
              <a:rPr lang="en-US" dirty="0"/>
              <a:t> </a:t>
            </a:r>
            <a:r>
              <a:rPr lang="en-US" dirty="0" err="1"/>
              <a:t>medru</a:t>
            </a:r>
            <a:r>
              <a:rPr lang="en-US" dirty="0"/>
              <a:t> </a:t>
            </a:r>
            <a:r>
              <a:rPr lang="en-US" dirty="0" err="1"/>
              <a:t>teimlo’n</a:t>
            </a:r>
            <a:r>
              <a:rPr lang="en-US" dirty="0"/>
              <a:t> </a:t>
            </a:r>
            <a:r>
              <a:rPr lang="en-US" dirty="0" err="1"/>
              <a:t>llethol</a:t>
            </a:r>
            <a:r>
              <a:rPr lang="en-US" dirty="0"/>
              <a:t> </a:t>
            </a:r>
            <a:r>
              <a:rPr lang="en-US" dirty="0" err="1"/>
              <a:t>ar</a:t>
            </a:r>
            <a:r>
              <a:rPr lang="en-US" dirty="0"/>
              <a:t> y </a:t>
            </a:r>
            <a:r>
              <a:rPr lang="en-US" dirty="0" err="1"/>
              <a:t>dechrau</a:t>
            </a:r>
            <a:r>
              <a:rPr lang="en-US" dirty="0"/>
              <a:t>.</a:t>
            </a:r>
          </a:p>
          <a:p>
            <a:pPr>
              <a:lnSpc>
                <a:spcPct val="90000"/>
              </a:lnSpc>
            </a:pPr>
            <a:r>
              <a:rPr lang="en-US" dirty="0"/>
              <a:t>Dim </a:t>
            </a:r>
            <a:r>
              <a:rPr lang="en-US" dirty="0" err="1"/>
              <a:t>gwybod</a:t>
            </a:r>
            <a:r>
              <a:rPr lang="en-US" dirty="0"/>
              <a:t> – </a:t>
            </a:r>
            <a:r>
              <a:rPr lang="en-US" dirty="0" err="1"/>
              <a:t>gwybod</a:t>
            </a:r>
            <a:r>
              <a:rPr lang="en-US" dirty="0"/>
              <a:t> – </a:t>
            </a:r>
            <a:r>
              <a:rPr lang="en-US" dirty="0" err="1"/>
              <a:t>gwybod</a:t>
            </a:r>
            <a:r>
              <a:rPr lang="en-US" dirty="0"/>
              <a:t> </a:t>
            </a:r>
            <a:r>
              <a:rPr lang="en-US" dirty="0" err="1"/>
              <a:t>sut</a:t>
            </a:r>
            <a:r>
              <a:rPr lang="en-US" dirty="0"/>
              <a:t> </a:t>
            </a:r>
            <a:r>
              <a:rPr lang="en-US" dirty="0" err="1"/>
              <a:t>i</a:t>
            </a:r>
            <a:r>
              <a:rPr lang="en-US" dirty="0"/>
              <a:t>…</a:t>
            </a:r>
          </a:p>
          <a:p>
            <a:pPr>
              <a:lnSpc>
                <a:spcPct val="90000"/>
              </a:lnSpc>
            </a:pPr>
            <a:r>
              <a:rPr lang="en-US" dirty="0" err="1"/>
              <a:t>Arwain</a:t>
            </a:r>
            <a:r>
              <a:rPr lang="en-US" dirty="0"/>
              <a:t> y </a:t>
            </a:r>
            <a:r>
              <a:rPr lang="en-US" dirty="0" err="1"/>
              <a:t>dysgu</a:t>
            </a:r>
            <a:r>
              <a:rPr lang="en-US" dirty="0"/>
              <a:t> a </a:t>
            </a:r>
            <a:r>
              <a:rPr lang="en-US" dirty="0" err="1"/>
              <a:t>chefnogi</a:t>
            </a:r>
            <a:r>
              <a:rPr lang="en-US" dirty="0"/>
              <a:t> </a:t>
            </a:r>
            <a:r>
              <a:rPr lang="en-US" dirty="0" err="1"/>
              <a:t>o’r</a:t>
            </a:r>
            <a:r>
              <a:rPr lang="en-US" dirty="0"/>
              <a:t> </a:t>
            </a:r>
            <a:r>
              <a:rPr lang="en-US" dirty="0" err="1"/>
              <a:t>ochr</a:t>
            </a:r>
            <a:r>
              <a:rPr lang="en-US" dirty="0"/>
              <a:t> / </a:t>
            </a:r>
            <a:r>
              <a:rPr lang="en-US" dirty="0" err="1"/>
              <a:t>cefn</a:t>
            </a:r>
            <a:r>
              <a:rPr lang="en-US" dirty="0"/>
              <a:t> – </a:t>
            </a:r>
            <a:r>
              <a:rPr lang="en-US" dirty="0" err="1"/>
              <a:t>wrth</a:t>
            </a:r>
            <a:r>
              <a:rPr lang="en-US" dirty="0"/>
              <a:t> </a:t>
            </a:r>
            <a:r>
              <a:rPr lang="en-US" dirty="0" err="1"/>
              <a:t>i</a:t>
            </a:r>
            <a:r>
              <a:rPr lang="en-US" dirty="0"/>
              <a:t> </a:t>
            </a:r>
            <a:r>
              <a:rPr lang="en-US" dirty="0" err="1"/>
              <a:t>ddysgwyr</a:t>
            </a:r>
            <a:r>
              <a:rPr lang="en-US" dirty="0"/>
              <a:t> </a:t>
            </a:r>
            <a:r>
              <a:rPr lang="en-US" dirty="0" err="1"/>
              <a:t>llunio</a:t>
            </a:r>
            <a:r>
              <a:rPr lang="en-US" dirty="0"/>
              <a:t> </a:t>
            </a:r>
            <a:r>
              <a:rPr lang="en-US" dirty="0" err="1"/>
              <a:t>ystyr</a:t>
            </a:r>
            <a:r>
              <a:rPr lang="en-US" dirty="0"/>
              <a:t> </a:t>
            </a:r>
            <a:r>
              <a:rPr lang="en-US" dirty="0" err="1"/>
              <a:t>ar</a:t>
            </a:r>
            <a:r>
              <a:rPr lang="en-US" dirty="0"/>
              <a:t> ben </a:t>
            </a:r>
            <a:r>
              <a:rPr lang="en-US" dirty="0" err="1"/>
              <a:t>ei</a:t>
            </a:r>
            <a:r>
              <a:rPr lang="en-US" dirty="0"/>
              <a:t> </a:t>
            </a:r>
            <a:r>
              <a:rPr lang="en-US" dirty="0" err="1"/>
              <a:t>hun</a:t>
            </a:r>
            <a:r>
              <a:rPr lang="en-US" dirty="0"/>
              <a:t> ag / neu </a:t>
            </a:r>
            <a:r>
              <a:rPr lang="en-US" dirty="0" err="1"/>
              <a:t>gydag</a:t>
            </a:r>
            <a:r>
              <a:rPr lang="en-US" dirty="0"/>
              <a:t> </a:t>
            </a:r>
            <a:r>
              <a:rPr lang="en-US" dirty="0" err="1"/>
              <a:t>eraill</a:t>
            </a:r>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43</a:t>
            </a:fld>
            <a:endParaRPr lang="en-US" altLang="en-US"/>
          </a:p>
        </p:txBody>
      </p:sp>
    </p:spTree>
    <p:extLst>
      <p:ext uri="{BB962C8B-B14F-4D97-AF65-F5344CB8AC3E}">
        <p14:creationId xmlns:p14="http://schemas.microsoft.com/office/powerpoint/2010/main" val="303580537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US" dirty="0"/>
              <a:t>Abraham Maslow’s hierarchy of needs – proposed in a paper in “Psychological Review” his in 1943 “A theory of Human Motivation” .  Five tier model – hierarchy of human needs. There I little scientific basis to the theory.</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44</a:t>
            </a:fld>
            <a:endParaRPr lang="en-US" altLang="en-US"/>
          </a:p>
        </p:txBody>
      </p:sp>
    </p:spTree>
    <p:extLst>
      <p:ext uri="{BB962C8B-B14F-4D97-AF65-F5344CB8AC3E}">
        <p14:creationId xmlns:p14="http://schemas.microsoft.com/office/powerpoint/2010/main" val="26319051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45</a:t>
            </a:fld>
            <a:endParaRPr lang="en-US" altLang="en-US"/>
          </a:p>
        </p:txBody>
      </p:sp>
    </p:spTree>
    <p:extLst>
      <p:ext uri="{BB962C8B-B14F-4D97-AF65-F5344CB8AC3E}">
        <p14:creationId xmlns:p14="http://schemas.microsoft.com/office/powerpoint/2010/main" val="5934738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fld id="{A8542DE8-5C00-9947-917A-CDA6847C9767}" type="slidenum">
              <a:rPr lang="en-GB" altLang="en-US"/>
              <a:pPr/>
              <a:t>‹#›</a:t>
            </a:fld>
            <a:endParaRPr lang="en-GB" altLang="en-US"/>
          </a:p>
        </p:txBody>
      </p:sp>
    </p:spTree>
    <p:extLst>
      <p:ext uri="{BB962C8B-B14F-4D97-AF65-F5344CB8AC3E}">
        <p14:creationId xmlns:p14="http://schemas.microsoft.com/office/powerpoint/2010/main" val="1015713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6"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png"/><Relationship Id="rId4" Type="http://schemas.openxmlformats.org/officeDocument/2006/relationships/image" Target="../media/image26.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jpe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7" Type="http://schemas.openxmlformats.org/officeDocument/2006/relationships/image" Target="../media/image38.jpe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_rels/slide28.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image" Target="../media/image39.jpeg"/><Relationship Id="rId7" Type="http://schemas.openxmlformats.org/officeDocument/2006/relationships/image" Target="../media/image43.jpe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png"/></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www.google.co.uk/url?sa=i&amp;rct=j&amp;q=&amp;esrc=s&amp;frm=1&amp;source=images&amp;cd=&amp;cad=rja&amp;uact=8&amp;ved=0CAcQjRw&amp;url=http://www.youtube.com/watch?v=iEKLFS-aKcw&amp;ei=aHKSVeHaDYmR7Ab-7aGwCg&amp;bvm=bv.96783405,d.ZGU&amp;psig=AFQjCNEygEv_q6C3ajYhUgCYZ8zWw689Vw&amp;ust=1435747297666509" TargetMode="External"/><Relationship Id="rId3" Type="http://schemas.openxmlformats.org/officeDocument/2006/relationships/hyperlink" Target="http://www.google.co.uk/url?sa=i&amp;rct=j&amp;q=&amp;esrc=s&amp;frm=1&amp;source=images&amp;cd=&amp;cad=rja&amp;uact=8&amp;ved=0CAcQjRw&amp;url=http://www.twentysteps.com/&amp;ei=zHOSVebRMIHN7QaI7oHoBw&amp;psig=AFQjCNEO4Pk8ZjfWmSHM8zGB6-Ft8r2ffw&amp;ust=1435747590058257" TargetMode="External"/><Relationship Id="rId7" Type="http://schemas.openxmlformats.org/officeDocument/2006/relationships/image" Target="../media/image53.jpeg"/><Relationship Id="rId2" Type="http://schemas.openxmlformats.org/officeDocument/2006/relationships/notesSlide" Target="../notesSlides/notesSlide41.xml"/><Relationship Id="rId1" Type="http://schemas.openxmlformats.org/officeDocument/2006/relationships/slideLayout" Target="../slideLayouts/slideLayout4.xml"/><Relationship Id="rId6" Type="http://schemas.openxmlformats.org/officeDocument/2006/relationships/hyperlink" Target="http://www.google.co.uk/url?sa=i&amp;rct=j&amp;q=&amp;esrc=s&amp;frm=1&amp;source=images&amp;cd=&amp;cad=rja&amp;uact=8&amp;ved=0CAcQjRw&amp;url=http://www.telegraph.co.uk/finance/newsbysector/retailandconsumer/10032507/Advert-music-nets-writers-10m-with-Go-Compare-most-played.html&amp;ei=D3KSVarNFerG7Aa-3Y2gDQ&amp;bvm=bv.96783405,d.ZGU&amp;psig=AFQjCNEO0gw0GY0ZP-FBirbs54oepIqJPA&amp;ust=1435747210650043" TargetMode="External"/><Relationship Id="rId5" Type="http://schemas.openxmlformats.org/officeDocument/2006/relationships/image" Target="../media/image52.jpeg"/><Relationship Id="rId4" Type="http://schemas.openxmlformats.org/officeDocument/2006/relationships/image" Target="../media/image51.jpeg"/><Relationship Id="rId9" Type="http://schemas.openxmlformats.org/officeDocument/2006/relationships/image" Target="../media/image54.jpeg"/></Relationships>
</file>

<file path=ppt/slides/_rels/slide4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hyperlink" Target="mailto:Heddwen.davies@uwtsd.ac.uk"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539552" y="404664"/>
            <a:ext cx="9001000" cy="3168352"/>
          </a:xfrm>
        </p:spPr>
        <p:txBody>
          <a:bodyPr/>
          <a:lstStyle/>
          <a:p>
            <a:pPr>
              <a:buFont typeface="Wingdings" panose="05000000000000000000" pitchFamily="2" charset="2"/>
              <a:buNone/>
              <a:defRPr/>
            </a:pPr>
            <a:r>
              <a:rPr lang="en-GB" altLang="en-US" sz="3600" b="1" dirty="0">
                <a:solidFill>
                  <a:schemeClr val="bg1">
                    <a:lumMod val="95000"/>
                  </a:schemeClr>
                </a:solidFill>
              </a:rPr>
              <a:t>BMPE 5005 </a:t>
            </a:r>
            <a:br>
              <a:rPr lang="en-GB" altLang="en-US" sz="3600" b="1" dirty="0">
                <a:solidFill>
                  <a:schemeClr val="bg1">
                    <a:lumMod val="95000"/>
                  </a:schemeClr>
                </a:solidFill>
              </a:rPr>
            </a:br>
            <a:br>
              <a:rPr lang="en-GB" altLang="en-US" sz="3600" b="1" dirty="0">
                <a:solidFill>
                  <a:schemeClr val="bg1">
                    <a:lumMod val="95000"/>
                  </a:schemeClr>
                </a:solidFill>
              </a:rPr>
            </a:br>
            <a:r>
              <a:rPr lang="en-GB" altLang="en-US" sz="3600" b="1" dirty="0" err="1">
                <a:solidFill>
                  <a:schemeClr val="bg1">
                    <a:lumMod val="95000"/>
                  </a:schemeClr>
                </a:solidFill>
              </a:rPr>
              <a:t>Chwarae</a:t>
            </a:r>
            <a:r>
              <a:rPr lang="en-GB" altLang="en-US" sz="3600" b="1" dirty="0">
                <a:solidFill>
                  <a:schemeClr val="bg1">
                    <a:lumMod val="95000"/>
                  </a:schemeClr>
                </a:solidFill>
              </a:rPr>
              <a:t> </a:t>
            </a:r>
            <a:r>
              <a:rPr lang="en-GB" altLang="en-US" sz="3600" b="1" dirty="0" err="1">
                <a:solidFill>
                  <a:schemeClr val="bg1">
                    <a:lumMod val="95000"/>
                  </a:schemeClr>
                </a:solidFill>
              </a:rPr>
              <a:t>ym</a:t>
            </a:r>
            <a:r>
              <a:rPr lang="en-GB" altLang="en-US" sz="3600" b="1" dirty="0">
                <a:solidFill>
                  <a:schemeClr val="bg1">
                    <a:lumMod val="95000"/>
                  </a:schemeClr>
                </a:solidFill>
              </a:rPr>
              <a:t> </a:t>
            </a:r>
            <a:r>
              <a:rPr lang="en-GB" altLang="en-US" sz="3600" b="1" dirty="0" err="1">
                <a:solidFill>
                  <a:schemeClr val="bg1">
                    <a:lumMod val="95000"/>
                  </a:schemeClr>
                </a:solidFill>
              </a:rPr>
              <a:t>myd</a:t>
            </a:r>
            <a:r>
              <a:rPr lang="en-GB" altLang="en-US" sz="3600" b="1" dirty="0">
                <a:solidFill>
                  <a:schemeClr val="bg1">
                    <a:lumMod val="95000"/>
                  </a:schemeClr>
                </a:solidFill>
              </a:rPr>
              <a:t> </a:t>
            </a:r>
            <a:r>
              <a:rPr lang="en-GB" altLang="en-US" sz="3600" b="1" dirty="0" err="1">
                <a:solidFill>
                  <a:schemeClr val="bg1">
                    <a:lumMod val="95000"/>
                  </a:schemeClr>
                </a:solidFill>
              </a:rPr>
              <a:t>Addysg</a:t>
            </a:r>
            <a:r>
              <a:rPr lang="en-GB" altLang="en-US" sz="3600" b="1" dirty="0">
                <a:solidFill>
                  <a:schemeClr val="bg1">
                    <a:lumMod val="95000"/>
                  </a:schemeClr>
                </a:solidFill>
              </a:rPr>
              <a:t> a </a:t>
            </a:r>
            <a:r>
              <a:rPr lang="en-GB" altLang="en-US" sz="3600" b="1" dirty="0" err="1">
                <a:solidFill>
                  <a:schemeClr val="bg1">
                    <a:lumMod val="95000"/>
                  </a:schemeClr>
                </a:solidFill>
              </a:rPr>
              <a:t>thu</a:t>
            </a:r>
            <a:r>
              <a:rPr lang="en-GB" altLang="en-US" sz="3600" b="1" dirty="0">
                <a:solidFill>
                  <a:schemeClr val="bg1">
                    <a:lumMod val="95000"/>
                  </a:schemeClr>
                </a:solidFill>
              </a:rPr>
              <a:t> </a:t>
            </a:r>
            <a:r>
              <a:rPr lang="en-GB" altLang="en-US" sz="3600" b="1" dirty="0" err="1">
                <a:solidFill>
                  <a:schemeClr val="bg1">
                    <a:lumMod val="95000"/>
                  </a:schemeClr>
                </a:solidFill>
              </a:rPr>
              <a:t>allan</a:t>
            </a:r>
            <a:br>
              <a:rPr lang="en-GB" altLang="en-US" sz="3600" b="1" dirty="0">
                <a:solidFill>
                  <a:schemeClr val="bg1">
                    <a:lumMod val="95000"/>
                  </a:schemeClr>
                </a:solidFill>
              </a:rPr>
            </a:br>
            <a:r>
              <a:rPr lang="en-GB" altLang="en-US" sz="3600" b="1" dirty="0">
                <a:solidFill>
                  <a:schemeClr val="bg1">
                    <a:lumMod val="95000"/>
                  </a:schemeClr>
                </a:solidFill>
              </a:rPr>
              <a:t>Play in Education and the Outdoors</a:t>
            </a:r>
            <a:br>
              <a:rPr lang="en-GB" altLang="en-US" sz="36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4974145" y="3851709"/>
            <a:ext cx="4248472" cy="174687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 Lecture 6</a:t>
            </a:r>
          </a:p>
          <a:p>
            <a:pPr>
              <a:buFont typeface="Wingdings" panose="05000000000000000000" pitchFamily="2" charset="2"/>
              <a:buNone/>
              <a:defRPr/>
            </a:pPr>
            <a:r>
              <a:rPr lang="en-GB" altLang="en-US" b="1" dirty="0">
                <a:solidFill>
                  <a:schemeClr val="bg1"/>
                </a:solidFill>
              </a:rPr>
              <a:t>16/10/2020</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51520" y="4725144"/>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extLst>
      <p:ext uri="{BB962C8B-B14F-4D97-AF65-F5344CB8AC3E}">
        <p14:creationId xmlns:p14="http://schemas.microsoft.com/office/powerpoint/2010/main" val="19679330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572000" cy="764704"/>
          </a:xfrm>
          <a:solidFill>
            <a:schemeClr val="accent5">
              <a:lumMod val="75000"/>
            </a:schemeClr>
          </a:solidFill>
        </p:spPr>
        <p:txBody>
          <a:bodyPr/>
          <a:lstStyle/>
          <a:p>
            <a:pPr algn="l"/>
            <a:r>
              <a:rPr lang="en-US" altLang="en-US" sz="3200" b="1" dirty="0" err="1">
                <a:solidFill>
                  <a:schemeClr val="bg1"/>
                </a:solidFill>
              </a:rPr>
              <a:t>Amcanion</a:t>
            </a:r>
            <a:r>
              <a:rPr lang="en-US" altLang="en-US" sz="3200" b="1" dirty="0">
                <a:solidFill>
                  <a:schemeClr val="bg1"/>
                </a:solidFill>
              </a:rPr>
              <a:t> / Aims :</a:t>
            </a:r>
            <a:endParaRPr lang="en-US" altLang="en-US" sz="4000" b="1" dirty="0">
              <a:solidFill>
                <a:schemeClr val="bg1"/>
              </a:solidFill>
            </a:endParaRPr>
          </a:p>
        </p:txBody>
      </p:sp>
      <p:sp>
        <p:nvSpPr>
          <p:cNvPr id="5" name="Content Placeholder 4">
            <a:extLst>
              <a:ext uri="{FF2B5EF4-FFF2-40B4-BE49-F238E27FC236}">
                <a16:creationId xmlns:a16="http://schemas.microsoft.com/office/drawing/2014/main" id="{FDC8EA92-0B74-A249-9B93-73460C085BF5}"/>
              </a:ext>
            </a:extLst>
          </p:cNvPr>
          <p:cNvSpPr txBox="1">
            <a:spLocks/>
          </p:cNvSpPr>
          <p:nvPr/>
        </p:nvSpPr>
        <p:spPr bwMode="auto">
          <a:xfrm>
            <a:off x="0" y="759024"/>
            <a:ext cx="4499992" cy="5184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1800" dirty="0" err="1"/>
              <a:t>Datblygu</a:t>
            </a:r>
            <a:r>
              <a:rPr lang="en-US" sz="1800" dirty="0"/>
              <a:t> </a:t>
            </a:r>
            <a:r>
              <a:rPr lang="en-US" sz="1800" dirty="0" err="1"/>
              <a:t>dealltwriaeth</a:t>
            </a:r>
            <a:r>
              <a:rPr lang="en-US" sz="1800" dirty="0"/>
              <a:t> </a:t>
            </a:r>
            <a:r>
              <a:rPr lang="en-US" sz="1800" dirty="0" err="1"/>
              <a:t>sut</a:t>
            </a:r>
            <a:r>
              <a:rPr lang="en-US" sz="1800" dirty="0"/>
              <a:t> </a:t>
            </a:r>
            <a:r>
              <a:rPr lang="en-US" sz="1800" dirty="0" err="1"/>
              <a:t>mae’r</a:t>
            </a:r>
            <a:r>
              <a:rPr lang="en-US" sz="1800" dirty="0"/>
              <a:t> </a:t>
            </a:r>
            <a:r>
              <a:rPr lang="en-US" sz="1800" dirty="0" err="1"/>
              <a:t>Cyfnod</a:t>
            </a:r>
            <a:r>
              <a:rPr lang="en-US" sz="1800" dirty="0"/>
              <a:t> Sylfaen </a:t>
            </a:r>
            <a:r>
              <a:rPr lang="en-US" sz="1800" dirty="0" err="1"/>
              <a:t>yn</a:t>
            </a:r>
            <a:r>
              <a:rPr lang="en-US" sz="1800" dirty="0"/>
              <a:t> </a:t>
            </a:r>
            <a:r>
              <a:rPr lang="en-US" sz="1800" dirty="0" err="1"/>
              <a:t>gweithio</a:t>
            </a:r>
            <a:r>
              <a:rPr lang="en-US" sz="1800" dirty="0"/>
              <a:t> </a:t>
            </a:r>
            <a:r>
              <a:rPr lang="en-US" sz="1800" dirty="0" err="1"/>
              <a:t>mewn</a:t>
            </a:r>
            <a:r>
              <a:rPr lang="en-US" sz="1800" dirty="0"/>
              <a:t> </a:t>
            </a:r>
            <a:r>
              <a:rPr lang="en-US" sz="1800" dirty="0" err="1"/>
              <a:t>ysgolion</a:t>
            </a:r>
            <a:r>
              <a:rPr lang="en-US" sz="1800" dirty="0"/>
              <a:t>. </a:t>
            </a:r>
          </a:p>
          <a:p>
            <a:pPr eaLnBrk="1" hangingPunct="1"/>
            <a:endParaRPr lang="en-US" sz="1800" dirty="0"/>
          </a:p>
          <a:p>
            <a:pPr eaLnBrk="1" hangingPunct="1"/>
            <a:r>
              <a:rPr lang="en-US" sz="1800" dirty="0" err="1"/>
              <a:t>Datblygu</a:t>
            </a:r>
            <a:r>
              <a:rPr lang="en-US" sz="1800" dirty="0"/>
              <a:t> </a:t>
            </a:r>
            <a:r>
              <a:rPr lang="en-US" sz="1800" dirty="0" err="1"/>
              <a:t>dealltwriaeth</a:t>
            </a:r>
            <a:r>
              <a:rPr lang="en-US" sz="1800" dirty="0"/>
              <a:t> </a:t>
            </a:r>
            <a:r>
              <a:rPr lang="en-US" sz="1800" dirty="0" err="1"/>
              <a:t>beth</a:t>
            </a:r>
            <a:r>
              <a:rPr lang="en-US" sz="1800" dirty="0"/>
              <a:t> </a:t>
            </a:r>
            <a:r>
              <a:rPr lang="en-US" sz="1800" dirty="0" err="1"/>
              <a:t>ydy</a:t>
            </a:r>
            <a:r>
              <a:rPr lang="en-US" sz="1800" dirty="0"/>
              <a:t> ‘</a:t>
            </a:r>
            <a:r>
              <a:rPr lang="en-US" sz="1800" dirty="0" err="1"/>
              <a:t>pedagogeg</a:t>
            </a:r>
            <a:r>
              <a:rPr lang="en-US" sz="1800" dirty="0"/>
              <a:t> </a:t>
            </a:r>
            <a:r>
              <a:rPr lang="en-US" sz="1800" dirty="0" err="1"/>
              <a:t>chwarae</a:t>
            </a:r>
            <a:r>
              <a:rPr lang="en-US" sz="1800" dirty="0"/>
              <a:t>’</a:t>
            </a:r>
          </a:p>
          <a:p>
            <a:pPr eaLnBrk="1" hangingPunct="1"/>
            <a:endParaRPr lang="en-US" sz="1800" dirty="0"/>
          </a:p>
          <a:p>
            <a:pPr eaLnBrk="1" hangingPunct="1"/>
            <a:r>
              <a:rPr lang="en-US" sz="1800" dirty="0" err="1"/>
              <a:t>Datblygu</a:t>
            </a:r>
            <a:r>
              <a:rPr lang="en-US" sz="1800" dirty="0"/>
              <a:t> </a:t>
            </a:r>
            <a:r>
              <a:rPr lang="en-US" sz="1800" dirty="0" err="1"/>
              <a:t>gwerthfawrogiad</a:t>
            </a:r>
            <a:r>
              <a:rPr lang="en-US" sz="1800" dirty="0"/>
              <a:t> o </a:t>
            </a:r>
            <a:r>
              <a:rPr lang="en-US" sz="1800" dirty="0" err="1"/>
              <a:t>werth</a:t>
            </a:r>
            <a:r>
              <a:rPr lang="en-US" sz="1800" dirty="0"/>
              <a:t> </a:t>
            </a:r>
            <a:r>
              <a:rPr lang="en-US" sz="1800" dirty="0" err="1"/>
              <a:t>chwarae</a:t>
            </a:r>
            <a:r>
              <a:rPr lang="en-US" sz="1800" dirty="0"/>
              <a:t> </a:t>
            </a:r>
            <a:r>
              <a:rPr lang="en-US" sz="1800" dirty="0" err="1"/>
              <a:t>yn</a:t>
            </a:r>
            <a:r>
              <a:rPr lang="en-US" sz="1800" dirty="0"/>
              <a:t> </a:t>
            </a:r>
            <a:r>
              <a:rPr lang="en-US" sz="1800" dirty="0" err="1"/>
              <a:t>addysg</a:t>
            </a:r>
            <a:r>
              <a:rPr lang="en-US" sz="1800" dirty="0"/>
              <a:t> </a:t>
            </a:r>
            <a:r>
              <a:rPr lang="en-US" sz="1800" dirty="0" err="1"/>
              <a:t>blynyddoedd</a:t>
            </a:r>
            <a:r>
              <a:rPr lang="en-US" sz="1800" dirty="0"/>
              <a:t> </a:t>
            </a:r>
            <a:r>
              <a:rPr lang="en-US" sz="1800" dirty="0" err="1"/>
              <a:t>cynnar</a:t>
            </a:r>
            <a:r>
              <a:rPr lang="en-US" sz="1800" dirty="0"/>
              <a:t>. </a:t>
            </a:r>
          </a:p>
          <a:p>
            <a:pPr eaLnBrk="1" hangingPunct="1"/>
            <a:endParaRPr lang="en-US" sz="1800" dirty="0"/>
          </a:p>
          <a:p>
            <a:pPr eaLnBrk="1" hangingPunct="1"/>
            <a:r>
              <a:rPr lang="en-US" sz="1800" dirty="0" err="1"/>
              <a:t>Dylanwad</a:t>
            </a:r>
            <a:r>
              <a:rPr lang="en-US" sz="1800" dirty="0"/>
              <a:t> </a:t>
            </a:r>
            <a:r>
              <a:rPr lang="en-US" sz="1800" dirty="0" err="1"/>
              <a:t>pedagogeg</a:t>
            </a:r>
            <a:r>
              <a:rPr lang="en-US" sz="1800" dirty="0"/>
              <a:t> </a:t>
            </a:r>
            <a:r>
              <a:rPr lang="en-US" sz="1800" dirty="0" err="1"/>
              <a:t>chwarae</a:t>
            </a:r>
            <a:r>
              <a:rPr lang="en-US" sz="1800" dirty="0"/>
              <a:t>   </a:t>
            </a:r>
            <a:r>
              <a:rPr lang="en-US" sz="1800" dirty="0" err="1"/>
              <a:t>i</a:t>
            </a:r>
            <a:r>
              <a:rPr lang="en-US" sz="1800" dirty="0"/>
              <a:t> </a:t>
            </a:r>
            <a:r>
              <a:rPr lang="en-US" sz="1800" dirty="0" err="1"/>
              <a:t>gyfoethogi</a:t>
            </a:r>
            <a:r>
              <a:rPr lang="en-US" sz="1800" dirty="0"/>
              <a:t> </a:t>
            </a:r>
            <a:r>
              <a:rPr lang="en-US" sz="1800" dirty="0" err="1"/>
              <a:t>dysgu</a:t>
            </a:r>
            <a:r>
              <a:rPr lang="en-US" sz="1800" dirty="0"/>
              <a:t> </a:t>
            </a:r>
            <a:r>
              <a:rPr lang="en-US" sz="1800" dirty="0" err="1"/>
              <a:t>yn</a:t>
            </a:r>
            <a:r>
              <a:rPr lang="en-US" sz="1800" dirty="0"/>
              <a:t> y </a:t>
            </a:r>
            <a:r>
              <a:rPr lang="en-US" sz="1800" dirty="0" err="1"/>
              <a:t>Cyfnod</a:t>
            </a:r>
            <a:r>
              <a:rPr lang="en-US" sz="1800" dirty="0"/>
              <a:t> Sylfaen. </a:t>
            </a:r>
          </a:p>
          <a:p>
            <a:pPr eaLnBrk="1" hangingPunct="1"/>
            <a:endParaRPr lang="en-US" sz="1800" dirty="0"/>
          </a:p>
          <a:p>
            <a:pPr eaLnBrk="1" hangingPunct="1"/>
            <a:r>
              <a:rPr lang="en-US" sz="1800" dirty="0" err="1"/>
              <a:t>Ennill</a:t>
            </a:r>
            <a:r>
              <a:rPr lang="en-US" sz="1800" dirty="0"/>
              <a:t> </a:t>
            </a:r>
            <a:r>
              <a:rPr lang="en-US" sz="1800" dirty="0" err="1"/>
              <a:t>gwell</a:t>
            </a:r>
            <a:r>
              <a:rPr lang="en-US" sz="1800" dirty="0"/>
              <a:t> </a:t>
            </a:r>
            <a:r>
              <a:rPr lang="en-US" sz="1800" dirty="0" err="1"/>
              <a:t>dealltwriaeth</a:t>
            </a:r>
            <a:r>
              <a:rPr lang="en-US" sz="1800" dirty="0"/>
              <a:t> o </a:t>
            </a:r>
            <a:r>
              <a:rPr lang="en-US" sz="1800" dirty="0" err="1"/>
              <a:t>sut</a:t>
            </a:r>
            <a:r>
              <a:rPr lang="en-US" sz="1800" dirty="0"/>
              <a:t> </a:t>
            </a:r>
            <a:r>
              <a:rPr lang="en-US" sz="1800" dirty="0" err="1"/>
              <a:t>mae</a:t>
            </a:r>
            <a:r>
              <a:rPr lang="en-US" sz="1800" dirty="0"/>
              <a:t> plant </a:t>
            </a:r>
            <a:r>
              <a:rPr lang="en-US" sz="1800" dirty="0" err="1"/>
              <a:t>yn</a:t>
            </a:r>
            <a:r>
              <a:rPr lang="en-US" sz="1800" dirty="0"/>
              <a:t> </a:t>
            </a:r>
            <a:r>
              <a:rPr lang="en-US" sz="1800" dirty="0" err="1"/>
              <a:t>dysgu</a:t>
            </a:r>
            <a:r>
              <a:rPr lang="en-US" sz="1800" dirty="0"/>
              <a:t>. </a:t>
            </a:r>
          </a:p>
        </p:txBody>
      </p:sp>
      <p:sp>
        <p:nvSpPr>
          <p:cNvPr id="6" name="Content Placeholder 5">
            <a:extLst>
              <a:ext uri="{FF2B5EF4-FFF2-40B4-BE49-F238E27FC236}">
                <a16:creationId xmlns:a16="http://schemas.microsoft.com/office/drawing/2014/main" id="{D7828996-BE25-8045-8A16-16D00A270D04}"/>
              </a:ext>
            </a:extLst>
          </p:cNvPr>
          <p:cNvSpPr txBox="1">
            <a:spLocks/>
          </p:cNvSpPr>
          <p:nvPr/>
        </p:nvSpPr>
        <p:spPr>
          <a:xfrm>
            <a:off x="4788024" y="10754"/>
            <a:ext cx="4296166" cy="5782952"/>
          </a:xfrm>
          <a:prstGeom prst="rect">
            <a:avLst/>
          </a:prstGeom>
        </p:spPr>
        <p:txBody>
          <a:bodyPr>
            <a:normAutofit fontScale="70000" lnSpcReduction="20000"/>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a:t>To develop an understanding of how the Foundation Phase is taught</a:t>
            </a:r>
          </a:p>
          <a:p>
            <a:pPr marL="0" indent="0" eaLnBrk="1" hangingPunct="1">
              <a:buNone/>
            </a:pPr>
            <a:endParaRPr lang="en-US" dirty="0"/>
          </a:p>
          <a:p>
            <a:pPr eaLnBrk="1" hangingPunct="1"/>
            <a:r>
              <a:rPr lang="en-US" dirty="0"/>
              <a:t>To develop an understanding of what is meant by ‘play pedagogy’</a:t>
            </a:r>
          </a:p>
          <a:p>
            <a:pPr eaLnBrk="1" hangingPunct="1"/>
            <a:endParaRPr lang="en-US" dirty="0"/>
          </a:p>
          <a:p>
            <a:pPr eaLnBrk="1" hangingPunct="1"/>
            <a:r>
              <a:rPr lang="en-US" dirty="0"/>
              <a:t>Develop an appreciation of the value of play in early education. </a:t>
            </a:r>
          </a:p>
          <a:p>
            <a:pPr eaLnBrk="1" hangingPunct="1"/>
            <a:endParaRPr lang="en-GB" dirty="0"/>
          </a:p>
          <a:p>
            <a:pPr eaLnBrk="1" hangingPunct="1"/>
            <a:r>
              <a:rPr lang="en-US" dirty="0"/>
              <a:t>Consider how play pedagogy is incorporated within the Foundation Phase to enhance learning. </a:t>
            </a:r>
          </a:p>
          <a:p>
            <a:pPr eaLnBrk="1" hangingPunct="1"/>
            <a:endParaRPr lang="en-US" dirty="0"/>
          </a:p>
          <a:p>
            <a:pPr eaLnBrk="1" hangingPunct="1"/>
            <a:r>
              <a:rPr lang="en-US" dirty="0"/>
              <a:t>Gain a better understanding of how children learn.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CC3A9-2244-8145-890A-1E65F848105B}"/>
              </a:ext>
            </a:extLst>
          </p:cNvPr>
          <p:cNvSpPr>
            <a:spLocks noGrp="1"/>
          </p:cNvSpPr>
          <p:nvPr>
            <p:ph type="title"/>
          </p:nvPr>
        </p:nvSpPr>
        <p:spPr>
          <a:xfrm>
            <a:off x="453153" y="35796"/>
            <a:ext cx="8229600" cy="1143000"/>
          </a:xfrm>
        </p:spPr>
        <p:txBody>
          <a:bodyPr/>
          <a:lstStyle/>
          <a:p>
            <a:r>
              <a:rPr lang="en-US" dirty="0"/>
              <a:t>Break out room task</a:t>
            </a:r>
          </a:p>
        </p:txBody>
      </p:sp>
      <p:sp>
        <p:nvSpPr>
          <p:cNvPr id="3" name="Content Placeholder 2">
            <a:extLst>
              <a:ext uri="{FF2B5EF4-FFF2-40B4-BE49-F238E27FC236}">
                <a16:creationId xmlns:a16="http://schemas.microsoft.com/office/drawing/2014/main" id="{8FB0847B-2E35-2741-A709-487E424DABE9}"/>
              </a:ext>
            </a:extLst>
          </p:cNvPr>
          <p:cNvSpPr>
            <a:spLocks noGrp="1"/>
          </p:cNvSpPr>
          <p:nvPr>
            <p:ph sz="half" idx="1"/>
          </p:nvPr>
        </p:nvSpPr>
        <p:spPr>
          <a:xfrm>
            <a:off x="453153" y="1340768"/>
            <a:ext cx="8229600" cy="3989040"/>
          </a:xfrm>
        </p:spPr>
        <p:txBody>
          <a:bodyPr/>
          <a:lstStyle/>
          <a:p>
            <a:pPr marL="0" indent="0">
              <a:buNone/>
            </a:pPr>
            <a:r>
              <a:rPr lang="en-GB" sz="2000" dirty="0"/>
              <a:t>1</a:t>
            </a:r>
            <a:r>
              <a:rPr lang="en-GB" sz="2000" baseline="30000" dirty="0"/>
              <a:t>st</a:t>
            </a:r>
            <a:r>
              <a:rPr lang="en-GB" sz="2000" dirty="0"/>
              <a:t> Task : </a:t>
            </a:r>
          </a:p>
          <a:p>
            <a:pPr marL="0" indent="0">
              <a:buNone/>
            </a:pPr>
            <a:r>
              <a:rPr lang="en-GB" sz="2000" dirty="0"/>
              <a:t>Scenario : When you were between 3 and 8 </a:t>
            </a:r>
            <a:r>
              <a:rPr lang="en-GB" sz="2000" dirty="0" err="1"/>
              <a:t>yrs</a:t>
            </a:r>
            <a:r>
              <a:rPr lang="en-GB" sz="2000" dirty="0"/>
              <a:t> old </a:t>
            </a:r>
          </a:p>
          <a:p>
            <a:pPr marL="0" indent="0">
              <a:buNone/>
            </a:pPr>
            <a:r>
              <a:rPr lang="en-GB" sz="2000" b="1" dirty="0"/>
              <a:t>(1) what types of games do you remember playing? </a:t>
            </a:r>
          </a:p>
          <a:p>
            <a:pPr marL="0" indent="0">
              <a:buNone/>
            </a:pPr>
            <a:r>
              <a:rPr lang="en-GB" sz="2000" b="1" dirty="0"/>
              <a:t>(2) did your play involve...</a:t>
            </a:r>
            <a:r>
              <a:rPr lang="en-GB" sz="2000" dirty="0"/>
              <a:t> (</a:t>
            </a:r>
            <a:r>
              <a:rPr lang="en-GB" sz="2000" dirty="0" err="1"/>
              <a:t>i</a:t>
            </a:r>
            <a:r>
              <a:rPr lang="en-GB" sz="2000" dirty="0"/>
              <a:t>)rules? (ii)specific area / space used? (iii)children you played with same or varied? type of equipment?</a:t>
            </a:r>
            <a:r>
              <a:rPr lang="en-GB" sz="2000" b="1" dirty="0"/>
              <a:t> </a:t>
            </a:r>
          </a:p>
          <a:p>
            <a:pPr marL="0" indent="0">
              <a:buNone/>
            </a:pPr>
            <a:r>
              <a:rPr lang="en-GB" sz="2000" b="1" dirty="0"/>
              <a:t>(3)what type of movements did these games involve?</a:t>
            </a:r>
            <a:r>
              <a:rPr lang="en-GB" sz="2000" dirty="0"/>
              <a:t> </a:t>
            </a:r>
            <a:r>
              <a:rPr lang="en-GB" sz="2000" dirty="0" err="1"/>
              <a:t>e.e.</a:t>
            </a:r>
            <a:r>
              <a:rPr lang="en-GB" sz="2000" dirty="0"/>
              <a:t> running?  </a:t>
            </a:r>
          </a:p>
          <a:p>
            <a:pPr marL="0" indent="0">
              <a:buNone/>
            </a:pPr>
            <a:endParaRPr lang="en-GB" sz="2000" dirty="0"/>
          </a:p>
          <a:p>
            <a:pPr marL="0" indent="0">
              <a:buNone/>
            </a:pPr>
            <a:r>
              <a:rPr lang="en-GB" sz="2000" dirty="0"/>
              <a:t>2</a:t>
            </a:r>
            <a:r>
              <a:rPr lang="en-GB" sz="2000" baseline="30000" dirty="0"/>
              <a:t>nd</a:t>
            </a:r>
            <a:r>
              <a:rPr lang="en-GB" sz="2000" dirty="0"/>
              <a:t> Task :</a:t>
            </a:r>
          </a:p>
          <a:p>
            <a:pPr marL="0" indent="0">
              <a:buNone/>
            </a:pPr>
            <a:r>
              <a:rPr lang="en-GB" sz="2000" b="1" dirty="0"/>
              <a:t>Write a definition of play pedagogy</a:t>
            </a:r>
          </a:p>
        </p:txBody>
      </p:sp>
    </p:spTree>
    <p:extLst>
      <p:ext uri="{BB962C8B-B14F-4D97-AF65-F5344CB8AC3E}">
        <p14:creationId xmlns:p14="http://schemas.microsoft.com/office/powerpoint/2010/main" val="671431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57EA8-DD8B-1E43-BA64-5AE9133D3552}"/>
              </a:ext>
            </a:extLst>
          </p:cNvPr>
          <p:cNvSpPr>
            <a:spLocks noGrp="1"/>
          </p:cNvSpPr>
          <p:nvPr>
            <p:ph type="title"/>
          </p:nvPr>
        </p:nvSpPr>
        <p:spPr/>
        <p:txBody>
          <a:bodyPr/>
          <a:lstStyle/>
          <a:p>
            <a:endParaRPr lang="en-US" dirty="0"/>
          </a:p>
        </p:txBody>
      </p:sp>
      <p:pic>
        <p:nvPicPr>
          <p:cNvPr id="5" name="Picture 8" descr="Exploring-the-jungleSmall">
            <a:extLst>
              <a:ext uri="{FF2B5EF4-FFF2-40B4-BE49-F238E27FC236}">
                <a16:creationId xmlns:a16="http://schemas.microsoft.com/office/drawing/2014/main" id="{792BBE09-E921-7B4D-BAF5-AAA3DCF851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581818" y="1674314"/>
            <a:ext cx="3990181" cy="3046911"/>
          </a:xfrm>
          <a:prstGeom prst="rect">
            <a:avLst/>
          </a:prstGeom>
          <a:noFill/>
        </p:spPr>
      </p:pic>
      <p:pic>
        <p:nvPicPr>
          <p:cNvPr id="6" name="Picture 5" descr="play-pic1">
            <a:extLst>
              <a:ext uri="{FF2B5EF4-FFF2-40B4-BE49-F238E27FC236}">
                <a16:creationId xmlns:a16="http://schemas.microsoft.com/office/drawing/2014/main" id="{D7FAF94F-8012-EE4F-B6C5-D7E9D91E2A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3485" y="1979022"/>
            <a:ext cx="3208697" cy="272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44907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83955C6-FB6A-4D46-BCA8-2979CCF55F85}"/>
              </a:ext>
            </a:extLst>
          </p:cNvPr>
          <p:cNvGraphicFramePr>
            <a:graphicFrameLocks noGrp="1"/>
          </p:cNvGraphicFramePr>
          <p:nvPr>
            <p:ph sz="half" idx="1"/>
            <p:extLst>
              <p:ext uri="{D42A27DB-BD31-4B8C-83A1-F6EECF244321}">
                <p14:modId xmlns:p14="http://schemas.microsoft.com/office/powerpoint/2010/main" val="132428196"/>
              </p:ext>
            </p:extLst>
          </p:nvPr>
        </p:nvGraphicFramePr>
        <p:xfrm>
          <a:off x="2915816" y="163288"/>
          <a:ext cx="5482952" cy="532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46AC7CDA-39DB-4041-BC48-8FA7ADC6E41A}"/>
              </a:ext>
            </a:extLst>
          </p:cNvPr>
          <p:cNvSpPr txBox="1"/>
          <p:nvPr/>
        </p:nvSpPr>
        <p:spPr>
          <a:xfrm>
            <a:off x="6819855" y="1340420"/>
            <a:ext cx="2376264" cy="923330"/>
          </a:xfrm>
          <a:prstGeom prst="rect">
            <a:avLst/>
          </a:prstGeom>
          <a:noFill/>
        </p:spPr>
        <p:txBody>
          <a:bodyPr wrap="square" rtlCol="0">
            <a:spAutoFit/>
          </a:bodyPr>
          <a:lstStyle/>
          <a:p>
            <a:r>
              <a:rPr lang="en-US" dirty="0"/>
              <a:t>Indoor / Outdoor</a:t>
            </a:r>
          </a:p>
          <a:p>
            <a:endParaRPr lang="en-US" dirty="0"/>
          </a:p>
          <a:p>
            <a:endParaRPr lang="en-US" dirty="0"/>
          </a:p>
        </p:txBody>
      </p:sp>
      <p:cxnSp>
        <p:nvCxnSpPr>
          <p:cNvPr id="9" name="Straight Arrow Connector 8">
            <a:extLst>
              <a:ext uri="{FF2B5EF4-FFF2-40B4-BE49-F238E27FC236}">
                <a16:creationId xmlns:a16="http://schemas.microsoft.com/office/drawing/2014/main" id="{72D75193-9687-474F-88B3-9424EB22E34C}"/>
              </a:ext>
            </a:extLst>
          </p:cNvPr>
          <p:cNvCxnSpPr>
            <a:cxnSpLocks/>
          </p:cNvCxnSpPr>
          <p:nvPr/>
        </p:nvCxnSpPr>
        <p:spPr>
          <a:xfrm>
            <a:off x="6475696" y="1243582"/>
            <a:ext cx="1584176" cy="3168352"/>
          </a:xfrm>
          <a:prstGeom prst="straightConnector1">
            <a:avLst/>
          </a:prstGeom>
          <a:ln w="539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graphicFrame>
        <p:nvGraphicFramePr>
          <p:cNvPr id="8" name="Diagram 7">
            <a:extLst>
              <a:ext uri="{FF2B5EF4-FFF2-40B4-BE49-F238E27FC236}">
                <a16:creationId xmlns:a16="http://schemas.microsoft.com/office/drawing/2014/main" id="{CFF1E1B6-B994-5343-8065-86B1D73B5218}"/>
              </a:ext>
            </a:extLst>
          </p:cNvPr>
          <p:cNvGraphicFramePr/>
          <p:nvPr>
            <p:extLst>
              <p:ext uri="{D42A27DB-BD31-4B8C-83A1-F6EECF244321}">
                <p14:modId xmlns:p14="http://schemas.microsoft.com/office/powerpoint/2010/main" val="494440770"/>
              </p:ext>
            </p:extLst>
          </p:nvPr>
        </p:nvGraphicFramePr>
        <p:xfrm>
          <a:off x="-90084" y="324768"/>
          <a:ext cx="4518068" cy="332025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693195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1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1250"/>
                                        <p:tgtEl>
                                          <p:spTgt spid="3"/>
                                        </p:tgtEl>
                                        <p:attrNameLst>
                                          <p:attrName>ppt_y</p:attrName>
                                        </p:attrNameLst>
                                      </p:cBhvr>
                                      <p:tavLst>
                                        <p:tav tm="0">
                                          <p:val>
                                            <p:strVal val="#ppt_y+#ppt_h*1.125000"/>
                                          </p:val>
                                        </p:tav>
                                        <p:tav tm="100000">
                                          <p:val>
                                            <p:strVal val="#ppt_y"/>
                                          </p:val>
                                        </p:tav>
                                      </p:tavLst>
                                    </p:anim>
                                    <p:animEffect transition="in" filter="wipe(up)">
                                      <p:cBhvr>
                                        <p:cTn id="13"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39749-D3D1-EA45-A4C5-352106EE3E9F}"/>
              </a:ext>
            </a:extLst>
          </p:cNvPr>
          <p:cNvSpPr>
            <a:spLocks noGrp="1"/>
          </p:cNvSpPr>
          <p:nvPr>
            <p:ph type="title"/>
          </p:nvPr>
        </p:nvSpPr>
        <p:spPr>
          <a:xfrm>
            <a:off x="35133" y="989856"/>
            <a:ext cx="9098850" cy="1143000"/>
          </a:xfrm>
        </p:spPr>
        <p:txBody>
          <a:bodyPr/>
          <a:lstStyle/>
          <a:p>
            <a:r>
              <a:rPr lang="en-US" dirty="0"/>
              <a:t>Benefits of Learning Outdoors</a:t>
            </a:r>
            <a:br>
              <a:rPr lang="en-US" dirty="0"/>
            </a:br>
            <a:br>
              <a:rPr lang="en-US" dirty="0"/>
            </a:br>
            <a:r>
              <a:rPr lang="en-US" sz="3800" dirty="0"/>
              <a:t>e.g. Froebel (1782 – 1852) believed …</a:t>
            </a:r>
            <a:br>
              <a:rPr lang="en-US" dirty="0"/>
            </a:br>
            <a:endParaRPr lang="en-US" dirty="0"/>
          </a:p>
        </p:txBody>
      </p:sp>
      <p:sp>
        <p:nvSpPr>
          <p:cNvPr id="3" name="Content Placeholder 2">
            <a:extLst>
              <a:ext uri="{FF2B5EF4-FFF2-40B4-BE49-F238E27FC236}">
                <a16:creationId xmlns:a16="http://schemas.microsoft.com/office/drawing/2014/main" id="{2E74D52A-5F37-334F-A51D-7AA4251A4A7B}"/>
              </a:ext>
            </a:extLst>
          </p:cNvPr>
          <p:cNvSpPr>
            <a:spLocks noGrp="1"/>
          </p:cNvSpPr>
          <p:nvPr>
            <p:ph sz="half" idx="1"/>
          </p:nvPr>
        </p:nvSpPr>
        <p:spPr>
          <a:xfrm>
            <a:off x="196262" y="2753037"/>
            <a:ext cx="4388296" cy="3989040"/>
          </a:xfrm>
        </p:spPr>
        <p:txBody>
          <a:bodyPr/>
          <a:lstStyle/>
          <a:p>
            <a:r>
              <a:rPr lang="en-US" sz="2600" dirty="0"/>
              <a:t>In the benefits in encouraging a strong connection between man, nature and all living things. </a:t>
            </a:r>
          </a:p>
        </p:txBody>
      </p:sp>
      <p:sp>
        <p:nvSpPr>
          <p:cNvPr id="4" name="Content Placeholder 3">
            <a:extLst>
              <a:ext uri="{FF2B5EF4-FFF2-40B4-BE49-F238E27FC236}">
                <a16:creationId xmlns:a16="http://schemas.microsoft.com/office/drawing/2014/main" id="{60769E61-2750-8B48-B1E3-BB879EE98DF4}"/>
              </a:ext>
            </a:extLst>
          </p:cNvPr>
          <p:cNvSpPr>
            <a:spLocks noGrp="1"/>
          </p:cNvSpPr>
          <p:nvPr>
            <p:ph sz="half" idx="2"/>
          </p:nvPr>
        </p:nvSpPr>
        <p:spPr>
          <a:xfrm>
            <a:off x="5095383" y="2730625"/>
            <a:ext cx="4038600" cy="3989040"/>
          </a:xfrm>
        </p:spPr>
        <p:txBody>
          <a:bodyPr/>
          <a:lstStyle/>
          <a:p>
            <a:r>
              <a:rPr lang="en-US" dirty="0"/>
              <a:t>Children should learn about nature through outdoor play and gardening activities. </a:t>
            </a:r>
          </a:p>
          <a:p>
            <a:endParaRPr lang="en-US" dirty="0"/>
          </a:p>
        </p:txBody>
      </p:sp>
    </p:spTree>
    <p:extLst>
      <p:ext uri="{BB962C8B-B14F-4D97-AF65-F5344CB8AC3E}">
        <p14:creationId xmlns:p14="http://schemas.microsoft.com/office/powerpoint/2010/main" val="2668237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14B0F-E0EE-B24A-AFDF-9983E3E7DFEE}"/>
              </a:ext>
            </a:extLst>
          </p:cNvPr>
          <p:cNvSpPr>
            <a:spLocks noGrp="1"/>
          </p:cNvSpPr>
          <p:nvPr>
            <p:ph type="title"/>
          </p:nvPr>
        </p:nvSpPr>
        <p:spPr/>
        <p:txBody>
          <a:bodyPr/>
          <a:lstStyle/>
          <a:p>
            <a:r>
              <a:rPr lang="en-US" dirty="0"/>
              <a:t>Value of Play Outdoor </a:t>
            </a:r>
          </a:p>
        </p:txBody>
      </p:sp>
      <p:sp>
        <p:nvSpPr>
          <p:cNvPr id="3" name="Content Placeholder 2">
            <a:extLst>
              <a:ext uri="{FF2B5EF4-FFF2-40B4-BE49-F238E27FC236}">
                <a16:creationId xmlns:a16="http://schemas.microsoft.com/office/drawing/2014/main" id="{FDF6230D-1264-EA4D-BC69-1EC603A2E2A8}"/>
              </a:ext>
            </a:extLst>
          </p:cNvPr>
          <p:cNvSpPr>
            <a:spLocks noGrp="1"/>
          </p:cNvSpPr>
          <p:nvPr>
            <p:ph sz="half" idx="1"/>
          </p:nvPr>
        </p:nvSpPr>
        <p:spPr>
          <a:xfrm>
            <a:off x="457200" y="1600201"/>
            <a:ext cx="8075240" cy="3989040"/>
          </a:xfrm>
        </p:spPr>
        <p:txBody>
          <a:bodyPr/>
          <a:lstStyle/>
          <a:p>
            <a:r>
              <a:rPr lang="en-GB" dirty="0" err="1"/>
              <a:t>Fjortoft</a:t>
            </a:r>
            <a:r>
              <a:rPr lang="en-GB" dirty="0"/>
              <a:t> (2000) explored the learning effects from playing in a natural environment on motor development. </a:t>
            </a:r>
            <a:r>
              <a:rPr lang="en-GB" dirty="0" err="1"/>
              <a:t>Grahn</a:t>
            </a:r>
            <a:r>
              <a:rPr lang="en-GB" dirty="0"/>
              <a:t> </a:t>
            </a:r>
            <a:r>
              <a:rPr lang="en-GB" i="1" dirty="0"/>
              <a:t>et al</a:t>
            </a:r>
            <a:r>
              <a:rPr lang="en-GB" dirty="0"/>
              <a:t>., (1997, cited in </a:t>
            </a:r>
            <a:r>
              <a:rPr lang="en-GB" dirty="0" err="1"/>
              <a:t>Fjortoft</a:t>
            </a:r>
            <a:r>
              <a:rPr lang="en-GB" dirty="0"/>
              <a:t>, 2000 and </a:t>
            </a:r>
            <a:r>
              <a:rPr lang="en-GB" dirty="0" err="1"/>
              <a:t>Mygind</a:t>
            </a:r>
            <a:r>
              <a:rPr lang="en-GB" dirty="0"/>
              <a:t>, 2007) found that children playing in an outdoor environment which included natural environments had better physical fitness, motor skills and coordination, concentration abilities and less absence due to illness than children in an urban environment.</a:t>
            </a:r>
            <a:endParaRPr lang="en-US" dirty="0"/>
          </a:p>
          <a:p>
            <a:endParaRPr lang="en-US" dirty="0"/>
          </a:p>
        </p:txBody>
      </p:sp>
    </p:spTree>
    <p:extLst>
      <p:ext uri="{BB962C8B-B14F-4D97-AF65-F5344CB8AC3E}">
        <p14:creationId xmlns:p14="http://schemas.microsoft.com/office/powerpoint/2010/main" val="831138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Play and Physical literacy</a:t>
            </a:r>
          </a:p>
        </p:txBody>
      </p:sp>
      <p:sp>
        <p:nvSpPr>
          <p:cNvPr id="3" name="Content Placeholder 2"/>
          <p:cNvSpPr>
            <a:spLocks noGrp="1"/>
          </p:cNvSpPr>
          <p:nvPr>
            <p:ph idx="1"/>
          </p:nvPr>
        </p:nvSpPr>
        <p:spPr/>
        <p:txBody>
          <a:bodyPr/>
          <a:lstStyle/>
          <a:p>
            <a:r>
              <a:rPr lang="en-GB" dirty="0"/>
              <a:t>Play ‘facilitates the establishment of many of the other attributes that are characteristic of a physically literate individual, including motivation, confidence, environmental and interpersonal engagement, self-knowledge and self-expression.’ Maude (2010:111) </a:t>
            </a:r>
            <a:endParaRPr lang="en-US" dirty="0"/>
          </a:p>
        </p:txBody>
      </p:sp>
    </p:spTree>
    <p:extLst>
      <p:ext uri="{BB962C8B-B14F-4D97-AF65-F5344CB8AC3E}">
        <p14:creationId xmlns:p14="http://schemas.microsoft.com/office/powerpoint/2010/main" val="462051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a:xfrm>
            <a:off x="673376" y="-60128"/>
            <a:ext cx="7797248" cy="1616902"/>
          </a:xfrm>
        </p:spPr>
        <p:txBody>
          <a:bodyPr>
            <a:noAutofit/>
          </a:bodyPr>
          <a:lstStyle/>
          <a:p>
            <a:pPr algn="ctr" eaLnBrk="1" hangingPunct="1"/>
            <a:br>
              <a:rPr lang="en-US" altLang="en-US" sz="2600" b="1" dirty="0">
                <a:ea typeface="ＭＳ Ｐゴシック" charset="-128"/>
              </a:rPr>
            </a:br>
            <a:r>
              <a:rPr lang="en-US" altLang="en-US" sz="2600" b="1" dirty="0">
                <a:ea typeface="ＭＳ Ｐゴシック" charset="-128"/>
              </a:rPr>
              <a:t>The contribution of the Foundation Phase to the development of children’s physical literacy.</a:t>
            </a:r>
            <a:br>
              <a:rPr lang="en-US" altLang="en-US" sz="2800" b="1" dirty="0">
                <a:ea typeface="ＭＳ Ｐゴシック" charset="-128"/>
              </a:rPr>
            </a:br>
            <a:endParaRPr lang="en-US" altLang="en-US" sz="2800" b="1" dirty="0">
              <a:ea typeface="ＭＳ Ｐゴシック" charset="-128"/>
            </a:endParaRPr>
          </a:p>
        </p:txBody>
      </p:sp>
      <p:pic>
        <p:nvPicPr>
          <p:cNvPr id="20482" name="Picture 1" descr="photo-13.jpg"/>
          <p:cNvPicPr>
            <a:picLocks noGrp="1" noChangeAspect="1"/>
          </p:cNvPicPr>
          <p:nvPr>
            <p:ph idx="1"/>
          </p:nvPr>
        </p:nvPicPr>
        <p:blipFill>
          <a:blip r:embed="rId3" cstate="print">
            <a:extLst>
              <a:ext uri="{28A0092B-C50C-407E-A947-70E740481C1C}">
                <a14:useLocalDpi xmlns:a14="http://schemas.microsoft.com/office/drawing/2010/main" val="0"/>
              </a:ext>
            </a:extLst>
          </a:blip>
          <a:srcRect l="-18176" r="-18176"/>
          <a:stretch>
            <a:fillRect/>
          </a:stretch>
        </p:blipFill>
        <p:spPr>
          <a:xfrm>
            <a:off x="971600" y="1422687"/>
            <a:ext cx="6613610" cy="4012626"/>
          </a:xfrm>
          <a:noFill/>
        </p:spPr>
      </p:pic>
    </p:spTree>
    <p:extLst>
      <p:ext uri="{BB962C8B-B14F-4D97-AF65-F5344CB8AC3E}">
        <p14:creationId xmlns:p14="http://schemas.microsoft.com/office/powerpoint/2010/main" val="3424134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CA4D9-A3C2-344B-88F5-5FFD2062A77B}"/>
              </a:ext>
            </a:extLst>
          </p:cNvPr>
          <p:cNvSpPr>
            <a:spLocks noGrp="1"/>
          </p:cNvSpPr>
          <p:nvPr>
            <p:ph type="title"/>
          </p:nvPr>
        </p:nvSpPr>
        <p:spPr/>
        <p:txBody>
          <a:bodyPr/>
          <a:lstStyle/>
          <a:p>
            <a:r>
              <a:rPr lang="en-US" dirty="0"/>
              <a:t>A Physical Literacy perspective </a:t>
            </a:r>
          </a:p>
        </p:txBody>
      </p:sp>
      <p:sp>
        <p:nvSpPr>
          <p:cNvPr id="3" name="Content Placeholder 2">
            <a:extLst>
              <a:ext uri="{FF2B5EF4-FFF2-40B4-BE49-F238E27FC236}">
                <a16:creationId xmlns:a16="http://schemas.microsoft.com/office/drawing/2014/main" id="{9882BE23-83EA-A74B-8E46-D90C2A085643}"/>
              </a:ext>
            </a:extLst>
          </p:cNvPr>
          <p:cNvSpPr>
            <a:spLocks noGrp="1"/>
          </p:cNvSpPr>
          <p:nvPr>
            <p:ph idx="1"/>
          </p:nvPr>
        </p:nvSpPr>
        <p:spPr>
          <a:xfrm>
            <a:off x="457200" y="1600201"/>
            <a:ext cx="4114800" cy="3917032"/>
          </a:xfrm>
        </p:spPr>
        <p:txBody>
          <a:bodyPr/>
          <a:lstStyle/>
          <a:p>
            <a:pPr marL="0" indent="0">
              <a:buNone/>
            </a:pPr>
            <a:r>
              <a:rPr lang="en-US" dirty="0"/>
              <a:t>It is through physical ‘embodiment’ that humans ‘create themselves as they interact with their surroundings’ (Whitehead, 2010:26)</a:t>
            </a:r>
          </a:p>
        </p:txBody>
      </p:sp>
      <p:pic>
        <p:nvPicPr>
          <p:cNvPr id="4" name="Picture 3">
            <a:extLst>
              <a:ext uri="{FF2B5EF4-FFF2-40B4-BE49-F238E27FC236}">
                <a16:creationId xmlns:a16="http://schemas.microsoft.com/office/drawing/2014/main" id="{C23DF404-C381-1644-A948-F24CAB37526C}"/>
              </a:ext>
            </a:extLst>
          </p:cNvPr>
          <p:cNvPicPr>
            <a:picLocks noChangeAspect="1"/>
          </p:cNvPicPr>
          <p:nvPr/>
        </p:nvPicPr>
        <p:blipFill>
          <a:blip r:embed="rId3"/>
          <a:stretch>
            <a:fillRect/>
          </a:stretch>
        </p:blipFill>
        <p:spPr>
          <a:xfrm>
            <a:off x="4754852" y="1570130"/>
            <a:ext cx="3931947" cy="3967211"/>
          </a:xfrm>
          <a:prstGeom prst="rect">
            <a:avLst/>
          </a:prstGeom>
        </p:spPr>
      </p:pic>
    </p:spTree>
    <p:extLst>
      <p:ext uri="{BB962C8B-B14F-4D97-AF65-F5344CB8AC3E}">
        <p14:creationId xmlns:p14="http://schemas.microsoft.com/office/powerpoint/2010/main" val="3000563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338" y="307124"/>
            <a:ext cx="8056311" cy="857250"/>
          </a:xfrm>
        </p:spPr>
        <p:txBody>
          <a:bodyPr rtlCol="0">
            <a:normAutofit fontScale="90000"/>
          </a:bodyPr>
          <a:lstStyle/>
          <a:p>
            <a:pPr algn="l">
              <a:defRPr/>
            </a:pPr>
            <a:br>
              <a:rPr lang="en-GB" sz="3000" dirty="0"/>
            </a:br>
            <a:br>
              <a:rPr lang="en-GB" sz="3000" dirty="0"/>
            </a:br>
            <a:br>
              <a:rPr lang="en-GB" sz="3000" dirty="0"/>
            </a:br>
            <a:r>
              <a:rPr lang="en-GB" sz="3000" dirty="0" err="1"/>
              <a:t>Pwysigrwydd</a:t>
            </a:r>
            <a:r>
              <a:rPr lang="en-GB" sz="3000" dirty="0"/>
              <a:t> </a:t>
            </a:r>
            <a:r>
              <a:rPr lang="en-GB" sz="3000" dirty="0" err="1"/>
              <a:t>chwarae</a:t>
            </a:r>
            <a:r>
              <a:rPr lang="en-GB" sz="3000" dirty="0"/>
              <a:t> </a:t>
            </a:r>
            <a:r>
              <a:rPr lang="en-GB" sz="3000" dirty="0" err="1"/>
              <a:t>yn</a:t>
            </a:r>
            <a:r>
              <a:rPr lang="en-GB" sz="3000" dirty="0"/>
              <a:t> </a:t>
            </a:r>
            <a:r>
              <a:rPr lang="en-GB" sz="3000" dirty="0" err="1"/>
              <a:t>natblygiad</a:t>
            </a:r>
            <a:r>
              <a:rPr lang="en-GB" sz="3000" dirty="0"/>
              <a:t> plant </a:t>
            </a:r>
            <a:br>
              <a:rPr lang="en-GB" sz="3000" dirty="0"/>
            </a:br>
            <a:br>
              <a:rPr lang="en-GB" sz="3000" dirty="0"/>
            </a:br>
            <a:r>
              <a:rPr lang="en-GB" sz="3000" dirty="0"/>
              <a:t>The role of play in </a:t>
            </a:r>
            <a:br>
              <a:rPr lang="en-GB" sz="3000" dirty="0"/>
            </a:br>
            <a:r>
              <a:rPr lang="en-GB" sz="3000" dirty="0"/>
              <a:t>child development</a:t>
            </a:r>
            <a:endParaRPr lang="en-US" sz="3000" dirty="0"/>
          </a:p>
        </p:txBody>
      </p:sp>
      <p:pic>
        <p:nvPicPr>
          <p:cNvPr id="30723" name="Content Placeholder 3"/>
          <p:cNvPicPr>
            <a:picLocks noChangeAspect="1"/>
          </p:cNvPicPr>
          <p:nvPr/>
        </p:nvPicPr>
        <p:blipFill>
          <a:blip r:embed="rId3">
            <a:extLst>
              <a:ext uri="{28A0092B-C50C-407E-A947-70E740481C1C}">
                <a14:useLocalDpi xmlns:a14="http://schemas.microsoft.com/office/drawing/2010/main" val="0"/>
              </a:ext>
            </a:extLst>
          </a:blip>
          <a:srcRect l="11037" r="11037"/>
          <a:stretch>
            <a:fillRect/>
          </a:stretch>
        </p:blipFill>
        <p:spPr bwMode="auto">
          <a:xfrm>
            <a:off x="6006306" y="4280001"/>
            <a:ext cx="2278856" cy="16883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4173" y="3542168"/>
            <a:ext cx="2561034" cy="203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715410" y="962084"/>
            <a:ext cx="1971675" cy="2580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339867" y="1861079"/>
            <a:ext cx="3230003" cy="2419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Box 2"/>
          <p:cNvSpPr txBox="1">
            <a:spLocks noChangeArrowheads="1"/>
          </p:cNvSpPr>
          <p:nvPr/>
        </p:nvSpPr>
        <p:spPr bwMode="auto">
          <a:xfrm>
            <a:off x="414338" y="2484836"/>
            <a:ext cx="215979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US" altLang="en-US" sz="2400" dirty="0" err="1"/>
              <a:t>Sensorimotor</a:t>
            </a:r>
            <a:r>
              <a:rPr lang="en-US" altLang="en-US" sz="2400" dirty="0"/>
              <a:t> integration</a:t>
            </a:r>
          </a:p>
        </p:txBody>
      </p:sp>
    </p:spTree>
    <p:extLst>
      <p:ext uri="{BB962C8B-B14F-4D97-AF65-F5344CB8AC3E}">
        <p14:creationId xmlns:p14="http://schemas.microsoft.com/office/powerpoint/2010/main" val="3029470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type="body" sz="half" idx="1"/>
          </p:nvPr>
        </p:nvSpPr>
        <p:spPr>
          <a:xfrm>
            <a:off x="323850" y="692696"/>
            <a:ext cx="7931150" cy="3548062"/>
          </a:xfrm>
        </p:spPr>
        <p:txBody>
          <a:bodyPr>
            <a:normAutofit/>
          </a:bodyPr>
          <a:lstStyle/>
          <a:p>
            <a:pPr>
              <a:buFontTx/>
              <a:buNone/>
            </a:pPr>
            <a:r>
              <a:rPr lang="en-GB" altLang="en-US" dirty="0"/>
              <a:t>“</a:t>
            </a:r>
            <a:r>
              <a:rPr lang="en-GB" altLang="en-US" i="1" dirty="0"/>
              <a:t>Children need to</a:t>
            </a:r>
          </a:p>
          <a:p>
            <a:pPr>
              <a:buFontTx/>
              <a:buNone/>
            </a:pPr>
            <a:r>
              <a:rPr lang="en-GB" altLang="en-US" i="1" dirty="0"/>
              <a:t> move to learn</a:t>
            </a:r>
            <a:r>
              <a:rPr lang="en-GB" altLang="en-US" dirty="0"/>
              <a:t>”</a:t>
            </a:r>
          </a:p>
          <a:p>
            <a:pPr>
              <a:buFontTx/>
              <a:buNone/>
            </a:pPr>
            <a:endParaRPr lang="en-GB" altLang="en-US" dirty="0"/>
          </a:p>
          <a:p>
            <a:pPr>
              <a:buFontTx/>
              <a:buNone/>
            </a:pPr>
            <a:r>
              <a:rPr lang="en-GB" altLang="en-US" dirty="0"/>
              <a:t>(Marjorie Ouvry-</a:t>
            </a:r>
          </a:p>
          <a:p>
            <a:pPr>
              <a:buFontTx/>
              <a:buNone/>
            </a:pPr>
            <a:r>
              <a:rPr lang="en-GB" altLang="en-US" dirty="0"/>
              <a:t>  ‘Exercise Muscles and</a:t>
            </a:r>
          </a:p>
          <a:p>
            <a:pPr>
              <a:buFontTx/>
              <a:buNone/>
            </a:pPr>
            <a:r>
              <a:rPr lang="en-GB" altLang="en-US" dirty="0"/>
              <a:t>Minds’)</a:t>
            </a:r>
            <a:endParaRPr lang="en-US" altLang="en-US" dirty="0"/>
          </a:p>
        </p:txBody>
      </p:sp>
      <p:pic>
        <p:nvPicPr>
          <p:cNvPr id="26627" name="Picture 2" descr="girl_bright"/>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724400" y="0"/>
            <a:ext cx="3781425" cy="5445125"/>
          </a:xfrm>
          <a:noFill/>
        </p:spPr>
      </p:pic>
      <p:sp>
        <p:nvSpPr>
          <p:cNvPr id="26628" name="Text Box 4"/>
          <p:cNvSpPr txBox="1">
            <a:spLocks noChangeArrowheads="1"/>
          </p:cNvSpPr>
          <p:nvPr/>
        </p:nvSpPr>
        <p:spPr bwMode="auto">
          <a:xfrm>
            <a:off x="179513" y="4952438"/>
            <a:ext cx="4896544"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1800" dirty="0"/>
              <a:t>‘A place to learn’ – LEARN Lewisham Early Years Advice and Resource Network</a:t>
            </a:r>
          </a:p>
        </p:txBody>
      </p:sp>
    </p:spTree>
    <p:extLst>
      <p:ext uri="{BB962C8B-B14F-4D97-AF65-F5344CB8AC3E}">
        <p14:creationId xmlns:p14="http://schemas.microsoft.com/office/powerpoint/2010/main" val="1851671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648D8C99-0204-CC4A-AE9D-16C89E8B4D24}"/>
              </a:ext>
            </a:extLst>
          </p:cNvPr>
          <p:cNvSpPr>
            <a:spLocks noGrp="1"/>
          </p:cNvSpPr>
          <p:nvPr>
            <p:ph type="title"/>
          </p:nvPr>
        </p:nvSpPr>
        <p:spPr>
          <a:xfrm>
            <a:off x="179512" y="260648"/>
            <a:ext cx="8784976" cy="1143000"/>
          </a:xfrm>
        </p:spPr>
        <p:txBody>
          <a:bodyPr/>
          <a:lstStyle/>
          <a:p>
            <a:r>
              <a:rPr lang="cy-GB" altLang="en-US" sz="2000" dirty="0"/>
              <a:t>Pa gyfleoedd mae </a:t>
            </a:r>
            <a:r>
              <a:rPr lang="cy-GB" altLang="en-US" sz="2000" b="1" dirty="0"/>
              <a:t>chwarae tu allan </a:t>
            </a:r>
            <a:r>
              <a:rPr lang="cy-GB" altLang="en-US" sz="2000" dirty="0"/>
              <a:t>yn cynnig i blentyn o gymharu tu fewn?</a:t>
            </a:r>
            <a:br>
              <a:rPr lang="cy-GB" altLang="en-US" sz="2000" dirty="0"/>
            </a:br>
            <a:r>
              <a:rPr lang="cy-GB" altLang="en-US" sz="2000" dirty="0"/>
              <a:t>What </a:t>
            </a:r>
            <a:r>
              <a:rPr lang="cy-GB" altLang="en-US" sz="2000" b="1" dirty="0"/>
              <a:t>opportunities does playing outdoors provide </a:t>
            </a:r>
            <a:r>
              <a:rPr lang="cy-GB" altLang="en-US" sz="2000" dirty="0"/>
              <a:t>a child in comparsion to being indoors? </a:t>
            </a:r>
            <a:endParaRPr lang="en-GB" altLang="en-US" sz="2000" dirty="0"/>
          </a:p>
        </p:txBody>
      </p:sp>
      <p:pic>
        <p:nvPicPr>
          <p:cNvPr id="35842" name="Picture 2">
            <a:extLst>
              <a:ext uri="{FF2B5EF4-FFF2-40B4-BE49-F238E27FC236}">
                <a16:creationId xmlns:a16="http://schemas.microsoft.com/office/drawing/2014/main" id="{B3D7F56D-61FA-A447-BD81-A25A06D7A33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1628800"/>
            <a:ext cx="3136900" cy="406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4331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Evidence from neuroscience</a:t>
            </a:r>
          </a:p>
        </p:txBody>
      </p:sp>
      <p:sp>
        <p:nvSpPr>
          <p:cNvPr id="3" name="Content Placeholder 2"/>
          <p:cNvSpPr>
            <a:spLocks noGrp="1"/>
          </p:cNvSpPr>
          <p:nvPr>
            <p:ph idx="1"/>
          </p:nvPr>
        </p:nvSpPr>
        <p:spPr/>
        <p:txBody>
          <a:bodyPr>
            <a:normAutofit fontScale="85000" lnSpcReduction="20000"/>
          </a:bodyPr>
          <a:lstStyle/>
          <a:p>
            <a:r>
              <a:rPr lang="en-US" dirty="0"/>
              <a:t>‘Movement skills in childhood are inextricably  linked to core aspects of development including social, cognitive and </a:t>
            </a:r>
            <a:r>
              <a:rPr lang="en-US" dirty="0" err="1"/>
              <a:t>psycological</a:t>
            </a:r>
            <a:r>
              <a:rPr lang="is-IS" dirty="0"/>
              <a:t>…</a:t>
            </a:r>
            <a:r>
              <a:rPr lang="en-US" dirty="0"/>
              <a:t>. Language emerges as children physically interact with their surroundings</a:t>
            </a:r>
            <a:r>
              <a:rPr lang="is-IS" dirty="0"/>
              <a:t>…’</a:t>
            </a:r>
          </a:p>
          <a:p>
            <a:r>
              <a:rPr lang="en-US" dirty="0"/>
              <a:t>S</a:t>
            </a:r>
            <a:r>
              <a:rPr lang="is-IS" dirty="0"/>
              <a:t>tudies show movement skills are linked with early language and literacy, emotional regulation, social behaviour and academic self perceptions </a:t>
            </a:r>
          </a:p>
          <a:p>
            <a:r>
              <a:rPr lang="is-IS" dirty="0"/>
              <a:t>Diamond,A. (2000; 2015), Iverson, J (2010), Van der Fels et al., (2015), Bedard et al., (2017)</a:t>
            </a:r>
            <a:r>
              <a:rPr lang="en-US" dirty="0"/>
              <a:t> </a:t>
            </a:r>
          </a:p>
        </p:txBody>
      </p:sp>
    </p:spTree>
    <p:extLst>
      <p:ext uri="{BB962C8B-B14F-4D97-AF65-F5344CB8AC3E}">
        <p14:creationId xmlns:p14="http://schemas.microsoft.com/office/powerpoint/2010/main" val="2673789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 y="-122362"/>
            <a:ext cx="9145526" cy="6980362"/>
          </a:xfrm>
        </p:spPr>
      </p:pic>
    </p:spTree>
    <p:extLst>
      <p:ext uri="{BB962C8B-B14F-4D97-AF65-F5344CB8AC3E}">
        <p14:creationId xmlns:p14="http://schemas.microsoft.com/office/powerpoint/2010/main" val="2784141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0" y="-426957"/>
            <a:ext cx="9108141" cy="1336956"/>
          </a:xfrm>
        </p:spPr>
        <p:txBody>
          <a:bodyPr>
            <a:normAutofit fontScale="90000"/>
          </a:bodyPr>
          <a:lstStyle/>
          <a:p>
            <a:br>
              <a:rPr lang="en-GB" altLang="en-US" sz="2900" dirty="0"/>
            </a:br>
            <a:br>
              <a:rPr lang="en-GB" altLang="en-US" sz="2900" dirty="0"/>
            </a:br>
            <a:r>
              <a:rPr lang="en-GB" altLang="en-US" sz="2700" dirty="0" err="1"/>
              <a:t>Agweddau</a:t>
            </a:r>
            <a:r>
              <a:rPr lang="en-GB" altLang="en-US" sz="2700" dirty="0"/>
              <a:t> </a:t>
            </a:r>
            <a:r>
              <a:rPr lang="en-GB" altLang="en-US" sz="2700" dirty="0" err="1"/>
              <a:t>sylfaenol</a:t>
            </a:r>
            <a:r>
              <a:rPr lang="en-GB" altLang="en-US" sz="2700" dirty="0"/>
              <a:t> o </a:t>
            </a:r>
            <a:r>
              <a:rPr lang="en-GB" altLang="en-US" sz="2700" dirty="0" err="1"/>
              <a:t>sensori</a:t>
            </a:r>
            <a:r>
              <a:rPr lang="en-GB" altLang="en-US" sz="2700" dirty="0"/>
              <a:t> a motor </a:t>
            </a:r>
            <a:r>
              <a:rPr lang="en-GB" altLang="en-US" sz="2700" dirty="0" err="1"/>
              <a:t>sy’n</a:t>
            </a:r>
            <a:r>
              <a:rPr lang="en-GB" altLang="en-US" sz="2700" dirty="0"/>
              <a:t> </a:t>
            </a:r>
            <a:r>
              <a:rPr lang="en-GB" altLang="en-US" sz="2700" dirty="0" err="1"/>
              <a:t>dylanwadu</a:t>
            </a:r>
            <a:r>
              <a:rPr lang="en-GB" altLang="en-US" sz="2700" dirty="0"/>
              <a:t> </a:t>
            </a:r>
            <a:r>
              <a:rPr lang="en-GB" altLang="en-US" sz="2700" dirty="0" err="1"/>
              <a:t>ar</a:t>
            </a:r>
            <a:r>
              <a:rPr lang="en-GB" altLang="en-US" sz="2700" dirty="0"/>
              <a:t> </a:t>
            </a:r>
            <a:r>
              <a:rPr lang="en-GB" altLang="en-US" sz="2700" dirty="0" err="1"/>
              <a:t>ddysgu</a:t>
            </a:r>
            <a:r>
              <a:rPr lang="en-GB" altLang="en-US" sz="2700" dirty="0"/>
              <a:t>.  </a:t>
            </a:r>
            <a:br>
              <a:rPr lang="en-GB" altLang="en-US" sz="2700" dirty="0"/>
            </a:br>
            <a:r>
              <a:rPr lang="en-GB" altLang="en-US" sz="2700" dirty="0"/>
              <a:t>Basic sensory &amp; motor components that influence learning</a:t>
            </a:r>
            <a:r>
              <a:rPr lang="en-GB" altLang="en-US" sz="2900" dirty="0"/>
              <a:t>.</a:t>
            </a:r>
            <a:endParaRPr lang="en-US" altLang="en-US" sz="2900" dirty="0"/>
          </a:p>
        </p:txBody>
      </p:sp>
      <p:sp>
        <p:nvSpPr>
          <p:cNvPr id="28675" name="Rectangle 3"/>
          <p:cNvSpPr>
            <a:spLocks noGrp="1" noChangeArrowheads="1"/>
          </p:cNvSpPr>
          <p:nvPr>
            <p:ph idx="1"/>
          </p:nvPr>
        </p:nvSpPr>
        <p:spPr>
          <a:xfrm>
            <a:off x="154208" y="1257300"/>
            <a:ext cx="4543712" cy="4343400"/>
          </a:xfrm>
        </p:spPr>
        <p:txBody>
          <a:bodyPr>
            <a:normAutofit/>
          </a:bodyPr>
          <a:lstStyle/>
          <a:p>
            <a:r>
              <a:rPr lang="en-GB" altLang="en-US" sz="2600" dirty="0" err="1"/>
              <a:t>Ymwybyddiaeth</a:t>
            </a:r>
            <a:r>
              <a:rPr lang="en-GB" altLang="en-US" sz="2600" dirty="0"/>
              <a:t> </a:t>
            </a:r>
            <a:r>
              <a:rPr lang="en-GB" altLang="en-US" sz="2600" dirty="0" err="1"/>
              <a:t>corfforol</a:t>
            </a:r>
            <a:endParaRPr lang="en-GB" altLang="en-US" sz="2600" dirty="0"/>
          </a:p>
          <a:p>
            <a:r>
              <a:rPr lang="en-GB" altLang="en-US" sz="2600" dirty="0" err="1"/>
              <a:t>Cynllunio</a:t>
            </a:r>
            <a:r>
              <a:rPr lang="en-GB" altLang="en-US" sz="2600" dirty="0"/>
              <a:t> motor	</a:t>
            </a:r>
          </a:p>
          <a:p>
            <a:r>
              <a:rPr lang="en-GB" altLang="en-US" sz="2600" dirty="0"/>
              <a:t>‘Perception of movement’</a:t>
            </a:r>
          </a:p>
          <a:p>
            <a:r>
              <a:rPr lang="en-GB" altLang="en-US" sz="2600" dirty="0" err="1"/>
              <a:t>Sgiliau</a:t>
            </a:r>
            <a:r>
              <a:rPr lang="en-GB" altLang="en-US" sz="2600" dirty="0"/>
              <a:t> </a:t>
            </a:r>
            <a:r>
              <a:rPr lang="en-GB" altLang="en-US" sz="2600" dirty="0" err="1"/>
              <a:t>cain</a:t>
            </a:r>
            <a:r>
              <a:rPr lang="en-GB" altLang="en-US" sz="2600" dirty="0"/>
              <a:t> </a:t>
            </a:r>
          </a:p>
          <a:p>
            <a:r>
              <a:rPr lang="en-GB" altLang="en-US" sz="2600" dirty="0" err="1"/>
              <a:t>Cyffwrdd</a:t>
            </a:r>
            <a:r>
              <a:rPr lang="en-GB" altLang="en-US" sz="2600" dirty="0"/>
              <a:t> </a:t>
            </a:r>
          </a:p>
          <a:p>
            <a:r>
              <a:rPr lang="en-GB" altLang="en-US" sz="2600" dirty="0" err="1"/>
              <a:t>Sgiliau</a:t>
            </a:r>
            <a:r>
              <a:rPr lang="en-GB" altLang="en-US" sz="2600" dirty="0"/>
              <a:t> </a:t>
            </a:r>
            <a:r>
              <a:rPr lang="en-GB" altLang="en-US" sz="2600" dirty="0" err="1"/>
              <a:t>Gweledol</a:t>
            </a:r>
            <a:r>
              <a:rPr lang="en-GB" altLang="en-US" sz="2600" dirty="0"/>
              <a:t> </a:t>
            </a:r>
          </a:p>
          <a:p>
            <a:r>
              <a:rPr lang="en-GB" altLang="en-US" sz="2600" dirty="0" err="1"/>
              <a:t>Prosesi</a:t>
            </a:r>
            <a:r>
              <a:rPr lang="en-GB" altLang="en-US" sz="2600" dirty="0"/>
              <a:t> </a:t>
            </a:r>
            <a:r>
              <a:rPr lang="en-GB" altLang="en-US" sz="2600" dirty="0" err="1"/>
              <a:t>Iaith</a:t>
            </a:r>
            <a:r>
              <a:rPr lang="en-GB" altLang="en-US" sz="2600" dirty="0"/>
              <a:t> </a:t>
            </a:r>
          </a:p>
        </p:txBody>
      </p:sp>
      <p:sp>
        <p:nvSpPr>
          <p:cNvPr id="4" name="Rectangle 3"/>
          <p:cNvSpPr txBox="1">
            <a:spLocks noChangeArrowheads="1"/>
          </p:cNvSpPr>
          <p:nvPr/>
        </p:nvSpPr>
        <p:spPr>
          <a:xfrm>
            <a:off x="4906740" y="1257300"/>
            <a:ext cx="4201401" cy="4343400"/>
          </a:xfrm>
          <a:prstGeom prst="rect">
            <a:avLst/>
          </a:prstGeom>
        </p:spPr>
        <p:txBody>
          <a:bodyPr vert="horz" lIns="91440" tIns="45720" rIns="91440" bIns="45720" rtlCol="0">
            <a:no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600" i="0" u="none" strike="noStrike" kern="1200" cap="none" spc="0" normalizeH="0" baseline="0" noProof="0" dirty="0">
                <a:ln>
                  <a:noFill/>
                </a:ln>
                <a:effectLst/>
                <a:uLnTx/>
                <a:uFillTx/>
                <a:latin typeface="+mn-lt"/>
                <a:ea typeface="+mn-ea"/>
                <a:cs typeface="+mn-cs"/>
              </a:rPr>
              <a:t>Body awareness	</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600" i="0" u="none" strike="noStrike" kern="1200" cap="none" spc="0" normalizeH="0" baseline="0" noProof="0" dirty="0">
                <a:ln>
                  <a:noFill/>
                </a:ln>
                <a:effectLst/>
                <a:uLnTx/>
                <a:uFillTx/>
                <a:latin typeface="+mn-lt"/>
                <a:ea typeface="+mn-ea"/>
                <a:cs typeface="+mn-cs"/>
              </a:rPr>
              <a:t>Motor planning</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600" i="0" u="none" strike="noStrike" kern="1200" cap="none" spc="0" normalizeH="0" baseline="0" noProof="0" dirty="0">
                <a:ln>
                  <a:noFill/>
                </a:ln>
                <a:effectLst/>
                <a:uLnTx/>
                <a:uFillTx/>
                <a:latin typeface="+mn-lt"/>
                <a:ea typeface="+mn-ea"/>
                <a:cs typeface="+mn-cs"/>
              </a:rPr>
              <a:t>Perception of movement</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600" i="0" u="none" strike="noStrike" kern="1200" cap="none" spc="0" normalizeH="0" baseline="0" noProof="0" dirty="0">
                <a:ln>
                  <a:noFill/>
                </a:ln>
                <a:effectLst/>
                <a:uLnTx/>
                <a:uFillTx/>
                <a:latin typeface="+mn-lt"/>
                <a:ea typeface="+mn-ea"/>
                <a:cs typeface="+mn-cs"/>
              </a:rPr>
              <a:t>Fine motor control</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600" i="0" u="none" strike="noStrike" kern="1200" cap="none" spc="0" normalizeH="0" baseline="0" noProof="0" dirty="0">
                <a:ln>
                  <a:noFill/>
                </a:ln>
                <a:effectLst/>
                <a:uLnTx/>
                <a:uFillTx/>
                <a:latin typeface="+mn-lt"/>
                <a:ea typeface="+mn-ea"/>
                <a:cs typeface="+mn-cs"/>
              </a:rPr>
              <a:t>Touch </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600" i="0" u="none" strike="noStrike" kern="1200" cap="none" spc="0" normalizeH="0" baseline="0" noProof="0" dirty="0">
                <a:ln>
                  <a:noFill/>
                </a:ln>
                <a:effectLst/>
                <a:uLnTx/>
                <a:uFillTx/>
                <a:latin typeface="+mn-lt"/>
                <a:ea typeface="+mn-ea"/>
                <a:cs typeface="+mn-cs"/>
              </a:rPr>
              <a:t>Visual skills</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600" i="0" u="none" strike="noStrike" kern="1200" cap="none" spc="0" normalizeH="0" baseline="0" noProof="0" dirty="0">
                <a:ln>
                  <a:noFill/>
                </a:ln>
                <a:effectLst/>
                <a:uLnTx/>
                <a:uFillTx/>
                <a:latin typeface="+mn-lt"/>
                <a:ea typeface="+mn-ea"/>
                <a:cs typeface="+mn-cs"/>
              </a:rPr>
              <a:t>Language processing</a:t>
            </a:r>
            <a:endParaRPr kumimoji="0" lang="en-US" altLang="en-US" sz="2600" i="0" u="none" strike="noStrike" kern="1200" cap="none" spc="0" normalizeH="0" baseline="0" noProof="0" dirty="0">
              <a:ln>
                <a:noFill/>
              </a:ln>
              <a:effectLst/>
              <a:uLnTx/>
              <a:uFillTx/>
              <a:latin typeface="+mn-lt"/>
              <a:ea typeface="+mn-ea"/>
              <a:cs typeface="+mn-cs"/>
            </a:endParaRPr>
          </a:p>
        </p:txBody>
      </p:sp>
    </p:spTree>
    <p:extLst>
      <p:ext uri="{BB962C8B-B14F-4D97-AF65-F5344CB8AC3E}">
        <p14:creationId xmlns:p14="http://schemas.microsoft.com/office/powerpoint/2010/main" val="3371000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457200" y="0"/>
            <a:ext cx="8229600" cy="1143000"/>
          </a:xfrm>
        </p:spPr>
        <p:txBody>
          <a:bodyPr rtlCol="0">
            <a:noAutofit/>
          </a:bodyPr>
          <a:lstStyle/>
          <a:p>
            <a:pPr>
              <a:defRPr/>
            </a:pPr>
            <a:r>
              <a:rPr lang="en-US" altLang="en-US" sz="3000" dirty="0">
                <a:latin typeface="Tahoma" charset="0"/>
                <a:ea typeface="ＭＳ Ｐゴシック" charset="-128"/>
              </a:rPr>
              <a:t>Mae </a:t>
            </a:r>
            <a:r>
              <a:rPr lang="en-US" altLang="en-US" sz="3000" dirty="0" err="1">
                <a:latin typeface="Tahoma" charset="0"/>
                <a:ea typeface="ＭＳ Ｐゴシック" charset="-128"/>
              </a:rPr>
              <a:t>symud</a:t>
            </a:r>
            <a:r>
              <a:rPr lang="en-US" altLang="en-US" sz="3000" dirty="0">
                <a:latin typeface="Tahoma" charset="0"/>
                <a:ea typeface="ＭＳ Ｐゴシック" charset="-128"/>
              </a:rPr>
              <a:t> </a:t>
            </a:r>
            <a:r>
              <a:rPr lang="en-US" altLang="en-US" sz="3000" dirty="0" err="1">
                <a:latin typeface="Tahoma" charset="0"/>
                <a:ea typeface="ＭＳ Ｐゴシック" charset="-128"/>
              </a:rPr>
              <a:t>yn</a:t>
            </a:r>
            <a:r>
              <a:rPr lang="en-US" altLang="en-US" sz="3000" dirty="0">
                <a:latin typeface="Tahoma" charset="0"/>
                <a:ea typeface="ＭＳ Ｐゴシック" charset="-128"/>
              </a:rPr>
              <a:t> </a:t>
            </a:r>
            <a:r>
              <a:rPr lang="en-US" altLang="en-US" sz="3000" dirty="0" err="1">
                <a:latin typeface="Tahoma" charset="0"/>
                <a:ea typeface="ＭＳ Ｐゴシック" charset="-128"/>
              </a:rPr>
              <a:t>gosod</a:t>
            </a:r>
            <a:r>
              <a:rPr lang="en-US" altLang="en-US" sz="3000" dirty="0">
                <a:latin typeface="Tahoma" charset="0"/>
                <a:ea typeface="ＭＳ Ｐゴシック" charset="-128"/>
              </a:rPr>
              <a:t> </a:t>
            </a:r>
            <a:r>
              <a:rPr lang="en-US" altLang="en-US" sz="3000" dirty="0" err="1">
                <a:latin typeface="Tahoma" charset="0"/>
                <a:ea typeface="ＭＳ Ｐゴシック" charset="-128"/>
              </a:rPr>
              <a:t>y</a:t>
            </a:r>
            <a:r>
              <a:rPr lang="en-US" altLang="en-US" sz="3000" dirty="0">
                <a:latin typeface="Tahoma" charset="0"/>
                <a:ea typeface="ＭＳ Ｐゴシック" charset="-128"/>
              </a:rPr>
              <a:t> </a:t>
            </a:r>
            <a:r>
              <a:rPr lang="en-US" altLang="en-US" sz="3000" dirty="0" err="1">
                <a:latin typeface="Tahoma" charset="0"/>
                <a:ea typeface="ＭＳ Ｐゴシック" charset="-128"/>
              </a:rPr>
              <a:t>sylfaen</a:t>
            </a:r>
            <a:r>
              <a:rPr lang="en-US" altLang="en-US" sz="3000" dirty="0">
                <a:latin typeface="Tahoma" charset="0"/>
                <a:ea typeface="ＭＳ Ｐゴシック" charset="-128"/>
              </a:rPr>
              <a:t> </a:t>
            </a:r>
            <a:r>
              <a:rPr lang="en-US" altLang="en-US" sz="3000" dirty="0" err="1">
                <a:latin typeface="Tahoma" charset="0"/>
                <a:ea typeface="ＭＳ Ｐゴシック" charset="-128"/>
              </a:rPr>
              <a:t>i</a:t>
            </a:r>
            <a:r>
              <a:rPr lang="en-US" altLang="en-US" sz="3000" dirty="0">
                <a:latin typeface="Tahoma" charset="0"/>
                <a:ea typeface="ＭＳ Ｐゴシック" charset="-128"/>
              </a:rPr>
              <a:t> </a:t>
            </a:r>
            <a:r>
              <a:rPr lang="en-US" altLang="en-US" sz="3000" dirty="0" err="1">
                <a:latin typeface="Tahoma" charset="0"/>
                <a:ea typeface="ＭＳ Ｐゴシック" charset="-128"/>
              </a:rPr>
              <a:t>ddysgu</a:t>
            </a:r>
            <a:r>
              <a:rPr lang="en-US" altLang="en-US" sz="3000" dirty="0">
                <a:latin typeface="Tahoma" charset="0"/>
                <a:ea typeface="ＭＳ Ｐゴシック" charset="-128"/>
              </a:rPr>
              <a:t>. </a:t>
            </a:r>
            <a:br>
              <a:rPr lang="en-US" altLang="en-US" sz="3000" dirty="0">
                <a:latin typeface="Tahoma" charset="0"/>
                <a:ea typeface="ＭＳ Ｐゴシック" charset="-128"/>
              </a:rPr>
            </a:br>
            <a:r>
              <a:rPr lang="en-US" altLang="en-US" sz="3000" dirty="0">
                <a:latin typeface="Tahoma" charset="0"/>
                <a:ea typeface="ＭＳ Ｐゴシック" charset="-128"/>
              </a:rPr>
              <a:t>Moving lays the foundations for learning</a:t>
            </a:r>
          </a:p>
        </p:txBody>
      </p:sp>
      <p:sp>
        <p:nvSpPr>
          <p:cNvPr id="29698" name="Content Placeholder 2"/>
          <p:cNvSpPr>
            <a:spLocks noGrp="1"/>
          </p:cNvSpPr>
          <p:nvPr>
            <p:ph sz="half" idx="1"/>
          </p:nvPr>
        </p:nvSpPr>
        <p:spPr>
          <a:xfrm>
            <a:off x="6457" y="1417638"/>
            <a:ext cx="4125526" cy="4874964"/>
          </a:xfrm>
        </p:spPr>
        <p:txBody>
          <a:bodyPr rtlCol="0">
            <a:normAutofit/>
          </a:bodyPr>
          <a:lstStyle/>
          <a:p>
            <a:pPr>
              <a:defRPr/>
            </a:pPr>
            <a:r>
              <a:rPr lang="en-US" altLang="en-US" sz="2000" dirty="0">
                <a:solidFill>
                  <a:srgbClr val="000000"/>
                </a:solidFill>
                <a:latin typeface="Tahoma" charset="0"/>
                <a:ea typeface="ＭＳ Ｐゴシック" charset="-128"/>
              </a:rPr>
              <a:t>I </a:t>
            </a:r>
            <a:r>
              <a:rPr lang="en-US" altLang="en-US" sz="2000" dirty="0" err="1">
                <a:solidFill>
                  <a:srgbClr val="000000"/>
                </a:solidFill>
                <a:latin typeface="Tahoma" charset="0"/>
                <a:ea typeface="ＭＳ Ｐゴシック" charset="-128"/>
              </a:rPr>
              <a:t>blant</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o</a:t>
            </a:r>
            <a:r>
              <a:rPr lang="en-US" altLang="en-US" sz="2000" dirty="0">
                <a:solidFill>
                  <a:srgbClr val="000000"/>
                </a:solidFill>
                <a:latin typeface="Tahoma" charset="0"/>
                <a:ea typeface="ＭＳ Ｐゴシック" charset="-128"/>
              </a:rPr>
              <a:t> 7 </a:t>
            </a:r>
            <a:r>
              <a:rPr lang="en-US" altLang="en-US" sz="2000" dirty="0" err="1">
                <a:solidFill>
                  <a:srgbClr val="000000"/>
                </a:solidFill>
                <a:latin typeface="Tahoma" charset="0"/>
                <a:ea typeface="ＭＳ Ｐゴシック" charset="-128"/>
              </a:rPr>
              <a:t>i</a:t>
            </a:r>
            <a:r>
              <a:rPr lang="en-US" altLang="en-US" sz="2000" dirty="0">
                <a:solidFill>
                  <a:srgbClr val="000000"/>
                </a:solidFill>
                <a:latin typeface="Tahoma" charset="0"/>
                <a:ea typeface="ＭＳ Ｐゴシック" charset="-128"/>
              </a:rPr>
              <a:t> 8 </a:t>
            </a:r>
            <a:r>
              <a:rPr lang="en-US" altLang="en-US" sz="2000" dirty="0" err="1">
                <a:solidFill>
                  <a:srgbClr val="000000"/>
                </a:solidFill>
                <a:latin typeface="Tahoma" charset="0"/>
                <a:ea typeface="ＭＳ Ｐゴシック" charset="-128"/>
              </a:rPr>
              <a:t>mlwydd</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oed</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mae</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angen</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symud</a:t>
            </a:r>
            <a:r>
              <a:rPr lang="en-US" altLang="en-US" sz="2000" dirty="0">
                <a:solidFill>
                  <a:srgbClr val="000000"/>
                </a:solidFill>
                <a:latin typeface="Tahoma" charset="0"/>
                <a:ea typeface="ＭＳ Ｐゴシック" charset="-128"/>
              </a:rPr>
              <a:t> a </a:t>
            </a:r>
            <a:r>
              <a:rPr lang="en-US" altLang="en-US" sz="2000" dirty="0" err="1">
                <a:solidFill>
                  <a:srgbClr val="000000"/>
                </a:solidFill>
                <a:latin typeface="Tahoma" charset="0"/>
                <a:ea typeface="ＭＳ Ｐゴシック" charset="-128"/>
              </a:rPr>
              <a:t>chwarae</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i</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roi</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gallu</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sensori</a:t>
            </a:r>
            <a:r>
              <a:rPr lang="en-US" altLang="en-US" sz="2000" dirty="0">
                <a:solidFill>
                  <a:srgbClr val="000000"/>
                </a:solidFill>
                <a:latin typeface="Tahoma" charset="0"/>
                <a:ea typeface="ＭＳ Ｐゴシック" charset="-128"/>
              </a:rPr>
              <a:t> motor </a:t>
            </a:r>
            <a:r>
              <a:rPr lang="en-US" altLang="en-US" sz="2000" dirty="0" err="1">
                <a:solidFill>
                  <a:srgbClr val="000000"/>
                </a:solidFill>
                <a:latin typeface="Tahoma" charset="0"/>
                <a:ea typeface="ＭＳ Ｐゴシック" charset="-128"/>
              </a:rPr>
              <a:t>er</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mwyn</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rhoi</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sylfaen</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cadarn</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ar</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gyfer</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datblygiad</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corfforol</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personol</a:t>
            </a:r>
            <a:r>
              <a:rPr lang="en-US" altLang="en-US" sz="2000" dirty="0">
                <a:solidFill>
                  <a:srgbClr val="000000"/>
                </a:solidFill>
                <a:latin typeface="Tahoma" charset="0"/>
                <a:ea typeface="ＭＳ Ｐゴシック" charset="-128"/>
              </a:rPr>
              <a:t> a </a:t>
            </a:r>
            <a:r>
              <a:rPr lang="en-US" altLang="en-US" sz="2000" dirty="0" err="1">
                <a:solidFill>
                  <a:srgbClr val="000000"/>
                </a:solidFill>
                <a:latin typeface="Tahoma" charset="0"/>
                <a:ea typeface="ＭＳ Ｐゴシック" charset="-128"/>
              </a:rPr>
              <a:t>chymdeithaol</a:t>
            </a:r>
            <a:r>
              <a:rPr lang="en-US" altLang="en-US" sz="2000" dirty="0">
                <a:solidFill>
                  <a:srgbClr val="000000"/>
                </a:solidFill>
                <a:latin typeface="Tahoma" charset="0"/>
                <a:ea typeface="ＭＳ Ｐゴシック" charset="-128"/>
              </a:rPr>
              <a:t>.    </a:t>
            </a:r>
          </a:p>
          <a:p>
            <a:pPr>
              <a:defRPr/>
            </a:pPr>
            <a:endParaRPr lang="en-US" altLang="en-US" sz="2000" dirty="0">
              <a:solidFill>
                <a:srgbClr val="000000"/>
              </a:solidFill>
              <a:latin typeface="Tahoma" charset="0"/>
              <a:ea typeface="ＭＳ Ｐゴシック" charset="-128"/>
            </a:endParaRPr>
          </a:p>
          <a:p>
            <a:pPr>
              <a:defRPr/>
            </a:pPr>
            <a:r>
              <a:rPr lang="en-US" altLang="en-US" sz="2000" dirty="0">
                <a:solidFill>
                  <a:srgbClr val="000000"/>
                </a:solidFill>
                <a:latin typeface="Tahoma" charset="0"/>
                <a:ea typeface="ＭＳ Ｐゴシック" charset="-128"/>
              </a:rPr>
              <a:t>Mae </a:t>
            </a:r>
            <a:r>
              <a:rPr lang="en-US" altLang="en-US" sz="2000" dirty="0" err="1">
                <a:solidFill>
                  <a:srgbClr val="000000"/>
                </a:solidFill>
                <a:latin typeface="Tahoma" charset="0"/>
                <a:ea typeface="ＭＳ Ｐゴシック" charset="-128"/>
              </a:rPr>
              <a:t>chwarae</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yn</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cynnwys</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gyfres</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o</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ymatebgion</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amrywiol</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sy’n</a:t>
            </a:r>
            <a:r>
              <a:rPr lang="en-US" altLang="en-US" sz="2000" dirty="0">
                <a:solidFill>
                  <a:srgbClr val="000000"/>
                </a:solidFill>
                <a:latin typeface="Tahoma" charset="0"/>
                <a:ea typeface="ＭＳ Ｐゴシック" charset="-128"/>
              </a:rPr>
              <a:t> </a:t>
            </a:r>
            <a:r>
              <a:rPr lang="en-US" altLang="en-US" sz="2000" dirty="0" err="1">
                <a:solidFill>
                  <a:srgbClr val="000000"/>
                </a:solidFill>
                <a:latin typeface="Tahoma" charset="0"/>
                <a:ea typeface="ＭＳ Ｐゴシック" charset="-128"/>
              </a:rPr>
              <a:t>hyrwyddo</a:t>
            </a:r>
            <a:r>
              <a:rPr lang="en-US" altLang="en-US" sz="2000" dirty="0">
                <a:solidFill>
                  <a:srgbClr val="000000"/>
                </a:solidFill>
                <a:latin typeface="Tahoma" charset="0"/>
                <a:ea typeface="ＭＳ Ｐゴシック" charset="-128"/>
              </a:rPr>
              <a:t> ‘sensory integration’ (Ayres, 2005) </a:t>
            </a:r>
          </a:p>
        </p:txBody>
      </p:sp>
      <p:sp>
        <p:nvSpPr>
          <p:cNvPr id="4" name="Content Placeholder 3"/>
          <p:cNvSpPr>
            <a:spLocks noGrp="1"/>
          </p:cNvSpPr>
          <p:nvPr>
            <p:ph sz="half" idx="2"/>
          </p:nvPr>
        </p:nvSpPr>
        <p:spPr>
          <a:xfrm>
            <a:off x="4986641" y="1257300"/>
            <a:ext cx="4131982" cy="4343400"/>
          </a:xfrm>
        </p:spPr>
        <p:txBody>
          <a:bodyPr>
            <a:noAutofit/>
          </a:bodyPr>
          <a:lstStyle/>
          <a:p>
            <a:pPr>
              <a:defRPr/>
            </a:pPr>
            <a:r>
              <a:rPr lang="en-US" altLang="en-US" sz="2100" dirty="0">
                <a:solidFill>
                  <a:srgbClr val="000000"/>
                </a:solidFill>
                <a:latin typeface="Tahoma" charset="0"/>
                <a:ea typeface="ＭＳ Ｐゴシック" charset="-128"/>
              </a:rPr>
              <a:t>7 or 8 yrs of moving and play are required to give the child a </a:t>
            </a:r>
            <a:r>
              <a:rPr lang="en-US" altLang="en-US" sz="2100" dirty="0" err="1">
                <a:solidFill>
                  <a:srgbClr val="000000"/>
                </a:solidFill>
                <a:latin typeface="Tahoma" charset="0"/>
                <a:ea typeface="ＭＳ Ｐゴシック" charset="-128"/>
              </a:rPr>
              <a:t>sensorimotor</a:t>
            </a:r>
            <a:r>
              <a:rPr lang="en-US" altLang="en-US" sz="2100" dirty="0">
                <a:solidFill>
                  <a:srgbClr val="000000"/>
                </a:solidFill>
                <a:latin typeface="Tahoma" charset="0"/>
                <a:ea typeface="ＭＳ Ｐゴシック" charset="-128"/>
              </a:rPr>
              <a:t> intelligence that can serve as a foundation for intellectual, social and personal and physical development </a:t>
            </a:r>
          </a:p>
          <a:p>
            <a:pPr>
              <a:defRPr/>
            </a:pPr>
            <a:endParaRPr lang="en-US" altLang="en-US" sz="2100" dirty="0">
              <a:solidFill>
                <a:srgbClr val="000000"/>
              </a:solidFill>
              <a:latin typeface="Tahoma" charset="0"/>
              <a:ea typeface="ＭＳ Ｐゴシック" charset="-128"/>
            </a:endParaRPr>
          </a:p>
          <a:p>
            <a:pPr>
              <a:defRPr/>
            </a:pPr>
            <a:r>
              <a:rPr lang="en-US" altLang="en-US" sz="2100" dirty="0">
                <a:solidFill>
                  <a:srgbClr val="000000"/>
                </a:solidFill>
                <a:latin typeface="Tahoma" charset="0"/>
                <a:ea typeface="ＭＳ Ｐゴシック" charset="-128"/>
              </a:rPr>
              <a:t>Play consists of a series of adaptive responses that make sensory integration happen.   (Ayres, 2005) </a:t>
            </a:r>
          </a:p>
        </p:txBody>
      </p:sp>
    </p:spTree>
    <p:extLst>
      <p:ext uri="{BB962C8B-B14F-4D97-AF65-F5344CB8AC3E}">
        <p14:creationId xmlns:p14="http://schemas.microsoft.com/office/powerpoint/2010/main" val="2586682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FDEA0-8BB2-1442-84CF-FDE67FDB409F}"/>
              </a:ext>
            </a:extLst>
          </p:cNvPr>
          <p:cNvSpPr>
            <a:spLocks noGrp="1"/>
          </p:cNvSpPr>
          <p:nvPr>
            <p:ph type="title"/>
          </p:nvPr>
        </p:nvSpPr>
        <p:spPr>
          <a:xfrm>
            <a:off x="242155" y="25250"/>
            <a:ext cx="8507288" cy="1143000"/>
          </a:xfrm>
        </p:spPr>
        <p:txBody>
          <a:bodyPr/>
          <a:lstStyle/>
          <a:p>
            <a:r>
              <a:rPr lang="en-US" sz="3800" dirty="0"/>
              <a:t>Sut </a:t>
            </a:r>
            <a:r>
              <a:rPr lang="en-US" sz="3800" dirty="0" err="1"/>
              <a:t>i</a:t>
            </a:r>
            <a:r>
              <a:rPr lang="en-US" sz="3800" dirty="0"/>
              <a:t> </a:t>
            </a:r>
            <a:r>
              <a:rPr lang="en-US" sz="3800" dirty="0" err="1"/>
              <a:t>ni’n</a:t>
            </a:r>
            <a:r>
              <a:rPr lang="en-US" sz="3800" dirty="0"/>
              <a:t> </a:t>
            </a:r>
            <a:r>
              <a:rPr lang="en-US" sz="3800" dirty="0" err="1"/>
              <a:t>dysgu</a:t>
            </a:r>
            <a:r>
              <a:rPr lang="en-US" sz="3800" dirty="0"/>
              <a:t>? / How do we learn?</a:t>
            </a:r>
          </a:p>
        </p:txBody>
      </p:sp>
      <p:sp>
        <p:nvSpPr>
          <p:cNvPr id="3" name="Content Placeholder 2">
            <a:extLst>
              <a:ext uri="{FF2B5EF4-FFF2-40B4-BE49-F238E27FC236}">
                <a16:creationId xmlns:a16="http://schemas.microsoft.com/office/drawing/2014/main" id="{A0C1E703-7D92-324F-8919-4932F96DB137}"/>
              </a:ext>
            </a:extLst>
          </p:cNvPr>
          <p:cNvSpPr>
            <a:spLocks noGrp="1"/>
          </p:cNvSpPr>
          <p:nvPr>
            <p:ph sz="half" idx="1"/>
          </p:nvPr>
        </p:nvSpPr>
        <p:spPr>
          <a:xfrm>
            <a:off x="242155" y="1151737"/>
            <a:ext cx="4038600" cy="5156252"/>
          </a:xfrm>
        </p:spPr>
        <p:txBody>
          <a:bodyPr/>
          <a:lstStyle/>
          <a:p>
            <a:r>
              <a:rPr lang="en-GB" sz="3200" dirty="0" err="1">
                <a:solidFill>
                  <a:srgbClr val="FF0000"/>
                </a:solidFill>
              </a:rPr>
              <a:t>Gwneud</a:t>
            </a:r>
            <a:endParaRPr lang="en-GB" sz="3200" dirty="0">
              <a:solidFill>
                <a:srgbClr val="FF0000"/>
              </a:solidFill>
            </a:endParaRPr>
          </a:p>
          <a:p>
            <a:r>
              <a:rPr lang="en-GB" sz="3200" dirty="0">
                <a:solidFill>
                  <a:srgbClr val="FF0000"/>
                </a:solidFill>
              </a:rPr>
              <a:t>Cael hwyl</a:t>
            </a:r>
          </a:p>
          <a:p>
            <a:r>
              <a:rPr lang="en-GB" sz="3200" dirty="0" err="1">
                <a:solidFill>
                  <a:srgbClr val="FF0000"/>
                </a:solidFill>
              </a:rPr>
              <a:t>Arbrofi</a:t>
            </a:r>
            <a:r>
              <a:rPr lang="en-GB" sz="3200" dirty="0">
                <a:solidFill>
                  <a:srgbClr val="FF0000"/>
                </a:solidFill>
              </a:rPr>
              <a:t> </a:t>
            </a:r>
          </a:p>
          <a:p>
            <a:r>
              <a:rPr lang="en-GB" sz="3200" dirty="0" err="1">
                <a:solidFill>
                  <a:srgbClr val="FF0000"/>
                </a:solidFill>
              </a:rPr>
              <a:t>Rhyngweithio</a:t>
            </a:r>
            <a:r>
              <a:rPr lang="en-GB" sz="3200" dirty="0">
                <a:solidFill>
                  <a:srgbClr val="FF0000"/>
                </a:solidFill>
              </a:rPr>
              <a:t> ag </a:t>
            </a:r>
            <a:r>
              <a:rPr lang="en-GB" sz="3200" dirty="0" err="1">
                <a:solidFill>
                  <a:srgbClr val="FF0000"/>
                </a:solidFill>
              </a:rPr>
              <a:t>eraill</a:t>
            </a:r>
            <a:r>
              <a:rPr lang="en-GB" sz="3200" dirty="0">
                <a:solidFill>
                  <a:srgbClr val="FF0000"/>
                </a:solidFill>
              </a:rPr>
              <a:t>  </a:t>
            </a:r>
          </a:p>
          <a:p>
            <a:r>
              <a:rPr lang="en-GB" sz="3200" dirty="0" err="1">
                <a:solidFill>
                  <a:srgbClr val="FF0000"/>
                </a:solidFill>
              </a:rPr>
              <a:t>Datrys</a:t>
            </a:r>
            <a:r>
              <a:rPr lang="en-GB" sz="3200" dirty="0">
                <a:solidFill>
                  <a:srgbClr val="FF0000"/>
                </a:solidFill>
              </a:rPr>
              <a:t> </a:t>
            </a:r>
            <a:r>
              <a:rPr lang="en-GB" sz="3200" dirty="0" err="1">
                <a:solidFill>
                  <a:srgbClr val="FF0000"/>
                </a:solidFill>
              </a:rPr>
              <a:t>problemau</a:t>
            </a:r>
            <a:endParaRPr lang="en-GB" sz="3200" dirty="0">
              <a:solidFill>
                <a:srgbClr val="FF0000"/>
              </a:solidFill>
            </a:endParaRPr>
          </a:p>
          <a:p>
            <a:r>
              <a:rPr lang="en-GB" sz="3200" dirty="0" err="1">
                <a:solidFill>
                  <a:srgbClr val="FF0000"/>
                </a:solidFill>
              </a:rPr>
              <a:t>Gwylio</a:t>
            </a:r>
            <a:r>
              <a:rPr lang="en-GB" sz="3200" dirty="0">
                <a:solidFill>
                  <a:srgbClr val="FF0000"/>
                </a:solidFill>
              </a:rPr>
              <a:t> </a:t>
            </a:r>
          </a:p>
          <a:p>
            <a:r>
              <a:rPr lang="en-GB" sz="3200" dirty="0" err="1">
                <a:solidFill>
                  <a:srgbClr val="FF0000"/>
                </a:solidFill>
              </a:rPr>
              <a:t>Ailadrodd</a:t>
            </a:r>
            <a:r>
              <a:rPr lang="en-GB" sz="3200" dirty="0">
                <a:solidFill>
                  <a:srgbClr val="FF0000"/>
                </a:solidFill>
              </a:rPr>
              <a:t> </a:t>
            </a:r>
            <a:r>
              <a:rPr lang="en-GB" sz="3200" dirty="0" err="1">
                <a:solidFill>
                  <a:srgbClr val="FF0000"/>
                </a:solidFill>
              </a:rPr>
              <a:t>Pwrpasol</a:t>
            </a:r>
            <a:endParaRPr lang="en-GB" sz="3200" dirty="0">
              <a:solidFill>
                <a:srgbClr val="FF0000"/>
              </a:solidFill>
            </a:endParaRPr>
          </a:p>
        </p:txBody>
      </p:sp>
      <p:sp>
        <p:nvSpPr>
          <p:cNvPr id="4" name="Content Placeholder 3">
            <a:extLst>
              <a:ext uri="{FF2B5EF4-FFF2-40B4-BE49-F238E27FC236}">
                <a16:creationId xmlns:a16="http://schemas.microsoft.com/office/drawing/2014/main" id="{D6095C15-D637-B94C-B207-FC0E3F660361}"/>
              </a:ext>
            </a:extLst>
          </p:cNvPr>
          <p:cNvSpPr>
            <a:spLocks noGrp="1"/>
          </p:cNvSpPr>
          <p:nvPr>
            <p:ph sz="half" idx="2"/>
          </p:nvPr>
        </p:nvSpPr>
        <p:spPr>
          <a:xfrm>
            <a:off x="4710842" y="1151737"/>
            <a:ext cx="4433157" cy="3989040"/>
          </a:xfrm>
        </p:spPr>
        <p:txBody>
          <a:bodyPr/>
          <a:lstStyle/>
          <a:p>
            <a:r>
              <a:rPr lang="en-GB" sz="3200" dirty="0"/>
              <a:t>Doing </a:t>
            </a:r>
          </a:p>
          <a:p>
            <a:r>
              <a:rPr lang="en-GB" sz="3200" dirty="0"/>
              <a:t>Enjoying </a:t>
            </a:r>
          </a:p>
          <a:p>
            <a:r>
              <a:rPr lang="en-GB" sz="3200" dirty="0"/>
              <a:t>Experimenting </a:t>
            </a:r>
          </a:p>
          <a:p>
            <a:r>
              <a:rPr lang="en-GB" sz="3200" dirty="0"/>
              <a:t>Interaction with others </a:t>
            </a:r>
          </a:p>
          <a:p>
            <a:r>
              <a:rPr lang="en-GB" sz="3200" dirty="0"/>
              <a:t>Problem solving</a:t>
            </a:r>
          </a:p>
          <a:p>
            <a:r>
              <a:rPr lang="en-GB" sz="3200" dirty="0"/>
              <a:t>Watching </a:t>
            </a:r>
          </a:p>
          <a:p>
            <a:r>
              <a:rPr lang="en-GB" sz="3200" dirty="0"/>
              <a:t>Purposeful Repetition</a:t>
            </a:r>
          </a:p>
        </p:txBody>
      </p:sp>
    </p:spTree>
    <p:extLst>
      <p:ext uri="{BB962C8B-B14F-4D97-AF65-F5344CB8AC3E}">
        <p14:creationId xmlns:p14="http://schemas.microsoft.com/office/powerpoint/2010/main" val="2992024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E65D-92C4-BF4C-B7F5-813057B066D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DC63721-6293-934E-9C53-1354D6C2DADB}"/>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F4983223-D67B-8748-8909-BEB67856FDFC}"/>
              </a:ext>
            </a:extLst>
          </p:cNvPr>
          <p:cNvSpPr>
            <a:spLocks noGrp="1"/>
          </p:cNvSpPr>
          <p:nvPr>
            <p:ph sz="half" idx="2"/>
          </p:nvPr>
        </p:nvSpPr>
        <p:spPr/>
        <p:txBody>
          <a:bodyPr/>
          <a:lstStyle/>
          <a:p>
            <a:endParaRPr lang="en-US" dirty="0"/>
          </a:p>
        </p:txBody>
      </p:sp>
      <p:pic>
        <p:nvPicPr>
          <p:cNvPr id="5" name="Picture 4">
            <a:extLst>
              <a:ext uri="{FF2B5EF4-FFF2-40B4-BE49-F238E27FC236}">
                <a16:creationId xmlns:a16="http://schemas.microsoft.com/office/drawing/2014/main" id="{21EEE239-9C1C-3B49-A5E2-F52B0643514B}"/>
              </a:ext>
            </a:extLst>
          </p:cNvPr>
          <p:cNvPicPr>
            <a:picLocks noChangeAspect="1"/>
          </p:cNvPicPr>
          <p:nvPr/>
        </p:nvPicPr>
        <p:blipFill>
          <a:blip r:embed="rId3"/>
          <a:stretch>
            <a:fillRect/>
          </a:stretch>
        </p:blipFill>
        <p:spPr>
          <a:xfrm>
            <a:off x="228600" y="614310"/>
            <a:ext cx="8686800" cy="4643489"/>
          </a:xfrm>
          <a:prstGeom prst="rect">
            <a:avLst/>
          </a:prstGeom>
        </p:spPr>
      </p:pic>
    </p:spTree>
    <p:extLst>
      <p:ext uri="{BB962C8B-B14F-4D97-AF65-F5344CB8AC3E}">
        <p14:creationId xmlns:p14="http://schemas.microsoft.com/office/powerpoint/2010/main" val="3527218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98192-0C30-7845-8EA4-ABCB1B797188}"/>
              </a:ext>
            </a:extLst>
          </p:cNvPr>
          <p:cNvSpPr>
            <a:spLocks noGrp="1"/>
          </p:cNvSpPr>
          <p:nvPr>
            <p:ph type="title"/>
          </p:nvPr>
        </p:nvSpPr>
        <p:spPr>
          <a:xfrm>
            <a:off x="457200" y="274638"/>
            <a:ext cx="8229600" cy="1143000"/>
          </a:xfrm>
        </p:spPr>
        <p:txBody>
          <a:bodyPr wrap="square" anchor="ctr">
            <a:normAutofit/>
          </a:bodyPr>
          <a:lstStyle/>
          <a:p>
            <a:r>
              <a:rPr lang="en-US" dirty="0"/>
              <a:t>Outcome for practical activities</a:t>
            </a:r>
          </a:p>
        </p:txBody>
      </p:sp>
      <p:sp>
        <p:nvSpPr>
          <p:cNvPr id="3" name="Content Placeholder 2">
            <a:extLst>
              <a:ext uri="{FF2B5EF4-FFF2-40B4-BE49-F238E27FC236}">
                <a16:creationId xmlns:a16="http://schemas.microsoft.com/office/drawing/2014/main" id="{E2C9BA05-D526-A24B-89EA-703B418B0B23}"/>
              </a:ext>
            </a:extLst>
          </p:cNvPr>
          <p:cNvSpPr>
            <a:spLocks noGrp="1"/>
          </p:cNvSpPr>
          <p:nvPr>
            <p:ph sz="half" idx="1"/>
          </p:nvPr>
        </p:nvSpPr>
        <p:spPr>
          <a:xfrm>
            <a:off x="457200" y="1600201"/>
            <a:ext cx="4038600" cy="3989040"/>
          </a:xfrm>
        </p:spPr>
        <p:txBody>
          <a:bodyPr wrap="square" anchor="t">
            <a:normAutofit lnSpcReduction="10000"/>
          </a:bodyPr>
          <a:lstStyle/>
          <a:p>
            <a:pPr marL="0" indent="0">
              <a:lnSpc>
                <a:spcPct val="90000"/>
              </a:lnSpc>
              <a:buNone/>
            </a:pPr>
            <a:r>
              <a:rPr lang="en-GB" sz="2600" dirty="0"/>
              <a:t>Broadhead (2006:2) suggests that the more cooperative children’s play is, the more they are likely to connect with other children and understand their knowledge along with a ‘deeply fulfilling emotional engagement with the world around them.’ </a:t>
            </a:r>
          </a:p>
          <a:p>
            <a:pPr>
              <a:lnSpc>
                <a:spcPct val="90000"/>
              </a:lnSpc>
            </a:pPr>
            <a:endParaRPr lang="en-US" sz="2400" dirty="0"/>
          </a:p>
        </p:txBody>
      </p:sp>
      <p:pic>
        <p:nvPicPr>
          <p:cNvPr id="5" name="Picture 4" descr="EYJMC951">
            <a:extLst>
              <a:ext uri="{FF2B5EF4-FFF2-40B4-BE49-F238E27FC236}">
                <a16:creationId xmlns:a16="http://schemas.microsoft.com/office/drawing/2014/main" id="{C3BD5CCA-B169-9048-AAAE-9B757FC350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31" r="11338" b="2"/>
          <a:stretch/>
        </p:blipFill>
        <p:spPr bwMode="auto">
          <a:xfrm>
            <a:off x="4648200" y="1600201"/>
            <a:ext cx="4038600" cy="3989040"/>
          </a:xfrm>
          <a:prstGeom prst="rect">
            <a:avLst/>
          </a:prstGeom>
          <a:noFill/>
          <a:ln>
            <a:noFill/>
          </a:ln>
          <a:effectLst>
            <a:softEdge rad="0"/>
          </a:effectLst>
          <a:extLst>
            <a:ext uri="{909E8E84-426E-40dd-AFC4-6F175D3DCCD1}"/>
            <a:ext uri="{91240B29-F687-4f45-9708-019B960494DF}"/>
          </a:extLst>
        </p:spPr>
      </p:pic>
    </p:spTree>
    <p:extLst>
      <p:ext uri="{BB962C8B-B14F-4D97-AF65-F5344CB8AC3E}">
        <p14:creationId xmlns:p14="http://schemas.microsoft.com/office/powerpoint/2010/main" val="207920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031D4-C12B-F448-9A1F-03F41F42D2B3}"/>
              </a:ext>
            </a:extLst>
          </p:cNvPr>
          <p:cNvSpPr>
            <a:spLocks noGrp="1"/>
          </p:cNvSpPr>
          <p:nvPr>
            <p:ph type="title"/>
          </p:nvPr>
        </p:nvSpPr>
        <p:spPr/>
        <p:txBody>
          <a:bodyPr/>
          <a:lstStyle/>
          <a:p>
            <a:r>
              <a:rPr lang="en-US" dirty="0" err="1"/>
              <a:t>Dewch</a:t>
            </a:r>
            <a:r>
              <a:rPr lang="en-US" dirty="0"/>
              <a:t> </a:t>
            </a:r>
            <a:r>
              <a:rPr lang="en-US" dirty="0" err="1"/>
              <a:t>i</a:t>
            </a:r>
            <a:r>
              <a:rPr lang="en-US" dirty="0"/>
              <a:t> </a:t>
            </a:r>
            <a:r>
              <a:rPr lang="en-US" dirty="0" err="1"/>
              <a:t>chwarae</a:t>
            </a:r>
            <a:r>
              <a:rPr lang="en-US" dirty="0"/>
              <a:t>!  Let’s play! </a:t>
            </a:r>
          </a:p>
        </p:txBody>
      </p:sp>
      <p:sp>
        <p:nvSpPr>
          <p:cNvPr id="3" name="Content Placeholder 2">
            <a:extLst>
              <a:ext uri="{FF2B5EF4-FFF2-40B4-BE49-F238E27FC236}">
                <a16:creationId xmlns:a16="http://schemas.microsoft.com/office/drawing/2014/main" id="{69A80F67-A0E6-2A42-B077-E4BC29AC5D1E}"/>
              </a:ext>
            </a:extLst>
          </p:cNvPr>
          <p:cNvSpPr>
            <a:spLocks noGrp="1"/>
          </p:cNvSpPr>
          <p:nvPr>
            <p:ph sz="half" idx="1"/>
          </p:nvPr>
        </p:nvSpPr>
        <p:spPr>
          <a:xfrm>
            <a:off x="251520" y="1422245"/>
            <a:ext cx="4038600" cy="3989040"/>
          </a:xfrm>
        </p:spPr>
        <p:txBody>
          <a:bodyPr/>
          <a:lstStyle/>
          <a:p>
            <a:pPr marL="0" indent="0">
              <a:buNone/>
            </a:pPr>
            <a:r>
              <a:rPr lang="en-US" sz="2200" dirty="0">
                <a:latin typeface="Andalus" panose="02020603050405020304" pitchFamily="18" charset="-78"/>
                <a:cs typeface="Andalus" panose="02020603050405020304" pitchFamily="18" charset="-78"/>
              </a:rPr>
              <a:t>Tu </a:t>
            </a:r>
            <a:r>
              <a:rPr lang="en-US" sz="2200" dirty="0" err="1">
                <a:latin typeface="Andalus" panose="02020603050405020304" pitchFamily="18" charset="-78"/>
                <a:cs typeface="Andalus" panose="02020603050405020304" pitchFamily="18" charset="-78"/>
              </a:rPr>
              <a:t>allan</a:t>
            </a:r>
            <a:endParaRPr lang="en-US" sz="2200" dirty="0">
              <a:latin typeface="Andalus" panose="02020603050405020304" pitchFamily="18" charset="-78"/>
              <a:cs typeface="Andalus" panose="02020603050405020304" pitchFamily="18" charset="-78"/>
            </a:endParaRPr>
          </a:p>
          <a:p>
            <a:r>
              <a:rPr lang="en-US" sz="2200" dirty="0" err="1">
                <a:latin typeface="Andalus" panose="02020603050405020304" pitchFamily="18" charset="-78"/>
                <a:cs typeface="Andalus" panose="02020603050405020304" pitchFamily="18" charset="-78"/>
              </a:rPr>
              <a:t>Helfa</a:t>
            </a:r>
            <a:r>
              <a:rPr lang="en-US" sz="2200" dirty="0">
                <a:latin typeface="Andalus" panose="02020603050405020304" pitchFamily="18" charset="-78"/>
                <a:cs typeface="Andalus" panose="02020603050405020304" pitchFamily="18" charset="-78"/>
              </a:rPr>
              <a:t> </a:t>
            </a:r>
            <a:r>
              <a:rPr lang="en-US" sz="2200" dirty="0" err="1">
                <a:latin typeface="Andalus" panose="02020603050405020304" pitchFamily="18" charset="-78"/>
                <a:cs typeface="Andalus" panose="02020603050405020304" pitchFamily="18" charset="-78"/>
              </a:rPr>
              <a:t>drysor</a:t>
            </a:r>
            <a:endParaRPr lang="en-US" sz="2200" dirty="0">
              <a:latin typeface="Andalus" panose="02020603050405020304" pitchFamily="18" charset="-78"/>
              <a:cs typeface="Andalus" panose="02020603050405020304" pitchFamily="18" charset="-78"/>
            </a:endParaRPr>
          </a:p>
          <a:p>
            <a:r>
              <a:rPr lang="en-US" sz="2200" dirty="0" err="1">
                <a:latin typeface="Andalus" panose="02020603050405020304" pitchFamily="18" charset="-78"/>
                <a:cs typeface="Andalus" panose="02020603050405020304" pitchFamily="18" charset="-78"/>
              </a:rPr>
              <a:t>Tynnu</a:t>
            </a:r>
            <a:r>
              <a:rPr lang="en-US" sz="2200" dirty="0">
                <a:latin typeface="Andalus" panose="02020603050405020304" pitchFamily="18" charset="-78"/>
                <a:cs typeface="Andalus" panose="02020603050405020304" pitchFamily="18" charset="-78"/>
              </a:rPr>
              <a:t> </a:t>
            </a:r>
            <a:r>
              <a:rPr lang="en-US" sz="2200" dirty="0" err="1">
                <a:latin typeface="Andalus" panose="02020603050405020304" pitchFamily="18" charset="-78"/>
                <a:cs typeface="Andalus" panose="02020603050405020304" pitchFamily="18" charset="-78"/>
              </a:rPr>
              <a:t>llun</a:t>
            </a:r>
            <a:r>
              <a:rPr lang="en-US" sz="2200" dirty="0">
                <a:latin typeface="Andalus" panose="02020603050405020304" pitchFamily="18" charset="-78"/>
                <a:cs typeface="Andalus" panose="02020603050405020304" pitchFamily="18" charset="-78"/>
              </a:rPr>
              <a:t> </a:t>
            </a:r>
            <a:r>
              <a:rPr lang="en-US" sz="2200" dirty="0" err="1">
                <a:latin typeface="Andalus" panose="02020603050405020304" pitchFamily="18" charset="-78"/>
                <a:cs typeface="Andalus" panose="02020603050405020304" pitchFamily="18" charset="-78"/>
              </a:rPr>
              <a:t>sain</a:t>
            </a:r>
            <a:endParaRPr lang="en-US" sz="2200" dirty="0">
              <a:latin typeface="Andalus" panose="02020603050405020304" pitchFamily="18" charset="-78"/>
              <a:cs typeface="Andalus" panose="02020603050405020304" pitchFamily="18" charset="-78"/>
            </a:endParaRPr>
          </a:p>
          <a:p>
            <a:r>
              <a:rPr lang="en-US" sz="2200" dirty="0" err="1">
                <a:latin typeface="Andalus" panose="02020603050405020304" pitchFamily="18" charset="-78"/>
                <a:cs typeface="Andalus" panose="02020603050405020304" pitchFamily="18" charset="-78"/>
              </a:rPr>
              <a:t>Gêm</a:t>
            </a:r>
            <a:r>
              <a:rPr lang="en-US" sz="2200" dirty="0">
                <a:latin typeface="Andalus" panose="02020603050405020304" pitchFamily="18" charset="-78"/>
                <a:cs typeface="Andalus" panose="02020603050405020304" pitchFamily="18" charset="-78"/>
              </a:rPr>
              <a:t> </a:t>
            </a:r>
            <a:r>
              <a:rPr lang="en-US" sz="2200" dirty="0" err="1">
                <a:latin typeface="Andalus" panose="02020603050405020304" pitchFamily="18" charset="-78"/>
                <a:cs typeface="Andalus" panose="02020603050405020304" pitchFamily="18" charset="-78"/>
              </a:rPr>
              <a:t>cof</a:t>
            </a:r>
            <a:endParaRPr lang="en-US" sz="2200" dirty="0">
              <a:latin typeface="Andalus" panose="02020603050405020304" pitchFamily="18" charset="-78"/>
              <a:cs typeface="Andalus" panose="02020603050405020304" pitchFamily="18" charset="-78"/>
            </a:endParaRPr>
          </a:p>
          <a:p>
            <a:r>
              <a:rPr lang="en-US" sz="2200" dirty="0" err="1">
                <a:latin typeface="Andalus" panose="02020603050405020304" pitchFamily="18" charset="-78"/>
                <a:cs typeface="Andalus" panose="02020603050405020304" pitchFamily="18" charset="-78"/>
              </a:rPr>
              <a:t>Celf</a:t>
            </a:r>
            <a:r>
              <a:rPr lang="en-US" sz="2200" dirty="0">
                <a:latin typeface="Andalus" panose="02020603050405020304" pitchFamily="18" charset="-78"/>
                <a:cs typeface="Andalus" panose="02020603050405020304" pitchFamily="18" charset="-78"/>
              </a:rPr>
              <a:t> </a:t>
            </a:r>
            <a:r>
              <a:rPr lang="en-US" sz="2200" dirty="0" err="1">
                <a:latin typeface="Andalus" panose="02020603050405020304" pitchFamily="18" charset="-78"/>
                <a:cs typeface="Andalus" panose="02020603050405020304" pitchFamily="18" charset="-78"/>
              </a:rPr>
              <a:t>naturiol</a:t>
            </a:r>
            <a:endParaRPr lang="en-US" sz="2200" dirty="0">
              <a:latin typeface="Andalus" panose="02020603050405020304" pitchFamily="18" charset="-78"/>
              <a:cs typeface="Andalus" panose="02020603050405020304" pitchFamily="18" charset="-78"/>
            </a:endParaRPr>
          </a:p>
          <a:p>
            <a:pPr marL="0" indent="0">
              <a:buNone/>
            </a:pPr>
            <a:endParaRPr lang="en-US" sz="2200" dirty="0">
              <a:latin typeface="Andalus" panose="02020603050405020304" pitchFamily="18" charset="-78"/>
              <a:cs typeface="Andalus" panose="02020603050405020304" pitchFamily="18" charset="-78"/>
            </a:endParaRPr>
          </a:p>
          <a:p>
            <a:pPr marL="0" indent="0">
              <a:buNone/>
            </a:pPr>
            <a:r>
              <a:rPr lang="en-US" sz="2200" dirty="0" err="1">
                <a:latin typeface="Andalus" panose="02020603050405020304" pitchFamily="18" charset="-78"/>
                <a:cs typeface="Andalus" panose="02020603050405020304" pitchFamily="18" charset="-78"/>
              </a:rPr>
              <a:t>Stwdio</a:t>
            </a:r>
            <a:endParaRPr lang="en-US" sz="2200" dirty="0">
              <a:latin typeface="Andalus" panose="02020603050405020304" pitchFamily="18" charset="-78"/>
              <a:cs typeface="Andalus" panose="02020603050405020304" pitchFamily="18" charset="-78"/>
            </a:endParaRPr>
          </a:p>
          <a:p>
            <a:r>
              <a:rPr lang="en-US" sz="2200" dirty="0" err="1">
                <a:latin typeface="Andalus" panose="02020603050405020304" pitchFamily="18" charset="-78"/>
                <a:cs typeface="Andalus" panose="02020603050405020304" pitchFamily="18" charset="-78"/>
              </a:rPr>
              <a:t>Cwrs</a:t>
            </a:r>
            <a:r>
              <a:rPr lang="en-US" sz="2200" dirty="0">
                <a:latin typeface="Andalus" panose="02020603050405020304" pitchFamily="18" charset="-78"/>
                <a:cs typeface="Andalus" panose="02020603050405020304" pitchFamily="18" charset="-78"/>
              </a:rPr>
              <a:t> </a:t>
            </a:r>
            <a:r>
              <a:rPr lang="en-US" sz="2200" dirty="0" err="1">
                <a:latin typeface="Andalus" panose="02020603050405020304" pitchFamily="18" charset="-78"/>
                <a:cs typeface="Andalus" panose="02020603050405020304" pitchFamily="18" charset="-78"/>
              </a:rPr>
              <a:t>rwystr</a:t>
            </a:r>
            <a:r>
              <a:rPr lang="en-US" sz="2200" dirty="0">
                <a:latin typeface="Andalus" panose="02020603050405020304" pitchFamily="18" charset="-78"/>
                <a:cs typeface="Andalus" panose="02020603050405020304" pitchFamily="18" charset="-78"/>
              </a:rPr>
              <a:t> – </a:t>
            </a:r>
            <a:r>
              <a:rPr lang="en-US" sz="2200" dirty="0" err="1">
                <a:latin typeface="Andalus" panose="02020603050405020304" pitchFamily="18" charset="-78"/>
                <a:cs typeface="Andalus" panose="02020603050405020304" pitchFamily="18" charset="-78"/>
              </a:rPr>
              <a:t>hyfforddiant</a:t>
            </a:r>
            <a:r>
              <a:rPr lang="en-US" sz="2200" dirty="0">
                <a:latin typeface="Andalus" panose="02020603050405020304" pitchFamily="18" charset="-78"/>
                <a:cs typeface="Andalus" panose="02020603050405020304" pitchFamily="18" charset="-78"/>
              </a:rPr>
              <a:t> SKIP</a:t>
            </a:r>
          </a:p>
        </p:txBody>
      </p:sp>
      <p:sp>
        <p:nvSpPr>
          <p:cNvPr id="4" name="Content Placeholder 3">
            <a:extLst>
              <a:ext uri="{FF2B5EF4-FFF2-40B4-BE49-F238E27FC236}">
                <a16:creationId xmlns:a16="http://schemas.microsoft.com/office/drawing/2014/main" id="{6BBE336C-63B5-D94F-80E8-F3A375588BC2}"/>
              </a:ext>
            </a:extLst>
          </p:cNvPr>
          <p:cNvSpPr>
            <a:spLocks noGrp="1"/>
          </p:cNvSpPr>
          <p:nvPr>
            <p:ph sz="half" idx="2"/>
          </p:nvPr>
        </p:nvSpPr>
        <p:spPr>
          <a:xfrm>
            <a:off x="4668438" y="1434480"/>
            <a:ext cx="4224041" cy="3989040"/>
          </a:xfrm>
        </p:spPr>
        <p:txBody>
          <a:bodyPr/>
          <a:lstStyle/>
          <a:p>
            <a:pPr marL="0" indent="0">
              <a:buNone/>
            </a:pPr>
            <a:r>
              <a:rPr lang="en-US" sz="2200" dirty="0">
                <a:latin typeface="Andalus" panose="02020603050405020304" pitchFamily="18" charset="-78"/>
                <a:cs typeface="Andalus" panose="02020603050405020304" pitchFamily="18" charset="-78"/>
              </a:rPr>
              <a:t>Outdoors</a:t>
            </a:r>
          </a:p>
          <a:p>
            <a:r>
              <a:rPr lang="en-US" sz="2200" dirty="0">
                <a:latin typeface="Andalus" panose="02020603050405020304" pitchFamily="18" charset="-78"/>
                <a:cs typeface="Andalus" panose="02020603050405020304" pitchFamily="18" charset="-78"/>
              </a:rPr>
              <a:t>Treasure hunt</a:t>
            </a:r>
          </a:p>
          <a:p>
            <a:r>
              <a:rPr lang="en-US" sz="2200" dirty="0">
                <a:latin typeface="Andalus" panose="02020603050405020304" pitchFamily="18" charset="-78"/>
                <a:cs typeface="Andalus" panose="02020603050405020304" pitchFamily="18" charset="-78"/>
              </a:rPr>
              <a:t>Draw a sound picture</a:t>
            </a:r>
          </a:p>
          <a:p>
            <a:r>
              <a:rPr lang="en-US" sz="2200" dirty="0">
                <a:latin typeface="Andalus" panose="02020603050405020304" pitchFamily="18" charset="-78"/>
                <a:cs typeface="Andalus" panose="02020603050405020304" pitchFamily="18" charset="-78"/>
              </a:rPr>
              <a:t>Memory game</a:t>
            </a:r>
          </a:p>
          <a:p>
            <a:r>
              <a:rPr lang="en-US" sz="2200" dirty="0">
                <a:latin typeface="Andalus" panose="02020603050405020304" pitchFamily="18" charset="-78"/>
                <a:cs typeface="Andalus" panose="02020603050405020304" pitchFamily="18" charset="-78"/>
              </a:rPr>
              <a:t>Make art</a:t>
            </a:r>
          </a:p>
          <a:p>
            <a:pPr marL="0" indent="0">
              <a:buNone/>
            </a:pPr>
            <a:endParaRPr lang="en-US" sz="2200" dirty="0">
              <a:latin typeface="Andalus" panose="02020603050405020304" pitchFamily="18" charset="-78"/>
              <a:cs typeface="Andalus" panose="02020603050405020304" pitchFamily="18" charset="-78"/>
            </a:endParaRPr>
          </a:p>
          <a:p>
            <a:pPr marL="0" indent="0">
              <a:buNone/>
            </a:pPr>
            <a:r>
              <a:rPr lang="en-US" sz="2200" dirty="0">
                <a:latin typeface="Andalus" panose="02020603050405020304" pitchFamily="18" charset="-78"/>
                <a:cs typeface="Andalus" panose="02020603050405020304" pitchFamily="18" charset="-78"/>
              </a:rPr>
              <a:t>Studio</a:t>
            </a:r>
          </a:p>
          <a:p>
            <a:r>
              <a:rPr lang="en-US" sz="2200" dirty="0">
                <a:latin typeface="Andalus" panose="02020603050405020304" pitchFamily="18" charset="-78"/>
                <a:cs typeface="Andalus" panose="02020603050405020304" pitchFamily="18" charset="-78"/>
              </a:rPr>
              <a:t>Obstacle course – reference to SKIP training </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330602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Berlin Sans FB" panose="020E0602020502020306" pitchFamily="34" charset="0"/>
              </a:rPr>
              <a:t>Y </a:t>
            </a:r>
            <a:r>
              <a:rPr lang="en-GB" dirty="0" err="1">
                <a:latin typeface="Berlin Sans FB" panose="020E0602020502020306" pitchFamily="34" charset="0"/>
              </a:rPr>
              <a:t>Tu</a:t>
            </a:r>
            <a:r>
              <a:rPr lang="en-GB" dirty="0">
                <a:latin typeface="Berlin Sans FB" panose="020E0602020502020306" pitchFamily="34" charset="0"/>
              </a:rPr>
              <a:t> Allan        The Outdoors</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00400" y="1295400"/>
            <a:ext cx="2590800" cy="2590800"/>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22</a:t>
            </a:fld>
            <a:endParaRPr lang="en-US" altLang="en-US"/>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341426">
            <a:off x="69491" y="2172798"/>
            <a:ext cx="3089742" cy="1925649"/>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004587">
            <a:off x="5713283" y="2303334"/>
            <a:ext cx="3019425" cy="1514475"/>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276600" y="4191000"/>
            <a:ext cx="2286000" cy="1564481"/>
          </a:xfrm>
          <a:prstGeom prst="rect">
            <a:avLst/>
          </a:prstGeom>
        </p:spPr>
      </p:pic>
      <p:sp>
        <p:nvSpPr>
          <p:cNvPr id="10" name="TextBox 9">
            <a:extLst>
              <a:ext uri="{FF2B5EF4-FFF2-40B4-BE49-F238E27FC236}">
                <a16:creationId xmlns:a16="http://schemas.microsoft.com/office/drawing/2014/main" id="{7648BB36-0B06-2E43-B7D1-E08396C14EF0}"/>
              </a:ext>
            </a:extLst>
          </p:cNvPr>
          <p:cNvSpPr txBox="1"/>
          <p:nvPr/>
        </p:nvSpPr>
        <p:spPr>
          <a:xfrm>
            <a:off x="5949691" y="4910765"/>
            <a:ext cx="2870781" cy="584775"/>
          </a:xfrm>
          <a:prstGeom prst="rect">
            <a:avLst/>
          </a:prstGeom>
          <a:noFill/>
        </p:spPr>
        <p:txBody>
          <a:bodyPr wrap="square" rtlCol="0">
            <a:spAutoFit/>
          </a:bodyPr>
          <a:lstStyle/>
          <a:p>
            <a:r>
              <a:rPr lang="en-US" sz="1600" b="1" dirty="0"/>
              <a:t>Slides created by </a:t>
            </a:r>
          </a:p>
          <a:p>
            <a:r>
              <a:rPr lang="en-US" sz="1600" b="1" dirty="0"/>
              <a:t>Jennings, 2020</a:t>
            </a:r>
            <a:r>
              <a:rPr lang="en-US" sz="1600" dirty="0"/>
              <a:t>. </a:t>
            </a:r>
          </a:p>
        </p:txBody>
      </p:sp>
    </p:spTree>
    <p:extLst>
      <p:ext uri="{BB962C8B-B14F-4D97-AF65-F5344CB8AC3E}">
        <p14:creationId xmlns:p14="http://schemas.microsoft.com/office/powerpoint/2010/main" val="8056413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Berlin Sans FB" panose="020E0602020502020306" pitchFamily="34" charset="0"/>
              </a:rPr>
              <a:t>Pethau</a:t>
            </a:r>
            <a:r>
              <a:rPr lang="en-GB" dirty="0">
                <a:latin typeface="Berlin Sans FB" panose="020E0602020502020306" pitchFamily="34" charset="0"/>
              </a:rPr>
              <a:t> </a:t>
            </a:r>
            <a:r>
              <a:rPr lang="en-GB" dirty="0" err="1">
                <a:latin typeface="Berlin Sans FB" panose="020E0602020502020306" pitchFamily="34" charset="0"/>
              </a:rPr>
              <a:t>i’w</a:t>
            </a:r>
            <a:r>
              <a:rPr lang="en-GB" dirty="0">
                <a:latin typeface="Berlin Sans FB" panose="020E0602020502020306" pitchFamily="34" charset="0"/>
              </a:rPr>
              <a:t> </a:t>
            </a:r>
            <a:r>
              <a:rPr lang="en-GB" dirty="0" err="1">
                <a:latin typeface="Berlin Sans FB" panose="020E0602020502020306" pitchFamily="34" charset="0"/>
              </a:rPr>
              <a:t>gwneud</a:t>
            </a:r>
            <a:r>
              <a:rPr lang="en-GB" dirty="0">
                <a:latin typeface="Berlin Sans FB" panose="020E0602020502020306" pitchFamily="34" charset="0"/>
              </a:rPr>
              <a:t>…  Things to make…</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20768513">
            <a:off x="203742" y="1392239"/>
            <a:ext cx="1676400" cy="1905000"/>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23</a:t>
            </a:fld>
            <a:endParaRPr lang="en-US" altLang="en-US"/>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24048">
            <a:off x="6312847" y="1464336"/>
            <a:ext cx="2466975" cy="184785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95600" y="1600200"/>
            <a:ext cx="2514600" cy="2514600"/>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977203">
            <a:off x="621044" y="3719965"/>
            <a:ext cx="2346830" cy="1899466"/>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0458996">
            <a:off x="5393196" y="3470811"/>
            <a:ext cx="1917454" cy="2223135"/>
          </a:xfrm>
          <a:prstGeom prst="rect">
            <a:avLst/>
          </a:prstGeom>
        </p:spPr>
      </p:pic>
    </p:spTree>
    <p:extLst>
      <p:ext uri="{BB962C8B-B14F-4D97-AF65-F5344CB8AC3E}">
        <p14:creationId xmlns:p14="http://schemas.microsoft.com/office/powerpoint/2010/main" val="33403245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bwMode="auto">
          <a:xfrm>
            <a:off x="8229600" y="6629400"/>
            <a:ext cx="762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US"/>
            </a:defPPr>
            <a:lvl1pPr algn="r" rtl="0" fontAlgn="base">
              <a:spcBef>
                <a:spcPct val="0"/>
              </a:spcBef>
              <a:spcAft>
                <a:spcPct val="0"/>
              </a:spcAft>
              <a:defRPr sz="1200" kern="1200">
                <a:solidFill>
                  <a:schemeClr val="bg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fld id="{18AD5695-B070-4D17-B1BF-80D9266CDA93}" type="slidenum">
              <a:rPr lang="en-US" altLang="en-US" smtClean="0"/>
              <a:pPr/>
              <a:t>24</a:t>
            </a:fld>
            <a:endParaRPr lang="en-US" altLang="en-US"/>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1752600"/>
            <a:ext cx="2667000" cy="3390708"/>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48400" y="1828800"/>
            <a:ext cx="2631871" cy="3428997"/>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92596" y="2675708"/>
            <a:ext cx="2698604" cy="3139722"/>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71800" y="457200"/>
            <a:ext cx="3167849" cy="1749990"/>
          </a:xfrm>
          <a:prstGeom prst="rect">
            <a:avLst/>
          </a:prstGeom>
        </p:spPr>
      </p:pic>
    </p:spTree>
    <p:extLst>
      <p:ext uri="{BB962C8B-B14F-4D97-AF65-F5344CB8AC3E}">
        <p14:creationId xmlns:p14="http://schemas.microsoft.com/office/powerpoint/2010/main" val="9727758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579296" cy="1143000"/>
          </a:xfrm>
        </p:spPr>
        <p:txBody>
          <a:bodyPr/>
          <a:lstStyle/>
          <a:p>
            <a:r>
              <a:rPr lang="en-GB" dirty="0" err="1">
                <a:latin typeface="Berlin Sans FB" panose="020E0602020502020306" pitchFamily="34" charset="0"/>
              </a:rPr>
              <a:t>Dywed</a:t>
            </a:r>
            <a:r>
              <a:rPr lang="en-GB" dirty="0">
                <a:latin typeface="Berlin Sans FB" panose="020E0602020502020306" pitchFamily="34" charset="0"/>
              </a:rPr>
              <a:t> </a:t>
            </a:r>
            <a:r>
              <a:rPr lang="en-GB" dirty="0" err="1">
                <a:latin typeface="Berlin Sans FB" panose="020E0602020502020306" pitchFamily="34" charset="0"/>
              </a:rPr>
              <a:t>yr</a:t>
            </a:r>
            <a:r>
              <a:rPr lang="en-GB" dirty="0">
                <a:latin typeface="Berlin Sans FB" panose="020E0602020502020306" pitchFamily="34" charset="0"/>
              </a:rPr>
              <a:t> </a:t>
            </a:r>
            <a:r>
              <a:rPr lang="en-GB" dirty="0" err="1">
                <a:latin typeface="Berlin Sans FB" panose="020E0602020502020306" pitchFamily="34" charset="0"/>
              </a:rPr>
              <a:t>ymchwil</a:t>
            </a:r>
            <a:r>
              <a:rPr lang="en-GB" dirty="0">
                <a:latin typeface="Berlin Sans FB" panose="020E0602020502020306" pitchFamily="34" charset="0"/>
              </a:rPr>
              <a:t>…</a:t>
            </a:r>
            <a:br>
              <a:rPr lang="en-GB" dirty="0">
                <a:latin typeface="Berlin Sans FB" panose="020E0602020502020306" pitchFamily="34" charset="0"/>
              </a:rPr>
            </a:br>
            <a:r>
              <a:rPr lang="en-GB" dirty="0">
                <a:latin typeface="Berlin Sans FB" panose="020E0602020502020306" pitchFamily="34" charset="0"/>
              </a:rPr>
              <a:t>                        The research tells us…</a:t>
            </a:r>
            <a:endParaRPr lang="en-US" dirty="0">
              <a:latin typeface="Berlin Sans FB" panose="020E0602020502020306" pitchFamily="34" charset="0"/>
            </a:endParaRPr>
          </a:p>
        </p:txBody>
      </p:sp>
      <p:sp>
        <p:nvSpPr>
          <p:cNvPr id="3" name="Content Placeholder 2"/>
          <p:cNvSpPr>
            <a:spLocks noGrp="1"/>
          </p:cNvSpPr>
          <p:nvPr>
            <p:ph idx="1"/>
          </p:nvPr>
        </p:nvSpPr>
        <p:spPr>
          <a:xfrm>
            <a:off x="251520" y="2025649"/>
            <a:ext cx="8610600" cy="4525963"/>
          </a:xfrm>
        </p:spPr>
        <p:txBody>
          <a:bodyPr/>
          <a:lstStyle/>
          <a:p>
            <a:pPr marL="0" indent="0">
              <a:buNone/>
            </a:pPr>
            <a:r>
              <a:rPr lang="en-US" sz="2800" dirty="0">
                <a:solidFill>
                  <a:schemeClr val="tx1"/>
                </a:solidFill>
                <a:latin typeface="Berlin Sans FB" panose="020E0602020502020306" pitchFamily="34" charset="0"/>
              </a:rPr>
              <a:t>‘</a:t>
            </a:r>
            <a:r>
              <a:rPr lang="en-US" sz="2800" dirty="0" err="1">
                <a:solidFill>
                  <a:schemeClr val="tx1"/>
                </a:solidFill>
                <a:latin typeface="Berlin Sans FB" panose="020E0602020502020306" pitchFamily="34" charset="0"/>
              </a:rPr>
              <a:t>Nid</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rhywbeth</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i’w</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ychwanegu</a:t>
            </a:r>
            <a:r>
              <a:rPr lang="en-US" sz="2800" dirty="0">
                <a:solidFill>
                  <a:schemeClr val="tx1"/>
                </a:solidFill>
                <a:latin typeface="Berlin Sans FB" panose="020E0602020502020306" pitchFamily="34" charset="0"/>
              </a:rPr>
              <a:t> at y </a:t>
            </a:r>
            <a:r>
              <a:rPr lang="en-US" sz="2800" dirty="0" err="1">
                <a:solidFill>
                  <a:schemeClr val="tx1"/>
                </a:solidFill>
                <a:latin typeface="Berlin Sans FB" panose="020E0602020502020306" pitchFamily="34" charset="0"/>
              </a:rPr>
              <a:t>Cyfnod</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Sylfaen</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yw’r</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awyr</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agored</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mae’r</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Cyfnod</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Sylfaen</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a’r</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awyr</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agored</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yn</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anwahanadwy</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LlCC</a:t>
            </a:r>
            <a:r>
              <a:rPr lang="en-US" sz="2800" dirty="0">
                <a:solidFill>
                  <a:schemeClr val="tx1"/>
                </a:solidFill>
                <a:latin typeface="Berlin Sans FB" panose="020E0602020502020306" pitchFamily="34" charset="0"/>
              </a:rPr>
              <a:t>(2009:3)</a:t>
            </a:r>
          </a:p>
          <a:p>
            <a:pPr marL="0" indent="0">
              <a:buNone/>
            </a:pPr>
            <a:endParaRPr lang="en-GB" sz="2800" dirty="0">
              <a:latin typeface="Berlin Sans FB" panose="020E0602020502020306" pitchFamily="34" charset="0"/>
            </a:endParaRPr>
          </a:p>
          <a:p>
            <a:pPr marL="0" indent="0">
              <a:buNone/>
            </a:pPr>
            <a:r>
              <a:rPr lang="en-US" sz="2800" dirty="0">
                <a:solidFill>
                  <a:schemeClr val="tx1"/>
                </a:solidFill>
                <a:latin typeface="Berlin Sans FB" panose="020E0602020502020306" pitchFamily="34" charset="0"/>
              </a:rPr>
              <a:t>‘The outdoors is not an extra to the Foundation Phase: the Foundation Phase and the outdoors are inseparable.’                                  WAG (2009:3)</a:t>
            </a:r>
            <a:endParaRPr lang="en-US" sz="2800" dirty="0">
              <a:latin typeface="Berlin Sans FB" panose="020E0602020502020306" pitchFamily="34" charset="0"/>
            </a:endParaRPr>
          </a:p>
        </p:txBody>
      </p:sp>
      <p:sp>
        <p:nvSpPr>
          <p:cNvPr id="5" name="Slide Number Placeholder 4"/>
          <p:cNvSpPr>
            <a:spLocks noGrp="1"/>
          </p:cNvSpPr>
          <p:nvPr>
            <p:ph type="sldNum" sz="quarter" idx="12"/>
          </p:nvPr>
        </p:nvSpPr>
        <p:spPr/>
        <p:txBody>
          <a:bodyPr/>
          <a:lstStyle/>
          <a:p>
            <a:fld id="{35D97BB7-60A7-4206-9452-8628DCBE0A0D}" type="slidenum">
              <a:rPr lang="en-US" altLang="en-US" smtClean="0"/>
              <a:pPr/>
              <a:t>25</a:t>
            </a:fld>
            <a:endParaRPr lang="en-US" altLang="en-US"/>
          </a:p>
        </p:txBody>
      </p:sp>
    </p:spTree>
    <p:extLst>
      <p:ext uri="{BB962C8B-B14F-4D97-AF65-F5344CB8AC3E}">
        <p14:creationId xmlns:p14="http://schemas.microsoft.com/office/powerpoint/2010/main" val="3521507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Berlin Sans FB" panose="020E0602020502020306" pitchFamily="34" charset="0"/>
              </a:rPr>
              <a:t>Froebel / McMillan / Isaacs</a:t>
            </a:r>
            <a:endParaRPr lang="en-US" dirty="0">
              <a:latin typeface="Berlin Sans FB" panose="020E0602020502020306" pitchFamily="34" charset="0"/>
            </a:endParaRPr>
          </a:p>
        </p:txBody>
      </p:sp>
      <p:sp>
        <p:nvSpPr>
          <p:cNvPr id="5" name="Slide Number Placeholder 4"/>
          <p:cNvSpPr>
            <a:spLocks noGrp="1"/>
          </p:cNvSpPr>
          <p:nvPr>
            <p:ph type="sldNum" sz="quarter" idx="12"/>
          </p:nvPr>
        </p:nvSpPr>
        <p:spPr/>
        <p:txBody>
          <a:bodyPr/>
          <a:lstStyle/>
          <a:p>
            <a:fld id="{35D97BB7-60A7-4206-9452-8628DCBE0A0D}" type="slidenum">
              <a:rPr lang="en-US" altLang="en-US" smtClean="0"/>
              <a:pPr/>
              <a:t>26</a:t>
            </a:fld>
            <a:endParaRPr lang="en-US" alt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7600" y="1271587"/>
            <a:ext cx="1347107" cy="209550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61430" y="1447800"/>
            <a:ext cx="1493821" cy="2057400"/>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5800" y="1271587"/>
            <a:ext cx="1522582" cy="2066925"/>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52600" y="3657600"/>
            <a:ext cx="1762125" cy="2114550"/>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43635" y="3810000"/>
            <a:ext cx="2448476" cy="1828800"/>
          </a:xfrm>
          <a:prstGeom prst="rect">
            <a:avLst/>
          </a:prstGeom>
        </p:spPr>
      </p:pic>
    </p:spTree>
    <p:extLst>
      <p:ext uri="{BB962C8B-B14F-4D97-AF65-F5344CB8AC3E}">
        <p14:creationId xmlns:p14="http://schemas.microsoft.com/office/powerpoint/2010/main" val="4101014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err="1">
                <a:latin typeface="Berlin Sans FB" panose="020E0602020502020306" pitchFamily="34" charset="0"/>
              </a:rPr>
              <a:t>Syniadau</a:t>
            </a:r>
            <a:r>
              <a:rPr lang="en-GB" dirty="0">
                <a:latin typeface="Berlin Sans FB" panose="020E0602020502020306" pitchFamily="34" charset="0"/>
              </a:rPr>
              <a:t>                       Ideas</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rot="20597971">
            <a:off x="381000" y="1447800"/>
            <a:ext cx="2160398" cy="2163763"/>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27</a:t>
            </a:fld>
            <a:endParaRPr lang="en-US" altLang="en-US"/>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13751">
            <a:off x="6629400" y="1295400"/>
            <a:ext cx="2252663" cy="2367302"/>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810000" y="1181550"/>
            <a:ext cx="1548014" cy="2323650"/>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65899" y="3352800"/>
            <a:ext cx="1447800" cy="2435664"/>
          </a:xfrm>
          <a:prstGeom prst="rect">
            <a:avLst/>
          </a:prstGeom>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006918" y="3429000"/>
            <a:ext cx="1626947" cy="2435664"/>
          </a:xfrm>
          <a:prstGeom prst="rect">
            <a:avLst/>
          </a:prstGeom>
        </p:spPr>
      </p:pic>
    </p:spTree>
    <p:extLst>
      <p:ext uri="{BB962C8B-B14F-4D97-AF65-F5344CB8AC3E}">
        <p14:creationId xmlns:p14="http://schemas.microsoft.com/office/powerpoint/2010/main" val="18108069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6323"/>
            <a:ext cx="7344990" cy="1143000"/>
          </a:xfrm>
        </p:spPr>
        <p:txBody>
          <a:bodyPr/>
          <a:lstStyle/>
          <a:p>
            <a:r>
              <a:rPr lang="en-GB" sz="3600" dirty="0" err="1">
                <a:latin typeface="Berlin Sans FB" panose="020E0602020502020306" pitchFamily="34" charset="0"/>
              </a:rPr>
              <a:t>Rhagor</a:t>
            </a:r>
            <a:r>
              <a:rPr lang="en-GB" sz="3600" dirty="0">
                <a:latin typeface="Berlin Sans FB" panose="020E0602020502020306" pitchFamily="34" charset="0"/>
              </a:rPr>
              <a:t> o </a:t>
            </a:r>
            <a:r>
              <a:rPr lang="en-GB" sz="3600" dirty="0" err="1">
                <a:latin typeface="Berlin Sans FB" panose="020E0602020502020306" pitchFamily="34" charset="0"/>
              </a:rPr>
              <a:t>syniadau</a:t>
            </a:r>
            <a:r>
              <a:rPr lang="en-GB" sz="3600" dirty="0">
                <a:latin typeface="Berlin Sans FB" panose="020E0602020502020306" pitchFamily="34" charset="0"/>
              </a:rPr>
              <a:t>…</a:t>
            </a:r>
            <a:br>
              <a:rPr lang="en-GB" sz="3600" dirty="0">
                <a:latin typeface="Berlin Sans FB" panose="020E0602020502020306" pitchFamily="34" charset="0"/>
              </a:rPr>
            </a:br>
            <a:r>
              <a:rPr lang="en-GB" sz="3600" dirty="0">
                <a:latin typeface="Berlin Sans FB" panose="020E0602020502020306" pitchFamily="34" charset="0"/>
              </a:rPr>
              <a:t>                 More ideas…</a:t>
            </a:r>
            <a:endParaRPr lang="en-US" sz="3600" dirty="0">
              <a:latin typeface="Berlin Sans FB" panose="020E0602020502020306" pitchFamily="34" charset="0"/>
            </a:endParaRPr>
          </a:p>
        </p:txBody>
      </p:sp>
      <p:sp>
        <p:nvSpPr>
          <p:cNvPr id="5" name="Slide Number Placeholder 4"/>
          <p:cNvSpPr>
            <a:spLocks noGrp="1"/>
          </p:cNvSpPr>
          <p:nvPr>
            <p:ph type="sldNum" sz="quarter" idx="12"/>
          </p:nvPr>
        </p:nvSpPr>
        <p:spPr/>
        <p:txBody>
          <a:bodyPr/>
          <a:lstStyle/>
          <a:p>
            <a:fld id="{35D97BB7-60A7-4206-9452-8628DCBE0A0D}" type="slidenum">
              <a:rPr lang="en-US" altLang="en-US" smtClean="0"/>
              <a:pPr/>
              <a:t>28</a:t>
            </a:fld>
            <a:endParaRPr lang="en-US" alt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0" y="326624"/>
            <a:ext cx="2228850" cy="205740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00650" y="3197255"/>
            <a:ext cx="3943350" cy="2567433"/>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3722681"/>
            <a:ext cx="2667000" cy="2000250"/>
          </a:xfrm>
          <a:prstGeom prst="rect">
            <a:avLst/>
          </a:prstGeom>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623658" y="1544300"/>
            <a:ext cx="2777142" cy="1679445"/>
          </a:xfrm>
          <a:prstGeom prst="rect">
            <a:avLst/>
          </a:prstGeom>
        </p:spPr>
      </p:pic>
      <p:pic>
        <p:nvPicPr>
          <p:cNvPr id="12" name="Content Placeholder 11"/>
          <p:cNvPicPr>
            <a:picLocks noGrp="1" noChangeAspect="1"/>
          </p:cNvPicPr>
          <p:nvPr>
            <p:ph idx="1"/>
          </p:nvPr>
        </p:nvPicPr>
        <p:blipFill>
          <a:blip r:embed="rId7">
            <a:extLst>
              <a:ext uri="{28A0092B-C50C-407E-A947-70E740481C1C}">
                <a14:useLocalDpi xmlns:a14="http://schemas.microsoft.com/office/drawing/2010/main" val="0"/>
              </a:ext>
            </a:extLst>
          </a:blip>
          <a:stretch>
            <a:fillRect/>
          </a:stretch>
        </p:blipFill>
        <p:spPr>
          <a:xfrm>
            <a:off x="290512" y="1367161"/>
            <a:ext cx="2912757" cy="2061839"/>
          </a:xfrm>
        </p:spPr>
      </p:pic>
      <p:pic>
        <p:nvPicPr>
          <p:cNvPr id="11" name="Picture 1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786049" y="3433029"/>
            <a:ext cx="2202629" cy="2202629"/>
          </a:xfrm>
          <a:prstGeom prst="rect">
            <a:avLst/>
          </a:prstGeom>
        </p:spPr>
      </p:pic>
    </p:spTree>
    <p:extLst>
      <p:ext uri="{BB962C8B-B14F-4D97-AF65-F5344CB8AC3E}">
        <p14:creationId xmlns:p14="http://schemas.microsoft.com/office/powerpoint/2010/main" val="14445961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063F189B-6724-E54C-9A97-93AB043215A8}"/>
              </a:ext>
            </a:extLst>
          </p:cNvPr>
          <p:cNvPicPr>
            <a:picLocks noChangeAspect="1"/>
          </p:cNvPicPr>
          <p:nvPr/>
        </p:nvPicPr>
        <p:blipFill>
          <a:blip r:embed="rId3"/>
          <a:stretch>
            <a:fillRect/>
          </a:stretch>
        </p:blipFill>
        <p:spPr>
          <a:xfrm>
            <a:off x="2026242" y="68263"/>
            <a:ext cx="5091516" cy="6721475"/>
          </a:xfrm>
          <a:prstGeom prst="rect">
            <a:avLst/>
          </a:prstGeom>
          <a:noFill/>
        </p:spPr>
      </p:pic>
    </p:spTree>
    <p:extLst>
      <p:ext uri="{BB962C8B-B14F-4D97-AF65-F5344CB8AC3E}">
        <p14:creationId xmlns:p14="http://schemas.microsoft.com/office/powerpoint/2010/main" val="20438363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Text&#10;&#10;Description automatically generated">
            <a:extLst>
              <a:ext uri="{FF2B5EF4-FFF2-40B4-BE49-F238E27FC236}">
                <a16:creationId xmlns:a16="http://schemas.microsoft.com/office/drawing/2014/main" id="{BC15BAE2-7C10-664E-94D0-9B19360D6E1D}"/>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194279" y="68263"/>
            <a:ext cx="4755443" cy="6721475"/>
          </a:xfrm>
          <a:noFill/>
        </p:spPr>
      </p:pic>
    </p:spTree>
    <p:extLst>
      <p:ext uri="{BB962C8B-B14F-4D97-AF65-F5344CB8AC3E}">
        <p14:creationId xmlns:p14="http://schemas.microsoft.com/office/powerpoint/2010/main" val="24508023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F108217-865B-CB44-9AE6-D9BDC413A49B}"/>
              </a:ext>
            </a:extLst>
          </p:cNvPr>
          <p:cNvPicPr>
            <a:picLocks noChangeAspect="1"/>
          </p:cNvPicPr>
          <p:nvPr/>
        </p:nvPicPr>
        <p:blipFill>
          <a:blip r:embed="rId3"/>
          <a:stretch>
            <a:fillRect/>
          </a:stretch>
        </p:blipFill>
        <p:spPr>
          <a:xfrm>
            <a:off x="2034644" y="68263"/>
            <a:ext cx="5074713" cy="6721475"/>
          </a:xfrm>
          <a:prstGeom prst="rect">
            <a:avLst/>
          </a:prstGeom>
          <a:noFill/>
        </p:spPr>
      </p:pic>
    </p:spTree>
    <p:extLst>
      <p:ext uri="{BB962C8B-B14F-4D97-AF65-F5344CB8AC3E}">
        <p14:creationId xmlns:p14="http://schemas.microsoft.com/office/powerpoint/2010/main" val="29736751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77D053-DBE2-624E-9949-FD5F5605E1DF}"/>
              </a:ext>
            </a:extLst>
          </p:cNvPr>
          <p:cNvPicPr>
            <a:picLocks noChangeAspect="1"/>
          </p:cNvPicPr>
          <p:nvPr/>
        </p:nvPicPr>
        <p:blipFill>
          <a:blip r:embed="rId3"/>
          <a:stretch>
            <a:fillRect/>
          </a:stretch>
        </p:blipFill>
        <p:spPr>
          <a:xfrm>
            <a:off x="2076653" y="68263"/>
            <a:ext cx="4990694" cy="6721475"/>
          </a:xfrm>
          <a:prstGeom prst="rect">
            <a:avLst/>
          </a:prstGeom>
          <a:noFill/>
        </p:spPr>
      </p:pic>
    </p:spTree>
    <p:extLst>
      <p:ext uri="{BB962C8B-B14F-4D97-AF65-F5344CB8AC3E}">
        <p14:creationId xmlns:p14="http://schemas.microsoft.com/office/powerpoint/2010/main" val="4754633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40341-40C5-AE46-B274-861BA63DB25C}"/>
              </a:ext>
            </a:extLst>
          </p:cNvPr>
          <p:cNvSpPr>
            <a:spLocks noGrp="1"/>
          </p:cNvSpPr>
          <p:nvPr>
            <p:ph type="title"/>
          </p:nvPr>
        </p:nvSpPr>
        <p:spPr>
          <a:xfrm>
            <a:off x="539552" y="-234280"/>
            <a:ext cx="8229600" cy="1143000"/>
          </a:xfrm>
        </p:spPr>
        <p:txBody>
          <a:bodyPr/>
          <a:lstStyle/>
          <a:p>
            <a:r>
              <a:rPr lang="en-US" sz="4000" dirty="0" err="1"/>
              <a:t>Cwrs</a:t>
            </a:r>
            <a:r>
              <a:rPr lang="en-US" sz="4000" dirty="0"/>
              <a:t> </a:t>
            </a:r>
            <a:r>
              <a:rPr lang="en-US" sz="4000" dirty="0" err="1"/>
              <a:t>rhwystr</a:t>
            </a:r>
            <a:r>
              <a:rPr lang="en-US" sz="4000" dirty="0"/>
              <a:t> SKIP Obstacle course </a:t>
            </a:r>
          </a:p>
        </p:txBody>
      </p:sp>
      <p:sp>
        <p:nvSpPr>
          <p:cNvPr id="3" name="Content Placeholder 2">
            <a:extLst>
              <a:ext uri="{FF2B5EF4-FFF2-40B4-BE49-F238E27FC236}">
                <a16:creationId xmlns:a16="http://schemas.microsoft.com/office/drawing/2014/main" id="{5C63BFF3-868A-BA47-A906-E327A713073E}"/>
              </a:ext>
            </a:extLst>
          </p:cNvPr>
          <p:cNvSpPr>
            <a:spLocks noGrp="1"/>
          </p:cNvSpPr>
          <p:nvPr>
            <p:ph idx="1"/>
          </p:nvPr>
        </p:nvSpPr>
        <p:spPr>
          <a:xfrm>
            <a:off x="4788024" y="908720"/>
            <a:ext cx="4176464" cy="3917032"/>
          </a:xfrm>
        </p:spPr>
        <p:txBody>
          <a:bodyPr/>
          <a:lstStyle/>
          <a:p>
            <a:r>
              <a:rPr lang="en-US" sz="1800" i="1" dirty="0"/>
              <a:t>Use the booklets shared from last week. </a:t>
            </a:r>
          </a:p>
          <a:p>
            <a:r>
              <a:rPr lang="en-US" sz="1800" i="1" dirty="0"/>
              <a:t>Choose an activity from last week and teach to one other person. If the weather is fine - teach on the yard. Remember keep distance &amp; </a:t>
            </a:r>
            <a:r>
              <a:rPr lang="en-US" sz="1800" i="1" dirty="0" err="1"/>
              <a:t>sanatize</a:t>
            </a:r>
            <a:r>
              <a:rPr lang="en-US" sz="1800" i="1" dirty="0"/>
              <a:t> equipment &amp; hands before &amp; after – every time used. </a:t>
            </a:r>
          </a:p>
          <a:p>
            <a:r>
              <a:rPr lang="en-US" sz="1800" i="1" dirty="0"/>
              <a:t>Design and create an obstacle course for yourself using the equipment in the bag. Then have a go! </a:t>
            </a:r>
          </a:p>
          <a:p>
            <a:r>
              <a:rPr lang="en-US" sz="1800" i="1" dirty="0"/>
              <a:t>As you have a go – vary the way in which you travel (direction) &amp; movement (hop, skip, jump by remembering balancing)</a:t>
            </a:r>
          </a:p>
          <a:p>
            <a:endParaRPr lang="en-US" sz="1800" dirty="0"/>
          </a:p>
        </p:txBody>
      </p:sp>
      <p:sp>
        <p:nvSpPr>
          <p:cNvPr id="4" name="Content Placeholder 2">
            <a:extLst>
              <a:ext uri="{FF2B5EF4-FFF2-40B4-BE49-F238E27FC236}">
                <a16:creationId xmlns:a16="http://schemas.microsoft.com/office/drawing/2014/main" id="{D8CA03EA-1484-7E48-8769-63CA6D08D396}"/>
              </a:ext>
            </a:extLst>
          </p:cNvPr>
          <p:cNvSpPr txBox="1">
            <a:spLocks/>
          </p:cNvSpPr>
          <p:nvPr/>
        </p:nvSpPr>
        <p:spPr bwMode="auto">
          <a:xfrm>
            <a:off x="0" y="908720"/>
            <a:ext cx="4283968"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err="1"/>
              <a:t>Defnyddiwch</a:t>
            </a:r>
            <a:r>
              <a:rPr lang="en-US" sz="1800" dirty="0"/>
              <a:t> </a:t>
            </a:r>
            <a:r>
              <a:rPr lang="en-US" sz="1800" dirty="0" err="1"/>
              <a:t>llawlyfr</a:t>
            </a:r>
            <a:r>
              <a:rPr lang="en-US" sz="1800" dirty="0"/>
              <a:t> o </a:t>
            </a:r>
            <a:r>
              <a:rPr lang="en-US" sz="1800" dirty="0" err="1"/>
              <a:t>wythnos</a:t>
            </a:r>
            <a:r>
              <a:rPr lang="en-US" sz="1800" dirty="0"/>
              <a:t> </a:t>
            </a:r>
            <a:r>
              <a:rPr lang="en-US" sz="1800" dirty="0" err="1"/>
              <a:t>diwethaf</a:t>
            </a:r>
            <a:endParaRPr lang="en-US" sz="1800" dirty="0"/>
          </a:p>
          <a:p>
            <a:r>
              <a:rPr lang="en-US" sz="1800" dirty="0" err="1"/>
              <a:t>Dewiswch</a:t>
            </a:r>
            <a:r>
              <a:rPr lang="en-US" sz="1800" dirty="0"/>
              <a:t> </a:t>
            </a:r>
            <a:r>
              <a:rPr lang="en-US" sz="1800" dirty="0" err="1"/>
              <a:t>gweithgaredd</a:t>
            </a:r>
            <a:r>
              <a:rPr lang="en-US" sz="1800" dirty="0"/>
              <a:t> o </a:t>
            </a:r>
            <a:r>
              <a:rPr lang="en-US" sz="1800" dirty="0" err="1"/>
              <a:t>wythnos</a:t>
            </a:r>
            <a:r>
              <a:rPr lang="en-US" sz="1800" dirty="0"/>
              <a:t> </a:t>
            </a:r>
            <a:r>
              <a:rPr lang="en-US" sz="1800" dirty="0" err="1"/>
              <a:t>diwethaf</a:t>
            </a:r>
            <a:r>
              <a:rPr lang="en-US" sz="1800" dirty="0"/>
              <a:t> a </a:t>
            </a:r>
            <a:r>
              <a:rPr lang="en-US" sz="1800" dirty="0" err="1"/>
              <a:t>dysgwch</a:t>
            </a:r>
            <a:r>
              <a:rPr lang="en-US" sz="1800" dirty="0"/>
              <a:t> </a:t>
            </a:r>
            <a:r>
              <a:rPr lang="en-US" sz="1800" dirty="0" err="1"/>
              <a:t>hyn</a:t>
            </a:r>
            <a:r>
              <a:rPr lang="en-US" sz="1800" dirty="0"/>
              <a:t> </a:t>
            </a:r>
            <a:r>
              <a:rPr lang="en-US" sz="1800" dirty="0" err="1"/>
              <a:t>i</a:t>
            </a:r>
            <a:r>
              <a:rPr lang="en-US" sz="1800" dirty="0"/>
              <a:t> un person </a:t>
            </a:r>
            <a:r>
              <a:rPr lang="en-US" sz="1800" dirty="0" err="1"/>
              <a:t>arall</a:t>
            </a:r>
            <a:r>
              <a:rPr lang="en-US" sz="1800" dirty="0"/>
              <a:t>. </a:t>
            </a:r>
            <a:r>
              <a:rPr lang="en-US" sz="1800" dirty="0" err="1"/>
              <a:t>Tywydd</a:t>
            </a:r>
            <a:r>
              <a:rPr lang="en-US" sz="1800" dirty="0"/>
              <a:t> </a:t>
            </a:r>
            <a:r>
              <a:rPr lang="en-US" sz="1800" dirty="0" err="1"/>
              <a:t>braf</a:t>
            </a:r>
            <a:r>
              <a:rPr lang="en-US" sz="1800" dirty="0"/>
              <a:t> - </a:t>
            </a:r>
            <a:r>
              <a:rPr lang="en-US" sz="1800" dirty="0" err="1"/>
              <a:t>ewch</a:t>
            </a:r>
            <a:r>
              <a:rPr lang="en-US" sz="1800" dirty="0"/>
              <a:t> </a:t>
            </a:r>
            <a:r>
              <a:rPr lang="en-US" sz="1800" dirty="0" err="1"/>
              <a:t>i</a:t>
            </a:r>
            <a:r>
              <a:rPr lang="en-US" sz="1800" dirty="0"/>
              <a:t> </a:t>
            </a:r>
            <a:r>
              <a:rPr lang="en-US" sz="1800" dirty="0" err="1"/>
              <a:t>ddysgu</a:t>
            </a:r>
            <a:r>
              <a:rPr lang="en-US" sz="1800" dirty="0"/>
              <a:t> </a:t>
            </a:r>
            <a:r>
              <a:rPr lang="en-US" sz="1800" dirty="0" err="1"/>
              <a:t>tu</a:t>
            </a:r>
            <a:r>
              <a:rPr lang="en-US" sz="1800" dirty="0"/>
              <a:t> </a:t>
            </a:r>
            <a:r>
              <a:rPr lang="en-US" sz="1800" dirty="0" err="1"/>
              <a:t>allan</a:t>
            </a:r>
            <a:r>
              <a:rPr lang="en-US" sz="1800" dirty="0"/>
              <a:t>. </a:t>
            </a:r>
            <a:r>
              <a:rPr lang="en-US" sz="1800" dirty="0" err="1"/>
              <a:t>Cadwch</a:t>
            </a:r>
            <a:r>
              <a:rPr lang="en-US" sz="1800" dirty="0"/>
              <a:t> </a:t>
            </a:r>
            <a:r>
              <a:rPr lang="en-US" sz="1800" dirty="0" err="1"/>
              <a:t>pelleter</a:t>
            </a:r>
            <a:r>
              <a:rPr lang="en-US" sz="1800" dirty="0"/>
              <a:t> </a:t>
            </a:r>
            <a:r>
              <a:rPr lang="en-US" sz="1800" dirty="0" err="1"/>
              <a:t>diogel</a:t>
            </a:r>
            <a:r>
              <a:rPr lang="en-US" sz="1800" dirty="0"/>
              <a:t> </a:t>
            </a:r>
            <a:r>
              <a:rPr lang="en-US" sz="1800" dirty="0" err="1"/>
              <a:t>o’ch</a:t>
            </a:r>
            <a:r>
              <a:rPr lang="en-US" sz="1800" dirty="0"/>
              <a:t> </a:t>
            </a:r>
            <a:r>
              <a:rPr lang="en-US" sz="1800" dirty="0" err="1"/>
              <a:t>gilydd</a:t>
            </a:r>
            <a:r>
              <a:rPr lang="en-US" sz="1800" dirty="0"/>
              <a:t> a </a:t>
            </a:r>
            <a:r>
              <a:rPr lang="en-US" sz="1800" dirty="0" err="1"/>
              <a:t>diheintiwch</a:t>
            </a:r>
            <a:r>
              <a:rPr lang="en-US" sz="1800" dirty="0"/>
              <a:t> offer </a:t>
            </a:r>
            <a:r>
              <a:rPr lang="en-US" sz="1800" dirty="0" err="1"/>
              <a:t>a’ch</a:t>
            </a:r>
            <a:r>
              <a:rPr lang="en-US" sz="1800" dirty="0"/>
              <a:t> </a:t>
            </a:r>
            <a:r>
              <a:rPr lang="en-US" sz="1800" dirty="0" err="1"/>
              <a:t>dwylo</a:t>
            </a:r>
            <a:r>
              <a:rPr lang="en-US" sz="1800" dirty="0"/>
              <a:t> </a:t>
            </a:r>
            <a:r>
              <a:rPr lang="en-US" sz="1800" dirty="0" err="1"/>
              <a:t>cyn</a:t>
            </a:r>
            <a:r>
              <a:rPr lang="en-US" sz="1800" dirty="0"/>
              <a:t> ac </a:t>
            </a:r>
            <a:r>
              <a:rPr lang="en-US" sz="1800" dirty="0" err="1"/>
              <a:t>ar</a:t>
            </a:r>
            <a:r>
              <a:rPr lang="en-US" sz="1800" dirty="0"/>
              <a:t> </a:t>
            </a:r>
            <a:r>
              <a:rPr lang="en-US" sz="1800" dirty="0" err="1"/>
              <a:t>ol</a:t>
            </a:r>
            <a:r>
              <a:rPr lang="en-US" sz="1800" dirty="0"/>
              <a:t> </a:t>
            </a:r>
            <a:r>
              <a:rPr lang="en-US" sz="1800" dirty="0" err="1"/>
              <a:t>defnyddio’r</a:t>
            </a:r>
            <a:r>
              <a:rPr lang="en-US" sz="1800" dirty="0"/>
              <a:t> offer </a:t>
            </a:r>
            <a:r>
              <a:rPr lang="en-US" sz="1800" dirty="0" err="1"/>
              <a:t>pob</a:t>
            </a:r>
            <a:r>
              <a:rPr lang="en-US" sz="1800" dirty="0"/>
              <a:t> </a:t>
            </a:r>
            <a:r>
              <a:rPr lang="en-US" sz="1800" dirty="0" err="1"/>
              <a:t>tro</a:t>
            </a:r>
            <a:r>
              <a:rPr lang="en-US" sz="1800" dirty="0"/>
              <a:t>.</a:t>
            </a:r>
          </a:p>
          <a:p>
            <a:pPr eaLnBrk="1" hangingPunct="1"/>
            <a:r>
              <a:rPr lang="en-US" sz="1800" dirty="0" err="1"/>
              <a:t>Creuwch</a:t>
            </a:r>
            <a:r>
              <a:rPr lang="en-US" sz="1800" dirty="0"/>
              <a:t> </a:t>
            </a:r>
            <a:r>
              <a:rPr lang="en-US" sz="1800" dirty="0" err="1"/>
              <a:t>cwrs</a:t>
            </a:r>
            <a:r>
              <a:rPr lang="en-US" sz="1800" dirty="0"/>
              <a:t> </a:t>
            </a:r>
            <a:r>
              <a:rPr lang="en-US" sz="1800" dirty="0" err="1"/>
              <a:t>rhwystr</a:t>
            </a:r>
            <a:r>
              <a:rPr lang="en-US" sz="1800" dirty="0"/>
              <a:t> </a:t>
            </a:r>
            <a:r>
              <a:rPr lang="en-US" sz="1800" dirty="0" err="1"/>
              <a:t>i</a:t>
            </a:r>
            <a:r>
              <a:rPr lang="en-US" sz="1800" dirty="0"/>
              <a:t> chi </a:t>
            </a:r>
            <a:r>
              <a:rPr lang="en-US" sz="1800" dirty="0" err="1"/>
              <a:t>eich</a:t>
            </a:r>
            <a:r>
              <a:rPr lang="en-US" sz="1800" dirty="0"/>
              <a:t> </a:t>
            </a:r>
            <a:r>
              <a:rPr lang="en-US" sz="1800" dirty="0" err="1"/>
              <a:t>hun</a:t>
            </a:r>
            <a:r>
              <a:rPr lang="en-US" sz="1800" dirty="0"/>
              <a:t> </a:t>
            </a:r>
            <a:r>
              <a:rPr lang="en-US" sz="1800" dirty="0" err="1"/>
              <a:t>gan</a:t>
            </a:r>
            <a:r>
              <a:rPr lang="en-US" sz="1800" dirty="0"/>
              <a:t> </a:t>
            </a:r>
            <a:r>
              <a:rPr lang="en-US" sz="1800" dirty="0" err="1"/>
              <a:t>ddefnyddio</a:t>
            </a:r>
            <a:r>
              <a:rPr lang="en-US" sz="1800" dirty="0"/>
              <a:t> offer </a:t>
            </a:r>
            <a:r>
              <a:rPr lang="en-US" sz="1800" dirty="0" err="1"/>
              <a:t>o’r</a:t>
            </a:r>
            <a:r>
              <a:rPr lang="en-US" sz="1800" dirty="0"/>
              <a:t> bag. </a:t>
            </a:r>
            <a:r>
              <a:rPr lang="en-US" sz="1800" dirty="0" err="1"/>
              <a:t>Yna</a:t>
            </a:r>
            <a:r>
              <a:rPr lang="en-US" sz="1800" dirty="0"/>
              <a:t> </a:t>
            </a:r>
            <a:r>
              <a:rPr lang="en-US" sz="1800" dirty="0" err="1"/>
              <a:t>cymrwch</a:t>
            </a:r>
            <a:r>
              <a:rPr lang="en-US" sz="1800" dirty="0"/>
              <a:t> </a:t>
            </a:r>
            <a:r>
              <a:rPr lang="en-US" sz="1800" dirty="0" err="1"/>
              <a:t>tro</a:t>
            </a:r>
            <a:r>
              <a:rPr lang="en-US" sz="1800" dirty="0"/>
              <a:t>! </a:t>
            </a:r>
          </a:p>
          <a:p>
            <a:pPr eaLnBrk="1" hangingPunct="1"/>
            <a:r>
              <a:rPr lang="en-US" sz="1800" dirty="0" err="1"/>
              <a:t>Wrth</a:t>
            </a:r>
            <a:r>
              <a:rPr lang="en-US" sz="1800" dirty="0"/>
              <a:t> </a:t>
            </a:r>
            <a:r>
              <a:rPr lang="en-US" sz="1800" dirty="0" err="1"/>
              <a:t>i</a:t>
            </a:r>
            <a:r>
              <a:rPr lang="en-US" sz="1800" dirty="0"/>
              <a:t> chi </a:t>
            </a:r>
            <a:r>
              <a:rPr lang="en-US" sz="1800" dirty="0" err="1"/>
              <a:t>cymryd</a:t>
            </a:r>
            <a:r>
              <a:rPr lang="en-US" sz="1800" dirty="0"/>
              <a:t> </a:t>
            </a:r>
            <a:r>
              <a:rPr lang="en-US" sz="1800" dirty="0" err="1"/>
              <a:t>tro</a:t>
            </a:r>
            <a:r>
              <a:rPr lang="en-US" sz="1800" dirty="0"/>
              <a:t> – </a:t>
            </a:r>
            <a:r>
              <a:rPr lang="en-US" sz="1800" dirty="0" err="1"/>
              <a:t>ceisiwch</a:t>
            </a:r>
            <a:r>
              <a:rPr lang="en-US" sz="1800" dirty="0"/>
              <a:t> </a:t>
            </a:r>
            <a:r>
              <a:rPr lang="en-US" sz="1800" dirty="0" err="1"/>
              <a:t>newid</a:t>
            </a:r>
            <a:r>
              <a:rPr lang="en-US" sz="1800" dirty="0"/>
              <a:t> y </a:t>
            </a:r>
            <a:r>
              <a:rPr lang="en-US" sz="1800" dirty="0" err="1"/>
              <a:t>ffordd</a:t>
            </a:r>
            <a:r>
              <a:rPr lang="en-US" sz="1800" dirty="0"/>
              <a:t> </a:t>
            </a:r>
            <a:r>
              <a:rPr lang="en-US" sz="1800" dirty="0" err="1"/>
              <a:t>i</a:t>
            </a:r>
            <a:r>
              <a:rPr lang="en-US" sz="1800" dirty="0"/>
              <a:t> </a:t>
            </a:r>
            <a:r>
              <a:rPr lang="en-US" sz="1800" dirty="0" err="1"/>
              <a:t>chi’n</a:t>
            </a:r>
            <a:r>
              <a:rPr lang="en-US" sz="1800" dirty="0"/>
              <a:t> </a:t>
            </a:r>
            <a:r>
              <a:rPr lang="en-US" sz="1800" dirty="0" err="1"/>
              <a:t>teithio</a:t>
            </a:r>
            <a:r>
              <a:rPr lang="en-US" sz="1800" dirty="0"/>
              <a:t> (</a:t>
            </a:r>
            <a:r>
              <a:rPr lang="en-US" sz="1800" dirty="0" err="1"/>
              <a:t>yn</a:t>
            </a:r>
            <a:r>
              <a:rPr lang="en-US" sz="1800" dirty="0"/>
              <a:t> </a:t>
            </a:r>
            <a:r>
              <a:rPr lang="en-US" sz="1800" dirty="0" err="1">
                <a:latin typeface="Times New Roman" panose="02020603050405020304" pitchFamily="18" charset="0"/>
                <a:cs typeface="Times New Roman" panose="02020603050405020304" pitchFamily="18" charset="0"/>
              </a:rPr>
              <a:t>ô</a:t>
            </a:r>
            <a:r>
              <a:rPr lang="en-US" sz="1800" dirty="0" err="1"/>
              <a:t>l</a:t>
            </a:r>
            <a:r>
              <a:rPr lang="en-US" sz="1800" dirty="0"/>
              <a:t>, </a:t>
            </a:r>
            <a:r>
              <a:rPr lang="en-US" sz="1800" dirty="0" err="1"/>
              <a:t>ymlaen</a:t>
            </a:r>
            <a:r>
              <a:rPr lang="en-US" sz="1800" dirty="0"/>
              <a:t> ac </a:t>
            </a:r>
            <a:r>
              <a:rPr lang="en-US" sz="1800" dirty="0" err="1"/>
              <a:t>i’r</a:t>
            </a:r>
            <a:r>
              <a:rPr lang="en-US" sz="1800" dirty="0"/>
              <a:t> </a:t>
            </a:r>
            <a:r>
              <a:rPr lang="en-US" sz="1800" dirty="0" err="1"/>
              <a:t>ochr</a:t>
            </a:r>
            <a:r>
              <a:rPr lang="en-US" sz="1800" dirty="0"/>
              <a:t>) </a:t>
            </a:r>
            <a:r>
              <a:rPr lang="en-US" sz="1800" dirty="0" err="1"/>
              <a:t>gan</a:t>
            </a:r>
            <a:r>
              <a:rPr lang="en-US" sz="1800" dirty="0"/>
              <a:t> </a:t>
            </a:r>
            <a:r>
              <a:rPr lang="en-US" sz="1800" dirty="0" err="1"/>
              <a:t>amrywio’r</a:t>
            </a:r>
            <a:r>
              <a:rPr lang="en-US" sz="1800" dirty="0"/>
              <a:t> </a:t>
            </a:r>
            <a:r>
              <a:rPr lang="en-US" sz="1800" dirty="0" err="1"/>
              <a:t>ffordd</a:t>
            </a:r>
            <a:r>
              <a:rPr lang="en-US" sz="1800" dirty="0"/>
              <a:t> </a:t>
            </a:r>
            <a:r>
              <a:rPr lang="en-US" sz="1800" dirty="0" err="1"/>
              <a:t>i</a:t>
            </a:r>
            <a:r>
              <a:rPr lang="en-US" sz="1800" dirty="0"/>
              <a:t> </a:t>
            </a:r>
            <a:r>
              <a:rPr lang="en-US" sz="1800" dirty="0" err="1"/>
              <a:t>chi’n</a:t>
            </a:r>
            <a:r>
              <a:rPr lang="en-US" sz="1800" dirty="0"/>
              <a:t> </a:t>
            </a:r>
            <a:r>
              <a:rPr lang="en-US" sz="1800" dirty="0" err="1"/>
              <a:t>symud</a:t>
            </a:r>
            <a:r>
              <a:rPr lang="en-US" sz="1800" dirty="0"/>
              <a:t> (</a:t>
            </a:r>
            <a:r>
              <a:rPr lang="en-US" sz="1800" dirty="0" err="1"/>
              <a:t>hopian</a:t>
            </a:r>
            <a:r>
              <a:rPr lang="en-US" sz="1800" dirty="0"/>
              <a:t>, </a:t>
            </a:r>
            <a:r>
              <a:rPr lang="en-US" sz="1800" dirty="0" err="1"/>
              <a:t>sgipio</a:t>
            </a:r>
            <a:r>
              <a:rPr lang="en-US" sz="1800" dirty="0"/>
              <a:t> a </a:t>
            </a:r>
            <a:r>
              <a:rPr lang="en-US" sz="1800" dirty="0" err="1"/>
              <a:t>neidio</a:t>
            </a:r>
            <a:r>
              <a:rPr lang="en-US" sz="1800" dirty="0"/>
              <a:t> </a:t>
            </a:r>
            <a:r>
              <a:rPr lang="en-US" sz="1800" dirty="0" err="1"/>
              <a:t>gan</a:t>
            </a:r>
            <a:r>
              <a:rPr lang="en-US" sz="1800" dirty="0"/>
              <a:t> gofio </a:t>
            </a:r>
            <a:r>
              <a:rPr lang="en-US" sz="1800" dirty="0" err="1"/>
              <a:t>cydbwysio</a:t>
            </a:r>
            <a:r>
              <a:rPr lang="en-US" sz="1800" dirty="0"/>
              <a:t>) </a:t>
            </a:r>
          </a:p>
          <a:p>
            <a:pPr eaLnBrk="1" hangingPunct="1"/>
            <a:endParaRPr lang="en-US" sz="1800" dirty="0"/>
          </a:p>
        </p:txBody>
      </p:sp>
    </p:spTree>
    <p:extLst>
      <p:ext uri="{BB962C8B-B14F-4D97-AF65-F5344CB8AC3E}">
        <p14:creationId xmlns:p14="http://schemas.microsoft.com/office/powerpoint/2010/main" val="30880871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CC5B2-114C-E746-A04F-5698DB3C10F3}"/>
              </a:ext>
            </a:extLst>
          </p:cNvPr>
          <p:cNvSpPr>
            <a:spLocks noGrp="1"/>
          </p:cNvSpPr>
          <p:nvPr>
            <p:ph type="title"/>
          </p:nvPr>
        </p:nvSpPr>
        <p:spPr>
          <a:xfrm>
            <a:off x="467544" y="116632"/>
            <a:ext cx="8229600" cy="1143000"/>
          </a:xfrm>
        </p:spPr>
        <p:txBody>
          <a:bodyPr/>
          <a:lstStyle/>
          <a:p>
            <a:pPr>
              <a:lnSpc>
                <a:spcPct val="150000"/>
              </a:lnSpc>
            </a:pPr>
            <a:r>
              <a:rPr lang="en-US" sz="3200" dirty="0" err="1"/>
              <a:t>Gweithgareddau</a:t>
            </a:r>
            <a:r>
              <a:rPr lang="en-US" sz="3200" dirty="0"/>
              <a:t> </a:t>
            </a:r>
            <a:r>
              <a:rPr lang="en-US" sz="3200" dirty="0" err="1"/>
              <a:t>ymarferol</a:t>
            </a:r>
            <a:r>
              <a:rPr lang="en-US" sz="3200" dirty="0"/>
              <a:t> </a:t>
            </a:r>
            <a:r>
              <a:rPr lang="en-US" sz="3200" dirty="0" err="1"/>
              <a:t>ar</a:t>
            </a:r>
            <a:r>
              <a:rPr lang="en-US" sz="3200" dirty="0"/>
              <a:t> </a:t>
            </a:r>
            <a:r>
              <a:rPr lang="en-US" sz="3200" dirty="0" err="1"/>
              <a:t>gyfer</a:t>
            </a:r>
            <a:r>
              <a:rPr lang="en-US" sz="3200" dirty="0"/>
              <a:t> </a:t>
            </a:r>
            <a:r>
              <a:rPr lang="en-US" sz="3200" dirty="0" err="1"/>
              <a:t>heddiw</a:t>
            </a:r>
            <a:br>
              <a:rPr lang="en-US" sz="3200" dirty="0"/>
            </a:br>
            <a:r>
              <a:rPr lang="en-US" sz="3200" dirty="0"/>
              <a:t>Practical activities for today</a:t>
            </a:r>
          </a:p>
        </p:txBody>
      </p:sp>
      <p:sp>
        <p:nvSpPr>
          <p:cNvPr id="3" name="Content Placeholder 2">
            <a:extLst>
              <a:ext uri="{FF2B5EF4-FFF2-40B4-BE49-F238E27FC236}">
                <a16:creationId xmlns:a16="http://schemas.microsoft.com/office/drawing/2014/main" id="{BA8D0422-5B89-C04A-9DE4-606D25427954}"/>
              </a:ext>
            </a:extLst>
          </p:cNvPr>
          <p:cNvSpPr>
            <a:spLocks noGrp="1"/>
          </p:cNvSpPr>
          <p:nvPr>
            <p:ph sz="half" idx="1"/>
          </p:nvPr>
        </p:nvSpPr>
        <p:spPr>
          <a:xfrm>
            <a:off x="4910202" y="1556792"/>
            <a:ext cx="4205131" cy="3989040"/>
          </a:xfrm>
        </p:spPr>
        <p:txBody>
          <a:bodyPr/>
          <a:lstStyle/>
          <a:p>
            <a:pPr marL="0" indent="0">
              <a:buNone/>
            </a:pPr>
            <a:r>
              <a:rPr lang="en-US" dirty="0"/>
              <a:t>Consider the impact of the activity on : </a:t>
            </a:r>
          </a:p>
          <a:p>
            <a:pPr>
              <a:buNone/>
            </a:pPr>
            <a:r>
              <a:rPr lang="en-US" dirty="0"/>
              <a:t>(</a:t>
            </a:r>
            <a:r>
              <a:rPr lang="en-US" dirty="0" err="1"/>
              <a:t>i</a:t>
            </a:r>
            <a:r>
              <a:rPr lang="en-US" dirty="0"/>
              <a:t>) the mechanisms found in the brain, </a:t>
            </a:r>
          </a:p>
          <a:p>
            <a:pPr>
              <a:buNone/>
            </a:pPr>
            <a:r>
              <a:rPr lang="en-US" dirty="0"/>
              <a:t>(ii) Physical development</a:t>
            </a:r>
          </a:p>
          <a:p>
            <a:pPr>
              <a:buNone/>
            </a:pPr>
            <a:r>
              <a:rPr lang="en-US" dirty="0"/>
              <a:t>(iii) Social interactions</a:t>
            </a:r>
          </a:p>
          <a:p>
            <a:pPr>
              <a:buNone/>
            </a:pPr>
            <a:r>
              <a:rPr lang="en-US" dirty="0"/>
              <a:t>(iv) </a:t>
            </a:r>
            <a:r>
              <a:rPr lang="en-US" dirty="0" err="1"/>
              <a:t>Individualised</a:t>
            </a:r>
            <a:r>
              <a:rPr lang="en-US" dirty="0"/>
              <a:t> curriculum</a:t>
            </a:r>
          </a:p>
          <a:p>
            <a:endParaRPr lang="en-US" dirty="0"/>
          </a:p>
        </p:txBody>
      </p:sp>
      <p:sp>
        <p:nvSpPr>
          <p:cNvPr id="4" name="Content Placeholder 2">
            <a:extLst>
              <a:ext uri="{FF2B5EF4-FFF2-40B4-BE49-F238E27FC236}">
                <a16:creationId xmlns:a16="http://schemas.microsoft.com/office/drawing/2014/main" id="{B0C0AC35-37F8-FD49-9BB8-D68D49AC5640}"/>
              </a:ext>
            </a:extLst>
          </p:cNvPr>
          <p:cNvSpPr>
            <a:spLocks noGrp="1"/>
          </p:cNvSpPr>
          <p:nvPr>
            <p:ph sz="half" idx="1"/>
          </p:nvPr>
        </p:nvSpPr>
        <p:spPr>
          <a:xfrm>
            <a:off x="80403" y="1556792"/>
            <a:ext cx="4419589" cy="3989040"/>
          </a:xfrm>
        </p:spPr>
        <p:txBody>
          <a:bodyPr/>
          <a:lstStyle/>
          <a:p>
            <a:pPr marL="0" indent="0">
              <a:buNone/>
            </a:pPr>
            <a:r>
              <a:rPr lang="en-US" dirty="0" err="1"/>
              <a:t>Ystyriwch</a:t>
            </a:r>
            <a:r>
              <a:rPr lang="en-US" dirty="0"/>
              <a:t> </a:t>
            </a:r>
            <a:r>
              <a:rPr lang="en-US" dirty="0" err="1"/>
              <a:t>dylanwad</a:t>
            </a:r>
            <a:r>
              <a:rPr lang="en-US" dirty="0"/>
              <a:t> y </a:t>
            </a:r>
            <a:r>
              <a:rPr lang="en-US" dirty="0" err="1"/>
              <a:t>weithgaredd</a:t>
            </a:r>
            <a:r>
              <a:rPr lang="en-US" dirty="0"/>
              <a:t> </a:t>
            </a:r>
            <a:r>
              <a:rPr lang="en-US" dirty="0" err="1"/>
              <a:t>ar</a:t>
            </a:r>
            <a:r>
              <a:rPr lang="en-US" dirty="0"/>
              <a:t> : </a:t>
            </a:r>
          </a:p>
          <a:p>
            <a:pPr marL="514350" indent="-514350">
              <a:buAutoNum type="romanLcParenBoth"/>
            </a:pPr>
            <a:r>
              <a:rPr lang="en-US" dirty="0" err="1"/>
              <a:t>weithdrefnu’r</a:t>
            </a:r>
            <a:r>
              <a:rPr lang="en-US" dirty="0"/>
              <a:t> </a:t>
            </a:r>
            <a:r>
              <a:rPr lang="en-US" dirty="0" err="1"/>
              <a:t>ymennydd</a:t>
            </a:r>
            <a:endParaRPr lang="en-US" dirty="0"/>
          </a:p>
          <a:p>
            <a:pPr marL="514350" indent="-514350">
              <a:buAutoNum type="romanLcParenBoth"/>
            </a:pPr>
            <a:r>
              <a:rPr lang="en-US" dirty="0" err="1"/>
              <a:t>Datblygiad</a:t>
            </a:r>
            <a:r>
              <a:rPr lang="en-US" dirty="0"/>
              <a:t> </a:t>
            </a:r>
            <a:r>
              <a:rPr lang="en-US" dirty="0" err="1"/>
              <a:t>corfforol</a:t>
            </a:r>
            <a:endParaRPr lang="en-US" dirty="0"/>
          </a:p>
          <a:p>
            <a:pPr marL="514350" indent="-514350">
              <a:buAutoNum type="romanLcParenBoth"/>
            </a:pPr>
            <a:r>
              <a:rPr lang="en-US" dirty="0" err="1"/>
              <a:t>Rhyngweithio’n</a:t>
            </a:r>
            <a:r>
              <a:rPr lang="en-US" dirty="0"/>
              <a:t> </a:t>
            </a:r>
            <a:r>
              <a:rPr lang="en-US" dirty="0" err="1"/>
              <a:t>gymdeithasol</a:t>
            </a:r>
            <a:endParaRPr lang="en-US" dirty="0"/>
          </a:p>
          <a:p>
            <a:pPr marL="514350" indent="-514350">
              <a:buAutoNum type="romanLcParenBoth"/>
            </a:pPr>
            <a:r>
              <a:rPr lang="en-US" dirty="0" err="1"/>
              <a:t>Cwricwlwm</a:t>
            </a:r>
            <a:r>
              <a:rPr lang="en-US" dirty="0"/>
              <a:t> </a:t>
            </a:r>
            <a:r>
              <a:rPr lang="en-US" dirty="0" err="1"/>
              <a:t>unigol</a:t>
            </a:r>
            <a:endParaRPr lang="en-US" dirty="0"/>
          </a:p>
          <a:p>
            <a:endParaRPr lang="en-US" dirty="0"/>
          </a:p>
        </p:txBody>
      </p:sp>
    </p:spTree>
    <p:extLst>
      <p:ext uri="{BB962C8B-B14F-4D97-AF65-F5344CB8AC3E}">
        <p14:creationId xmlns:p14="http://schemas.microsoft.com/office/powerpoint/2010/main" val="39963663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endParaRPr lang="en-US"/>
          </a:p>
        </p:txBody>
      </p:sp>
      <p:pic>
        <p:nvPicPr>
          <p:cNvPr id="5" name="Picture 9" descr="images.jpeg"/>
          <p:cNvPicPr>
            <a:picLocks noChangeAspect="1"/>
          </p:cNvPicPr>
          <p:nvPr/>
        </p:nvPicPr>
        <p:blipFill>
          <a:blip r:embed="rId3"/>
          <a:srcRect/>
          <a:stretch>
            <a:fillRect/>
          </a:stretch>
        </p:blipFill>
        <p:spPr bwMode="auto">
          <a:xfrm>
            <a:off x="160942" y="976539"/>
            <a:ext cx="8692772" cy="5422164"/>
          </a:xfrm>
          <a:prstGeom prst="rect">
            <a:avLst/>
          </a:prstGeom>
          <a:noFill/>
          <a:ln w="9525">
            <a:noFill/>
            <a:miter lim="800000"/>
            <a:headEnd/>
            <a:tailEnd/>
          </a:ln>
        </p:spPr>
      </p:pic>
    </p:spTree>
    <p:extLst>
      <p:ext uri="{BB962C8B-B14F-4D97-AF65-F5344CB8AC3E}">
        <p14:creationId xmlns:p14="http://schemas.microsoft.com/office/powerpoint/2010/main" val="17527409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a:extLst>
                  <a:ext uri="{FF2B5EF4-FFF2-40B4-BE49-F238E27FC236}">
                    <a16:creationId xmlns:a16="http://schemas.microsoft.com/office/drawing/2014/main" id="{6DF280C8-2AD6-A745-A599-4378B2D778AD}"/>
                  </a:ext>
                </a:extLst>
              </p:cNvPr>
              <p:cNvSpPr>
                <a:spLocks noGrp="1"/>
              </p:cNvSpPr>
              <p:nvPr>
                <p:ph type="title"/>
              </p:nvPr>
            </p:nvSpPr>
            <p:spPr/>
            <p:txBody>
              <a:bodyPr/>
              <a:lstStyle/>
              <a:p>
                <a:r>
                  <a:rPr lang="en-US" dirty="0" err="1"/>
                  <a:t>Croeso</a:t>
                </a:r>
                <a:r>
                  <a:rPr lang="en-US" dirty="0"/>
                  <a:t> </a:t>
                </a:r>
                <a:r>
                  <a:rPr lang="en-US" dirty="0" err="1"/>
                  <a:t>yn</a:t>
                </a:r>
                <a:r>
                  <a:rPr lang="en-US" dirty="0"/>
                  <a:t> </a:t>
                </a:r>
                <a:r>
                  <a:rPr lang="en-US" dirty="0" err="1">
                    <a:latin typeface="Malgun Gothic" panose="020B0503020000020004" pitchFamily="34" charset="-127"/>
                    <a:ea typeface="Malgun Gothic" panose="020B0503020000020004" pitchFamily="34" charset="-127"/>
                  </a:rPr>
                  <a:t>ô</a:t>
                </a:r>
                <a:r>
                  <a:rPr lang="en-US" dirty="0" err="1"/>
                  <a:t>l</a:t>
                </a:r>
                <a:r>
                  <a:rPr lang="en-US" dirty="0"/>
                  <a:t>! / Welcome back</a:t>
                </a:r>
                <a14:m>
                  <m:oMath xmlns:m="http://schemas.openxmlformats.org/officeDocument/2006/math">
                    <a:fld id="{EF7B8FAA-8A1A-4FE6-8FED-D13332344FAB}" type="mathplaceholder">
                      <a:rPr lang="en-US" i="1">
                        <a:latin typeface="Cambria Math" panose="02040503050406030204" pitchFamily="18" charset="0"/>
                      </a:rPr>
                      <a:t>!</a:t>
                    </a:fld>
                  </m:oMath>
                </a14:m>
                <a:endParaRPr lang="en-US" dirty="0"/>
              </a:p>
            </p:txBody>
          </p:sp>
        </mc:Choice>
        <mc:Fallback xmlns="">
          <p:sp>
            <p:nvSpPr>
              <p:cNvPr id="2" name="Title 1">
                <a:extLst>
                  <a:ext uri="{FF2B5EF4-FFF2-40B4-BE49-F238E27FC236}">
                    <a16:creationId xmlns:a16="http://schemas.microsoft.com/office/drawing/2014/main" xmlns:a14="http://schemas.microsoft.com/office/drawing/2010/main" xmlns="" id="{6DF280C8-2AD6-A745-A599-4378B2D778AD}"/>
                  </a:ext>
                </a:extLst>
              </p:cNvPr>
              <p:cNvSpPr>
                <a:spLocks noGrp="1" noRot="1" noChangeAspect="1" noMove="1" noResize="1" noEditPoints="1" noAdjustHandles="1" noChangeArrowheads="1" noChangeShapeType="1" noTextEdit="1"/>
              </p:cNvSpPr>
              <p:nvPr>
                <p:ph type="title"/>
              </p:nvPr>
            </p:nvSpPr>
            <p:spPr>
              <a:blipFill rotWithShape="0">
                <a:blip r:embed="rId3"/>
                <a:stretch>
                  <a:fillRect l="-296" b="-7979"/>
                </a:stretch>
              </a:blipFill>
            </p:spPr>
            <p:txBody>
              <a:bodyPr/>
              <a:lstStyle/>
              <a:p>
                <a:r>
                  <a:rPr lang="en-GB">
                    <a:noFill/>
                  </a:rPr>
                  <a:t> </a:t>
                </a:r>
              </a:p>
            </p:txBody>
          </p:sp>
        </mc:Fallback>
      </mc:AlternateContent>
      <p:sp>
        <p:nvSpPr>
          <p:cNvPr id="3" name="Content Placeholder 2">
            <a:extLst>
              <a:ext uri="{FF2B5EF4-FFF2-40B4-BE49-F238E27FC236}">
                <a16:creationId xmlns:a16="http://schemas.microsoft.com/office/drawing/2014/main" id="{28363719-FF7B-5C41-BBDA-AC679E1E5863}"/>
              </a:ext>
            </a:extLst>
          </p:cNvPr>
          <p:cNvSpPr>
            <a:spLocks noGrp="1"/>
          </p:cNvSpPr>
          <p:nvPr>
            <p:ph sz="half" idx="1"/>
          </p:nvPr>
        </p:nvSpPr>
        <p:spPr/>
        <p:txBody>
          <a:bodyPr/>
          <a:lstStyle/>
          <a:p>
            <a:endParaRPr lang="en-US" dirty="0"/>
          </a:p>
        </p:txBody>
      </p:sp>
      <p:sp>
        <p:nvSpPr>
          <p:cNvPr id="4" name="Content Placeholder 3">
            <a:extLst>
              <a:ext uri="{FF2B5EF4-FFF2-40B4-BE49-F238E27FC236}">
                <a16:creationId xmlns:a16="http://schemas.microsoft.com/office/drawing/2014/main" id="{BBC63A18-ABBB-4E46-9B81-9738FF46F72D}"/>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21514966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648D8C99-0204-CC4A-AE9D-16C89E8B4D24}"/>
              </a:ext>
            </a:extLst>
          </p:cNvPr>
          <p:cNvSpPr>
            <a:spLocks noGrp="1"/>
          </p:cNvSpPr>
          <p:nvPr>
            <p:ph type="title"/>
          </p:nvPr>
        </p:nvSpPr>
        <p:spPr/>
        <p:txBody>
          <a:bodyPr/>
          <a:lstStyle/>
          <a:p>
            <a:r>
              <a:rPr lang="cy-GB" altLang="en-US" sz="2000" dirty="0"/>
              <a:t>Ychwanegwch pa gyfleoedd mae chwarae tu allan yn cynnig i blentyn o gymharu tu fewn?</a:t>
            </a:r>
            <a:br>
              <a:rPr lang="cy-GB" altLang="en-US" sz="2000" dirty="0"/>
            </a:br>
            <a:r>
              <a:rPr lang="cy-GB" altLang="en-US" sz="2000" dirty="0"/>
              <a:t>Extend what opportunities does playing outdoors provide a child in comparsion to being indoors? </a:t>
            </a:r>
            <a:endParaRPr lang="en-GB" altLang="en-US" sz="2000" dirty="0"/>
          </a:p>
        </p:txBody>
      </p:sp>
      <p:pic>
        <p:nvPicPr>
          <p:cNvPr id="35842" name="Picture 2">
            <a:extLst>
              <a:ext uri="{FF2B5EF4-FFF2-40B4-BE49-F238E27FC236}">
                <a16:creationId xmlns:a16="http://schemas.microsoft.com/office/drawing/2014/main" id="{B3D7F56D-61FA-A447-BD81-A25A06D7A33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1628800"/>
            <a:ext cx="3136900" cy="406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069013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3D94E-7339-704A-9957-A0C2371C40CA}"/>
              </a:ext>
            </a:extLst>
          </p:cNvPr>
          <p:cNvSpPr>
            <a:spLocks noGrp="1"/>
          </p:cNvSpPr>
          <p:nvPr>
            <p:ph type="title"/>
          </p:nvPr>
        </p:nvSpPr>
        <p:spPr>
          <a:xfrm>
            <a:off x="457200" y="0"/>
            <a:ext cx="8229600" cy="1143000"/>
          </a:xfrm>
        </p:spPr>
        <p:txBody>
          <a:bodyPr/>
          <a:lstStyle/>
          <a:p>
            <a:r>
              <a:rPr lang="en-US" sz="3800" dirty="0"/>
              <a:t>Feedback from practical activities</a:t>
            </a:r>
          </a:p>
        </p:txBody>
      </p:sp>
      <p:sp>
        <p:nvSpPr>
          <p:cNvPr id="3" name="Content Placeholder 2">
            <a:extLst>
              <a:ext uri="{FF2B5EF4-FFF2-40B4-BE49-F238E27FC236}">
                <a16:creationId xmlns:a16="http://schemas.microsoft.com/office/drawing/2014/main" id="{AD1A9C18-BCE0-684A-92E8-A1FA3101BB31}"/>
              </a:ext>
            </a:extLst>
          </p:cNvPr>
          <p:cNvSpPr>
            <a:spLocks noGrp="1"/>
          </p:cNvSpPr>
          <p:nvPr>
            <p:ph sz="half" idx="1"/>
          </p:nvPr>
        </p:nvSpPr>
        <p:spPr>
          <a:xfrm>
            <a:off x="251520" y="1278730"/>
            <a:ext cx="4032448" cy="4954562"/>
          </a:xfrm>
        </p:spPr>
        <p:txBody>
          <a:bodyPr/>
          <a:lstStyle/>
          <a:p>
            <a:pPr marL="0" indent="0" eaLnBrk="1" hangingPunct="1">
              <a:lnSpc>
                <a:spcPct val="90000"/>
              </a:lnSpc>
              <a:buFont typeface="Symbol" pitchFamily="-112" charset="2"/>
              <a:buNone/>
            </a:pPr>
            <a:r>
              <a:rPr lang="en-GB" dirty="0">
                <a:solidFill>
                  <a:srgbClr val="FF0000"/>
                </a:solidFill>
                <a:ea typeface="ＭＳ Ｐゴシック" pitchFamily="-112" charset="-128"/>
                <a:cs typeface="ＭＳ Ｐゴシック" pitchFamily="-112" charset="-128"/>
              </a:rPr>
              <a:t>* </a:t>
            </a:r>
            <a:r>
              <a:rPr lang="en-GB" sz="3200" dirty="0" err="1">
                <a:solidFill>
                  <a:srgbClr val="FF0000"/>
                </a:solidFill>
                <a:ea typeface="ＭＳ Ｐゴシック" pitchFamily="-112" charset="-128"/>
                <a:cs typeface="ＭＳ Ｐゴシック" pitchFamily="-112" charset="-128"/>
              </a:rPr>
              <a:t>Dysgu</a:t>
            </a:r>
            <a:r>
              <a:rPr lang="en-GB" sz="3200" dirty="0">
                <a:solidFill>
                  <a:srgbClr val="FF0000"/>
                </a:solidFill>
                <a:ea typeface="ＭＳ Ｐゴシック" pitchFamily="-112" charset="-128"/>
                <a:cs typeface="ＭＳ Ｐゴシック" pitchFamily="-112" charset="-128"/>
              </a:rPr>
              <a:t> </a:t>
            </a:r>
            <a:r>
              <a:rPr lang="en-GB" sz="3200" dirty="0" err="1">
                <a:solidFill>
                  <a:srgbClr val="FF0000"/>
                </a:solidFill>
                <a:ea typeface="ＭＳ Ｐゴシック" pitchFamily="-112" charset="-128"/>
                <a:cs typeface="ＭＳ Ｐゴシック" pitchFamily="-112" charset="-128"/>
              </a:rPr>
              <a:t>drwy</a:t>
            </a:r>
            <a:r>
              <a:rPr lang="en-GB" sz="3200" dirty="0">
                <a:solidFill>
                  <a:srgbClr val="FF0000"/>
                </a:solidFill>
                <a:ea typeface="ＭＳ Ｐゴシック" pitchFamily="-112" charset="-128"/>
                <a:cs typeface="ＭＳ Ｐゴシック" pitchFamily="-112" charset="-128"/>
              </a:rPr>
              <a:t> </a:t>
            </a:r>
            <a:r>
              <a:rPr lang="en-GB" sz="3200" dirty="0" err="1">
                <a:solidFill>
                  <a:srgbClr val="FF0000"/>
                </a:solidFill>
                <a:ea typeface="ＭＳ Ｐゴシック" pitchFamily="-112" charset="-128"/>
                <a:cs typeface="ＭＳ Ｐゴシック" pitchFamily="-112" charset="-128"/>
              </a:rPr>
              <a:t>brofiadau</a:t>
            </a:r>
            <a:r>
              <a:rPr lang="en-GB" sz="3200" dirty="0">
                <a:solidFill>
                  <a:srgbClr val="FF0000"/>
                </a:solidFill>
                <a:ea typeface="ＭＳ Ｐゴシック" pitchFamily="-112" charset="-128"/>
                <a:cs typeface="ＭＳ Ｐゴシック" pitchFamily="-112" charset="-128"/>
              </a:rPr>
              <a:t> </a:t>
            </a:r>
            <a:r>
              <a:rPr lang="en-GB" sz="3200" dirty="0" err="1">
                <a:solidFill>
                  <a:srgbClr val="FF0000"/>
                </a:solidFill>
                <a:ea typeface="ＭＳ Ｐゴシック" pitchFamily="-112" charset="-128"/>
                <a:cs typeface="ＭＳ Ｐゴシック" pitchFamily="-112" charset="-128"/>
              </a:rPr>
              <a:t>uniongyrchol</a:t>
            </a:r>
            <a:r>
              <a:rPr lang="en-GB" sz="3200" dirty="0">
                <a:solidFill>
                  <a:srgbClr val="FF0000"/>
                </a:solidFill>
                <a:ea typeface="ＭＳ Ｐゴシック" pitchFamily="-112" charset="-128"/>
                <a:cs typeface="ＭＳ Ｐゴシック" pitchFamily="-112" charset="-128"/>
              </a:rPr>
              <a:t> a </a:t>
            </a:r>
            <a:r>
              <a:rPr lang="en-GB" sz="3200" dirty="0" err="1">
                <a:solidFill>
                  <a:srgbClr val="FF0000"/>
                </a:solidFill>
                <a:ea typeface="ＭＳ Ｐゴシック" pitchFamily="-112" charset="-128"/>
                <a:cs typeface="ＭＳ Ｐゴシック" pitchFamily="-112" charset="-128"/>
              </a:rPr>
              <a:t>chwarae</a:t>
            </a:r>
            <a:r>
              <a:rPr lang="en-GB" sz="3200" dirty="0">
                <a:solidFill>
                  <a:srgbClr val="FF0000"/>
                </a:solidFill>
                <a:ea typeface="ＭＳ Ｐゴシック" pitchFamily="-112" charset="-128"/>
                <a:cs typeface="ＭＳ Ｐゴシック" pitchFamily="-112" charset="-128"/>
              </a:rPr>
              <a:t> </a:t>
            </a:r>
          </a:p>
          <a:p>
            <a:pPr marL="0" indent="0" eaLnBrk="1" hangingPunct="1">
              <a:lnSpc>
                <a:spcPct val="90000"/>
              </a:lnSpc>
            </a:pPr>
            <a:r>
              <a:rPr lang="en-GB" sz="3200" dirty="0">
                <a:solidFill>
                  <a:srgbClr val="FF0000"/>
                </a:solidFill>
                <a:ea typeface="Arial" pitchFamily="-112" charset="0"/>
                <a:cs typeface="Arial" pitchFamily="-112" charset="0"/>
              </a:rPr>
              <a:t>Tu </a:t>
            </a:r>
            <a:r>
              <a:rPr lang="en-GB" sz="3200" dirty="0" err="1">
                <a:solidFill>
                  <a:srgbClr val="FF0000"/>
                </a:solidFill>
                <a:ea typeface="Arial" pitchFamily="-112" charset="0"/>
                <a:cs typeface="Arial" pitchFamily="-112" charset="0"/>
              </a:rPr>
              <a:t>allan</a:t>
            </a:r>
            <a:r>
              <a:rPr lang="en-GB" sz="3200" dirty="0">
                <a:solidFill>
                  <a:srgbClr val="FF0000"/>
                </a:solidFill>
                <a:ea typeface="Arial" pitchFamily="-112" charset="0"/>
                <a:cs typeface="Arial" pitchFamily="-112" charset="0"/>
              </a:rPr>
              <a:t> </a:t>
            </a:r>
            <a:endParaRPr lang="en-GB" sz="3200" dirty="0">
              <a:solidFill>
                <a:srgbClr val="0070C0"/>
              </a:solidFill>
              <a:ea typeface="Arial" pitchFamily="-112" charset="0"/>
              <a:cs typeface="Arial" pitchFamily="-112" charset="0"/>
            </a:endParaRPr>
          </a:p>
          <a:p>
            <a:pPr marL="0" indent="0" eaLnBrk="1" hangingPunct="1">
              <a:lnSpc>
                <a:spcPct val="90000"/>
              </a:lnSpc>
            </a:pPr>
            <a:r>
              <a:rPr lang="en-GB" sz="3200" dirty="0" err="1">
                <a:solidFill>
                  <a:srgbClr val="FF0000"/>
                </a:solidFill>
                <a:ea typeface="Arial" pitchFamily="-112" charset="0"/>
                <a:cs typeface="Arial" pitchFamily="-112" charset="0"/>
              </a:rPr>
              <a:t>Plentyn</a:t>
            </a:r>
            <a:r>
              <a:rPr lang="en-GB" sz="3200" dirty="0">
                <a:solidFill>
                  <a:srgbClr val="FF0000"/>
                </a:solidFill>
                <a:ea typeface="Arial" pitchFamily="-112" charset="0"/>
                <a:cs typeface="Arial" pitchFamily="-112" charset="0"/>
              </a:rPr>
              <a:t> </a:t>
            </a:r>
            <a:r>
              <a:rPr lang="en-GB" sz="3200" dirty="0" err="1">
                <a:solidFill>
                  <a:srgbClr val="FF0000"/>
                </a:solidFill>
                <a:ea typeface="Arial" pitchFamily="-112" charset="0"/>
                <a:cs typeface="Arial" pitchFamily="-112" charset="0"/>
              </a:rPr>
              <a:t>ganolog</a:t>
            </a:r>
            <a:r>
              <a:rPr lang="en-GB" sz="3200" dirty="0">
                <a:solidFill>
                  <a:srgbClr val="FF0000"/>
                </a:solidFill>
                <a:ea typeface="Arial" pitchFamily="-112" charset="0"/>
                <a:cs typeface="Arial" pitchFamily="-112" charset="0"/>
              </a:rPr>
              <a:t> </a:t>
            </a:r>
            <a:endParaRPr lang="en-GB" sz="3200" dirty="0">
              <a:solidFill>
                <a:srgbClr val="0070C0"/>
              </a:solidFill>
              <a:ea typeface="Arial" pitchFamily="-112" charset="0"/>
              <a:cs typeface="Arial" pitchFamily="-112" charset="0"/>
            </a:endParaRPr>
          </a:p>
          <a:p>
            <a:pPr marL="0" indent="0" eaLnBrk="1" hangingPunct="1">
              <a:lnSpc>
                <a:spcPct val="90000"/>
              </a:lnSpc>
            </a:pPr>
            <a:r>
              <a:rPr lang="en-GB" sz="3200" dirty="0">
                <a:solidFill>
                  <a:srgbClr val="FF0000"/>
                </a:solidFill>
                <a:ea typeface="Arial" pitchFamily="-112" charset="0"/>
                <a:cs typeface="Arial" pitchFamily="-112" charset="0"/>
              </a:rPr>
              <a:t>O </a:t>
            </a:r>
            <a:r>
              <a:rPr lang="en-GB" sz="3200" dirty="0" err="1">
                <a:solidFill>
                  <a:srgbClr val="FF0000"/>
                </a:solidFill>
                <a:ea typeface="Arial" pitchFamily="-112" charset="0"/>
                <a:cs typeface="Arial" pitchFamily="-112" charset="0"/>
              </a:rPr>
              <a:t>fewn</a:t>
            </a:r>
            <a:r>
              <a:rPr lang="en-GB" sz="3200" dirty="0">
                <a:solidFill>
                  <a:srgbClr val="FF0000"/>
                </a:solidFill>
                <a:ea typeface="Arial" pitchFamily="-112" charset="0"/>
                <a:cs typeface="Arial" pitchFamily="-112" charset="0"/>
              </a:rPr>
              <a:t> </a:t>
            </a:r>
            <a:r>
              <a:rPr lang="en-GB" sz="3200" dirty="0" err="1">
                <a:solidFill>
                  <a:srgbClr val="FF0000"/>
                </a:solidFill>
                <a:ea typeface="Arial" pitchFamily="-112" charset="0"/>
                <a:cs typeface="Arial" pitchFamily="-112" charset="0"/>
              </a:rPr>
              <a:t>cyd-desun</a:t>
            </a:r>
            <a:r>
              <a:rPr lang="en-GB" sz="3200" dirty="0">
                <a:solidFill>
                  <a:srgbClr val="FF0000"/>
                </a:solidFill>
                <a:ea typeface="Arial" pitchFamily="-112" charset="0"/>
                <a:cs typeface="Arial" pitchFamily="-112" charset="0"/>
              </a:rPr>
              <a:t> </a:t>
            </a:r>
          </a:p>
          <a:p>
            <a:pPr marL="0" indent="0">
              <a:lnSpc>
                <a:spcPct val="90000"/>
              </a:lnSpc>
            </a:pPr>
            <a:r>
              <a:rPr lang="en-GB" sz="3200" dirty="0" err="1">
                <a:solidFill>
                  <a:srgbClr val="FF0000"/>
                </a:solidFill>
                <a:ea typeface="Arial" pitchFamily="-112" charset="0"/>
                <a:cs typeface="Arial" pitchFamily="-112" charset="0"/>
              </a:rPr>
              <a:t>Annog</a:t>
            </a:r>
            <a:r>
              <a:rPr lang="en-GB" sz="3200" dirty="0">
                <a:solidFill>
                  <a:srgbClr val="FF0000"/>
                </a:solidFill>
                <a:ea typeface="Arial" pitchFamily="-112" charset="0"/>
                <a:cs typeface="Arial" pitchFamily="-112" charset="0"/>
              </a:rPr>
              <a:t> </a:t>
            </a:r>
            <a:r>
              <a:rPr lang="en-GB" sz="3200" dirty="0" err="1">
                <a:solidFill>
                  <a:srgbClr val="FF0000"/>
                </a:solidFill>
                <a:ea typeface="Arial" pitchFamily="-112" charset="0"/>
                <a:cs typeface="Arial" pitchFamily="-112" charset="0"/>
              </a:rPr>
              <a:t>dysgu</a:t>
            </a:r>
            <a:r>
              <a:rPr lang="en-GB" sz="3200" dirty="0">
                <a:solidFill>
                  <a:srgbClr val="FF0000"/>
                </a:solidFill>
                <a:ea typeface="Arial" pitchFamily="-112" charset="0"/>
                <a:cs typeface="Arial" pitchFamily="-112" charset="0"/>
              </a:rPr>
              <a:t> </a:t>
            </a:r>
            <a:r>
              <a:rPr lang="en-GB" sz="3200" dirty="0" err="1">
                <a:solidFill>
                  <a:srgbClr val="FF0000"/>
                </a:solidFill>
                <a:ea typeface="Arial" pitchFamily="-112" charset="0"/>
                <a:cs typeface="Arial" pitchFamily="-112" charset="0"/>
              </a:rPr>
              <a:t>gydol</a:t>
            </a:r>
            <a:r>
              <a:rPr lang="en-GB" sz="3200" dirty="0">
                <a:solidFill>
                  <a:srgbClr val="FF0000"/>
                </a:solidFill>
                <a:ea typeface="Arial" pitchFamily="-112" charset="0"/>
                <a:cs typeface="Arial" pitchFamily="-112" charset="0"/>
              </a:rPr>
              <a:t> </a:t>
            </a:r>
            <a:r>
              <a:rPr lang="en-GB" sz="3200" dirty="0" err="1">
                <a:solidFill>
                  <a:srgbClr val="FF0000"/>
                </a:solidFill>
                <a:ea typeface="Arial" pitchFamily="-112" charset="0"/>
                <a:cs typeface="Arial" pitchFamily="-112" charset="0"/>
              </a:rPr>
              <a:t>oes</a:t>
            </a:r>
            <a:r>
              <a:rPr lang="en-GB" sz="3200" dirty="0">
                <a:solidFill>
                  <a:srgbClr val="FF0000"/>
                </a:solidFill>
                <a:ea typeface="Arial" pitchFamily="-112" charset="0"/>
                <a:cs typeface="Arial" pitchFamily="-112" charset="0"/>
              </a:rPr>
              <a:t> </a:t>
            </a:r>
            <a:endParaRPr lang="en-US" sz="3200" dirty="0">
              <a:solidFill>
                <a:srgbClr val="0070C0"/>
              </a:solidFill>
              <a:ea typeface="Arial" pitchFamily="-112" charset="0"/>
              <a:cs typeface="Arial" pitchFamily="-112" charset="0"/>
            </a:endParaRPr>
          </a:p>
          <a:p>
            <a:pPr marL="0" indent="0" eaLnBrk="1" hangingPunct="1">
              <a:lnSpc>
                <a:spcPct val="90000"/>
              </a:lnSpc>
            </a:pPr>
            <a:endParaRPr lang="en-GB" sz="3200" dirty="0">
              <a:solidFill>
                <a:srgbClr val="0070C0"/>
              </a:solidFill>
              <a:ea typeface="Arial" pitchFamily="-112" charset="0"/>
              <a:cs typeface="Arial" pitchFamily="-112" charset="0"/>
            </a:endParaRPr>
          </a:p>
          <a:p>
            <a:pPr marL="0" indent="0" eaLnBrk="1" hangingPunct="1">
              <a:lnSpc>
                <a:spcPct val="90000"/>
              </a:lnSpc>
            </a:pPr>
            <a:endParaRPr lang="en-US" dirty="0">
              <a:solidFill>
                <a:srgbClr val="0070C0"/>
              </a:solidFill>
              <a:ea typeface="Arial" pitchFamily="-112" charset="0"/>
              <a:cs typeface="Arial" pitchFamily="-112" charset="0"/>
            </a:endParaRPr>
          </a:p>
          <a:p>
            <a:endParaRPr lang="en-US" dirty="0"/>
          </a:p>
        </p:txBody>
      </p:sp>
      <p:sp>
        <p:nvSpPr>
          <p:cNvPr id="4" name="Content Placeholder 3">
            <a:extLst>
              <a:ext uri="{FF2B5EF4-FFF2-40B4-BE49-F238E27FC236}">
                <a16:creationId xmlns:a16="http://schemas.microsoft.com/office/drawing/2014/main" id="{EB06A483-7468-854A-8498-C6B3FF45D5C3}"/>
              </a:ext>
            </a:extLst>
          </p:cNvPr>
          <p:cNvSpPr>
            <a:spLocks noGrp="1"/>
          </p:cNvSpPr>
          <p:nvPr>
            <p:ph sz="half" idx="2"/>
          </p:nvPr>
        </p:nvSpPr>
        <p:spPr>
          <a:xfrm>
            <a:off x="4587836" y="1260288"/>
            <a:ext cx="4445268" cy="4818586"/>
          </a:xfrm>
        </p:spPr>
        <p:txBody>
          <a:bodyPr/>
          <a:lstStyle/>
          <a:p>
            <a:r>
              <a:rPr lang="en-GB" sz="3200" b="1" dirty="0">
                <a:solidFill>
                  <a:srgbClr val="0070C0"/>
                </a:solidFill>
                <a:ea typeface="ＭＳ Ｐゴシック" pitchFamily="-112" charset="-128"/>
                <a:cs typeface="ＭＳ Ｐゴシック" pitchFamily="-112" charset="-128"/>
              </a:rPr>
              <a:t>Learning through experiential activities &amp; play</a:t>
            </a:r>
          </a:p>
          <a:p>
            <a:r>
              <a:rPr lang="en-GB" sz="3200" b="1" dirty="0">
                <a:solidFill>
                  <a:srgbClr val="0070C0"/>
                </a:solidFill>
                <a:ea typeface="Arial" pitchFamily="-112" charset="0"/>
                <a:cs typeface="Arial" pitchFamily="-112" charset="0"/>
              </a:rPr>
              <a:t>The outdoors</a:t>
            </a:r>
          </a:p>
          <a:p>
            <a:r>
              <a:rPr lang="en-GB" sz="3200" b="1" dirty="0">
                <a:solidFill>
                  <a:srgbClr val="0070C0"/>
                </a:solidFill>
                <a:ea typeface="Arial" pitchFamily="-112" charset="0"/>
                <a:cs typeface="Arial" pitchFamily="-112" charset="0"/>
              </a:rPr>
              <a:t>Child centred</a:t>
            </a:r>
          </a:p>
          <a:p>
            <a:r>
              <a:rPr lang="en-GB" sz="3200" b="1" dirty="0">
                <a:solidFill>
                  <a:srgbClr val="0070C0"/>
                </a:solidFill>
                <a:ea typeface="Arial" pitchFamily="-112" charset="0"/>
                <a:cs typeface="Arial" pitchFamily="-112" charset="0"/>
              </a:rPr>
              <a:t>Within context</a:t>
            </a:r>
          </a:p>
          <a:p>
            <a:r>
              <a:rPr lang="en-GB" sz="3200" b="1" dirty="0">
                <a:solidFill>
                  <a:srgbClr val="0070C0"/>
                </a:solidFill>
                <a:ea typeface="Arial" pitchFamily="-112" charset="0"/>
                <a:cs typeface="Arial" pitchFamily="-112" charset="0"/>
              </a:rPr>
              <a:t>Encourage lifelong learners</a:t>
            </a:r>
            <a:endParaRPr lang="en-GB" sz="3200" b="1" dirty="0">
              <a:solidFill>
                <a:srgbClr val="0070C0"/>
              </a:solidFill>
              <a:ea typeface="ＭＳ Ｐゴシック" pitchFamily="-112" charset="-128"/>
              <a:cs typeface="ＭＳ Ｐゴシック" pitchFamily="-112" charset="-128"/>
            </a:endParaRPr>
          </a:p>
          <a:p>
            <a:endParaRPr lang="en-US" dirty="0"/>
          </a:p>
        </p:txBody>
      </p:sp>
    </p:spTree>
    <p:extLst>
      <p:ext uri="{BB962C8B-B14F-4D97-AF65-F5344CB8AC3E}">
        <p14:creationId xmlns:p14="http://schemas.microsoft.com/office/powerpoint/2010/main" val="42838466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128" y="0"/>
            <a:ext cx="8042276" cy="1705240"/>
          </a:xfrm>
        </p:spPr>
        <p:txBody>
          <a:bodyPr/>
          <a:lstStyle/>
          <a:p>
            <a:r>
              <a:rPr lang="en-US" sz="2400" b="1" dirty="0"/>
              <a:t>Cues that children use to distinguish between play and work </a:t>
            </a:r>
            <a:r>
              <a:rPr lang="en-GB" sz="2000" dirty="0"/>
              <a:t>Howard and </a:t>
            </a:r>
            <a:r>
              <a:rPr lang="en-GB" sz="2000" dirty="0" err="1"/>
              <a:t>McInnes’s</a:t>
            </a:r>
            <a:r>
              <a:rPr lang="en-GB" sz="2000" dirty="0"/>
              <a:t>(2010:35) </a:t>
            </a:r>
            <a:br>
              <a:rPr lang="en-GB" b="1" dirty="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15363198"/>
              </p:ext>
            </p:extLst>
          </p:nvPr>
        </p:nvGraphicFramePr>
        <p:xfrm>
          <a:off x="179512" y="1083733"/>
          <a:ext cx="8829020" cy="5594046"/>
        </p:xfrm>
        <a:graphic>
          <a:graphicData uri="http://schemas.openxmlformats.org/drawingml/2006/table">
            <a:tbl>
              <a:tblPr firstRow="1" firstCol="1" bandRow="1" bandCol="1">
                <a:tableStyleId>{5C22544A-7EE6-4342-B048-85BDC9FD1C3A}</a:tableStyleId>
              </a:tblPr>
              <a:tblGrid>
                <a:gridCol w="2086624">
                  <a:extLst>
                    <a:ext uri="{9D8B030D-6E8A-4147-A177-3AD203B41FA5}">
                      <a16:colId xmlns:a16="http://schemas.microsoft.com/office/drawing/2014/main" val="20000"/>
                    </a:ext>
                  </a:extLst>
                </a:gridCol>
                <a:gridCol w="2327886">
                  <a:extLst>
                    <a:ext uri="{9D8B030D-6E8A-4147-A177-3AD203B41FA5}">
                      <a16:colId xmlns:a16="http://schemas.microsoft.com/office/drawing/2014/main" val="20001"/>
                    </a:ext>
                  </a:extLst>
                </a:gridCol>
                <a:gridCol w="1911160">
                  <a:extLst>
                    <a:ext uri="{9D8B030D-6E8A-4147-A177-3AD203B41FA5}">
                      <a16:colId xmlns:a16="http://schemas.microsoft.com/office/drawing/2014/main" val="20002"/>
                    </a:ext>
                  </a:extLst>
                </a:gridCol>
                <a:gridCol w="2503350">
                  <a:extLst>
                    <a:ext uri="{9D8B030D-6E8A-4147-A177-3AD203B41FA5}">
                      <a16:colId xmlns:a16="http://schemas.microsoft.com/office/drawing/2014/main" val="20003"/>
                    </a:ext>
                  </a:extLst>
                </a:gridCol>
              </a:tblGrid>
              <a:tr h="312066">
                <a:tc>
                  <a:txBody>
                    <a:bodyPr/>
                    <a:lstStyle/>
                    <a:p>
                      <a:pPr marL="0" marR="0">
                        <a:lnSpc>
                          <a:spcPct val="150000"/>
                        </a:lnSpc>
                        <a:spcBef>
                          <a:spcPts val="0"/>
                        </a:spcBef>
                        <a:spcAft>
                          <a:spcPts val="0"/>
                        </a:spcAft>
                      </a:pPr>
                      <a:r>
                        <a:rPr lang="en-GB" sz="1600">
                          <a:effectLst/>
                        </a:rPr>
                        <a:t>Play</a:t>
                      </a:r>
                      <a:endParaRPr lang="en-GB" sz="1600">
                        <a:effectLst/>
                        <a:latin typeface="Cambria" charset="0"/>
                        <a:ea typeface="MS Mincho" charset="-128"/>
                        <a:cs typeface="Times New Roman" charset="0"/>
                      </a:endParaRPr>
                    </a:p>
                  </a:txBody>
                  <a:tcPr marL="68580" marR="68580" marT="0" marB="0"/>
                </a:tc>
                <a:tc>
                  <a:txBody>
                    <a:bodyPr/>
                    <a:lstStyle/>
                    <a:p>
                      <a:pPr marL="0" marR="0">
                        <a:spcBef>
                          <a:spcPts val="0"/>
                        </a:spcBef>
                        <a:spcAft>
                          <a:spcPts val="0"/>
                        </a:spcAft>
                      </a:pPr>
                      <a:r>
                        <a:rPr lang="en-GB" sz="1600">
                          <a:effectLst/>
                        </a:rPr>
                        <a:t> </a:t>
                      </a:r>
                      <a:endParaRPr lang="en-GB" sz="16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600">
                          <a:effectLst/>
                        </a:rPr>
                        <a:t>Work</a:t>
                      </a:r>
                      <a:endParaRPr lang="en-GB" sz="1600">
                        <a:effectLst/>
                        <a:latin typeface="Cambria" charset="0"/>
                        <a:ea typeface="MS Mincho" charset="-128"/>
                        <a:cs typeface="Times New Roman" charset="0"/>
                      </a:endParaRPr>
                    </a:p>
                  </a:txBody>
                  <a:tcPr marL="68580" marR="68580" marT="0" marB="0"/>
                </a:tc>
                <a:tc>
                  <a:txBody>
                    <a:bodyPr/>
                    <a:lstStyle/>
                    <a:p>
                      <a:pPr marL="0" marR="0">
                        <a:spcBef>
                          <a:spcPts val="0"/>
                        </a:spcBef>
                        <a:spcAft>
                          <a:spcPts val="0"/>
                        </a:spcAft>
                      </a:pPr>
                      <a:r>
                        <a:rPr lang="en-GB" sz="1600">
                          <a:effectLst/>
                        </a:rPr>
                        <a:t> </a:t>
                      </a:r>
                      <a:endParaRPr lang="en-GB" sz="1600">
                        <a:effectLst/>
                        <a:latin typeface="Cambria" charset="0"/>
                        <a:ea typeface="MS Mincho" charset="-128"/>
                        <a:cs typeface="Times New Roman" charset="0"/>
                      </a:endParaRPr>
                    </a:p>
                  </a:txBody>
                  <a:tcPr marL="68580" marR="68580" marT="0" marB="0"/>
                </a:tc>
                <a:extLst>
                  <a:ext uri="{0D108BD9-81ED-4DB2-BD59-A6C34878D82A}">
                    <a16:rowId xmlns:a16="http://schemas.microsoft.com/office/drawing/2014/main" val="10000"/>
                  </a:ext>
                </a:extLst>
              </a:tr>
              <a:tr h="775863">
                <a:tc>
                  <a:txBody>
                    <a:bodyPr/>
                    <a:lstStyle/>
                    <a:p>
                      <a:pPr marL="0" marR="0">
                        <a:lnSpc>
                          <a:spcPct val="150000"/>
                        </a:lnSpc>
                        <a:spcBef>
                          <a:spcPts val="0"/>
                        </a:spcBef>
                        <a:spcAft>
                          <a:spcPts val="0"/>
                        </a:spcAft>
                      </a:pPr>
                      <a:r>
                        <a:rPr lang="en-GB" sz="1600">
                          <a:effectLst/>
                        </a:rPr>
                        <a:t>Emotional cues</a:t>
                      </a:r>
                      <a:endParaRPr lang="en-GB" sz="16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600">
                          <a:effectLst/>
                        </a:rPr>
                        <a:t>Environmental cues</a:t>
                      </a:r>
                      <a:endParaRPr lang="en-GB" sz="16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600">
                          <a:effectLst/>
                        </a:rPr>
                        <a:t>Emotional cues</a:t>
                      </a:r>
                      <a:endParaRPr lang="en-GB" sz="16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600">
                          <a:effectLst/>
                        </a:rPr>
                        <a:t>Environmental cues</a:t>
                      </a:r>
                      <a:endParaRPr lang="en-GB" sz="1600">
                        <a:effectLst/>
                        <a:latin typeface="Cambria" charset="0"/>
                        <a:ea typeface="MS Mincho" charset="-128"/>
                        <a:cs typeface="Times New Roman" charset="0"/>
                      </a:endParaRPr>
                    </a:p>
                  </a:txBody>
                  <a:tcPr marL="68580" marR="68580" marT="0" marB="0"/>
                </a:tc>
                <a:extLst>
                  <a:ext uri="{0D108BD9-81ED-4DB2-BD59-A6C34878D82A}">
                    <a16:rowId xmlns:a16="http://schemas.microsoft.com/office/drawing/2014/main" val="10001"/>
                  </a:ext>
                </a:extLst>
              </a:tr>
              <a:tr h="4497698">
                <a:tc>
                  <a:txBody>
                    <a:bodyPr/>
                    <a:lstStyle/>
                    <a:p>
                      <a:pPr marL="0" marR="0">
                        <a:lnSpc>
                          <a:spcPct val="150000"/>
                        </a:lnSpc>
                        <a:spcBef>
                          <a:spcPts val="0"/>
                        </a:spcBef>
                        <a:spcAft>
                          <a:spcPts val="0"/>
                        </a:spcAft>
                      </a:pPr>
                      <a:r>
                        <a:rPr lang="en-GB" sz="1600" dirty="0">
                          <a:effectLst/>
                        </a:rPr>
                        <a:t>Voluntary</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r>
                        <a:rPr lang="en-GB" sz="1600" dirty="0">
                          <a:effectLst/>
                        </a:rPr>
                        <a:t>Under child’s control</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r>
                        <a:rPr lang="en-GB" sz="1600" dirty="0">
                          <a:effectLst/>
                        </a:rPr>
                        <a:t>Easy</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r>
                        <a:rPr lang="en-GB" sz="1600" dirty="0">
                          <a:effectLst/>
                        </a:rPr>
                        <a:t>Fun</a:t>
                      </a:r>
                    </a:p>
                    <a:p>
                      <a:pPr marL="0" marR="0">
                        <a:spcBef>
                          <a:spcPts val="0"/>
                        </a:spcBef>
                        <a:spcAft>
                          <a:spcPts val="0"/>
                        </a:spcAft>
                      </a:pPr>
                      <a:r>
                        <a:rPr lang="en-GB" sz="1600" dirty="0">
                          <a:effectLst/>
                        </a:rPr>
                        <a:t> </a:t>
                      </a:r>
                      <a:endParaRPr lang="en-GB" sz="1600" dirty="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600" dirty="0">
                          <a:effectLst/>
                        </a:rPr>
                        <a:t>On the floor</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r>
                        <a:rPr lang="en-GB" sz="1600" dirty="0">
                          <a:effectLst/>
                        </a:rPr>
                        <a:t>Lacks adult involvement</a:t>
                      </a:r>
                    </a:p>
                    <a:p>
                      <a:pPr marL="0" marR="0">
                        <a:lnSpc>
                          <a:spcPct val="150000"/>
                        </a:lnSpc>
                        <a:spcBef>
                          <a:spcPts val="0"/>
                        </a:spcBef>
                        <a:spcAft>
                          <a:spcPts val="0"/>
                        </a:spcAft>
                      </a:pPr>
                      <a:r>
                        <a:rPr lang="en-GB" sz="1600" dirty="0">
                          <a:effectLst/>
                        </a:rPr>
                        <a:t>No adult evaluation</a:t>
                      </a:r>
                    </a:p>
                    <a:p>
                      <a:pPr marL="0" marR="0">
                        <a:lnSpc>
                          <a:spcPct val="150000"/>
                        </a:lnSpc>
                        <a:spcBef>
                          <a:spcPts val="0"/>
                        </a:spcBef>
                        <a:spcAft>
                          <a:spcPts val="0"/>
                        </a:spcAft>
                      </a:pPr>
                      <a:r>
                        <a:rPr lang="en-GB" sz="1600" dirty="0">
                          <a:effectLst/>
                        </a:rPr>
                        <a:t>Can be continued-focus on the process</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endParaRPr lang="en-GB" sz="1600" dirty="0">
                        <a:effectLst/>
                      </a:endParaRPr>
                    </a:p>
                    <a:p>
                      <a:pPr marL="0" marR="0">
                        <a:lnSpc>
                          <a:spcPct val="150000"/>
                        </a:lnSpc>
                        <a:spcBef>
                          <a:spcPts val="0"/>
                        </a:spcBef>
                        <a:spcAft>
                          <a:spcPts val="0"/>
                        </a:spcAft>
                      </a:pPr>
                      <a:r>
                        <a:rPr lang="en-GB" sz="1600" dirty="0">
                          <a:effectLst/>
                        </a:rPr>
                        <a:t>Physical </a:t>
                      </a:r>
                      <a:endParaRPr lang="en-GB" sz="1600" dirty="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600" dirty="0">
                          <a:effectLst/>
                        </a:rPr>
                        <a:t>Compulsory</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r>
                        <a:rPr lang="en-GB" sz="1600" dirty="0">
                          <a:effectLst/>
                        </a:rPr>
                        <a:t>Under adult control</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r>
                        <a:rPr lang="en-GB" sz="1600" dirty="0">
                          <a:effectLst/>
                        </a:rPr>
                        <a:t>Hard</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r>
                        <a:rPr lang="en-GB" sz="1600" dirty="0">
                          <a:effectLst/>
                        </a:rPr>
                        <a:t>Can be fun</a:t>
                      </a:r>
                      <a:endParaRPr lang="en-GB" sz="1600" dirty="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600" dirty="0">
                          <a:effectLst/>
                        </a:rPr>
                        <a:t>At a table</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r>
                        <a:rPr lang="en-GB" sz="1600" dirty="0">
                          <a:effectLst/>
                        </a:rPr>
                        <a:t>Includes adult involvement</a:t>
                      </a:r>
                    </a:p>
                    <a:p>
                      <a:pPr marL="0" marR="0">
                        <a:lnSpc>
                          <a:spcPct val="150000"/>
                        </a:lnSpc>
                        <a:spcBef>
                          <a:spcPts val="0"/>
                        </a:spcBef>
                        <a:spcAft>
                          <a:spcPts val="0"/>
                        </a:spcAft>
                      </a:pPr>
                      <a:r>
                        <a:rPr lang="en-GB" sz="1600" dirty="0">
                          <a:effectLst/>
                        </a:rPr>
                        <a:t>Includes adult evaluation</a:t>
                      </a:r>
                    </a:p>
                    <a:p>
                      <a:pPr marL="0" marR="0">
                        <a:lnSpc>
                          <a:spcPct val="150000"/>
                        </a:lnSpc>
                        <a:spcBef>
                          <a:spcPts val="0"/>
                        </a:spcBef>
                        <a:spcAft>
                          <a:spcPts val="0"/>
                        </a:spcAft>
                      </a:pPr>
                      <a:r>
                        <a:rPr lang="en-GB" sz="1600" dirty="0">
                          <a:effectLst/>
                        </a:rPr>
                        <a:t>Has to finish-focus on the product</a:t>
                      </a:r>
                    </a:p>
                    <a:p>
                      <a:pPr marL="0" marR="0">
                        <a:lnSpc>
                          <a:spcPct val="150000"/>
                        </a:lnSpc>
                        <a:spcBef>
                          <a:spcPts val="0"/>
                        </a:spcBef>
                        <a:spcAft>
                          <a:spcPts val="0"/>
                        </a:spcAft>
                      </a:pPr>
                      <a:r>
                        <a:rPr lang="en-GB" sz="1600" dirty="0">
                          <a:effectLst/>
                        </a:rPr>
                        <a:t> </a:t>
                      </a:r>
                    </a:p>
                    <a:p>
                      <a:pPr marL="0" marR="0">
                        <a:lnSpc>
                          <a:spcPct val="150000"/>
                        </a:lnSpc>
                        <a:spcBef>
                          <a:spcPts val="0"/>
                        </a:spcBef>
                        <a:spcAft>
                          <a:spcPts val="0"/>
                        </a:spcAft>
                      </a:pPr>
                      <a:endParaRPr lang="en-GB" sz="1600" dirty="0">
                        <a:effectLst/>
                      </a:endParaRPr>
                    </a:p>
                    <a:p>
                      <a:pPr marL="0" marR="0">
                        <a:lnSpc>
                          <a:spcPct val="150000"/>
                        </a:lnSpc>
                        <a:spcBef>
                          <a:spcPts val="0"/>
                        </a:spcBef>
                        <a:spcAft>
                          <a:spcPts val="0"/>
                        </a:spcAft>
                      </a:pPr>
                      <a:r>
                        <a:rPr lang="en-GB" sz="1600" dirty="0">
                          <a:effectLst/>
                        </a:rPr>
                        <a:t>Not physical</a:t>
                      </a:r>
                      <a:endParaRPr lang="en-GB" sz="1600" dirty="0">
                        <a:effectLst/>
                        <a:latin typeface="Cambria" charset="0"/>
                        <a:ea typeface="MS Mincho" charset="-128"/>
                        <a:cs typeface="Times New Roman" charset="0"/>
                      </a:endParaRPr>
                    </a:p>
                  </a:txBody>
                  <a:tcPr marL="68580" marR="6858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0750006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4C6B0C-4780-3A45-AE0B-53F5CD1CEB83}"/>
              </a:ext>
            </a:extLst>
          </p:cNvPr>
          <p:cNvPicPr>
            <a:picLocks noChangeAspect="1"/>
          </p:cNvPicPr>
          <p:nvPr/>
        </p:nvPicPr>
        <p:blipFill>
          <a:blip r:embed="rId3"/>
          <a:stretch>
            <a:fillRect/>
          </a:stretch>
        </p:blipFill>
        <p:spPr>
          <a:xfrm>
            <a:off x="1992635" y="68263"/>
            <a:ext cx="5158730" cy="6721475"/>
          </a:xfrm>
          <a:prstGeom prst="rect">
            <a:avLst/>
          </a:prstGeom>
          <a:noFill/>
        </p:spPr>
      </p:pic>
    </p:spTree>
    <p:extLst>
      <p:ext uri="{BB962C8B-B14F-4D97-AF65-F5344CB8AC3E}">
        <p14:creationId xmlns:p14="http://schemas.microsoft.com/office/powerpoint/2010/main" val="21093231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F03CD-D2BA-254F-BC40-39D87A8D360A}"/>
              </a:ext>
            </a:extLst>
          </p:cNvPr>
          <p:cNvSpPr>
            <a:spLocks noGrp="1"/>
          </p:cNvSpPr>
          <p:nvPr>
            <p:ph type="title"/>
          </p:nvPr>
        </p:nvSpPr>
        <p:spPr/>
        <p:txBody>
          <a:bodyPr/>
          <a:lstStyle/>
          <a:p>
            <a:r>
              <a:rPr lang="en-US" dirty="0"/>
              <a:t>Memory</a:t>
            </a:r>
          </a:p>
        </p:txBody>
      </p:sp>
      <p:pic>
        <p:nvPicPr>
          <p:cNvPr id="5" name="Picture 12" descr="http://www.twentysteps.com/images/bovvered.jpg">
            <a:hlinkClick r:id="rId3"/>
            <a:extLst>
              <a:ext uri="{FF2B5EF4-FFF2-40B4-BE49-F238E27FC236}">
                <a16:creationId xmlns:a16="http://schemas.microsoft.com/office/drawing/2014/main" id="{7FE3C273-ACFF-CD4F-8BCF-D934050F16C8}"/>
              </a:ext>
            </a:extLst>
          </p:cNvPr>
          <p:cNvPicPr>
            <a:picLocks noChangeAspect="1" noChangeArrowheads="1"/>
          </p:cNvPicPr>
          <p:nvPr/>
        </p:nvPicPr>
        <p:blipFill>
          <a:blip r:embed="rId4"/>
          <a:srcRect/>
          <a:stretch>
            <a:fillRect/>
          </a:stretch>
        </p:blipFill>
        <p:spPr bwMode="auto">
          <a:xfrm>
            <a:off x="467739" y="928992"/>
            <a:ext cx="1714500" cy="2327275"/>
          </a:xfrm>
          <a:prstGeom prst="rect">
            <a:avLst/>
          </a:prstGeom>
          <a:noFill/>
          <a:ln w="9525">
            <a:noFill/>
            <a:miter lim="800000"/>
            <a:headEnd/>
            <a:tailEnd/>
          </a:ln>
        </p:spPr>
      </p:pic>
      <p:pic>
        <p:nvPicPr>
          <p:cNvPr id="6" name="Picture 5">
            <a:extLst>
              <a:ext uri="{FF2B5EF4-FFF2-40B4-BE49-F238E27FC236}">
                <a16:creationId xmlns:a16="http://schemas.microsoft.com/office/drawing/2014/main" id="{A67B037A-A132-1545-933B-28CA3F65E594}"/>
              </a:ext>
            </a:extLst>
          </p:cNvPr>
          <p:cNvPicPr>
            <a:picLocks noChangeAspect="1"/>
          </p:cNvPicPr>
          <p:nvPr/>
        </p:nvPicPr>
        <p:blipFill>
          <a:blip r:embed="rId5"/>
          <a:srcRect/>
          <a:stretch>
            <a:fillRect/>
          </a:stretch>
        </p:blipFill>
        <p:spPr bwMode="auto">
          <a:xfrm>
            <a:off x="2498225" y="2333510"/>
            <a:ext cx="2237630" cy="3262499"/>
          </a:xfrm>
          <a:prstGeom prst="rect">
            <a:avLst/>
          </a:prstGeom>
          <a:noFill/>
          <a:ln w="9525">
            <a:noFill/>
            <a:miter lim="800000"/>
            <a:headEnd/>
            <a:tailEnd/>
          </a:ln>
        </p:spPr>
      </p:pic>
      <p:pic>
        <p:nvPicPr>
          <p:cNvPr id="7" name="Picture 2" descr="http://i.telegraph.co.uk/multimedia/archive/01792/gocompare_1792276b.jpg">
            <a:hlinkClick r:id="rId6"/>
            <a:extLst>
              <a:ext uri="{FF2B5EF4-FFF2-40B4-BE49-F238E27FC236}">
                <a16:creationId xmlns:a16="http://schemas.microsoft.com/office/drawing/2014/main" id="{9979B5C3-3AFA-B643-B1D2-9C6642A109E3}"/>
              </a:ext>
            </a:extLst>
          </p:cNvPr>
          <p:cNvPicPr>
            <a:picLocks noChangeAspect="1" noChangeArrowheads="1"/>
          </p:cNvPicPr>
          <p:nvPr/>
        </p:nvPicPr>
        <p:blipFill>
          <a:blip r:embed="rId7"/>
          <a:srcRect/>
          <a:stretch>
            <a:fillRect/>
          </a:stretch>
        </p:blipFill>
        <p:spPr bwMode="auto">
          <a:xfrm>
            <a:off x="5526961" y="1539985"/>
            <a:ext cx="2827522" cy="1824566"/>
          </a:xfrm>
          <a:prstGeom prst="rect">
            <a:avLst/>
          </a:prstGeom>
          <a:noFill/>
          <a:ln w="9525">
            <a:noFill/>
            <a:miter lim="800000"/>
            <a:headEnd/>
            <a:tailEnd/>
          </a:ln>
        </p:spPr>
      </p:pic>
      <p:pic>
        <p:nvPicPr>
          <p:cNvPr id="8" name="Picture 4" descr="http://i.ytimg.com/vi/iEKLFS-aKcw/maxresdefault.jpg">
            <a:hlinkClick r:id="rId8"/>
            <a:extLst>
              <a:ext uri="{FF2B5EF4-FFF2-40B4-BE49-F238E27FC236}">
                <a16:creationId xmlns:a16="http://schemas.microsoft.com/office/drawing/2014/main" id="{10F88BA1-6D85-AF41-8FEB-39C52CE17DE0}"/>
              </a:ext>
            </a:extLst>
          </p:cNvPr>
          <p:cNvPicPr>
            <a:picLocks noChangeAspect="1" noChangeArrowheads="1"/>
          </p:cNvPicPr>
          <p:nvPr/>
        </p:nvPicPr>
        <p:blipFill>
          <a:blip r:embed="rId9"/>
          <a:srcRect/>
          <a:stretch>
            <a:fillRect/>
          </a:stretch>
        </p:blipFill>
        <p:spPr bwMode="auto">
          <a:xfrm>
            <a:off x="5081402" y="3704476"/>
            <a:ext cx="3273081" cy="1905561"/>
          </a:xfrm>
          <a:prstGeom prst="rect">
            <a:avLst/>
          </a:prstGeom>
          <a:noFill/>
          <a:ln w="9525">
            <a:noFill/>
            <a:miter lim="800000"/>
            <a:headEnd/>
            <a:tailEnd/>
          </a:ln>
        </p:spPr>
      </p:pic>
    </p:spTree>
    <p:extLst>
      <p:ext uri="{BB962C8B-B14F-4D97-AF65-F5344CB8AC3E}">
        <p14:creationId xmlns:p14="http://schemas.microsoft.com/office/powerpoint/2010/main" val="4039292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1000"/>
                                        <p:tgtEl>
                                          <p:spTgt spid="7"/>
                                        </p:tgtEl>
                                      </p:cBhvr>
                                    </p:animEffect>
                                    <p:anim calcmode="lin" valueType="num">
                                      <p:cBhvr>
                                        <p:cTn id="19" dur="1000" fill="hold"/>
                                        <p:tgtEl>
                                          <p:spTgt spid="7"/>
                                        </p:tgtEl>
                                        <p:attrNameLst>
                                          <p:attrName>ppt_x</p:attrName>
                                        </p:attrNameLst>
                                      </p:cBhvr>
                                      <p:tavLst>
                                        <p:tav tm="0">
                                          <p:val>
                                            <p:strVal val="#ppt_x"/>
                                          </p:val>
                                        </p:tav>
                                        <p:tav tm="100000">
                                          <p:val>
                                            <p:strVal val="#ppt_x"/>
                                          </p:val>
                                        </p:tav>
                                      </p:tavLst>
                                    </p:anim>
                                    <p:anim calcmode="lin" valueType="num">
                                      <p:cBhvr>
                                        <p:cTn id="2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circle(in)">
                                      <p:cBhvr>
                                        <p:cTn id="25"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www.lsa.umich.edu/UMICH/advising/Home/Academic%20Support/Strategies%20for%20Success/Memory%20diagram.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5008" y="188640"/>
            <a:ext cx="8928992" cy="5184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203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threshold1">
            <a:extLst>
              <a:ext uri="{FF2B5EF4-FFF2-40B4-BE49-F238E27FC236}">
                <a16:creationId xmlns:a16="http://schemas.microsoft.com/office/drawing/2014/main" id="{C2FEB773-AE72-EC4A-A607-059FC15F378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9222" r="-2" b="8133"/>
          <a:stretch/>
        </p:blipFill>
        <p:spPr bwMode="auto">
          <a:xfrm>
            <a:off x="1938536" y="332656"/>
            <a:ext cx="5266928" cy="5202294"/>
          </a:xfrm>
          <a:prstGeom prst="rect">
            <a:avLst/>
          </a:prstGeom>
          <a:solidFill>
            <a:srgbClr val="FFFFFF"/>
          </a:solidFill>
        </p:spPr>
      </p:pic>
    </p:spTree>
    <p:extLst>
      <p:ext uri="{BB962C8B-B14F-4D97-AF65-F5344CB8AC3E}">
        <p14:creationId xmlns:p14="http://schemas.microsoft.com/office/powerpoint/2010/main" val="26597540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7F4D1-F3AF-774D-9785-EE031473A740}"/>
              </a:ext>
            </a:extLst>
          </p:cNvPr>
          <p:cNvSpPr>
            <a:spLocks noGrp="1"/>
          </p:cNvSpPr>
          <p:nvPr>
            <p:ph type="title"/>
          </p:nvPr>
        </p:nvSpPr>
        <p:spPr>
          <a:xfrm>
            <a:off x="457200" y="-185844"/>
            <a:ext cx="8229600" cy="1143000"/>
          </a:xfrm>
        </p:spPr>
        <p:txBody>
          <a:bodyPr/>
          <a:lstStyle/>
          <a:p>
            <a:r>
              <a:rPr lang="en-US" sz="3800" dirty="0" err="1"/>
              <a:t>Rhestr</a:t>
            </a:r>
            <a:r>
              <a:rPr lang="en-US" sz="3800" dirty="0"/>
              <a:t> </a:t>
            </a:r>
            <a:r>
              <a:rPr lang="en-US" sz="3800" dirty="0" err="1"/>
              <a:t>Cyfeirnodi</a:t>
            </a:r>
            <a:r>
              <a:rPr lang="en-US" sz="3800" dirty="0"/>
              <a:t> / Reference List</a:t>
            </a:r>
          </a:p>
        </p:txBody>
      </p:sp>
      <p:sp>
        <p:nvSpPr>
          <p:cNvPr id="3" name="Content Placeholder 2">
            <a:extLst>
              <a:ext uri="{FF2B5EF4-FFF2-40B4-BE49-F238E27FC236}">
                <a16:creationId xmlns:a16="http://schemas.microsoft.com/office/drawing/2014/main" id="{53264278-669A-E04B-BAD9-20A68FA1D857}"/>
              </a:ext>
            </a:extLst>
          </p:cNvPr>
          <p:cNvSpPr>
            <a:spLocks noGrp="1"/>
          </p:cNvSpPr>
          <p:nvPr>
            <p:ph sz="half" idx="1"/>
          </p:nvPr>
        </p:nvSpPr>
        <p:spPr>
          <a:xfrm>
            <a:off x="179512" y="764704"/>
            <a:ext cx="8784976" cy="3989040"/>
          </a:xfrm>
        </p:spPr>
        <p:txBody>
          <a:bodyPr/>
          <a:lstStyle/>
          <a:p>
            <a:r>
              <a:rPr lang="en-US" altLang="en-US" sz="2000" i="1" dirty="0">
                <a:solidFill>
                  <a:srgbClr val="000000"/>
                </a:solidFill>
                <a:latin typeface="Tahoma" charset="0"/>
                <a:ea typeface="ＭＳ Ｐゴシック" charset="-128"/>
              </a:rPr>
              <a:t>Ayres, J. (2005) Sensory Integration and the Child. 25</a:t>
            </a:r>
            <a:r>
              <a:rPr lang="en-US" altLang="en-US" sz="2000" i="1" baseline="30000" dirty="0">
                <a:solidFill>
                  <a:srgbClr val="000000"/>
                </a:solidFill>
                <a:latin typeface="Tahoma" charset="0"/>
                <a:ea typeface="ＭＳ Ｐゴシック" charset="-128"/>
              </a:rPr>
              <a:t>th</a:t>
            </a:r>
            <a:r>
              <a:rPr lang="en-US" altLang="en-US" sz="2000" i="1" dirty="0">
                <a:solidFill>
                  <a:srgbClr val="000000"/>
                </a:solidFill>
                <a:latin typeface="Tahoma" charset="0"/>
                <a:ea typeface="ＭＳ Ｐゴシック" charset="-128"/>
              </a:rPr>
              <a:t> Ed. Los Angeles. Western Psychological Services.</a:t>
            </a:r>
            <a:endParaRPr lang="en-US" sz="2000" i="1" dirty="0"/>
          </a:p>
          <a:p>
            <a:r>
              <a:rPr lang="en-US" sz="2000" dirty="0"/>
              <a:t>Broadhead, P. (2006) Developing an Understanding of Young Children’s learning. British Educational Research Journal. Vol.32, No.2. pp.191-207</a:t>
            </a:r>
          </a:p>
          <a:p>
            <a:r>
              <a:rPr lang="en-US" sz="2000" dirty="0"/>
              <a:t>DECLLS (2008) Physical Development. Cardiff. Welsh Government.</a:t>
            </a:r>
          </a:p>
          <a:p>
            <a:r>
              <a:rPr lang="en-GB" sz="2000" i="1" dirty="0" err="1"/>
              <a:t>Fjortoft</a:t>
            </a:r>
            <a:r>
              <a:rPr lang="en-GB" sz="2000" i="1" dirty="0"/>
              <a:t>, I. (2001) The Natural Environment as a Playground for Children: The Impact of Outdoor Play Activities in Pre-Primary School Children. Early Childhood Education Journal, Vol.29, No.2. pp.111-117</a:t>
            </a:r>
            <a:endParaRPr lang="en-US" sz="2000" i="1" dirty="0"/>
          </a:p>
          <a:p>
            <a:r>
              <a:rPr lang="en-US" sz="2000" dirty="0"/>
              <a:t>Maude, P. (2010) Physical Literacy and the Young Child. Oxford. Taylor &amp; Francis Group.</a:t>
            </a:r>
          </a:p>
          <a:p>
            <a:r>
              <a:rPr lang="en-US" sz="2000" i="1" dirty="0"/>
              <a:t>Meyer, J. and Land, R. (2003) Threshold Concepts and Troublesome Knowledge – Linkages to Ways of Thinking and </a:t>
            </a:r>
            <a:r>
              <a:rPr lang="en-US" sz="2000" i="1" dirty="0" err="1"/>
              <a:t>Practising</a:t>
            </a:r>
            <a:r>
              <a:rPr lang="en-US" sz="2000" i="1" dirty="0"/>
              <a:t>. Oxford. OCSLD. </a:t>
            </a:r>
          </a:p>
          <a:p>
            <a:r>
              <a:rPr lang="en-US" sz="2000" i="1" dirty="0"/>
              <a:t>Whitehead, M. (2010) Physical Literacy : Throughout the </a:t>
            </a:r>
            <a:r>
              <a:rPr lang="en-US" sz="2000" i="1" dirty="0" err="1"/>
              <a:t>Lifecourse</a:t>
            </a:r>
            <a:r>
              <a:rPr lang="en-US" sz="2000" i="1" dirty="0"/>
              <a:t>. London. Routledge. </a:t>
            </a:r>
          </a:p>
          <a:p>
            <a:endParaRPr lang="en-US" sz="2000" dirty="0"/>
          </a:p>
        </p:txBody>
      </p:sp>
    </p:spTree>
    <p:extLst>
      <p:ext uri="{BB962C8B-B14F-4D97-AF65-F5344CB8AC3E}">
        <p14:creationId xmlns:p14="http://schemas.microsoft.com/office/powerpoint/2010/main" val="6733978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395535" y="521968"/>
            <a:ext cx="8496943" cy="1224136"/>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err="1">
                <a:solidFill>
                  <a:schemeClr val="bg1"/>
                </a:solidFill>
              </a:rPr>
              <a:t>Dydd</a:t>
            </a:r>
            <a:r>
              <a:rPr lang="en-US" altLang="en-US" sz="2400" b="1" dirty="0">
                <a:solidFill>
                  <a:schemeClr val="bg1"/>
                </a:solidFill>
              </a:rPr>
              <a:t> </a:t>
            </a:r>
            <a:r>
              <a:rPr lang="en-US" altLang="en-US" sz="2400" b="1" dirty="0" err="1">
                <a:solidFill>
                  <a:schemeClr val="bg1"/>
                </a:solidFill>
              </a:rPr>
              <a:t>Mawrth</a:t>
            </a:r>
            <a:r>
              <a:rPr lang="en-US" altLang="en-US" sz="2400" b="1" dirty="0">
                <a:solidFill>
                  <a:schemeClr val="bg1"/>
                </a:solidFill>
              </a:rPr>
              <a:t>  / Tuesday 20</a:t>
            </a:r>
            <a:r>
              <a:rPr lang="en-US" altLang="en-US" sz="2400" b="1" baseline="30000" dirty="0">
                <a:solidFill>
                  <a:schemeClr val="bg1"/>
                </a:solidFill>
              </a:rPr>
              <a:t>th</a:t>
            </a:r>
            <a:r>
              <a:rPr lang="en-US" altLang="en-US" sz="2400" b="1" dirty="0">
                <a:solidFill>
                  <a:schemeClr val="bg1"/>
                </a:solidFill>
              </a:rPr>
              <a:t> Oct - Recorded lecture </a:t>
            </a:r>
          </a:p>
          <a:p>
            <a:pPr eaLnBrk="1" hangingPunct="1"/>
            <a:r>
              <a:rPr lang="en-US" altLang="en-US" sz="2200" b="1" dirty="0">
                <a:solidFill>
                  <a:schemeClr val="bg1"/>
                </a:solidFill>
              </a:rPr>
              <a:t>with opportunity for drop in afterwards at 11.30am – 12noon</a:t>
            </a:r>
          </a:p>
        </p:txBody>
      </p:sp>
      <p:sp>
        <p:nvSpPr>
          <p:cNvPr id="3" name="TextBox 2">
            <a:extLst>
              <a:ext uri="{FF2B5EF4-FFF2-40B4-BE49-F238E27FC236}">
                <a16:creationId xmlns:a16="http://schemas.microsoft.com/office/drawing/2014/main" id="{59E75F98-2452-3C4D-937A-9362E6295592}"/>
              </a:ext>
            </a:extLst>
          </p:cNvPr>
          <p:cNvSpPr txBox="1"/>
          <p:nvPr/>
        </p:nvSpPr>
        <p:spPr>
          <a:xfrm>
            <a:off x="1430524" y="4922584"/>
            <a:ext cx="5616623" cy="646331"/>
          </a:xfrm>
          <a:prstGeom prst="rect">
            <a:avLst/>
          </a:prstGeom>
          <a:solidFill>
            <a:schemeClr val="accent2"/>
          </a:solidFill>
        </p:spPr>
        <p:txBody>
          <a:bodyPr wrap="square" rtlCol="0">
            <a:spAutoFit/>
          </a:bodyPr>
          <a:lstStyle/>
          <a:p>
            <a:r>
              <a:rPr lang="en-US" b="1" dirty="0">
                <a:latin typeface="+mn-lt"/>
              </a:rPr>
              <a:t>E-mail </a:t>
            </a:r>
            <a:r>
              <a:rPr lang="en-US" b="1" dirty="0">
                <a:latin typeface="+mn-lt"/>
                <a:hlinkClick r:id="rId3"/>
              </a:rPr>
              <a:t>Heddwen.davies@uwtsd.ac.uk</a:t>
            </a:r>
            <a:r>
              <a:rPr lang="en-US" b="1" dirty="0">
                <a:latin typeface="+mn-lt"/>
              </a:rPr>
              <a:t> for tutorials for Tuesday Nov 10</a:t>
            </a:r>
            <a:r>
              <a:rPr lang="en-US" b="1" baseline="30000" dirty="0">
                <a:latin typeface="+mn-lt"/>
              </a:rPr>
              <a:t>th</a:t>
            </a:r>
            <a:r>
              <a:rPr lang="en-US" b="1" dirty="0">
                <a:latin typeface="+mn-lt"/>
              </a:rPr>
              <a:t> between 10 – 12noon.</a:t>
            </a:r>
          </a:p>
        </p:txBody>
      </p:sp>
      <p:sp>
        <p:nvSpPr>
          <p:cNvPr id="9"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619672" y="1988840"/>
            <a:ext cx="5238328" cy="1224136"/>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err="1">
                <a:solidFill>
                  <a:schemeClr val="bg1"/>
                </a:solidFill>
              </a:rPr>
              <a:t>Dydd</a:t>
            </a:r>
            <a:r>
              <a:rPr lang="en-US" altLang="en-US" sz="2400" b="1" dirty="0">
                <a:solidFill>
                  <a:schemeClr val="bg1"/>
                </a:solidFill>
              </a:rPr>
              <a:t> </a:t>
            </a:r>
            <a:r>
              <a:rPr lang="en-US" altLang="en-US" sz="2400" b="1" dirty="0" err="1">
                <a:solidFill>
                  <a:schemeClr val="bg1"/>
                </a:solidFill>
              </a:rPr>
              <a:t>Gwener</a:t>
            </a:r>
            <a:r>
              <a:rPr lang="en-US" altLang="en-US" sz="2400" b="1" dirty="0">
                <a:solidFill>
                  <a:schemeClr val="bg1"/>
                </a:solidFill>
              </a:rPr>
              <a:t>  / Friday 23rd Oct</a:t>
            </a:r>
          </a:p>
          <a:p>
            <a:pPr eaLnBrk="1" hangingPunct="1"/>
            <a:r>
              <a:rPr lang="en-US" altLang="en-US" sz="2400" b="1" dirty="0">
                <a:solidFill>
                  <a:schemeClr val="bg1"/>
                </a:solidFill>
              </a:rPr>
              <a:t>Practical campus - lecture for all</a:t>
            </a:r>
          </a:p>
        </p:txBody>
      </p:sp>
      <p:sp>
        <p:nvSpPr>
          <p:cNvPr id="10"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331640" y="3455712"/>
            <a:ext cx="5832648" cy="1224136"/>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err="1">
                <a:solidFill>
                  <a:schemeClr val="bg1"/>
                </a:solidFill>
              </a:rPr>
              <a:t>Dydd</a:t>
            </a:r>
            <a:r>
              <a:rPr lang="en-US" altLang="en-US" sz="2400" b="1" dirty="0">
                <a:solidFill>
                  <a:schemeClr val="bg1"/>
                </a:solidFill>
              </a:rPr>
              <a:t> </a:t>
            </a:r>
            <a:r>
              <a:rPr lang="en-US" altLang="en-US" sz="2400" b="1" dirty="0" err="1">
                <a:solidFill>
                  <a:schemeClr val="bg1"/>
                </a:solidFill>
              </a:rPr>
              <a:t>Mawrth</a:t>
            </a:r>
            <a:r>
              <a:rPr lang="en-US" altLang="en-US" sz="2400" b="1" dirty="0">
                <a:solidFill>
                  <a:schemeClr val="bg1"/>
                </a:solidFill>
              </a:rPr>
              <a:t> / Tuesday 27</a:t>
            </a:r>
            <a:r>
              <a:rPr lang="en-US" altLang="en-US" sz="2400" b="1" baseline="30000" dirty="0">
                <a:solidFill>
                  <a:schemeClr val="bg1"/>
                </a:solidFill>
              </a:rPr>
              <a:t>th</a:t>
            </a:r>
            <a:r>
              <a:rPr lang="en-US" altLang="en-US" sz="2400" b="1" dirty="0">
                <a:solidFill>
                  <a:schemeClr val="bg1"/>
                </a:solidFill>
              </a:rPr>
              <a:t> Oct</a:t>
            </a:r>
          </a:p>
          <a:p>
            <a:pPr eaLnBrk="1" hangingPunct="1"/>
            <a:r>
              <a:rPr lang="en-US" altLang="en-US" sz="2400" b="1" dirty="0">
                <a:solidFill>
                  <a:schemeClr val="bg1"/>
                </a:solidFill>
              </a:rPr>
              <a:t>Online live lecture : Essay Guidance</a:t>
            </a:r>
          </a:p>
        </p:txBody>
      </p:sp>
    </p:spTree>
    <p:extLst>
      <p:ext uri="{BB962C8B-B14F-4D97-AF65-F5344CB8AC3E}">
        <p14:creationId xmlns:p14="http://schemas.microsoft.com/office/powerpoint/2010/main" val="52114240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TotalTime>
  <Words>3359</Words>
  <Application>Microsoft Office PowerPoint</Application>
  <PresentationFormat>On-screen Show (4:3)</PresentationFormat>
  <Paragraphs>382</Paragraphs>
  <Slides>45</Slides>
  <Notes>45</Notes>
  <HiddenSlides>0</HiddenSlides>
  <MMClips>0</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45</vt:i4>
      </vt:variant>
    </vt:vector>
  </HeadingPairs>
  <TitlesOfParts>
    <vt:vector size="64" baseType="lpstr">
      <vt:lpstr>Malgun Gothic</vt:lpstr>
      <vt:lpstr>MS Mincho</vt:lpstr>
      <vt:lpstr>ＭＳ Ｐゴシック</vt:lpstr>
      <vt:lpstr>ＭＳ Ｐゴシック</vt:lpstr>
      <vt:lpstr>Andalus</vt:lpstr>
      <vt:lpstr>Arial</vt:lpstr>
      <vt:lpstr>Berlin Sans FB</vt:lpstr>
      <vt:lpstr>Cambria</vt:lpstr>
      <vt:lpstr>Cambria Math</vt:lpstr>
      <vt:lpstr>Comic Sans MS</vt:lpstr>
      <vt:lpstr>Myriad Pro</vt:lpstr>
      <vt:lpstr>Symbol</vt:lpstr>
      <vt:lpstr>Tahoma</vt:lpstr>
      <vt:lpstr>Times New Roman</vt:lpstr>
      <vt:lpstr>Verdana</vt:lpstr>
      <vt:lpstr>Wingdings</vt:lpstr>
      <vt:lpstr>Wingdings 2</vt:lpstr>
      <vt:lpstr>Wingdings 3</vt:lpstr>
      <vt:lpstr>Theme2</vt:lpstr>
      <vt:lpstr>BMPE 5005   Chwarae ym myd Addysg a thu allan Play in Education and the Outdoors  </vt:lpstr>
      <vt:lpstr>Amcanion / Aims :</vt:lpstr>
      <vt:lpstr>Break out room task</vt:lpstr>
      <vt:lpstr>PowerPoint Presentation</vt:lpstr>
      <vt:lpstr>PowerPoint Presentation</vt:lpstr>
      <vt:lpstr>Benefits of Learning Outdoors  e.g. Froebel (1782 – 1852) believed … </vt:lpstr>
      <vt:lpstr>Value of Play Outdoor </vt:lpstr>
      <vt:lpstr>Play and Physical literacy</vt:lpstr>
      <vt:lpstr> The contribution of the Foundation Phase to the development of children’s physical literacy. </vt:lpstr>
      <vt:lpstr>A Physical Literacy perspective </vt:lpstr>
      <vt:lpstr>   Pwysigrwydd chwarae yn natblygiad plant   The role of play in  child development</vt:lpstr>
      <vt:lpstr>PowerPoint Presentation</vt:lpstr>
      <vt:lpstr>Pa gyfleoedd mae chwarae tu allan yn cynnig i blentyn o gymharu tu fewn? What opportunities does playing outdoors provide a child in comparsion to being indoors? </vt:lpstr>
      <vt:lpstr>Evidence from neuroscience</vt:lpstr>
      <vt:lpstr>PowerPoint Presentation</vt:lpstr>
      <vt:lpstr>  Agweddau sylfaenol o sensori a motor sy’n dylanwadu ar ddysgu.   Basic sensory &amp; motor components that influence learning.</vt:lpstr>
      <vt:lpstr>Mae symud yn gosod y sylfaen i ddysgu.  Moving lays the foundations for learning</vt:lpstr>
      <vt:lpstr>Sut i ni’n dysgu? / How do we learn?</vt:lpstr>
      <vt:lpstr>PowerPoint Presentation</vt:lpstr>
      <vt:lpstr>Outcome for practical activities</vt:lpstr>
      <vt:lpstr>Dewch i chwarae!  Let’s play! </vt:lpstr>
      <vt:lpstr>Y Tu Allan        The Outdoors</vt:lpstr>
      <vt:lpstr>Pethau i’w gwneud…  Things to make…</vt:lpstr>
      <vt:lpstr>PowerPoint Presentation</vt:lpstr>
      <vt:lpstr>Dywed yr ymchwil…                         The research tells us…</vt:lpstr>
      <vt:lpstr>Froebel / McMillan / Isaacs</vt:lpstr>
      <vt:lpstr> Syniadau                       Ideas</vt:lpstr>
      <vt:lpstr>Rhagor o syniadau…                  More ideas…</vt:lpstr>
      <vt:lpstr>PowerPoint Presentation</vt:lpstr>
      <vt:lpstr>PowerPoint Presentation</vt:lpstr>
      <vt:lpstr>PowerPoint Presentation</vt:lpstr>
      <vt:lpstr>PowerPoint Presentation</vt:lpstr>
      <vt:lpstr>Cwrs rhwystr SKIP Obstacle course </vt:lpstr>
      <vt:lpstr>Gweithgareddau ymarferol ar gyfer heddiw Practical activities for today</vt:lpstr>
      <vt:lpstr>PowerPoint Presentation</vt:lpstr>
      <vt:lpstr>Croeso yn ôl! / Welcome back"!"</vt:lpstr>
      <vt:lpstr>Ychwanegwch pa gyfleoedd mae chwarae tu allan yn cynnig i blentyn o gymharu tu fewn? Extend what opportunities does playing outdoors provide a child in comparsion to being indoors? </vt:lpstr>
      <vt:lpstr>Feedback from practical activities</vt:lpstr>
      <vt:lpstr>Cues that children use to distinguish between play and work Howard and McInnes’s(2010:35)  </vt:lpstr>
      <vt:lpstr>PowerPoint Presentation</vt:lpstr>
      <vt:lpstr>Memory</vt:lpstr>
      <vt:lpstr>PowerPoint Presentation</vt:lpstr>
      <vt:lpstr>PowerPoint Presentation</vt:lpstr>
      <vt:lpstr>Rhestr Cyfeirnodi /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Chwarae ym myd Addysg a thu allan Play in Education and the Outdoors</dc:title>
  <dc:creator>Heddwen Davies</dc:creator>
  <cp:lastModifiedBy>Heddwen Davies</cp:lastModifiedBy>
  <cp:revision>7</cp:revision>
  <cp:lastPrinted>2020-10-15T15:35:57Z</cp:lastPrinted>
  <dcterms:created xsi:type="dcterms:W3CDTF">2020-10-15T12:31:59Z</dcterms:created>
  <dcterms:modified xsi:type="dcterms:W3CDTF">2020-10-16T11:32:42Z</dcterms:modified>
</cp:coreProperties>
</file>