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23"/>
  </p:notesMasterIdLst>
  <p:sldIdLst>
    <p:sldId id="256" r:id="rId2"/>
    <p:sldId id="267" r:id="rId3"/>
    <p:sldId id="262" r:id="rId4"/>
    <p:sldId id="264" r:id="rId5"/>
    <p:sldId id="257" r:id="rId6"/>
    <p:sldId id="258" r:id="rId7"/>
    <p:sldId id="265" r:id="rId8"/>
    <p:sldId id="266" r:id="rId9"/>
    <p:sldId id="269" r:id="rId10"/>
    <p:sldId id="270" r:id="rId11"/>
    <p:sldId id="271" r:id="rId12"/>
    <p:sldId id="272" r:id="rId13"/>
    <p:sldId id="273" r:id="rId14"/>
    <p:sldId id="275" r:id="rId15"/>
    <p:sldId id="268" r:id="rId16"/>
    <p:sldId id="277" r:id="rId17"/>
    <p:sldId id="279" r:id="rId18"/>
    <p:sldId id="278" r:id="rId19"/>
    <p:sldId id="281" r:id="rId20"/>
    <p:sldId id="260" r:id="rId21"/>
    <p:sldId id="259"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5706" autoAdjust="0"/>
  </p:normalViewPr>
  <p:slideViewPr>
    <p:cSldViewPr snapToGrid="0">
      <p:cViewPr varScale="1">
        <p:scale>
          <a:sx n="95" d="100"/>
          <a:sy n="95" d="100"/>
        </p:scale>
        <p:origin x="163"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C428D6-F5C4-43E3-B5CD-1E6F84B49406}" type="datetimeFigureOut">
              <a:rPr lang="en-GB" smtClean="0"/>
              <a:t>18/03/2023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4C3293-2ABC-4C3D-96C7-A4C47C2B9BC9}" type="slidenum">
              <a:rPr lang="en-GB" smtClean="0"/>
              <a:t>‹#›</a:t>
            </a:fld>
            <a:endParaRPr lang="en-GB"/>
          </a:p>
        </p:txBody>
      </p:sp>
    </p:spTree>
    <p:extLst>
      <p:ext uri="{BB962C8B-B14F-4D97-AF65-F5344CB8AC3E}">
        <p14:creationId xmlns:p14="http://schemas.microsoft.com/office/powerpoint/2010/main" val="9103286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Have a brief discussion amongst the group as to whether this is and should be an iconic photograph be mindful of timing and depth of conversation at this point. </a:t>
            </a:r>
            <a:endParaRPr lang="en-GB" dirty="0"/>
          </a:p>
        </p:txBody>
      </p:sp>
      <p:sp>
        <p:nvSpPr>
          <p:cNvPr id="4" name="Slide Number Placeholder 3"/>
          <p:cNvSpPr>
            <a:spLocks noGrp="1"/>
          </p:cNvSpPr>
          <p:nvPr>
            <p:ph type="sldNum" sz="quarter" idx="5"/>
          </p:nvPr>
        </p:nvSpPr>
        <p:spPr/>
        <p:txBody>
          <a:bodyPr/>
          <a:lstStyle/>
          <a:p>
            <a:fld id="{1B4C3293-2ABC-4C3D-96C7-A4C47C2B9BC9}" type="slidenum">
              <a:rPr lang="en-GB" smtClean="0"/>
              <a:t>2</a:t>
            </a:fld>
            <a:endParaRPr lang="en-GB"/>
          </a:p>
        </p:txBody>
      </p:sp>
    </p:spTree>
    <p:extLst>
      <p:ext uri="{BB962C8B-B14F-4D97-AF65-F5344CB8AC3E}">
        <p14:creationId xmlns:p14="http://schemas.microsoft.com/office/powerpoint/2010/main" val="30019427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Again brief discussion as to whether Auschwitz should be a Dark Tourism destination and what the consensus is to this question. </a:t>
            </a:r>
            <a:endParaRPr lang="en-GB" dirty="0"/>
          </a:p>
        </p:txBody>
      </p:sp>
      <p:sp>
        <p:nvSpPr>
          <p:cNvPr id="4" name="Slide Number Placeholder 3"/>
          <p:cNvSpPr>
            <a:spLocks noGrp="1"/>
          </p:cNvSpPr>
          <p:nvPr>
            <p:ph type="sldNum" sz="quarter" idx="5"/>
          </p:nvPr>
        </p:nvSpPr>
        <p:spPr/>
        <p:txBody>
          <a:bodyPr/>
          <a:lstStyle/>
          <a:p>
            <a:fld id="{1B4C3293-2ABC-4C3D-96C7-A4C47C2B9BC9}" type="slidenum">
              <a:rPr lang="en-GB" smtClean="0"/>
              <a:t>3</a:t>
            </a:fld>
            <a:endParaRPr lang="en-GB"/>
          </a:p>
        </p:txBody>
      </p:sp>
    </p:spTree>
    <p:extLst>
      <p:ext uri="{BB962C8B-B14F-4D97-AF65-F5344CB8AC3E}">
        <p14:creationId xmlns:p14="http://schemas.microsoft.com/office/powerpoint/2010/main" val="12999775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Simple statement nothing to discuss couple of seconds so that people can </a:t>
            </a:r>
            <a:r>
              <a:rPr lang="en-US" dirty="0" err="1"/>
              <a:t>analyse</a:t>
            </a:r>
            <a:r>
              <a:rPr lang="en-US" dirty="0"/>
              <a:t> and view image</a:t>
            </a:r>
            <a:endParaRPr lang="en-GB" dirty="0"/>
          </a:p>
        </p:txBody>
      </p:sp>
      <p:sp>
        <p:nvSpPr>
          <p:cNvPr id="4" name="Slide Number Placeholder 3"/>
          <p:cNvSpPr>
            <a:spLocks noGrp="1"/>
          </p:cNvSpPr>
          <p:nvPr>
            <p:ph type="sldNum" sz="quarter" idx="5"/>
          </p:nvPr>
        </p:nvSpPr>
        <p:spPr/>
        <p:txBody>
          <a:bodyPr/>
          <a:lstStyle/>
          <a:p>
            <a:fld id="{1B4C3293-2ABC-4C3D-96C7-A4C47C2B9BC9}" type="slidenum">
              <a:rPr lang="en-GB" smtClean="0"/>
              <a:t>4</a:t>
            </a:fld>
            <a:endParaRPr lang="en-GB"/>
          </a:p>
        </p:txBody>
      </p:sp>
    </p:spTree>
    <p:extLst>
      <p:ext uri="{BB962C8B-B14F-4D97-AF65-F5344CB8AC3E}">
        <p14:creationId xmlns:p14="http://schemas.microsoft.com/office/powerpoint/2010/main" val="24956443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4C3293-2ABC-4C3D-96C7-A4C47C2B9BC9}" type="slidenum">
              <a:rPr lang="en-GB" smtClean="0"/>
              <a:t>6</a:t>
            </a:fld>
            <a:endParaRPr lang="en-GB"/>
          </a:p>
        </p:txBody>
      </p:sp>
    </p:spTree>
    <p:extLst>
      <p:ext uri="{BB962C8B-B14F-4D97-AF65-F5344CB8AC3E}">
        <p14:creationId xmlns:p14="http://schemas.microsoft.com/office/powerpoint/2010/main" val="6494946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the photograph viewers might not be able to clearly read caption to photograph</a:t>
            </a:r>
            <a:endParaRPr lang="en-GB" dirty="0"/>
          </a:p>
        </p:txBody>
      </p:sp>
      <p:sp>
        <p:nvSpPr>
          <p:cNvPr id="4" name="Slide Number Placeholder 3"/>
          <p:cNvSpPr>
            <a:spLocks noGrp="1"/>
          </p:cNvSpPr>
          <p:nvPr>
            <p:ph type="sldNum" sz="quarter" idx="5"/>
          </p:nvPr>
        </p:nvSpPr>
        <p:spPr/>
        <p:txBody>
          <a:bodyPr/>
          <a:lstStyle/>
          <a:p>
            <a:fld id="{1B4C3293-2ABC-4C3D-96C7-A4C47C2B9BC9}" type="slidenum">
              <a:rPr lang="en-GB" smtClean="0"/>
              <a:t>9</a:t>
            </a:fld>
            <a:endParaRPr lang="en-GB"/>
          </a:p>
        </p:txBody>
      </p:sp>
    </p:spTree>
    <p:extLst>
      <p:ext uri="{BB962C8B-B14F-4D97-AF65-F5344CB8AC3E}">
        <p14:creationId xmlns:p14="http://schemas.microsoft.com/office/powerpoint/2010/main" val="12884664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Slightly blurred photograph make sure to articulate what is being seen an if time permits how you felt about this display</a:t>
            </a:r>
            <a:endParaRPr lang="en-GB" dirty="0"/>
          </a:p>
        </p:txBody>
      </p:sp>
      <p:sp>
        <p:nvSpPr>
          <p:cNvPr id="4" name="Slide Number Placeholder 3"/>
          <p:cNvSpPr>
            <a:spLocks noGrp="1"/>
          </p:cNvSpPr>
          <p:nvPr>
            <p:ph type="sldNum" sz="quarter" idx="5"/>
          </p:nvPr>
        </p:nvSpPr>
        <p:spPr/>
        <p:txBody>
          <a:bodyPr/>
          <a:lstStyle/>
          <a:p>
            <a:fld id="{1B4C3293-2ABC-4C3D-96C7-A4C47C2B9BC9}" type="slidenum">
              <a:rPr lang="en-GB" smtClean="0"/>
              <a:t>10</a:t>
            </a:fld>
            <a:endParaRPr lang="en-GB"/>
          </a:p>
        </p:txBody>
      </p:sp>
    </p:spTree>
    <p:extLst>
      <p:ext uri="{BB962C8B-B14F-4D97-AF65-F5344CB8AC3E}">
        <p14:creationId xmlns:p14="http://schemas.microsoft.com/office/powerpoint/2010/main" val="20368618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the next couple of slides just briefly explain their significance and what is depicted within each slide</a:t>
            </a:r>
            <a:endParaRPr lang="en-GB" dirty="0"/>
          </a:p>
        </p:txBody>
      </p:sp>
      <p:sp>
        <p:nvSpPr>
          <p:cNvPr id="4" name="Slide Number Placeholder 3"/>
          <p:cNvSpPr>
            <a:spLocks noGrp="1"/>
          </p:cNvSpPr>
          <p:nvPr>
            <p:ph type="sldNum" sz="quarter" idx="5"/>
          </p:nvPr>
        </p:nvSpPr>
        <p:spPr/>
        <p:txBody>
          <a:bodyPr/>
          <a:lstStyle/>
          <a:p>
            <a:fld id="{1B4C3293-2ABC-4C3D-96C7-A4C47C2B9BC9}" type="slidenum">
              <a:rPr lang="en-GB" smtClean="0"/>
              <a:t>17</a:t>
            </a:fld>
            <a:endParaRPr lang="en-GB"/>
          </a:p>
        </p:txBody>
      </p:sp>
    </p:spTree>
    <p:extLst>
      <p:ext uri="{BB962C8B-B14F-4D97-AF65-F5344CB8AC3E}">
        <p14:creationId xmlns:p14="http://schemas.microsoft.com/office/powerpoint/2010/main" val="5265596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Final brief discussion amongst the group, opinion being that Auschwitz should remain as a place of Dark tourism as it ensures that we don’t forget how horrible we as humans can be to one another and that acts like these are remembered and not repeated in the future. </a:t>
            </a:r>
            <a:endParaRPr lang="en-GB" dirty="0"/>
          </a:p>
        </p:txBody>
      </p:sp>
      <p:sp>
        <p:nvSpPr>
          <p:cNvPr id="4" name="Slide Number Placeholder 3"/>
          <p:cNvSpPr>
            <a:spLocks noGrp="1"/>
          </p:cNvSpPr>
          <p:nvPr>
            <p:ph type="sldNum" sz="quarter" idx="5"/>
          </p:nvPr>
        </p:nvSpPr>
        <p:spPr/>
        <p:txBody>
          <a:bodyPr/>
          <a:lstStyle/>
          <a:p>
            <a:fld id="{1B4C3293-2ABC-4C3D-96C7-A4C47C2B9BC9}" type="slidenum">
              <a:rPr lang="en-GB" smtClean="0"/>
              <a:t>19</a:t>
            </a:fld>
            <a:endParaRPr lang="en-GB"/>
          </a:p>
        </p:txBody>
      </p:sp>
    </p:spTree>
    <p:extLst>
      <p:ext uri="{BB962C8B-B14F-4D97-AF65-F5344CB8AC3E}">
        <p14:creationId xmlns:p14="http://schemas.microsoft.com/office/powerpoint/2010/main" val="31038166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4C3293-2ABC-4C3D-96C7-A4C47C2B9BC9}" type="slidenum">
              <a:rPr lang="en-GB" smtClean="0"/>
              <a:t>20</a:t>
            </a:fld>
            <a:endParaRPr lang="en-GB"/>
          </a:p>
        </p:txBody>
      </p:sp>
    </p:spTree>
    <p:extLst>
      <p:ext uri="{BB962C8B-B14F-4D97-AF65-F5344CB8AC3E}">
        <p14:creationId xmlns:p14="http://schemas.microsoft.com/office/powerpoint/2010/main" val="1011211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D91E6A-78D2-4F69-9CA9-94D7AB21E317}" type="datetimeFigureOut">
              <a:rPr lang="en-GB" smtClean="0"/>
              <a:t>18/03/2023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05B60F-578D-4E3D-9437-BE07E62FA65D}" type="slidenum">
              <a:rPr lang="en-GB" smtClean="0"/>
              <a:t>‹#›</a:t>
            </a:fld>
            <a:endParaRPr lang="en-GB"/>
          </a:p>
        </p:txBody>
      </p:sp>
    </p:spTree>
    <p:extLst>
      <p:ext uri="{BB962C8B-B14F-4D97-AF65-F5344CB8AC3E}">
        <p14:creationId xmlns:p14="http://schemas.microsoft.com/office/powerpoint/2010/main" val="8436472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D91E6A-78D2-4F69-9CA9-94D7AB21E317}" type="datetimeFigureOut">
              <a:rPr lang="en-GB" smtClean="0"/>
              <a:t>18/03/2023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05B60F-578D-4E3D-9437-BE07E62FA65D}" type="slidenum">
              <a:rPr lang="en-GB" smtClean="0"/>
              <a:t>‹#›</a:t>
            </a:fld>
            <a:endParaRPr lang="en-GB"/>
          </a:p>
        </p:txBody>
      </p:sp>
    </p:spTree>
    <p:extLst>
      <p:ext uri="{BB962C8B-B14F-4D97-AF65-F5344CB8AC3E}">
        <p14:creationId xmlns:p14="http://schemas.microsoft.com/office/powerpoint/2010/main" val="16308883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D91E6A-78D2-4F69-9CA9-94D7AB21E317}" type="datetimeFigureOut">
              <a:rPr lang="en-GB" smtClean="0"/>
              <a:t>18/03/2023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05B60F-578D-4E3D-9437-BE07E62FA65D}" type="slidenum">
              <a:rPr lang="en-GB" smtClean="0"/>
              <a:t>‹#›</a:t>
            </a:fld>
            <a:endParaRPr lang="en-GB"/>
          </a:p>
        </p:txBody>
      </p:sp>
    </p:spTree>
    <p:extLst>
      <p:ext uri="{BB962C8B-B14F-4D97-AF65-F5344CB8AC3E}">
        <p14:creationId xmlns:p14="http://schemas.microsoft.com/office/powerpoint/2010/main" val="21883922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D91E6A-78D2-4F69-9CA9-94D7AB21E317}" type="datetimeFigureOut">
              <a:rPr lang="en-GB" smtClean="0"/>
              <a:t>18/03/2023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05B60F-578D-4E3D-9437-BE07E62FA65D}" type="slidenum">
              <a:rPr lang="en-GB" smtClean="0"/>
              <a:t>‹#›</a:t>
            </a:fld>
            <a:endParaRPr lang="en-GB"/>
          </a:p>
        </p:txBody>
      </p:sp>
    </p:spTree>
    <p:extLst>
      <p:ext uri="{BB962C8B-B14F-4D97-AF65-F5344CB8AC3E}">
        <p14:creationId xmlns:p14="http://schemas.microsoft.com/office/powerpoint/2010/main" val="8206883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D91E6A-78D2-4F69-9CA9-94D7AB21E317}" type="datetimeFigureOut">
              <a:rPr lang="en-GB" smtClean="0"/>
              <a:t>18/03/2023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05B60F-578D-4E3D-9437-BE07E62FA65D}" type="slidenum">
              <a:rPr lang="en-GB" smtClean="0"/>
              <a:t>‹#›</a:t>
            </a:fld>
            <a:endParaRPr lang="en-GB"/>
          </a:p>
        </p:txBody>
      </p:sp>
    </p:spTree>
    <p:extLst>
      <p:ext uri="{BB962C8B-B14F-4D97-AF65-F5344CB8AC3E}">
        <p14:creationId xmlns:p14="http://schemas.microsoft.com/office/powerpoint/2010/main" val="2005862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D91E6A-78D2-4F69-9CA9-94D7AB21E317}" type="datetimeFigureOut">
              <a:rPr lang="en-GB" smtClean="0"/>
              <a:t>18/03/2023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05B60F-578D-4E3D-9437-BE07E62FA65D}" type="slidenum">
              <a:rPr lang="en-GB" smtClean="0"/>
              <a:t>‹#›</a:t>
            </a:fld>
            <a:endParaRPr lang="en-GB"/>
          </a:p>
        </p:txBody>
      </p:sp>
    </p:spTree>
    <p:extLst>
      <p:ext uri="{BB962C8B-B14F-4D97-AF65-F5344CB8AC3E}">
        <p14:creationId xmlns:p14="http://schemas.microsoft.com/office/powerpoint/2010/main" val="19092878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D91E6A-78D2-4F69-9CA9-94D7AB21E317}" type="datetimeFigureOut">
              <a:rPr lang="en-GB" smtClean="0"/>
              <a:t>18/03/2023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05B60F-578D-4E3D-9437-BE07E62FA65D}" type="slidenum">
              <a:rPr lang="en-GB" smtClean="0"/>
              <a:t>‹#›</a:t>
            </a:fld>
            <a:endParaRPr lang="en-GB"/>
          </a:p>
        </p:txBody>
      </p:sp>
    </p:spTree>
    <p:extLst>
      <p:ext uri="{BB962C8B-B14F-4D97-AF65-F5344CB8AC3E}">
        <p14:creationId xmlns:p14="http://schemas.microsoft.com/office/powerpoint/2010/main" val="16912378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D91E6A-78D2-4F69-9CA9-94D7AB21E317}" type="datetimeFigureOut">
              <a:rPr lang="en-GB" smtClean="0"/>
              <a:t>18/03/2023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05B60F-578D-4E3D-9437-BE07E62FA65D}" type="slidenum">
              <a:rPr lang="en-GB" smtClean="0"/>
              <a:t>‹#›</a:t>
            </a:fld>
            <a:endParaRPr lang="en-GB"/>
          </a:p>
        </p:txBody>
      </p:sp>
    </p:spTree>
    <p:extLst>
      <p:ext uri="{BB962C8B-B14F-4D97-AF65-F5344CB8AC3E}">
        <p14:creationId xmlns:p14="http://schemas.microsoft.com/office/powerpoint/2010/main" val="12993702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D91E6A-78D2-4F69-9CA9-94D7AB21E317}" type="datetimeFigureOut">
              <a:rPr lang="en-GB" smtClean="0"/>
              <a:t>18/03/2023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05B60F-578D-4E3D-9437-BE07E62FA65D}" type="slidenum">
              <a:rPr lang="en-GB" smtClean="0"/>
              <a:t>‹#›</a:t>
            </a:fld>
            <a:endParaRPr lang="en-GB"/>
          </a:p>
        </p:txBody>
      </p:sp>
    </p:spTree>
    <p:extLst>
      <p:ext uri="{BB962C8B-B14F-4D97-AF65-F5344CB8AC3E}">
        <p14:creationId xmlns:p14="http://schemas.microsoft.com/office/powerpoint/2010/main" val="21959512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D91E6A-78D2-4F69-9CA9-94D7AB21E317}" type="datetimeFigureOut">
              <a:rPr lang="en-GB" smtClean="0"/>
              <a:t>18/03/2023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05B60F-578D-4E3D-9437-BE07E62FA65D}" type="slidenum">
              <a:rPr lang="en-GB" smtClean="0"/>
              <a:t>‹#›</a:t>
            </a:fld>
            <a:endParaRPr lang="en-GB"/>
          </a:p>
        </p:txBody>
      </p:sp>
    </p:spTree>
    <p:extLst>
      <p:ext uri="{BB962C8B-B14F-4D97-AF65-F5344CB8AC3E}">
        <p14:creationId xmlns:p14="http://schemas.microsoft.com/office/powerpoint/2010/main" val="28172186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D91E6A-78D2-4F69-9CA9-94D7AB21E317}" type="datetimeFigureOut">
              <a:rPr lang="en-GB" smtClean="0"/>
              <a:t>18/03/2023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05B60F-578D-4E3D-9437-BE07E62FA65D}" type="slidenum">
              <a:rPr lang="en-GB" smtClean="0"/>
              <a:t>‹#›</a:t>
            </a:fld>
            <a:endParaRPr lang="en-GB"/>
          </a:p>
        </p:txBody>
      </p:sp>
    </p:spTree>
    <p:extLst>
      <p:ext uri="{BB962C8B-B14F-4D97-AF65-F5344CB8AC3E}">
        <p14:creationId xmlns:p14="http://schemas.microsoft.com/office/powerpoint/2010/main" val="23267258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D91E6A-78D2-4F69-9CA9-94D7AB21E317}" type="datetimeFigureOut">
              <a:rPr lang="en-GB" smtClean="0"/>
              <a:t>18/03/2023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05B60F-578D-4E3D-9437-BE07E62FA65D}"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4611372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D91E6A-78D2-4F69-9CA9-94D7AB21E317}" type="datetimeFigureOut">
              <a:rPr lang="en-GB" smtClean="0"/>
              <a:t>18/03/2023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05B60F-578D-4E3D-9437-BE07E62FA65D}" type="slidenum">
              <a:rPr lang="en-GB" smtClean="0"/>
              <a:t>‹#›</a:t>
            </a:fld>
            <a:endParaRPr lang="en-GB"/>
          </a:p>
        </p:txBody>
      </p:sp>
    </p:spTree>
    <p:extLst>
      <p:ext uri="{BB962C8B-B14F-4D97-AF65-F5344CB8AC3E}">
        <p14:creationId xmlns:p14="http://schemas.microsoft.com/office/powerpoint/2010/main" val="29320227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4D91E6A-78D2-4F69-9CA9-94D7AB21E317}" type="datetimeFigureOut">
              <a:rPr lang="en-GB" smtClean="0"/>
              <a:t>18/03/2023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05B60F-578D-4E3D-9437-BE07E62FA65D}" type="slidenum">
              <a:rPr lang="en-GB" smtClean="0"/>
              <a:t>‹#›</a:t>
            </a:fld>
            <a:endParaRPr lang="en-GB"/>
          </a:p>
        </p:txBody>
      </p:sp>
    </p:spTree>
    <p:extLst>
      <p:ext uri="{BB962C8B-B14F-4D97-AF65-F5344CB8AC3E}">
        <p14:creationId xmlns:p14="http://schemas.microsoft.com/office/powerpoint/2010/main" val="32550450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4D91E6A-78D2-4F69-9CA9-94D7AB21E317}" type="datetimeFigureOut">
              <a:rPr lang="en-GB" smtClean="0"/>
              <a:t>18/03/2023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05B60F-578D-4E3D-9437-BE07E62FA65D}" type="slidenum">
              <a:rPr lang="en-GB" smtClean="0"/>
              <a:t>‹#›</a:t>
            </a:fld>
            <a:endParaRPr lang="en-GB"/>
          </a:p>
        </p:txBody>
      </p:sp>
    </p:spTree>
    <p:extLst>
      <p:ext uri="{BB962C8B-B14F-4D97-AF65-F5344CB8AC3E}">
        <p14:creationId xmlns:p14="http://schemas.microsoft.com/office/powerpoint/2010/main" val="33558612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D91E6A-78D2-4F69-9CA9-94D7AB21E317}" type="datetimeFigureOut">
              <a:rPr lang="en-GB" smtClean="0"/>
              <a:t>18/03/2023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05B60F-578D-4E3D-9437-BE07E62FA65D}" type="slidenum">
              <a:rPr lang="en-GB" smtClean="0"/>
              <a:t>‹#›</a:t>
            </a:fld>
            <a:endParaRPr lang="en-GB"/>
          </a:p>
        </p:txBody>
      </p:sp>
    </p:spTree>
    <p:extLst>
      <p:ext uri="{BB962C8B-B14F-4D97-AF65-F5344CB8AC3E}">
        <p14:creationId xmlns:p14="http://schemas.microsoft.com/office/powerpoint/2010/main" val="3041327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D91E6A-78D2-4F69-9CA9-94D7AB21E317}" type="datetimeFigureOut">
              <a:rPr lang="en-GB" smtClean="0"/>
              <a:t>18/03/2023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05B60F-578D-4E3D-9437-BE07E62FA65D}" type="slidenum">
              <a:rPr lang="en-GB" smtClean="0"/>
              <a:t>‹#›</a:t>
            </a:fld>
            <a:endParaRPr lang="en-GB"/>
          </a:p>
        </p:txBody>
      </p:sp>
    </p:spTree>
    <p:extLst>
      <p:ext uri="{BB962C8B-B14F-4D97-AF65-F5344CB8AC3E}">
        <p14:creationId xmlns:p14="http://schemas.microsoft.com/office/powerpoint/2010/main" val="4234552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84D91E6A-78D2-4F69-9CA9-94D7AB21E317}" type="datetimeFigureOut">
              <a:rPr lang="en-GB" smtClean="0"/>
              <a:t>18/03/2023</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FF05B60F-578D-4E3D-9437-BE07E62FA65D}" type="slidenum">
              <a:rPr lang="en-GB" smtClean="0"/>
              <a:t>‹#›</a:t>
            </a:fld>
            <a:endParaRPr lang="en-GB"/>
          </a:p>
        </p:txBody>
      </p:sp>
    </p:spTree>
    <p:extLst>
      <p:ext uri="{BB962C8B-B14F-4D97-AF65-F5344CB8AC3E}">
        <p14:creationId xmlns:p14="http://schemas.microsoft.com/office/powerpoint/2010/main" val="1932584506"/>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hyperlink" Target="https://mjhnyc.org/blog/auschwitz-history-an-introduction/"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collinsdictionary.com/dictionary/english/dark-tourism" TargetMode="External"/><Relationship Id="rId7" Type="http://schemas.openxmlformats.org/officeDocument/2006/relationships/hyperlink" Target="https://encyclopedia.ushmm.org/content/en/article/auschwitz" TargetMode="External"/><Relationship Id="rId2" Type="http://schemas.openxmlformats.org/officeDocument/2006/relationships/hyperlink" Target="https://www.smithsonianmag.com/history/can-auschwitz-be-saved-4650863/" TargetMode="External"/><Relationship Id="rId1" Type="http://schemas.openxmlformats.org/officeDocument/2006/relationships/slideLayout" Target="../slideLayouts/slideLayout2.xml"/><Relationship Id="rId6" Type="http://schemas.openxmlformats.org/officeDocument/2006/relationships/hyperlink" Target="https://mjhnyc.org/blog/auschwitz-history-an-introduction/" TargetMode="External"/><Relationship Id="rId5" Type="http://schemas.openxmlformats.org/officeDocument/2006/relationships/hyperlink" Target="https://www.britannica.com/place/Auschwitz" TargetMode="External"/><Relationship Id="rId4" Type="http://schemas.openxmlformats.org/officeDocument/2006/relationships/hyperlink" Target="https://www.washingtonpost.com/graphics/2019/travel/dark-tourism-explainer/#:~:text=Dark%20tourism%20refers%20to%20visiting,disaster%20%E2%80%94%20either%20natural%20or%20accident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A90DB-2DD6-262C-A4C3-BB254710DE43}"/>
              </a:ext>
            </a:extLst>
          </p:cNvPr>
          <p:cNvSpPr>
            <a:spLocks noGrp="1"/>
          </p:cNvSpPr>
          <p:nvPr>
            <p:ph type="ctrTitle"/>
          </p:nvPr>
        </p:nvSpPr>
        <p:spPr>
          <a:xfrm>
            <a:off x="0" y="350501"/>
            <a:ext cx="12192000" cy="574824"/>
          </a:xfrm>
        </p:spPr>
        <p:txBody>
          <a:bodyPr>
            <a:normAutofit/>
          </a:bodyPr>
          <a:lstStyle/>
          <a:p>
            <a:r>
              <a:rPr lang="en-US" sz="2800" b="1" dirty="0">
                <a:latin typeface="Arial" panose="020B0604020202020204" pitchFamily="34" charset="0"/>
                <a:cs typeface="Arial" panose="020B0604020202020204" pitchFamily="34" charset="0"/>
              </a:rPr>
              <a:t>Difficult Heritage / Dark Tourism </a:t>
            </a:r>
            <a:endParaRPr lang="en-GB" sz="28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90065677-D941-7361-7B07-D2961E9DF6E9}"/>
              </a:ext>
            </a:extLst>
          </p:cNvPr>
          <p:cNvSpPr>
            <a:spLocks noGrp="1"/>
          </p:cNvSpPr>
          <p:nvPr>
            <p:ph type="subTitle" idx="1"/>
          </p:nvPr>
        </p:nvSpPr>
        <p:spPr>
          <a:xfrm>
            <a:off x="0" y="5687395"/>
            <a:ext cx="12192000" cy="574824"/>
          </a:xfrm>
        </p:spPr>
        <p:txBody>
          <a:bodyPr>
            <a:normAutofit/>
          </a:bodyPr>
          <a:lstStyle/>
          <a:p>
            <a:r>
              <a:rPr lang="en-US" sz="2800" b="1" dirty="0">
                <a:latin typeface="Arial" panose="020B0604020202020204" pitchFamily="34" charset="0"/>
                <a:cs typeface="Arial" panose="020B0604020202020204" pitchFamily="34" charset="0"/>
              </a:rPr>
              <a:t>Kurtis Lloyd Williams 1801031</a:t>
            </a:r>
            <a:endParaRPr lang="en-GB" sz="28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4D39C8E-DC3E-33DF-E0CA-B2D0C0DED8F0}"/>
              </a:ext>
            </a:extLst>
          </p:cNvPr>
          <p:cNvSpPr txBox="1"/>
          <p:nvPr/>
        </p:nvSpPr>
        <p:spPr>
          <a:xfrm flipH="1">
            <a:off x="-1" y="2111803"/>
            <a:ext cx="12191999" cy="2554545"/>
          </a:xfrm>
          <a:prstGeom prst="rect">
            <a:avLst/>
          </a:prstGeom>
          <a:noFill/>
        </p:spPr>
        <p:txBody>
          <a:bodyPr wrap="square" rtlCol="0">
            <a:spAutoFit/>
          </a:bodyPr>
          <a:lstStyle/>
          <a:p>
            <a:pPr algn="ctr"/>
            <a:r>
              <a:rPr lang="en-US" sz="8000" b="1" dirty="0">
                <a:latin typeface="Arial" panose="020B0604020202020204" pitchFamily="34" charset="0"/>
                <a:cs typeface="Arial" panose="020B0604020202020204" pitchFamily="34" charset="0"/>
              </a:rPr>
              <a:t>Are You A </a:t>
            </a:r>
          </a:p>
          <a:p>
            <a:pPr algn="ctr"/>
            <a:r>
              <a:rPr lang="en-US" sz="8000" b="1" dirty="0">
                <a:latin typeface="Arial" panose="020B0604020202020204" pitchFamily="34" charset="0"/>
                <a:cs typeface="Arial" panose="020B0604020202020204" pitchFamily="34" charset="0"/>
              </a:rPr>
              <a:t>Dark Tourist?</a:t>
            </a:r>
            <a:endParaRPr lang="en-GB" sz="8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84981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03DE6B7-CBC7-41BA-57D4-7ABD887CCEAF}"/>
              </a:ext>
            </a:extLst>
          </p:cNvPr>
          <p:cNvPicPr>
            <a:picLocks noChangeAspect="1"/>
          </p:cNvPicPr>
          <p:nvPr/>
        </p:nvPicPr>
        <p:blipFill>
          <a:blip r:embed="rId3"/>
          <a:stretch>
            <a:fillRect/>
          </a:stretch>
        </p:blipFill>
        <p:spPr>
          <a:xfrm>
            <a:off x="0" y="197796"/>
            <a:ext cx="12192000" cy="703618"/>
          </a:xfrm>
          <a:prstGeom prst="rect">
            <a:avLst/>
          </a:prstGeom>
        </p:spPr>
      </p:pic>
      <p:pic>
        <p:nvPicPr>
          <p:cNvPr id="5" name="Picture 4">
            <a:extLst>
              <a:ext uri="{FF2B5EF4-FFF2-40B4-BE49-F238E27FC236}">
                <a16:creationId xmlns:a16="http://schemas.microsoft.com/office/drawing/2014/main" id="{635A9B69-8DC0-289A-6907-3A82D0917DB6}"/>
              </a:ext>
            </a:extLst>
          </p:cNvPr>
          <p:cNvPicPr>
            <a:picLocks noChangeAspect="1"/>
          </p:cNvPicPr>
          <p:nvPr/>
        </p:nvPicPr>
        <p:blipFill>
          <a:blip r:embed="rId4"/>
          <a:stretch>
            <a:fillRect/>
          </a:stretch>
        </p:blipFill>
        <p:spPr>
          <a:xfrm>
            <a:off x="1017592" y="1087714"/>
            <a:ext cx="10156816" cy="5285690"/>
          </a:xfrm>
          <a:prstGeom prst="rect">
            <a:avLst/>
          </a:prstGeom>
        </p:spPr>
      </p:pic>
    </p:spTree>
    <p:extLst>
      <p:ext uri="{BB962C8B-B14F-4D97-AF65-F5344CB8AC3E}">
        <p14:creationId xmlns:p14="http://schemas.microsoft.com/office/powerpoint/2010/main" val="20530492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03335-3DA4-7958-CC7A-A52C111A7DF0}"/>
              </a:ext>
            </a:extLst>
          </p:cNvPr>
          <p:cNvSpPr>
            <a:spLocks noGrp="1"/>
          </p:cNvSpPr>
          <p:nvPr>
            <p:ph type="title"/>
          </p:nvPr>
        </p:nvSpPr>
        <p:spPr>
          <a:xfrm>
            <a:off x="-1" y="162125"/>
            <a:ext cx="12192001" cy="970450"/>
          </a:xfrm>
        </p:spPr>
        <p:txBody>
          <a:bodyPr>
            <a:normAutofit/>
          </a:bodyPr>
          <a:lstStyle/>
          <a:p>
            <a:r>
              <a:rPr lang="en-US" sz="3600" b="1" dirty="0">
                <a:latin typeface="Arial" panose="020B0604020202020204" pitchFamily="34" charset="0"/>
                <a:cs typeface="Arial" panose="020B0604020202020204" pitchFamily="34" charset="0"/>
              </a:rPr>
              <a:t>Should this be a tourist destination? </a:t>
            </a:r>
            <a:endParaRPr lang="en-GB" sz="3600" b="1" dirty="0">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BA782FA1-0CAB-76FF-3539-1D0D30121D46}"/>
              </a:ext>
            </a:extLst>
          </p:cNvPr>
          <p:cNvPicPr>
            <a:picLocks noGrp="1" noChangeAspect="1"/>
          </p:cNvPicPr>
          <p:nvPr>
            <p:ph idx="1"/>
          </p:nvPr>
        </p:nvPicPr>
        <p:blipFill>
          <a:blip r:embed="rId3"/>
          <a:stretch>
            <a:fillRect/>
          </a:stretch>
        </p:blipFill>
        <p:spPr>
          <a:xfrm>
            <a:off x="1673158" y="1156638"/>
            <a:ext cx="8891082" cy="5159858"/>
          </a:xfrm>
          <a:prstGeom prst="rect">
            <a:avLst/>
          </a:prstGeom>
        </p:spPr>
      </p:pic>
    </p:spTree>
    <p:extLst>
      <p:ext uri="{BB962C8B-B14F-4D97-AF65-F5344CB8AC3E}">
        <p14:creationId xmlns:p14="http://schemas.microsoft.com/office/powerpoint/2010/main" val="32509938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672E5-335B-E506-9645-66F413B9BB70}"/>
              </a:ext>
            </a:extLst>
          </p:cNvPr>
          <p:cNvSpPr>
            <a:spLocks noGrp="1"/>
          </p:cNvSpPr>
          <p:nvPr>
            <p:ph type="title"/>
          </p:nvPr>
        </p:nvSpPr>
        <p:spPr>
          <a:xfrm>
            <a:off x="0" y="219308"/>
            <a:ext cx="12192000" cy="597815"/>
          </a:xfrm>
        </p:spPr>
        <p:txBody>
          <a:bodyPr>
            <a:normAutofit/>
          </a:bodyPr>
          <a:lstStyle/>
          <a:p>
            <a:r>
              <a:rPr lang="en-US" sz="2800" b="1" dirty="0">
                <a:latin typeface="Arial" panose="020B0604020202020204" pitchFamily="34" charset="0"/>
                <a:cs typeface="Arial" panose="020B0604020202020204" pitchFamily="34" charset="0"/>
              </a:rPr>
              <a:t>This is Auschwitz. </a:t>
            </a:r>
            <a:endParaRPr lang="en-GB" sz="2800" b="1"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DD851D9A-3E4E-C905-6EA3-ADF28211D223}"/>
              </a:ext>
            </a:extLst>
          </p:cNvPr>
          <p:cNvPicPr>
            <a:picLocks noGrp="1" noChangeAspect="1"/>
          </p:cNvPicPr>
          <p:nvPr>
            <p:ph idx="1"/>
          </p:nvPr>
        </p:nvPicPr>
        <p:blipFill>
          <a:blip r:embed="rId3"/>
          <a:stretch>
            <a:fillRect/>
          </a:stretch>
        </p:blipFill>
        <p:spPr>
          <a:xfrm>
            <a:off x="2446405" y="1014972"/>
            <a:ext cx="7299190" cy="5451864"/>
          </a:xfrm>
          <a:prstGeom prst="rect">
            <a:avLst/>
          </a:prstGeom>
        </p:spPr>
      </p:pic>
    </p:spTree>
    <p:extLst>
      <p:ext uri="{BB962C8B-B14F-4D97-AF65-F5344CB8AC3E}">
        <p14:creationId xmlns:p14="http://schemas.microsoft.com/office/powerpoint/2010/main" val="17685079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929CD-9836-B6D1-03CA-5B7A105839FC}"/>
              </a:ext>
            </a:extLst>
          </p:cNvPr>
          <p:cNvSpPr>
            <a:spLocks noGrp="1"/>
          </p:cNvSpPr>
          <p:nvPr>
            <p:ph type="title"/>
          </p:nvPr>
        </p:nvSpPr>
        <p:spPr>
          <a:xfrm>
            <a:off x="625932" y="609600"/>
            <a:ext cx="3706889" cy="528536"/>
          </a:xfrm>
        </p:spPr>
        <p:txBody>
          <a:bodyPr/>
          <a:lstStyle/>
          <a:p>
            <a:r>
              <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Introduction </a:t>
            </a:r>
            <a:endPar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9" name="Content Placeholder 8">
            <a:extLst>
              <a:ext uri="{FF2B5EF4-FFF2-40B4-BE49-F238E27FC236}">
                <a16:creationId xmlns:a16="http://schemas.microsoft.com/office/drawing/2014/main" id="{8686B39A-E545-7C9A-4150-2895667ED680}"/>
              </a:ext>
            </a:extLst>
          </p:cNvPr>
          <p:cNvPicPr>
            <a:picLocks noGrp="1" noChangeAspect="1"/>
          </p:cNvPicPr>
          <p:nvPr>
            <p:ph idx="1"/>
          </p:nvPr>
        </p:nvPicPr>
        <p:blipFill rotWithShape="1">
          <a:blip r:embed="rId2"/>
          <a:srcRect l="8848" t="16227" r="19336" b="21544"/>
          <a:stretch/>
        </p:blipFill>
        <p:spPr>
          <a:xfrm>
            <a:off x="4487330" y="982133"/>
            <a:ext cx="7138554" cy="4620127"/>
          </a:xfrm>
          <a:prstGeom prst="rect">
            <a:avLst/>
          </a:prstGeom>
        </p:spPr>
      </p:pic>
      <p:sp>
        <p:nvSpPr>
          <p:cNvPr id="4" name="Text Placeholder 3">
            <a:extLst>
              <a:ext uri="{FF2B5EF4-FFF2-40B4-BE49-F238E27FC236}">
                <a16:creationId xmlns:a16="http://schemas.microsoft.com/office/drawing/2014/main" id="{5F67BA95-AADB-1686-71AC-18931838FC4C}"/>
              </a:ext>
            </a:extLst>
          </p:cNvPr>
          <p:cNvSpPr>
            <a:spLocks noGrp="1"/>
          </p:cNvSpPr>
          <p:nvPr>
            <p:ph type="body" sz="half" idx="2"/>
          </p:nvPr>
        </p:nvSpPr>
        <p:spPr>
          <a:xfrm>
            <a:off x="524314" y="1171074"/>
            <a:ext cx="3706889" cy="4620127"/>
          </a:xfrm>
        </p:spPr>
        <p:txBody>
          <a:bodyPr>
            <a:normAutofit/>
          </a:bodyPr>
          <a:lstStyle/>
          <a:p>
            <a:pPr algn="just"/>
            <a:r>
              <a:rPr lang="en-US" sz="1200" b="1" dirty="0">
                <a:latin typeface="Arial" panose="020B0604020202020204" pitchFamily="34" charset="0"/>
                <a:cs typeface="Arial" panose="020B0604020202020204" pitchFamily="34" charset="0"/>
              </a:rPr>
              <a:t>Like thousands of secondary school pupils, I unwittingly became a dark tourist. I was fortunate to be able to visit, Rome, Vatican City, and the battlefields of France and Belgium. In the spring of 2017, I visited Berlin, Krakow and Auschwitz. All of these trips were for educational purposes, but also for my own personal interests. </a:t>
            </a:r>
          </a:p>
          <a:p>
            <a:pPr algn="just"/>
            <a:r>
              <a:rPr lang="en-US" sz="1200" b="1" dirty="0">
                <a:latin typeface="Arial" panose="020B0604020202020204" pitchFamily="34" charset="0"/>
                <a:cs typeface="Arial" panose="020B0604020202020204" pitchFamily="34" charset="0"/>
              </a:rPr>
              <a:t>Out of all of my experiences,  Auschwitz was by far the most compelling, emotional and thought provoking. Even though the site itself is largely intact, and there are a huge number of artifacts on display. I found the most disturbing presentation to be the personal account from a camp survivor, Eve Kor. Seeing artifacts behind glass, doesn’t compare to hearing her story. </a:t>
            </a:r>
          </a:p>
          <a:p>
            <a:pPr algn="just"/>
            <a:r>
              <a:rPr lang="en-US" sz="1200" b="1" dirty="0">
                <a:latin typeface="Arial" panose="020B0604020202020204" pitchFamily="34" charset="0"/>
                <a:cs typeface="Arial" panose="020B0604020202020204" pitchFamily="34" charset="0"/>
              </a:rPr>
              <a:t>The sheer size and scale of Auschwitz is horrific. Visiting the site highlights and reenforces the brutality, horrors and indifferences that made such a place possible. The need to remember what had taken place at this location, and others like it, is important to help prevent acts like these happening again. </a:t>
            </a:r>
          </a:p>
          <a:p>
            <a:pPr algn="just"/>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1171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5EC24-2DD9-F2BC-7F85-1B6A1BFD4598}"/>
              </a:ext>
            </a:extLst>
          </p:cNvPr>
          <p:cNvSpPr>
            <a:spLocks noGrp="1"/>
          </p:cNvSpPr>
          <p:nvPr>
            <p:ph type="title"/>
          </p:nvPr>
        </p:nvSpPr>
        <p:spPr>
          <a:xfrm>
            <a:off x="732797" y="609599"/>
            <a:ext cx="3706889" cy="457201"/>
          </a:xfrm>
        </p:spPr>
        <p:txBody>
          <a:bodyPr/>
          <a:lstStyle/>
          <a:p>
            <a:r>
              <a:rPr lang="en-US" b="1" dirty="0">
                <a:latin typeface="Arial" panose="020B0604020202020204" pitchFamily="34" charset="0"/>
                <a:cs typeface="Arial" panose="020B0604020202020204" pitchFamily="34" charset="0"/>
              </a:rPr>
              <a:t>What Is Dark Tourism? </a:t>
            </a:r>
            <a:endParaRPr lang="en-GB" b="1"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921C4C46-2B28-5497-2EE9-92146C735212}"/>
              </a:ext>
            </a:extLst>
          </p:cNvPr>
          <p:cNvPicPr>
            <a:picLocks noGrp="1" noChangeAspect="1"/>
          </p:cNvPicPr>
          <p:nvPr>
            <p:ph idx="1"/>
          </p:nvPr>
        </p:nvPicPr>
        <p:blipFill>
          <a:blip r:embed="rId3"/>
          <a:stretch>
            <a:fillRect/>
          </a:stretch>
        </p:blipFill>
        <p:spPr>
          <a:xfrm>
            <a:off x="4903788" y="805828"/>
            <a:ext cx="6411912" cy="4789144"/>
          </a:xfrm>
          <a:prstGeom prst="rect">
            <a:avLst/>
          </a:prstGeom>
        </p:spPr>
      </p:pic>
      <p:sp>
        <p:nvSpPr>
          <p:cNvPr id="4" name="Text Placeholder 3">
            <a:extLst>
              <a:ext uri="{FF2B5EF4-FFF2-40B4-BE49-F238E27FC236}">
                <a16:creationId xmlns:a16="http://schemas.microsoft.com/office/drawing/2014/main" id="{EDF25D78-CAB5-4019-944E-9793738A888D}"/>
              </a:ext>
            </a:extLst>
          </p:cNvPr>
          <p:cNvSpPr>
            <a:spLocks noGrp="1"/>
          </p:cNvSpPr>
          <p:nvPr>
            <p:ph type="body" sz="half" idx="2"/>
          </p:nvPr>
        </p:nvSpPr>
        <p:spPr>
          <a:xfrm>
            <a:off x="732798" y="1130969"/>
            <a:ext cx="3706889" cy="4660231"/>
          </a:xfrm>
        </p:spPr>
        <p:txBody>
          <a:bodyPr>
            <a:normAutofit/>
          </a:bodyPr>
          <a:lstStyle/>
          <a:p>
            <a:pPr algn="just"/>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Collins English dictionary defines “Dark Tourism as “tourism to sites associated with tragedies, disasters, and death”(CED)</a:t>
            </a:r>
          </a:p>
          <a:p>
            <a:pPr algn="just"/>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Dr Phillip Stone, of Central Lancashire University states that “We’ve just got this cultural fascination with the darker side of history; most history is dark”. He also believes that “when we go to these places, we see not strangers, but often we see ourselves and perhaps what we might do in those circumstances.(WP)”</a:t>
            </a:r>
          </a:p>
          <a:p>
            <a:pPr algn="just"/>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As a species, we often seem to be drawn to the darker more macabre side of our nature. Being a Dark Tourist, allows us to explore this aspect without actively participating in the event or action itself. </a:t>
            </a:r>
          </a:p>
          <a:p>
            <a:pPr algn="just"/>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Some of the most visited sites for Dark Tourism, are those associated with World War I, World War II and the Holocaust. These places are examples of the greatest instances of suffering in the last centaury. </a:t>
            </a:r>
          </a:p>
          <a:p>
            <a:pPr algn="just"/>
            <a:endParaRPr lang="en-GB" sz="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059302B-679E-C9E8-DCF3-CD44EEB92EC0}"/>
              </a:ext>
            </a:extLst>
          </p:cNvPr>
          <p:cNvSpPr txBox="1"/>
          <p:nvPr/>
        </p:nvSpPr>
        <p:spPr>
          <a:xfrm flipH="1">
            <a:off x="5270078" y="5710988"/>
            <a:ext cx="5774911" cy="276999"/>
          </a:xfrm>
          <a:prstGeom prst="rect">
            <a:avLst/>
          </a:prstGeom>
          <a:noFill/>
        </p:spPr>
        <p:txBody>
          <a:bodyPr wrap="square" rtlCol="0">
            <a:spAutoFit/>
          </a:bodyPr>
          <a:lstStyle/>
          <a:p>
            <a:pPr algn="ctr"/>
            <a:r>
              <a:rPr lang="en-US" sz="1200" dirty="0">
                <a:latin typeface="Arial" panose="020B0604020202020204" pitchFamily="34" charset="0"/>
                <a:cs typeface="Arial" panose="020B0604020202020204" pitchFamily="34" charset="0"/>
              </a:rPr>
              <a:t>Auschwitz Tour inside Crematorium </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423915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396FD-C9CA-0815-64C2-8C199A2E3B39}"/>
              </a:ext>
            </a:extLst>
          </p:cNvPr>
          <p:cNvSpPr>
            <a:spLocks noGrp="1"/>
          </p:cNvSpPr>
          <p:nvPr>
            <p:ph type="title"/>
          </p:nvPr>
        </p:nvSpPr>
        <p:spPr>
          <a:xfrm>
            <a:off x="689207" y="425117"/>
            <a:ext cx="3706889" cy="368968"/>
          </a:xfrm>
        </p:spPr>
        <p:txBody>
          <a:bodyPr>
            <a:noAutofit/>
          </a:bodyPr>
          <a:lstStyle/>
          <a:p>
            <a:r>
              <a:rPr lang="en-US" b="1" dirty="0">
                <a:latin typeface="Arial" panose="020B0604020202020204" pitchFamily="34" charset="0"/>
                <a:cs typeface="Arial" panose="020B0604020202020204" pitchFamily="34" charset="0"/>
              </a:rPr>
              <a:t>History of Auschwitz  </a:t>
            </a:r>
            <a:endParaRPr lang="en-GB" b="1"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A05956C2-B703-C768-3847-73286D7CBF83}"/>
              </a:ext>
            </a:extLst>
          </p:cNvPr>
          <p:cNvSpPr>
            <a:spLocks noGrp="1"/>
          </p:cNvSpPr>
          <p:nvPr>
            <p:ph type="body" sz="half" idx="2"/>
          </p:nvPr>
        </p:nvSpPr>
        <p:spPr>
          <a:xfrm>
            <a:off x="457200" y="842211"/>
            <a:ext cx="4163485" cy="5903495"/>
          </a:xfrm>
        </p:spPr>
        <p:txBody>
          <a:bodyPr>
            <a:normAutofit fontScale="77500" lnSpcReduction="20000"/>
          </a:bodyPr>
          <a:lstStyle/>
          <a:p>
            <a:pPr algn="just"/>
            <a:r>
              <a:rPr lang="en-US" sz="1500" b="1" dirty="0">
                <a:latin typeface="Arial" panose="020B0604020202020204" pitchFamily="34" charset="0"/>
                <a:cs typeface="Arial" panose="020B0604020202020204" pitchFamily="34" charset="0"/>
              </a:rPr>
              <a:t>Located at the junction of 44 railway lines, the Auschwitz complex that we know today, evolved throughout the course of World War II. It is a combination of three camps: Auschwitz 1 designed and built in April 1940 for Polish and German political prisoners, Auschwitz 2  (Birkenau) commissioned in October 1941 was primarily the extermination and concentration camp  area, the Auschwitz 3 section started in May 1943, housed the slave Labour portion of the camp. </a:t>
            </a:r>
          </a:p>
          <a:p>
            <a:pPr algn="just"/>
            <a:r>
              <a:rPr lang="en-US" sz="1500" b="1" dirty="0">
                <a:latin typeface="Arial" panose="020B0604020202020204" pitchFamily="34" charset="0"/>
                <a:cs typeface="Arial" panose="020B0604020202020204" pitchFamily="34" charset="0"/>
              </a:rPr>
              <a:t>Using gas chambers, starvation, medical experimentation, forced </a:t>
            </a:r>
            <a:r>
              <a:rPr lang="en-US" sz="1500" b="1" dirty="0" err="1">
                <a:latin typeface="Arial" panose="020B0604020202020204" pitchFamily="34" charset="0"/>
                <a:cs typeface="Arial" panose="020B0604020202020204" pitchFamily="34" charset="0"/>
              </a:rPr>
              <a:t>labour</a:t>
            </a:r>
            <a:r>
              <a:rPr lang="en-US" sz="1500" b="1" dirty="0">
                <a:latin typeface="Arial" panose="020B0604020202020204" pitchFamily="34" charset="0"/>
                <a:cs typeface="Arial" panose="020B0604020202020204" pitchFamily="34" charset="0"/>
              </a:rPr>
              <a:t> and executions, an estimated 1.1-1.5 million people were murdered in Auschwitz. Overseen and administered by the SS, Auschwitz is now synonymous with the brutality of the Nazis regime, their twisted ideology, and the vicious persecution that defined them. This organised, systematic mass extermination began in 1940 and continued until January 1945. </a:t>
            </a:r>
          </a:p>
          <a:p>
            <a:pPr algn="just"/>
            <a:r>
              <a:rPr lang="en-US" sz="1500" b="1" dirty="0">
                <a:latin typeface="Arial" panose="020B0604020202020204" pitchFamily="34" charset="0"/>
                <a:cs typeface="Arial" panose="020B0604020202020204" pitchFamily="34" charset="0"/>
              </a:rPr>
              <a:t>The camp was eventually liberated by the advancing Soviet Red army. Prior to their arrival, 60,000 prisoners had been forced to march from the camp by the SS, this was to prevent their liberation by the Allies. An estimated 7,650 sick or infirm prisoners had been abandoned and left to die. </a:t>
            </a:r>
          </a:p>
          <a:p>
            <a:pPr algn="just"/>
            <a:r>
              <a:rPr lang="en-US" sz="1500" b="1" dirty="0">
                <a:latin typeface="Arial" panose="020B0604020202020204" pitchFamily="34" charset="0"/>
                <a:cs typeface="Arial" panose="020B0604020202020204" pitchFamily="34" charset="0"/>
              </a:rPr>
              <a:t>At the end of the war, many of the high-ranking officials and perpetrators of crimes within the camp, escaped justice. These included the infamous Dr Joseph Mengele, the angel of death. He died a free man, a Brazilian citizen in 1979. However, fortunately justice does prevail and subsequent tribunals since the 1940’s have convicted guards, doctors and accountants for their role in the murders that took place. </a:t>
            </a:r>
          </a:p>
          <a:p>
            <a:pPr algn="just"/>
            <a:endParaRPr lang="en-US" sz="1200" dirty="0">
              <a:latin typeface="Arial" panose="020B0604020202020204" pitchFamily="34" charset="0"/>
              <a:cs typeface="Arial" panose="020B0604020202020204" pitchFamily="34" charset="0"/>
            </a:endParaRPr>
          </a:p>
          <a:p>
            <a:pPr algn="just"/>
            <a:endParaRPr lang="en-GB" sz="1200" dirty="0">
              <a:latin typeface="Arial" panose="020B0604020202020204" pitchFamily="34" charset="0"/>
              <a:cs typeface="Arial" panose="020B0604020202020204" pitchFamily="34" charset="0"/>
            </a:endParaRPr>
          </a:p>
        </p:txBody>
      </p:sp>
      <p:pic>
        <p:nvPicPr>
          <p:cNvPr id="8" name="Content Placeholder 7">
            <a:extLst>
              <a:ext uri="{FF2B5EF4-FFF2-40B4-BE49-F238E27FC236}">
                <a16:creationId xmlns:a16="http://schemas.microsoft.com/office/drawing/2014/main" id="{360A0595-F340-77F7-04DF-CCA5C9AAE4A3}"/>
              </a:ext>
            </a:extLst>
          </p:cNvPr>
          <p:cNvPicPr>
            <a:picLocks noGrp="1" noChangeAspect="1"/>
          </p:cNvPicPr>
          <p:nvPr>
            <p:ph idx="1"/>
          </p:nvPr>
        </p:nvPicPr>
        <p:blipFill rotWithShape="1">
          <a:blip r:embed="rId2"/>
          <a:srcRect l="5694" t="-760" r="17263" b="2692"/>
          <a:stretch/>
        </p:blipFill>
        <p:spPr>
          <a:xfrm>
            <a:off x="5301914" y="344907"/>
            <a:ext cx="6144127" cy="5783933"/>
          </a:xfrm>
          <a:prstGeom prst="rect">
            <a:avLst/>
          </a:prstGeom>
        </p:spPr>
      </p:pic>
    </p:spTree>
    <p:extLst>
      <p:ext uri="{BB962C8B-B14F-4D97-AF65-F5344CB8AC3E}">
        <p14:creationId xmlns:p14="http://schemas.microsoft.com/office/powerpoint/2010/main" val="37163180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0F4D0-3A10-F4A9-3B36-9E5C7E4AEF58}"/>
              </a:ext>
            </a:extLst>
          </p:cNvPr>
          <p:cNvSpPr>
            <a:spLocks noGrp="1"/>
          </p:cNvSpPr>
          <p:nvPr>
            <p:ph type="title"/>
          </p:nvPr>
        </p:nvSpPr>
        <p:spPr>
          <a:xfrm>
            <a:off x="825564" y="497306"/>
            <a:ext cx="3706889" cy="376989"/>
          </a:xfrm>
        </p:spPr>
        <p:txBody>
          <a:bodyPr>
            <a:noAutofit/>
          </a:bodyPr>
          <a:lstStyle/>
          <a:p>
            <a:r>
              <a:rPr lang="en-US" b="1" dirty="0">
                <a:latin typeface="Arial" panose="020B0604020202020204" pitchFamily="34" charset="0"/>
                <a:cs typeface="Arial" panose="020B0604020202020204" pitchFamily="34" charset="0"/>
              </a:rPr>
              <a:t>Auschwitz Today </a:t>
            </a:r>
            <a:endParaRPr lang="en-GB" b="1"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348A03FE-31F0-B364-3FAB-42E37DCA50D5}"/>
              </a:ext>
            </a:extLst>
          </p:cNvPr>
          <p:cNvSpPr>
            <a:spLocks noGrp="1"/>
          </p:cNvSpPr>
          <p:nvPr>
            <p:ph type="body" sz="half" idx="2"/>
          </p:nvPr>
        </p:nvSpPr>
        <p:spPr>
          <a:xfrm>
            <a:off x="465222" y="986590"/>
            <a:ext cx="4371474" cy="5261810"/>
          </a:xfrm>
        </p:spPr>
        <p:txBody>
          <a:bodyPr>
            <a:normAutofit fontScale="77500" lnSpcReduction="20000"/>
          </a:bodyPr>
          <a:lstStyle/>
          <a:p>
            <a:pPr algn="just"/>
            <a:r>
              <a:rPr lang="en-US" sz="1500" b="1" dirty="0">
                <a:latin typeface="Arial" panose="020B0604020202020204" pitchFamily="34" charset="0"/>
                <a:cs typeface="Arial" panose="020B0604020202020204" pitchFamily="34" charset="0"/>
              </a:rPr>
              <a:t>Auschwitz is now classified as a UNESCO World Heritage site and a museum. In 2021, it was visited by approximately 563,000 people, making it one of the worlds foremost dark tourism destinations. Sightseers include school and university students, historians,  tourists and those traveling as part of remembrance tours. There are no specific demographic groups, all ages and nationalities flock to the site. </a:t>
            </a:r>
          </a:p>
          <a:p>
            <a:pPr algn="just"/>
            <a:r>
              <a:rPr lang="en-US" sz="1500" b="1" dirty="0">
                <a:latin typeface="Arial" panose="020B0604020202020204" pitchFamily="34" charset="0"/>
                <a:cs typeface="Arial" panose="020B0604020202020204" pitchFamily="34" charset="0"/>
              </a:rPr>
              <a:t>Because of the size, age, nature and condition of the Auschwitz, large areas of the camp have restricted or no public access. Some of the remaining buildings are showing signs of structural degradation, marked subsidence, and general wear. Conservation and preservation efforts are constantly ongoing throughout the site. </a:t>
            </a:r>
          </a:p>
          <a:p>
            <a:pPr algn="just"/>
            <a:r>
              <a:rPr lang="en-US" sz="1500" b="1" dirty="0">
                <a:latin typeface="Arial" panose="020B0604020202020204" pitchFamily="34" charset="0"/>
                <a:cs typeface="Arial" panose="020B0604020202020204" pitchFamily="34" charset="0"/>
              </a:rPr>
              <a:t>Contained within the old SS administration buildings, are various museum style exhibits and displays. These include, documents, photographs, dioramas, artifacts (hair, clothes, shoes, glasses, suitcases, etc.), preserved room interiors, and information boards. Museum staff provide guided tours throughout the grounds, these add historical context and significance regarding the use of the buildings, structures and ruins.</a:t>
            </a:r>
          </a:p>
          <a:p>
            <a:pPr algn="just"/>
            <a:r>
              <a:rPr lang="en-US" sz="1500" b="1" dirty="0">
                <a:latin typeface="Arial" panose="020B0604020202020204" pitchFamily="34" charset="0"/>
                <a:cs typeface="Arial" panose="020B0604020202020204" pitchFamily="34" charset="0"/>
              </a:rPr>
              <a:t>Onsite there is a bookshop with reading material focusing on the Holocaust and the history of Auschwitz as part of the “final solution”. There is also a memorial to those of the Jewish faith located within the grounds of Auschwitz II, close to the international memorial sculpture. </a:t>
            </a:r>
          </a:p>
          <a:p>
            <a:pPr algn="just"/>
            <a:endParaRPr lang="en-US" sz="1200" b="1"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49301310-C052-3343-ED06-97046119844A}"/>
              </a:ext>
            </a:extLst>
          </p:cNvPr>
          <p:cNvSpPr>
            <a:spLocks noGrp="1"/>
          </p:cNvSpPr>
          <p:nvPr>
            <p:ph idx="1"/>
          </p:nvPr>
        </p:nvSpPr>
        <p:spPr/>
        <p:txBody>
          <a:bodyPr>
            <a:normAutofit/>
          </a:bodyPr>
          <a:lstStyle/>
          <a:p>
            <a:pPr marL="36900" indent="0" algn="just">
              <a:buNone/>
            </a:pPr>
            <a:endParaRPr lang="en-GB" sz="1200" dirty="0">
              <a:latin typeface="Arial" panose="020B0604020202020204" pitchFamily="34" charset="0"/>
              <a:cs typeface="Arial" panose="020B0604020202020204" pitchFamily="34" charset="0"/>
            </a:endParaRPr>
          </a:p>
          <a:p>
            <a:pPr marL="36900" indent="0" algn="just">
              <a:buNone/>
            </a:pPr>
            <a:endParaRPr lang="en-GB" sz="12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DBA837BB-6491-B238-B3A0-1C391E3B51E7}"/>
              </a:ext>
            </a:extLst>
          </p:cNvPr>
          <p:cNvPicPr>
            <a:picLocks noChangeAspect="1"/>
          </p:cNvPicPr>
          <p:nvPr/>
        </p:nvPicPr>
        <p:blipFill>
          <a:blip r:embed="rId2"/>
          <a:stretch>
            <a:fillRect/>
          </a:stretch>
        </p:blipFill>
        <p:spPr>
          <a:xfrm>
            <a:off x="5180076" y="874295"/>
            <a:ext cx="6474513" cy="4858933"/>
          </a:xfrm>
          <a:prstGeom prst="rect">
            <a:avLst/>
          </a:prstGeom>
        </p:spPr>
      </p:pic>
      <p:sp>
        <p:nvSpPr>
          <p:cNvPr id="10" name="TextBox 9">
            <a:extLst>
              <a:ext uri="{FF2B5EF4-FFF2-40B4-BE49-F238E27FC236}">
                <a16:creationId xmlns:a16="http://schemas.microsoft.com/office/drawing/2014/main" id="{9A7459B4-0965-9494-6E93-2287D38B4950}"/>
              </a:ext>
            </a:extLst>
          </p:cNvPr>
          <p:cNvSpPr txBox="1"/>
          <p:nvPr/>
        </p:nvSpPr>
        <p:spPr>
          <a:xfrm flipH="1">
            <a:off x="5364807" y="5791200"/>
            <a:ext cx="6089256" cy="276999"/>
          </a:xfrm>
          <a:prstGeom prst="rect">
            <a:avLst/>
          </a:prstGeom>
          <a:noFill/>
        </p:spPr>
        <p:txBody>
          <a:bodyPr wrap="square" rtlCol="0">
            <a:spAutoFit/>
          </a:bodyPr>
          <a:lstStyle/>
          <a:p>
            <a:pPr algn="ctr"/>
            <a:r>
              <a:rPr lang="en-US" sz="1200" dirty="0">
                <a:latin typeface="Arial" panose="020B0604020202020204" pitchFamily="34" charset="0"/>
                <a:cs typeface="Arial" panose="020B0604020202020204" pitchFamily="34" charset="0"/>
              </a:rPr>
              <a:t>International Memorial Sculpture </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78295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4C46B-96DD-AC1A-8E95-3DCA45269B9A}"/>
              </a:ext>
            </a:extLst>
          </p:cNvPr>
          <p:cNvSpPr>
            <a:spLocks noGrp="1"/>
          </p:cNvSpPr>
          <p:nvPr>
            <p:ph type="title"/>
          </p:nvPr>
        </p:nvSpPr>
        <p:spPr>
          <a:xfrm>
            <a:off x="0" y="5939644"/>
            <a:ext cx="12192000" cy="497305"/>
          </a:xfrm>
        </p:spPr>
        <p:txBody>
          <a:bodyPr>
            <a:normAutofit/>
          </a:bodyPr>
          <a:lstStyle/>
          <a:p>
            <a:r>
              <a:rPr lang="en-US" sz="1200" b="1" dirty="0">
                <a:latin typeface="Arial" panose="020B0604020202020204" pitchFamily="34" charset="0"/>
                <a:cs typeface="Arial" panose="020B0604020202020204" pitchFamily="34" charset="0"/>
              </a:rPr>
              <a:t>Used Zyklon B Containers </a:t>
            </a:r>
            <a:endParaRPr lang="en-GB" sz="1200" b="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F10308A6-7A9D-988A-562B-18B48D9FE262}"/>
              </a:ext>
            </a:extLst>
          </p:cNvPr>
          <p:cNvPicPr>
            <a:picLocks noChangeAspect="1"/>
          </p:cNvPicPr>
          <p:nvPr/>
        </p:nvPicPr>
        <p:blipFill>
          <a:blip r:embed="rId3"/>
          <a:stretch>
            <a:fillRect/>
          </a:stretch>
        </p:blipFill>
        <p:spPr>
          <a:xfrm>
            <a:off x="2421527" y="512971"/>
            <a:ext cx="7378149" cy="5510840"/>
          </a:xfrm>
          <a:prstGeom prst="rect">
            <a:avLst/>
          </a:prstGeom>
        </p:spPr>
      </p:pic>
    </p:spTree>
    <p:extLst>
      <p:ext uri="{BB962C8B-B14F-4D97-AF65-F5344CB8AC3E}">
        <p14:creationId xmlns:p14="http://schemas.microsoft.com/office/powerpoint/2010/main" val="6104261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6E7CB-5038-D2C1-2A57-F5E435D8B757}"/>
              </a:ext>
            </a:extLst>
          </p:cNvPr>
          <p:cNvSpPr>
            <a:spLocks noGrp="1"/>
          </p:cNvSpPr>
          <p:nvPr>
            <p:ph type="title"/>
          </p:nvPr>
        </p:nvSpPr>
        <p:spPr>
          <a:xfrm>
            <a:off x="0" y="4788568"/>
            <a:ext cx="12192000" cy="1764632"/>
          </a:xfrm>
        </p:spPr>
        <p:txBody>
          <a:bodyPr>
            <a:normAutofit/>
          </a:bodyPr>
          <a:lstStyle/>
          <a:p>
            <a:r>
              <a:rPr lang="en-US" sz="1200" b="1" dirty="0">
                <a:latin typeface="Arial" panose="020B0604020202020204" pitchFamily="34" charset="0"/>
                <a:cs typeface="Arial" panose="020B0604020202020204" pitchFamily="34" charset="0"/>
              </a:rPr>
              <a:t>Shoes Of Victims </a:t>
            </a:r>
            <a:endParaRPr lang="en-GB" sz="1200" b="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05224F88-957B-BF53-20FC-BB99EF1AC7A8}"/>
              </a:ext>
            </a:extLst>
          </p:cNvPr>
          <p:cNvPicPr>
            <a:picLocks noChangeAspect="1"/>
          </p:cNvPicPr>
          <p:nvPr/>
        </p:nvPicPr>
        <p:blipFill>
          <a:blip r:embed="rId3"/>
          <a:stretch>
            <a:fillRect/>
          </a:stretch>
        </p:blipFill>
        <p:spPr>
          <a:xfrm>
            <a:off x="2173706" y="569495"/>
            <a:ext cx="7896957" cy="5600922"/>
          </a:xfrm>
          <a:prstGeom prst="rect">
            <a:avLst/>
          </a:prstGeom>
        </p:spPr>
      </p:pic>
    </p:spTree>
    <p:extLst>
      <p:ext uri="{BB962C8B-B14F-4D97-AF65-F5344CB8AC3E}">
        <p14:creationId xmlns:p14="http://schemas.microsoft.com/office/powerpoint/2010/main" val="35637786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D4D0F-98E9-667C-EF5B-9485C8100508}"/>
              </a:ext>
            </a:extLst>
          </p:cNvPr>
          <p:cNvSpPr>
            <a:spLocks noGrp="1"/>
          </p:cNvSpPr>
          <p:nvPr>
            <p:ph type="title"/>
          </p:nvPr>
        </p:nvSpPr>
        <p:spPr>
          <a:xfrm>
            <a:off x="0" y="6055894"/>
            <a:ext cx="12192000" cy="546571"/>
          </a:xfrm>
        </p:spPr>
        <p:txBody>
          <a:bodyPr>
            <a:normAutofit/>
          </a:bodyPr>
          <a:lstStyle/>
          <a:p>
            <a:r>
              <a:rPr lang="en-US" sz="1400" b="1" dirty="0">
                <a:latin typeface="Arial" panose="020B0604020202020204" pitchFamily="34" charset="0"/>
                <a:cs typeface="Arial" panose="020B0604020202020204" pitchFamily="34" charset="0"/>
              </a:rPr>
              <a:t>Room Interior Representation</a:t>
            </a:r>
            <a:endParaRPr lang="en-GB" sz="1400" b="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F0233A37-777E-40BD-511F-714E818B3BEB}"/>
              </a:ext>
            </a:extLst>
          </p:cNvPr>
          <p:cNvPicPr>
            <a:picLocks noChangeAspect="1"/>
          </p:cNvPicPr>
          <p:nvPr/>
        </p:nvPicPr>
        <p:blipFill>
          <a:blip r:embed="rId2"/>
          <a:stretch>
            <a:fillRect/>
          </a:stretch>
        </p:blipFill>
        <p:spPr>
          <a:xfrm>
            <a:off x="2188297" y="441609"/>
            <a:ext cx="7645514" cy="5710538"/>
          </a:xfrm>
          <a:prstGeom prst="rect">
            <a:avLst/>
          </a:prstGeom>
        </p:spPr>
      </p:pic>
    </p:spTree>
    <p:extLst>
      <p:ext uri="{BB962C8B-B14F-4D97-AF65-F5344CB8AC3E}">
        <p14:creationId xmlns:p14="http://schemas.microsoft.com/office/powerpoint/2010/main" val="19470240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F3DAA-F0F2-DF13-7CA4-37949EA76FFC}"/>
              </a:ext>
            </a:extLst>
          </p:cNvPr>
          <p:cNvSpPr>
            <a:spLocks noGrp="1"/>
          </p:cNvSpPr>
          <p:nvPr>
            <p:ph type="title"/>
          </p:nvPr>
        </p:nvSpPr>
        <p:spPr>
          <a:xfrm>
            <a:off x="1" y="4660232"/>
            <a:ext cx="12192000" cy="1821918"/>
          </a:xfrm>
        </p:spPr>
        <p:txBody>
          <a:bodyPr>
            <a:normAutofit/>
          </a:bodyPr>
          <a:lstStyle/>
          <a:p>
            <a:r>
              <a:rPr lang="en-US" sz="1200" b="1" dirty="0">
                <a:latin typeface="Arial" panose="020B0604020202020204" pitchFamily="34" charset="0"/>
                <a:cs typeface="Arial" panose="020B0604020202020204" pitchFamily="34" charset="0"/>
              </a:rPr>
              <a:t>Crematorium Furnace And Mechanism Exhibit  </a:t>
            </a:r>
            <a:endParaRPr lang="en-GB" sz="1200" b="1"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B855C337-3487-7FEF-16E5-A5A6D91744E9}"/>
              </a:ext>
            </a:extLst>
          </p:cNvPr>
          <p:cNvPicPr>
            <a:picLocks noChangeAspect="1"/>
          </p:cNvPicPr>
          <p:nvPr/>
        </p:nvPicPr>
        <p:blipFill>
          <a:blip r:embed="rId2"/>
          <a:stretch>
            <a:fillRect/>
          </a:stretch>
        </p:blipFill>
        <p:spPr>
          <a:xfrm>
            <a:off x="2200442" y="402719"/>
            <a:ext cx="7545140" cy="5635567"/>
          </a:xfrm>
          <a:prstGeom prst="rect">
            <a:avLst/>
          </a:prstGeom>
        </p:spPr>
      </p:pic>
    </p:spTree>
    <p:extLst>
      <p:ext uri="{BB962C8B-B14F-4D97-AF65-F5344CB8AC3E}">
        <p14:creationId xmlns:p14="http://schemas.microsoft.com/office/powerpoint/2010/main" val="1349591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9EBA-8FFA-5E97-51FC-1F727E99C6AB}"/>
              </a:ext>
            </a:extLst>
          </p:cNvPr>
          <p:cNvSpPr>
            <a:spLocks noGrp="1"/>
          </p:cNvSpPr>
          <p:nvPr>
            <p:ph type="title"/>
          </p:nvPr>
        </p:nvSpPr>
        <p:spPr>
          <a:xfrm>
            <a:off x="200526" y="6256422"/>
            <a:ext cx="11750842" cy="289892"/>
          </a:xfrm>
        </p:spPr>
        <p:txBody>
          <a:bodyPr>
            <a:normAutofit/>
          </a:bodyPr>
          <a:lstStyle/>
          <a:p>
            <a:r>
              <a:rPr lang="en-US" sz="1200" b="1" dirty="0">
                <a:latin typeface="Arial" panose="020B0604020202020204" pitchFamily="34" charset="0"/>
                <a:cs typeface="Arial" panose="020B0604020202020204" pitchFamily="34" charset="0"/>
              </a:rPr>
              <a:t>Diorama Of A Gas Chamber </a:t>
            </a:r>
            <a:endParaRPr lang="en-GB" sz="1200" b="1"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55BAEEE8-95B9-D863-154E-12A5CAC7DE5F}"/>
              </a:ext>
            </a:extLst>
          </p:cNvPr>
          <p:cNvPicPr>
            <a:picLocks noChangeAspect="1"/>
          </p:cNvPicPr>
          <p:nvPr/>
        </p:nvPicPr>
        <p:blipFill>
          <a:blip r:embed="rId2"/>
          <a:stretch>
            <a:fillRect/>
          </a:stretch>
        </p:blipFill>
        <p:spPr>
          <a:xfrm>
            <a:off x="2275127" y="513347"/>
            <a:ext cx="7526598" cy="5621718"/>
          </a:xfrm>
          <a:prstGeom prst="rect">
            <a:avLst/>
          </a:prstGeom>
        </p:spPr>
      </p:pic>
    </p:spTree>
    <p:extLst>
      <p:ext uri="{BB962C8B-B14F-4D97-AF65-F5344CB8AC3E}">
        <p14:creationId xmlns:p14="http://schemas.microsoft.com/office/powerpoint/2010/main" val="31574339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5656900-E07E-4CEA-A0DD-56DFCDDD682C}"/>
              </a:ext>
            </a:extLst>
          </p:cNvPr>
          <p:cNvSpPr>
            <a:spLocks noGrp="1"/>
          </p:cNvSpPr>
          <p:nvPr>
            <p:ph type="title"/>
          </p:nvPr>
        </p:nvSpPr>
        <p:spPr>
          <a:xfrm>
            <a:off x="913795" y="5812211"/>
            <a:ext cx="10353762" cy="970450"/>
          </a:xfrm>
        </p:spPr>
        <p:txBody>
          <a:bodyPr>
            <a:normAutofit/>
          </a:bodyPr>
          <a:lstStyle/>
          <a:p>
            <a:r>
              <a:rPr lang="en-US" sz="1200" b="1" dirty="0">
                <a:latin typeface="Arial" panose="020B0604020202020204" pitchFamily="34" charset="0"/>
                <a:cs typeface="Arial" panose="020B0604020202020204" pitchFamily="34" charset="0"/>
              </a:rPr>
              <a:t>Ruins Of Gas Chamber </a:t>
            </a:r>
            <a:endParaRPr lang="en-GB" sz="1200" b="1"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DDFAD4BD-523E-138E-678E-E2BDDC5007BC}"/>
              </a:ext>
            </a:extLst>
          </p:cNvPr>
          <p:cNvPicPr>
            <a:picLocks noChangeAspect="1"/>
          </p:cNvPicPr>
          <p:nvPr/>
        </p:nvPicPr>
        <p:blipFill>
          <a:blip r:embed="rId2"/>
          <a:stretch>
            <a:fillRect/>
          </a:stretch>
        </p:blipFill>
        <p:spPr>
          <a:xfrm>
            <a:off x="2494966" y="743315"/>
            <a:ext cx="7191420" cy="5371370"/>
          </a:xfrm>
          <a:prstGeom prst="rect">
            <a:avLst/>
          </a:prstGeom>
        </p:spPr>
      </p:pic>
    </p:spTree>
    <p:extLst>
      <p:ext uri="{BB962C8B-B14F-4D97-AF65-F5344CB8AC3E}">
        <p14:creationId xmlns:p14="http://schemas.microsoft.com/office/powerpoint/2010/main" val="14168910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75CE692-CBC3-F0B7-03EC-6A12929088C1}"/>
              </a:ext>
            </a:extLst>
          </p:cNvPr>
          <p:cNvSpPr>
            <a:spLocks noGrp="1"/>
          </p:cNvSpPr>
          <p:nvPr>
            <p:ph type="title"/>
          </p:nvPr>
        </p:nvSpPr>
        <p:spPr>
          <a:xfrm>
            <a:off x="745958" y="529390"/>
            <a:ext cx="4027126" cy="569495"/>
          </a:xfrm>
        </p:spPr>
        <p:txBody>
          <a:bodyPr>
            <a:normAutofit fontScale="90000"/>
          </a:bodyPr>
          <a:lstStyle/>
          <a:p>
            <a:r>
              <a:rPr lang="en-US" b="1" dirty="0">
                <a:latin typeface="Arial" panose="020B0604020202020204" pitchFamily="34" charset="0"/>
                <a:cs typeface="Arial" panose="020B0604020202020204" pitchFamily="34" charset="0"/>
              </a:rPr>
              <a:t>Should Auschwitz be open? </a:t>
            </a:r>
            <a:endParaRPr lang="en-GB" dirty="0"/>
          </a:p>
        </p:txBody>
      </p:sp>
      <p:sp>
        <p:nvSpPr>
          <p:cNvPr id="5" name="Text Placeholder 4">
            <a:extLst>
              <a:ext uri="{FF2B5EF4-FFF2-40B4-BE49-F238E27FC236}">
                <a16:creationId xmlns:a16="http://schemas.microsoft.com/office/drawing/2014/main" id="{CB9EAF5D-E1E2-F73B-047D-E7FCD6B03D0F}"/>
              </a:ext>
            </a:extLst>
          </p:cNvPr>
          <p:cNvSpPr>
            <a:spLocks noGrp="1"/>
          </p:cNvSpPr>
          <p:nvPr>
            <p:ph type="body" sz="half" idx="2"/>
          </p:nvPr>
        </p:nvSpPr>
        <p:spPr>
          <a:xfrm>
            <a:off x="481263" y="1179095"/>
            <a:ext cx="4518749" cy="5005137"/>
          </a:xfrm>
        </p:spPr>
        <p:txBody>
          <a:bodyPr>
            <a:normAutofit lnSpcReduction="10000"/>
          </a:bodyPr>
          <a:lstStyle/>
          <a:p>
            <a:pPr algn="just"/>
            <a:r>
              <a:rPr lang="en-US" sz="1200" b="1" dirty="0">
                <a:latin typeface="Arial" panose="020B0604020202020204" pitchFamily="34" charset="0"/>
                <a:cs typeface="Arial" panose="020B0604020202020204" pitchFamily="34" charset="0"/>
              </a:rPr>
              <a:t>As someone, who has personally visited this poignant, moving, interesting, horrific and unpleasant site, I can truly say that yes Auschwitz should be open to the public. The world would be a very different place without important historically significant sites such as this. </a:t>
            </a:r>
          </a:p>
          <a:p>
            <a:pPr algn="just"/>
            <a:r>
              <a:rPr lang="en-US" sz="1200" b="1" dirty="0">
                <a:latin typeface="Arial" panose="020B0604020202020204" pitchFamily="34" charset="0"/>
                <a:cs typeface="Arial" panose="020B0604020202020204" pitchFamily="34" charset="0"/>
              </a:rPr>
              <a:t>The continued use of the Auschwitz site as a museum, has ensured that the world does not forget what happened during the Holocaust. The large number of global visitors also ensure that future generations gain an insight, perspective and knowledge of the size, scale and organization involved in the extermination program of the Nazis. </a:t>
            </a:r>
          </a:p>
          <a:p>
            <a:pPr algn="just"/>
            <a:r>
              <a:rPr lang="en-US" sz="1200" b="1" dirty="0">
                <a:latin typeface="Arial" panose="020B0604020202020204" pitchFamily="34" charset="0"/>
                <a:cs typeface="Arial" panose="020B0604020202020204" pitchFamily="34" charset="0"/>
              </a:rPr>
              <a:t>As Auschwitz is a free entry facility, visitors are not excluded based upon their finances. Donations are accepted, but not expected, with everything raised going toward the conservation and preservation of the site and artifacts. Having no financial obligation on entry allows everyone to have access to, and learn about what took place at the site and how Auschwitz was part of a larger horrific program. </a:t>
            </a:r>
          </a:p>
          <a:p>
            <a:pPr algn="just"/>
            <a:r>
              <a:rPr lang="en-US" sz="1200" b="1" dirty="0">
                <a:latin typeface="Arial" panose="020B0604020202020204" pitchFamily="34" charset="0"/>
                <a:cs typeface="Arial" panose="020B0604020202020204" pitchFamily="34" charset="0"/>
              </a:rPr>
              <a:t>It can be argued that having the large influx of tourists, has a positive effect on the surrounding area and local businesses. The purpose of Auschwitz, is not to financially enrich the area, but unwittingly does so. Invariably tourism, dark or otherwise, injects cash into local communities. </a:t>
            </a:r>
          </a:p>
          <a:p>
            <a:pPr algn="just"/>
            <a:endParaRPr lang="en-GB" sz="1200" b="1"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086F7C72-A4A7-400A-1A1D-5D826BD3CAFA}"/>
              </a:ext>
            </a:extLst>
          </p:cNvPr>
          <p:cNvPicPr>
            <a:picLocks noChangeAspect="1"/>
          </p:cNvPicPr>
          <p:nvPr/>
        </p:nvPicPr>
        <p:blipFill>
          <a:blip r:embed="rId2"/>
          <a:stretch>
            <a:fillRect/>
          </a:stretch>
        </p:blipFill>
        <p:spPr>
          <a:xfrm>
            <a:off x="5240644" y="894347"/>
            <a:ext cx="6361074" cy="4751172"/>
          </a:xfrm>
          <a:prstGeom prst="rect">
            <a:avLst/>
          </a:prstGeom>
        </p:spPr>
      </p:pic>
      <p:sp>
        <p:nvSpPr>
          <p:cNvPr id="9" name="TextBox 8">
            <a:extLst>
              <a:ext uri="{FF2B5EF4-FFF2-40B4-BE49-F238E27FC236}">
                <a16:creationId xmlns:a16="http://schemas.microsoft.com/office/drawing/2014/main" id="{E478C6C8-763A-8192-3E1E-8C33AEE9488F}"/>
              </a:ext>
            </a:extLst>
          </p:cNvPr>
          <p:cNvSpPr txBox="1"/>
          <p:nvPr/>
        </p:nvSpPr>
        <p:spPr>
          <a:xfrm flipH="1">
            <a:off x="5425375" y="5751095"/>
            <a:ext cx="6028688" cy="276999"/>
          </a:xfrm>
          <a:prstGeom prst="rect">
            <a:avLst/>
          </a:prstGeom>
          <a:noFill/>
        </p:spPr>
        <p:txBody>
          <a:bodyPr wrap="square" rtlCol="0">
            <a:spAutoFit/>
          </a:bodyPr>
          <a:lstStyle/>
          <a:p>
            <a:pPr algn="ctr"/>
            <a:r>
              <a:rPr lang="en-US" sz="1200" dirty="0">
                <a:latin typeface="Arial" panose="020B0604020202020204" pitchFamily="34" charset="0"/>
                <a:cs typeface="Arial" panose="020B0604020202020204" pitchFamily="34" charset="0"/>
              </a:rPr>
              <a:t>Outside Auschwitz Book Shop</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78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751D7-F4F4-289B-0815-5D3720530269}"/>
              </a:ext>
            </a:extLst>
          </p:cNvPr>
          <p:cNvSpPr>
            <a:spLocks noGrp="1"/>
          </p:cNvSpPr>
          <p:nvPr>
            <p:ph type="title"/>
          </p:nvPr>
        </p:nvSpPr>
        <p:spPr>
          <a:xfrm>
            <a:off x="425114" y="609600"/>
            <a:ext cx="4476305" cy="457201"/>
          </a:xfrm>
        </p:spPr>
        <p:txBody>
          <a:bodyPr>
            <a:normAutofit/>
          </a:bodyPr>
          <a:lstStyle/>
          <a:p>
            <a:pPr algn="l"/>
            <a:r>
              <a:rPr lang="en-GB" b="1" dirty="0">
                <a:latin typeface="Arial" panose="020B0604020202020204" pitchFamily="34" charset="0"/>
                <a:cs typeface="Arial" panose="020B0604020202020204" pitchFamily="34" charset="0"/>
              </a:rPr>
              <a:t>Should Auschwitz be closed?</a:t>
            </a:r>
          </a:p>
        </p:txBody>
      </p:sp>
      <p:sp>
        <p:nvSpPr>
          <p:cNvPr id="4" name="Text Placeholder 3">
            <a:extLst>
              <a:ext uri="{FF2B5EF4-FFF2-40B4-BE49-F238E27FC236}">
                <a16:creationId xmlns:a16="http://schemas.microsoft.com/office/drawing/2014/main" id="{BEAE2042-4E78-DF10-CEB8-E1A104CB6F4D}"/>
              </a:ext>
            </a:extLst>
          </p:cNvPr>
          <p:cNvSpPr>
            <a:spLocks noGrp="1"/>
          </p:cNvSpPr>
          <p:nvPr>
            <p:ph type="body" sz="half" idx="2"/>
          </p:nvPr>
        </p:nvSpPr>
        <p:spPr>
          <a:xfrm>
            <a:off x="240632" y="1130969"/>
            <a:ext cx="4820651" cy="5117431"/>
          </a:xfrm>
        </p:spPr>
        <p:txBody>
          <a:bodyPr>
            <a:normAutofit/>
          </a:bodyPr>
          <a:lstStyle/>
          <a:p>
            <a:pPr algn="just"/>
            <a:r>
              <a:rPr lang="en-US" sz="1200" b="1" dirty="0">
                <a:latin typeface="Arial" panose="020B0604020202020204" pitchFamily="34" charset="0"/>
                <a:cs typeface="Arial" panose="020B0604020202020204" pitchFamily="34" charset="0"/>
              </a:rPr>
              <a:t>Some people argue that by keeping sites like Auschwitz open and accessible to the public, is detrimental to the memory of Holocaust victims and survivors. These individuals argue that, allowing visitors trivializes the events that took place. </a:t>
            </a:r>
          </a:p>
          <a:p>
            <a:pPr algn="just"/>
            <a:r>
              <a:rPr lang="en-US" sz="1200" b="1" dirty="0">
                <a:latin typeface="Arial" panose="020B0604020202020204" pitchFamily="34" charset="0"/>
                <a:cs typeface="Arial" panose="020B0604020202020204" pitchFamily="34" charset="0"/>
              </a:rPr>
              <a:t>Canadian, cultural historian Robert Jan Van Pelt, argues that since the main Auschwitz camp is a museum, that section should be preserved. He describes it is a “kind of theme park, cleaned up for tourists”. He also states that since the Birkenau section is primarily ruins, it should be left to disintegrate as, “A million people literally disappeared. Shouldn’t we confront people with the nothingness of the place? Seal it up. Don’t give people a sense that they can imitate the experience and walk in the steps of the people who were there”.</a:t>
            </a:r>
          </a:p>
          <a:p>
            <a:pPr algn="just"/>
            <a:r>
              <a:rPr lang="en-US" sz="1200" b="1" dirty="0">
                <a:latin typeface="Arial" panose="020B0604020202020204" pitchFamily="34" charset="0"/>
                <a:cs typeface="Arial" panose="020B0604020202020204" pitchFamily="34" charset="0"/>
              </a:rPr>
              <a:t>While this view might be controversial, there are others far more inflammatory. Holocaust deniers specifically target Auschwitz as it is the most infamous site of Nazis crimes still in existence. Unfortunately, people with these delusional ideas, are unwilling to accept the irrefutable evidence presented to them. They deny that any Jews or minorities died at the hands of the Nazis, disqualifying any historical evidence as lies and propaganda. </a:t>
            </a:r>
          </a:p>
          <a:p>
            <a:pPr algn="just"/>
            <a:r>
              <a:rPr lang="en-US" sz="1200" b="1" dirty="0">
                <a:latin typeface="Arial" panose="020B0604020202020204" pitchFamily="34" charset="0"/>
                <a:cs typeface="Arial" panose="020B0604020202020204" pitchFamily="34" charset="0"/>
              </a:rPr>
              <a:t>There are also ethical and moral dilemmas, associated with the local communities benefiting financially from the tourist that visit Auschwitz. Is it proper that people and businesses thrive off of a place where millions dies. </a:t>
            </a:r>
          </a:p>
          <a:p>
            <a:pPr algn="just"/>
            <a:endParaRPr lang="en-GB" sz="1200" b="1"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D4B79F96-816C-60E7-FCA3-A24F04A4E782}"/>
              </a:ext>
            </a:extLst>
          </p:cNvPr>
          <p:cNvPicPr>
            <a:picLocks noChangeAspect="1"/>
          </p:cNvPicPr>
          <p:nvPr/>
        </p:nvPicPr>
        <p:blipFill>
          <a:blip r:embed="rId2"/>
          <a:stretch>
            <a:fillRect/>
          </a:stretch>
        </p:blipFill>
        <p:spPr>
          <a:xfrm>
            <a:off x="5298469" y="1066801"/>
            <a:ext cx="6468417" cy="4877223"/>
          </a:xfrm>
          <a:prstGeom prst="rect">
            <a:avLst/>
          </a:prstGeom>
        </p:spPr>
      </p:pic>
    </p:spTree>
    <p:extLst>
      <p:ext uri="{BB962C8B-B14F-4D97-AF65-F5344CB8AC3E}">
        <p14:creationId xmlns:p14="http://schemas.microsoft.com/office/powerpoint/2010/main" val="23268892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CA5435C-7A0F-3B84-1880-D4F8B82C6903}"/>
              </a:ext>
            </a:extLst>
          </p:cNvPr>
          <p:cNvPicPr>
            <a:picLocks noChangeAspect="1"/>
          </p:cNvPicPr>
          <p:nvPr/>
        </p:nvPicPr>
        <p:blipFill>
          <a:blip r:embed="rId3"/>
          <a:stretch>
            <a:fillRect/>
          </a:stretch>
        </p:blipFill>
        <p:spPr>
          <a:xfrm>
            <a:off x="2184140" y="507179"/>
            <a:ext cx="7823719" cy="5843642"/>
          </a:xfrm>
          <a:prstGeom prst="rect">
            <a:avLst/>
          </a:prstGeom>
        </p:spPr>
      </p:pic>
    </p:spTree>
    <p:extLst>
      <p:ext uri="{BB962C8B-B14F-4D97-AF65-F5344CB8AC3E}">
        <p14:creationId xmlns:p14="http://schemas.microsoft.com/office/powerpoint/2010/main" val="5880349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78115E7-C3F7-05E4-9B8F-2D21E7927F63}"/>
              </a:ext>
            </a:extLst>
          </p:cNvPr>
          <p:cNvPicPr>
            <a:picLocks noChangeAspect="1"/>
          </p:cNvPicPr>
          <p:nvPr/>
        </p:nvPicPr>
        <p:blipFill>
          <a:blip r:embed="rId2"/>
          <a:stretch>
            <a:fillRect/>
          </a:stretch>
        </p:blipFill>
        <p:spPr>
          <a:xfrm>
            <a:off x="1967743" y="345548"/>
            <a:ext cx="8256514" cy="6166903"/>
          </a:xfrm>
          <a:prstGeom prst="rect">
            <a:avLst/>
          </a:prstGeom>
        </p:spPr>
      </p:pic>
    </p:spTree>
    <p:extLst>
      <p:ext uri="{BB962C8B-B14F-4D97-AF65-F5344CB8AC3E}">
        <p14:creationId xmlns:p14="http://schemas.microsoft.com/office/powerpoint/2010/main" val="33462253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F1899-7C84-3070-1091-A2750C874BE9}"/>
              </a:ext>
            </a:extLst>
          </p:cNvPr>
          <p:cNvSpPr>
            <a:spLocks noGrp="1"/>
          </p:cNvSpPr>
          <p:nvPr>
            <p:ph type="title"/>
          </p:nvPr>
        </p:nvSpPr>
        <p:spPr>
          <a:xfrm>
            <a:off x="913795" y="113486"/>
            <a:ext cx="10353762" cy="970450"/>
          </a:xfrm>
        </p:spPr>
        <p:txBody>
          <a:bodyPr/>
          <a:lstStyle/>
          <a:p>
            <a:r>
              <a:rPr lang="en-US" b="1" dirty="0">
                <a:latin typeface="Arial" panose="020B0604020202020204" pitchFamily="34" charset="0"/>
                <a:cs typeface="Arial" panose="020B0604020202020204" pitchFamily="34" charset="0"/>
              </a:rPr>
              <a:t>What Do You Think?</a:t>
            </a:r>
            <a:endParaRPr lang="en-GB" b="1"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2604C2F4-1E02-D11D-28CE-90D15ADAD94B}"/>
              </a:ext>
            </a:extLst>
          </p:cNvPr>
          <p:cNvPicPr>
            <a:picLocks noChangeAspect="1"/>
          </p:cNvPicPr>
          <p:nvPr/>
        </p:nvPicPr>
        <p:blipFill>
          <a:blip r:embed="rId3"/>
          <a:stretch>
            <a:fillRect/>
          </a:stretch>
        </p:blipFill>
        <p:spPr>
          <a:xfrm>
            <a:off x="2363835" y="972765"/>
            <a:ext cx="7453682" cy="5567467"/>
          </a:xfrm>
          <a:prstGeom prst="rect">
            <a:avLst/>
          </a:prstGeom>
        </p:spPr>
      </p:pic>
    </p:spTree>
    <p:extLst>
      <p:ext uri="{BB962C8B-B14F-4D97-AF65-F5344CB8AC3E}">
        <p14:creationId xmlns:p14="http://schemas.microsoft.com/office/powerpoint/2010/main" val="38790203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E78E1-2CE4-BCF6-4D4C-97BE6CB88548}"/>
              </a:ext>
            </a:extLst>
          </p:cNvPr>
          <p:cNvSpPr>
            <a:spLocks noGrp="1"/>
          </p:cNvSpPr>
          <p:nvPr>
            <p:ph type="title"/>
          </p:nvPr>
        </p:nvSpPr>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075B50F4-D5E9-46A4-C81B-62B3549C2CCE}"/>
              </a:ext>
            </a:extLst>
          </p:cNvPr>
          <p:cNvSpPr>
            <a:spLocks noGrp="1"/>
          </p:cNvSpPr>
          <p:nvPr>
            <p:ph idx="1"/>
          </p:nvPr>
        </p:nvSpPr>
        <p:spPr/>
        <p:txBody>
          <a:bodyPr>
            <a:normAutofit/>
          </a:bodyPr>
          <a:lstStyle/>
          <a:p>
            <a:r>
              <a:rPr lang="en-US" sz="1200" b="1" dirty="0">
                <a:hlinkClick r:id="rId3"/>
              </a:rPr>
              <a:t>Andrew Curry, “Can Auschwitz Be Saved?”, Smithsonian Magazine, February 2010, (Accessed March 6th 2023), Available </a:t>
            </a:r>
            <a:r>
              <a:rPr lang="en-US" sz="1200" b="1" dirty="0" err="1">
                <a:hlinkClick r:id="rId3"/>
              </a:rPr>
              <a:t>from:https</a:t>
            </a:r>
            <a:r>
              <a:rPr lang="en-US" sz="1200" b="1" dirty="0">
                <a:hlinkClick r:id="rId3"/>
              </a:rPr>
              <a:t>://www.smithsonianmag.com/history/can-auschwitz-be-saved-4650863/ </a:t>
            </a:r>
          </a:p>
          <a:p>
            <a:r>
              <a:rPr lang="en-US" sz="1200" b="1" dirty="0">
                <a:hlinkClick r:id="rId3"/>
              </a:rPr>
              <a:t>Collins, “Definition of 'dark tourism’”, Collins Dictionary, (Accessed March 4th 2023), Available from: https://www.collinsdictionary.com/dictionary/english/dark-tourism </a:t>
            </a:r>
          </a:p>
          <a:p>
            <a:r>
              <a:rPr lang="en-US" sz="1200" b="1" dirty="0">
                <a:hlinkClick r:id="rId3"/>
              </a:rPr>
              <a:t>Hannah Sampson, “Dark tourism, explained”, The Washington Post, November 13th 2019, (Accessed March 2nd 2023), Available from: https://www.washingtonpost.com/graphics/2019/travel/dark-tourism-explainer/#:~:text=Dark%20tourism%20refers%20to%20visiting,disaster%20%E2%80%94%20either%20natural%20or%20accidental. </a:t>
            </a:r>
          </a:p>
          <a:p>
            <a:r>
              <a:rPr lang="en-GB" sz="1200" b="1" dirty="0">
                <a:hlinkClick r:id="rId3"/>
              </a:rPr>
              <a:t>Museum of Jewish Heritage, “Auschwitz History: An Introduction”, mjhnyc.org, January 13</a:t>
            </a:r>
            <a:r>
              <a:rPr lang="en-GB" sz="1200" b="1" baseline="30000" dirty="0">
                <a:hlinkClick r:id="rId3"/>
              </a:rPr>
              <a:t>th</a:t>
            </a:r>
            <a:r>
              <a:rPr lang="en-GB" sz="1200" b="1" dirty="0">
                <a:hlinkClick r:id="rId3"/>
              </a:rPr>
              <a:t> 2019, (Accessed March 10</a:t>
            </a:r>
            <a:r>
              <a:rPr lang="en-GB" sz="1200" b="1" baseline="30000" dirty="0">
                <a:hlinkClick r:id="rId3"/>
              </a:rPr>
              <a:t>th</a:t>
            </a:r>
            <a:r>
              <a:rPr lang="en-GB" sz="1200" b="1" dirty="0">
                <a:hlinkClick r:id="rId3"/>
              </a:rPr>
              <a:t> 2023), Available from: Https://mjhnyc.org/blog/auschwitz-history-an-introduction/</a:t>
            </a:r>
            <a:endParaRPr lang="en-GB" sz="1200" b="1" dirty="0"/>
          </a:p>
        </p:txBody>
      </p:sp>
    </p:spTree>
    <p:extLst>
      <p:ext uri="{BB962C8B-B14F-4D97-AF65-F5344CB8AC3E}">
        <p14:creationId xmlns:p14="http://schemas.microsoft.com/office/powerpoint/2010/main" val="13912346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6BF5D88-A00E-6E00-61F4-219E1DD38F52}"/>
              </a:ext>
            </a:extLst>
          </p:cNvPr>
          <p:cNvSpPr>
            <a:spLocks noGrp="1"/>
          </p:cNvSpPr>
          <p:nvPr>
            <p:ph type="title"/>
          </p:nvPr>
        </p:nvSpPr>
        <p:spPr/>
        <p:txBody>
          <a:bodyPr/>
          <a:lstStyle/>
          <a:p>
            <a:r>
              <a:rPr lang="en-US" dirty="0"/>
              <a:t>Bibliography </a:t>
            </a:r>
            <a:endParaRPr lang="en-GB" dirty="0"/>
          </a:p>
        </p:txBody>
      </p:sp>
      <p:sp>
        <p:nvSpPr>
          <p:cNvPr id="6" name="Content Placeholder 5">
            <a:extLst>
              <a:ext uri="{FF2B5EF4-FFF2-40B4-BE49-F238E27FC236}">
                <a16:creationId xmlns:a16="http://schemas.microsoft.com/office/drawing/2014/main" id="{E50608E7-58EF-D4C8-F40C-ECB3E709BDAE}"/>
              </a:ext>
            </a:extLst>
          </p:cNvPr>
          <p:cNvSpPr>
            <a:spLocks noGrp="1"/>
          </p:cNvSpPr>
          <p:nvPr>
            <p:ph idx="1"/>
          </p:nvPr>
        </p:nvSpPr>
        <p:spPr/>
        <p:txBody>
          <a:bodyPr>
            <a:normAutofit/>
          </a:bodyPr>
          <a:lstStyle/>
          <a:p>
            <a:r>
              <a:rPr lang="en-GB" sz="1200" dirty="0">
                <a:cs typeface="Arial" panose="020B0604020202020204" pitchFamily="34" charset="0"/>
              </a:rPr>
              <a:t>Andrew Curry, “Can Auschwitz Be Saved?”, Smithsonian Magazine, February 2010, (Accessed March 6th 2023), Available from: </a:t>
            </a:r>
            <a:r>
              <a:rPr lang="en-GB" sz="1200" dirty="0">
                <a:cs typeface="Arial" panose="020B0604020202020204" pitchFamily="34" charset="0"/>
                <a:hlinkClick r:id="rId2"/>
              </a:rPr>
              <a:t>https://www.smithsonianmag.com/history/</a:t>
            </a:r>
            <a:r>
              <a:rPr lang="en-GB" sz="1200">
                <a:cs typeface="Arial" panose="020B0604020202020204" pitchFamily="34" charset="0"/>
                <a:hlinkClick r:id="rId2"/>
              </a:rPr>
              <a:t>can-auschwitz-be-saved-4650863/</a:t>
            </a:r>
            <a:r>
              <a:rPr lang="en-GB" sz="1200">
                <a:cs typeface="Arial" panose="020B0604020202020204" pitchFamily="34" charset="0"/>
              </a:rPr>
              <a:t>    </a:t>
            </a:r>
            <a:endParaRPr lang="en-GB" sz="1200" dirty="0">
              <a:cs typeface="Arial" panose="020B0604020202020204" pitchFamily="34" charset="0"/>
            </a:endParaRPr>
          </a:p>
          <a:p>
            <a:r>
              <a:rPr lang="en-GB" sz="1200" dirty="0">
                <a:cs typeface="Arial" panose="020B0604020202020204" pitchFamily="34" charset="0"/>
              </a:rPr>
              <a:t>Collins, “Definition of 'dark tourism’”, Collins Dictionary, (Accessed March 4th 2023), Available from: </a:t>
            </a:r>
            <a:r>
              <a:rPr lang="en-GB" sz="1200" dirty="0">
                <a:cs typeface="Arial" panose="020B0604020202020204" pitchFamily="34" charset="0"/>
                <a:hlinkClick r:id="rId3"/>
              </a:rPr>
              <a:t>https://www.collinsdictionary.com/dictionary/english/dark-tourism</a:t>
            </a:r>
            <a:r>
              <a:rPr lang="en-GB" sz="1200" dirty="0">
                <a:cs typeface="Arial" panose="020B0604020202020204" pitchFamily="34" charset="0"/>
              </a:rPr>
              <a:t>  </a:t>
            </a:r>
          </a:p>
          <a:p>
            <a:r>
              <a:rPr lang="en-GB" sz="1200" dirty="0">
                <a:cs typeface="Arial" panose="020B0604020202020204" pitchFamily="34" charset="0"/>
              </a:rPr>
              <a:t>Hannah Sampson, “Dark tourism, explained”, The Washington Post, November 13th 2019, (Accessed March 2nd 2023), Available from: </a:t>
            </a:r>
            <a:r>
              <a:rPr lang="en-GB" sz="1200" dirty="0">
                <a:cs typeface="Arial" panose="020B0604020202020204" pitchFamily="34" charset="0"/>
                <a:hlinkClick r:id="rId4"/>
              </a:rPr>
              <a:t>https://www.washingtonpost.com/graphics/2019/travel/dark-tourism-explainer/#:~:text=Dark%20tourism%20refers%20to%20visiting,disaster%20%E2%80%94%20either%20natural%20or%20accidental</a:t>
            </a:r>
            <a:r>
              <a:rPr lang="en-GB" sz="1200" dirty="0">
                <a:cs typeface="Arial" panose="020B0604020202020204" pitchFamily="34" charset="0"/>
              </a:rPr>
              <a:t>.   </a:t>
            </a:r>
          </a:p>
          <a:p>
            <a:r>
              <a:rPr lang="en-GB" sz="1200" dirty="0">
                <a:cs typeface="Arial" panose="020B0604020202020204" pitchFamily="34" charset="0"/>
              </a:rPr>
              <a:t>Michael Berenbaum, “Auschwitz”, Encyclopaedia Britannica, August 26</a:t>
            </a:r>
            <a:r>
              <a:rPr lang="en-GB" sz="1200" baseline="30000" dirty="0">
                <a:cs typeface="Arial" panose="020B0604020202020204" pitchFamily="34" charset="0"/>
              </a:rPr>
              <a:t>th</a:t>
            </a:r>
            <a:r>
              <a:rPr lang="en-GB" sz="1200" dirty="0">
                <a:cs typeface="Arial" panose="020B0604020202020204" pitchFamily="34" charset="0"/>
              </a:rPr>
              <a:t> 2021, (Accessed March 5</a:t>
            </a:r>
            <a:r>
              <a:rPr lang="en-GB" sz="1200" baseline="30000" dirty="0">
                <a:cs typeface="Arial" panose="020B0604020202020204" pitchFamily="34" charset="0"/>
              </a:rPr>
              <a:t>th</a:t>
            </a:r>
            <a:r>
              <a:rPr lang="en-GB" sz="1200" dirty="0">
                <a:cs typeface="Arial" panose="020B0604020202020204" pitchFamily="34" charset="0"/>
              </a:rPr>
              <a:t> 2023), Available from:  </a:t>
            </a:r>
            <a:r>
              <a:rPr lang="en-GB" sz="1200" dirty="0">
                <a:cs typeface="Arial" panose="020B0604020202020204" pitchFamily="34" charset="0"/>
                <a:hlinkClick r:id="rId5"/>
              </a:rPr>
              <a:t>https://www.britannica.com/place/Auschwitz</a:t>
            </a:r>
            <a:r>
              <a:rPr lang="en-GB" sz="1200" dirty="0">
                <a:cs typeface="Arial" panose="020B0604020202020204" pitchFamily="34" charset="0"/>
              </a:rPr>
              <a:t> </a:t>
            </a:r>
          </a:p>
          <a:p>
            <a:r>
              <a:rPr lang="en-GB" sz="1200" dirty="0">
                <a:cs typeface="Arial" panose="020B0604020202020204" pitchFamily="34" charset="0"/>
              </a:rPr>
              <a:t>Museum of Jewish Heritage, “Auschwitz History: An Introduction”, mjhnyc.org, January 13th 2019, (Accessed March 10th 2023), Available from: </a:t>
            </a:r>
            <a:r>
              <a:rPr lang="en-GB" sz="1200" dirty="0">
                <a:cs typeface="Arial" panose="020B0604020202020204" pitchFamily="34" charset="0"/>
                <a:hlinkClick r:id="rId6"/>
              </a:rPr>
              <a:t>Https://mjhnyc.org/blog/auschwitz-history-an-introduction/</a:t>
            </a:r>
            <a:endParaRPr lang="en-GB" sz="1200" dirty="0">
              <a:cs typeface="Arial" panose="020B0604020202020204" pitchFamily="34" charset="0"/>
            </a:endParaRPr>
          </a:p>
          <a:p>
            <a:r>
              <a:rPr lang="en-GB" sz="1200" dirty="0">
                <a:cs typeface="Arial" panose="020B0604020202020204" pitchFamily="34" charset="0"/>
              </a:rPr>
              <a:t>United States Holocaust Memorial Museum, “Auschwitz”, ushmm.org, March 16</a:t>
            </a:r>
            <a:r>
              <a:rPr lang="en-GB" sz="1200" baseline="30000" dirty="0">
                <a:cs typeface="Arial" panose="020B0604020202020204" pitchFamily="34" charset="0"/>
              </a:rPr>
              <a:t>th</a:t>
            </a:r>
            <a:r>
              <a:rPr lang="en-GB" sz="1200" dirty="0">
                <a:cs typeface="Arial" panose="020B0604020202020204" pitchFamily="34" charset="0"/>
              </a:rPr>
              <a:t> 2015, (Accessed March 1</a:t>
            </a:r>
            <a:r>
              <a:rPr lang="en-GB" sz="1200" baseline="30000" dirty="0">
                <a:cs typeface="Arial" panose="020B0604020202020204" pitchFamily="34" charset="0"/>
              </a:rPr>
              <a:t>st</a:t>
            </a:r>
            <a:r>
              <a:rPr lang="en-GB" sz="1200" dirty="0">
                <a:cs typeface="Arial" panose="020B0604020202020204" pitchFamily="34" charset="0"/>
              </a:rPr>
              <a:t> 2023), Available from: </a:t>
            </a:r>
            <a:r>
              <a:rPr lang="en-GB" sz="1200" dirty="0">
                <a:cs typeface="Arial" panose="020B0604020202020204" pitchFamily="34" charset="0"/>
                <a:hlinkClick r:id="rId7"/>
              </a:rPr>
              <a:t>https://encyclopedia.ushmm.org/content/en/article/auschwitz</a:t>
            </a:r>
            <a:endParaRPr lang="en-GB" sz="1200" dirty="0">
              <a:cs typeface="Arial" panose="020B0604020202020204" pitchFamily="34" charset="0"/>
            </a:endParaRPr>
          </a:p>
          <a:p>
            <a:endParaRPr lang="en-GB" sz="1200" dirty="0">
              <a:cs typeface="Arial" panose="020B0604020202020204" pitchFamily="34" charset="0"/>
            </a:endParaRPr>
          </a:p>
          <a:p>
            <a:endParaRPr lang="en-GB" dirty="0"/>
          </a:p>
        </p:txBody>
      </p:sp>
    </p:spTree>
    <p:extLst>
      <p:ext uri="{BB962C8B-B14F-4D97-AF65-F5344CB8AC3E}">
        <p14:creationId xmlns:p14="http://schemas.microsoft.com/office/powerpoint/2010/main" val="2663242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E8B826"/>
      </a:accent1>
      <a:accent2>
        <a:srgbClr val="E2CA72"/>
      </a:accent2>
      <a:accent3>
        <a:srgbClr val="BD723B"/>
      </a:accent3>
      <a:accent4>
        <a:srgbClr val="AE9376"/>
      </a:accent4>
      <a:accent5>
        <a:srgbClr val="A77F41"/>
      </a:accent5>
      <a:accent6>
        <a:srgbClr val="A1AE79"/>
      </a:accent6>
      <a:hlink>
        <a:srgbClr val="F1D06A"/>
      </a:hlink>
      <a:folHlink>
        <a:srgbClr val="EDDCA8"/>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D5CBAF11-69B7-47EA-BC01-41F77058C2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1090</TotalTime>
  <Words>2092</Words>
  <Application>Microsoft Office PowerPoint</Application>
  <PresentationFormat>Widescreen</PresentationFormat>
  <Paragraphs>73</Paragraphs>
  <Slides>21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Calisto MT</vt:lpstr>
      <vt:lpstr>Wingdings 2</vt:lpstr>
      <vt:lpstr>Slate</vt:lpstr>
      <vt:lpstr>Difficult Heritage / Dark Tourism </vt:lpstr>
      <vt:lpstr>PowerPoint Presentation</vt:lpstr>
      <vt:lpstr>Should this be a tourist destination? </vt:lpstr>
      <vt:lpstr>This is Auschwitz. </vt:lpstr>
      <vt:lpstr>Introduction </vt:lpstr>
      <vt:lpstr>What Is Dark Tourism? </vt:lpstr>
      <vt:lpstr>History of Auschwitz  </vt:lpstr>
      <vt:lpstr>Auschwitz Today </vt:lpstr>
      <vt:lpstr>Used Zyklon B Containers </vt:lpstr>
      <vt:lpstr>Shoes Of Victims </vt:lpstr>
      <vt:lpstr>Room Interior Representation</vt:lpstr>
      <vt:lpstr>Crematorium Furnace And Mechanism Exhibit  </vt:lpstr>
      <vt:lpstr>Diorama Of A Gas Chamber </vt:lpstr>
      <vt:lpstr>Ruins Of Gas Chamber </vt:lpstr>
      <vt:lpstr>Should Auschwitz be open? </vt:lpstr>
      <vt:lpstr>Should Auschwitz be closed?</vt:lpstr>
      <vt:lpstr>PowerPoint Presentation</vt:lpstr>
      <vt:lpstr>PowerPoint Presentation</vt:lpstr>
      <vt:lpstr>What Do You Think?</vt:lpstr>
      <vt:lpstr>References </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Difficult Heritage /  Dark Tourism </dc:title>
  <dc:creator>Kurtis Lloyd Williams (1801031)</dc:creator>
  <cp:lastModifiedBy>Kurtis Lloyd Williams (1801031)</cp:lastModifiedBy>
  <cp:revision>58</cp:revision>
  <dcterms:created xsi:type="dcterms:W3CDTF">2023-02-22T00:47:33Z</dcterms:created>
  <dcterms:modified xsi:type="dcterms:W3CDTF">2023-03-18T15:44:12Z</dcterms:modified>
</cp:coreProperties>
</file>