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rts/chart1.xml" ContentType="application/vnd.openxmlformats-officedocument.drawingml.chart+xml"/>
  <Override PartName="/ppt/charts/chart2.xml" ContentType="application/vnd.openxmlformats-officedocument.drawingml.chart+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1"/>
  </p:notesMasterIdLst>
  <p:sldIdLst>
    <p:sldId id="256" r:id="rId5"/>
    <p:sldId id="257" r:id="rId6"/>
    <p:sldId id="258" r:id="rId7"/>
    <p:sldId id="259" r:id="rId8"/>
    <p:sldId id="260" r:id="rId9"/>
    <p:sldId id="261" r:id="rId10"/>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63" d="100"/>
          <a:sy n="63" d="100"/>
        </p:scale>
        <p:origin x="780" y="5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title>
      <c:tx>
        <c:rich>
          <a:bodyPr/>
          <a:lstStyle/>
          <a:p>
            <a:pPr algn="l">
              <a:defRPr sz="1400" b="0" i="0" u="none" strike="noStrike">
                <a:solidFill>
                  <a:srgbClr val="5C2A41"/>
                </a:solidFill>
                <a:latin typeface="Calibri"/>
              </a:defRPr>
            </a:pPr>
            <a:r>
              <a:rPr lang="en-US" sz="1400" b="0" i="0" u="none" strike="noStrike">
                <a:solidFill>
                  <a:srgbClr val="5C2A41"/>
                </a:solidFill>
                <a:latin typeface="Calibri"/>
              </a:rPr>
              <a:t>Barriers to Implementation: Key Sources Citing Each</a:t>
            </a:r>
          </a:p>
        </c:rich>
      </c:tx>
      <c:overlay val="0"/>
    </c:title>
    <c:autoTitleDeleted val="0"/>
    <c:plotArea>
      <c:layout/>
      <c:barChart>
        <c:barDir val="col"/>
        <c:grouping val="clustered"/>
        <c:varyColors val="0"/>
        <c:ser>
          <c:idx val="0"/>
          <c:order val="0"/>
          <c:tx>
            <c:strRef>
              <c:f>Sheet1!$B$1</c:f>
              <c:strCache>
                <c:ptCount val="1"/>
                <c:pt idx="0">
                  <c:v>Key sources</c:v>
                </c:pt>
              </c:strCache>
            </c:strRef>
          </c:tx>
          <c:spPr>
            <a:solidFill>
              <a:srgbClr val="5C2A41"/>
            </a:solidFill>
            <a:effectLst/>
          </c:spPr>
          <c:invertIfNegative val="0"/>
          <c:dLbls>
            <c:numFmt formatCode="#,##0" sourceLinked="0"/>
            <c:spPr>
              <a:noFill/>
              <a:ln>
                <a:noFill/>
              </a:ln>
              <a:effectLst/>
            </c:spPr>
            <c:txPr>
              <a:bodyPr/>
              <a:lstStyle/>
              <a:p>
                <a:pPr>
                  <a:defRPr sz="900" b="0" i="0" u="none" strike="noStrike">
                    <a:solidFill>
                      <a:srgbClr val="5C2A41"/>
                    </a:solidFill>
                    <a:latin typeface="Calibri"/>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Staffing shortages</c:v>
                </c:pt>
                <c:pt idx="1">
                  <c:v>Inadequate training</c:v>
                </c:pt>
                <c:pt idx="2">
                  <c:v>Organisational culture</c:v>
                </c:pt>
                <c:pt idx="3">
                  <c:v>Resource constraints</c:v>
                </c:pt>
              </c:strCache>
            </c:strRef>
          </c:cat>
          <c:val>
            <c:numRef>
              <c:f>Sheet1!$B$2:$B$5</c:f>
              <c:numCache>
                <c:formatCode>General</c:formatCode>
                <c:ptCount val="4"/>
                <c:pt idx="0">
                  <c:v>2</c:v>
                </c:pt>
                <c:pt idx="1">
                  <c:v>2</c:v>
                </c:pt>
                <c:pt idx="2">
                  <c:v>1</c:v>
                </c:pt>
                <c:pt idx="3">
                  <c:v>2</c:v>
                </c:pt>
              </c:numCache>
            </c:numRef>
          </c:val>
          <c:extLst>
            <c:ext xmlns:c16="http://schemas.microsoft.com/office/drawing/2014/chart" uri="{C3380CC4-5D6E-409C-BE32-E72D297353CC}">
              <c16:uniqueId val="{00000000-504A-4465-88BD-235101B1FC2B}"/>
            </c:ext>
          </c:extLst>
        </c:ser>
        <c:dLbls>
          <c:showLegendKey val="0"/>
          <c:showVal val="1"/>
          <c:showCatName val="0"/>
          <c:showSerName val="0"/>
          <c:showPercent val="0"/>
          <c:showBubbleSize val="0"/>
        </c:dLbls>
        <c:gapWidth val="150"/>
        <c:axId val="166111488"/>
        <c:axId val="166446592"/>
      </c:barChart>
      <c:catAx>
        <c:axId val="166111488"/>
        <c:scaling>
          <c:orientation val="minMax"/>
        </c:scaling>
        <c:delete val="0"/>
        <c:axPos val="b"/>
        <c:numFmt formatCode="General" sourceLinked="1"/>
        <c:majorTickMark val="out"/>
        <c:minorTickMark val="none"/>
        <c:tickLblPos val="low"/>
        <c:spPr>
          <a:ln w="12700" cap="flat">
            <a:solidFill>
              <a:srgbClr val="E9C6CE"/>
            </a:solidFill>
            <a:prstDash val="solid"/>
            <a:round/>
          </a:ln>
        </c:spPr>
        <c:txPr>
          <a:bodyPr/>
          <a:lstStyle/>
          <a:p>
            <a:pPr>
              <a:defRPr sz="1100" b="0" i="0" u="none" strike="noStrike">
                <a:solidFill>
                  <a:srgbClr val="8A6874"/>
                </a:solidFill>
                <a:latin typeface="Calibri"/>
              </a:defRPr>
            </a:pPr>
            <a:endParaRPr lang="en-US"/>
          </a:p>
        </c:txPr>
        <c:crossAx val="166446592"/>
        <c:crosses val="autoZero"/>
        <c:auto val="1"/>
        <c:lblAlgn val="ctr"/>
        <c:lblOffset val="100"/>
        <c:noMultiLvlLbl val="1"/>
      </c:catAx>
      <c:valAx>
        <c:axId val="166446592"/>
        <c:scaling>
          <c:orientation val="minMax"/>
          <c:max val="3"/>
          <c:min val="0"/>
        </c:scaling>
        <c:delete val="1"/>
        <c:axPos val="l"/>
        <c:numFmt formatCode="General" sourceLinked="0"/>
        <c:majorTickMark val="out"/>
        <c:minorTickMark val="none"/>
        <c:tickLblPos val="nextTo"/>
        <c:crossAx val="166111488"/>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title>
      <c:tx>
        <c:rich>
          <a:bodyPr/>
          <a:lstStyle/>
          <a:p>
            <a:pPr algn="l">
              <a:defRPr sz="1050" b="0" i="0" u="none" strike="noStrike">
                <a:solidFill>
                  <a:srgbClr val="5C2A41"/>
                </a:solidFill>
                <a:latin typeface="Calibri"/>
              </a:defRPr>
            </a:pPr>
            <a:r>
              <a:rPr lang="en-US" sz="1400" b="0" i="0" u="none" strike="noStrike" dirty="0">
                <a:solidFill>
                  <a:srgbClr val="5C2A41"/>
                </a:solidFill>
                <a:latin typeface="Calibri"/>
              </a:rPr>
              <a:t>Consistency of Evidence Across Outcome Domains</a:t>
            </a:r>
          </a:p>
        </c:rich>
      </c:tx>
      <c:overlay val="0"/>
    </c:title>
    <c:autoTitleDeleted val="0"/>
    <c:plotArea>
      <c:layout/>
      <c:barChart>
        <c:barDir val="bar"/>
        <c:grouping val="clustered"/>
        <c:varyColors val="0"/>
        <c:ser>
          <c:idx val="0"/>
          <c:order val="0"/>
          <c:tx>
            <c:strRef>
              <c:f>Sheet1!$B$1</c:f>
              <c:strCache>
                <c:ptCount val="1"/>
                <c:pt idx="0">
                  <c:v>Consistency</c:v>
                </c:pt>
              </c:strCache>
            </c:strRef>
          </c:tx>
          <c:spPr>
            <a:solidFill>
              <a:srgbClr val="B4657A"/>
            </a:solidFill>
            <a:effectLst/>
          </c:spPr>
          <c:invertIfNegative val="0"/>
          <c:dLbls>
            <c:numFmt formatCode="#,##0" sourceLinked="0"/>
            <c:spPr>
              <a:noFill/>
              <a:ln>
                <a:noFill/>
              </a:ln>
              <a:effectLst/>
            </c:spPr>
            <c:txPr>
              <a:bodyPr/>
              <a:lstStyle/>
              <a:p>
                <a:pPr>
                  <a:defRPr sz="900" b="0" i="0" u="none" strike="noStrike">
                    <a:solidFill>
                      <a:srgbClr val="5C2A41"/>
                    </a:solidFill>
                    <a:latin typeface="Calibri"/>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Psychological wellbeing</c:v>
                </c:pt>
                <c:pt idx="1">
                  <c:v>Behavioural symptoms</c:v>
                </c:pt>
                <c:pt idx="2">
                  <c:v>Social interaction / QoL</c:v>
                </c:pt>
                <c:pt idx="3">
                  <c:v>Equity (cognitive level)</c:v>
                </c:pt>
              </c:strCache>
            </c:strRef>
          </c:cat>
          <c:val>
            <c:numRef>
              <c:f>Sheet1!$B$2:$B$5</c:f>
              <c:numCache>
                <c:formatCode>General</c:formatCode>
                <c:ptCount val="4"/>
                <c:pt idx="0">
                  <c:v>2.5</c:v>
                </c:pt>
                <c:pt idx="1">
                  <c:v>1.5</c:v>
                </c:pt>
                <c:pt idx="2">
                  <c:v>1.5</c:v>
                </c:pt>
                <c:pt idx="3">
                  <c:v>3</c:v>
                </c:pt>
              </c:numCache>
            </c:numRef>
          </c:val>
          <c:extLst>
            <c:ext xmlns:c16="http://schemas.microsoft.com/office/drawing/2014/chart" uri="{C3380CC4-5D6E-409C-BE32-E72D297353CC}">
              <c16:uniqueId val="{00000000-7882-44D0-AA1D-67A9BFD42166}"/>
            </c:ext>
          </c:extLst>
        </c:ser>
        <c:dLbls>
          <c:showLegendKey val="0"/>
          <c:showVal val="1"/>
          <c:showCatName val="0"/>
          <c:showSerName val="0"/>
          <c:showPercent val="0"/>
          <c:showBubbleSize val="0"/>
        </c:dLbls>
        <c:gapWidth val="150"/>
        <c:axId val="172648704"/>
        <c:axId val="173450752"/>
      </c:barChart>
      <c:catAx>
        <c:axId val="172648704"/>
        <c:scaling>
          <c:orientation val="minMax"/>
        </c:scaling>
        <c:delete val="0"/>
        <c:axPos val="l"/>
        <c:numFmt formatCode="General" sourceLinked="1"/>
        <c:majorTickMark val="out"/>
        <c:minorTickMark val="none"/>
        <c:tickLblPos val="nextTo"/>
        <c:spPr>
          <a:ln w="12700" cap="flat">
            <a:solidFill>
              <a:srgbClr val="E9C6CE"/>
            </a:solidFill>
            <a:prstDash val="solid"/>
            <a:round/>
          </a:ln>
        </c:spPr>
        <c:txPr>
          <a:bodyPr/>
          <a:lstStyle/>
          <a:p>
            <a:pPr>
              <a:defRPr sz="1050" b="0" i="0" u="none" strike="noStrike">
                <a:solidFill>
                  <a:srgbClr val="8A6874"/>
                </a:solidFill>
                <a:latin typeface="Calibri"/>
              </a:defRPr>
            </a:pPr>
            <a:endParaRPr lang="en-US"/>
          </a:p>
        </c:txPr>
        <c:crossAx val="173450752"/>
        <c:crosses val="autoZero"/>
        <c:auto val="1"/>
        <c:lblAlgn val="ctr"/>
        <c:lblOffset val="100"/>
        <c:noMultiLvlLbl val="1"/>
      </c:catAx>
      <c:valAx>
        <c:axId val="173450752"/>
        <c:scaling>
          <c:orientation val="minMax"/>
          <c:max val="3"/>
          <c:min val="0"/>
        </c:scaling>
        <c:delete val="1"/>
        <c:axPos val="b"/>
        <c:numFmt formatCode="General" sourceLinked="0"/>
        <c:majorTickMark val="out"/>
        <c:minorTickMark val="none"/>
        <c:tickLblPos val="low"/>
        <c:crossAx val="17264870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6096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609600"/>
          </a:xfrm>
          <a:prstGeom prst="rect">
            <a:avLst/>
          </a:prstGeom>
        </p:spPr>
        <p:txBody>
          <a:bodyPr vert="horz" lIns="91440" tIns="45720" rIns="91440" bIns="45720" rtlCol="0"/>
          <a:lstStyle>
            <a:lvl1pPr algn="r">
              <a:defRPr sz="1200"/>
            </a:lvl1pPr>
          </a:lstStyle>
          <a:p>
            <a:fld id="{CCD1500D-9C6E-4C5A-BEC2-EA26546F621D}" type="datetimeFigureOut">
              <a:rPr lang="en-US" smtClean="0"/>
              <a:t>7/25/2026</a:t>
            </a:fld>
            <a:endParaRPr lang="en-US"/>
          </a:p>
        </p:txBody>
      </p:sp>
      <p:sp>
        <p:nvSpPr>
          <p:cNvPr id="4" name="Slide Image Placeholder 3"/>
          <p:cNvSpPr>
            <a:spLocks noGrp="1" noRot="1" noChangeAspect="1"/>
          </p:cNvSpPr>
          <p:nvPr>
            <p:ph type="sldImg" idx="2"/>
          </p:nvPr>
        </p:nvSpPr>
        <p:spPr>
          <a:xfrm>
            <a:off x="-635000" y="914400"/>
            <a:ext cx="8128000" cy="4572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5791200"/>
            <a:ext cx="5486400" cy="54864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11580813"/>
            <a:ext cx="2971800" cy="6096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11580813"/>
            <a:ext cx="2971800" cy="609600"/>
          </a:xfrm>
          <a:prstGeom prst="rect">
            <a:avLst/>
          </a:prstGeom>
        </p:spPr>
        <p:txBody>
          <a:bodyPr vert="horz" lIns="91440" tIns="45720" rIns="91440" bIns="45720" rtlCol="0" anchor="b"/>
          <a:lstStyle>
            <a:lvl1pPr algn="r">
              <a:defRPr sz="1200"/>
            </a:lvl1pPr>
          </a:lstStyle>
          <a:p>
            <a:fld id="{3F55E745-97A0-4EA9-BEE2-1BD480D3DE67}" type="slidenum">
              <a:rPr lang="en-US" smtClean="0"/>
              <a:t>‹#›</a:t>
            </a:fld>
            <a:endParaRPr lang="en-US"/>
          </a:p>
        </p:txBody>
      </p:sp>
    </p:spTree>
    <p:extLst>
      <p:ext uri="{BB962C8B-B14F-4D97-AF65-F5344CB8AC3E}">
        <p14:creationId xmlns:p14="http://schemas.microsoft.com/office/powerpoint/2010/main" val="12061520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chart" Target="../charts/char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5C2A41"/>
        </a:solidFill>
        <a:effectLst/>
      </p:bgPr>
    </p:bg>
    <p:spTree>
      <p:nvGrpSpPr>
        <p:cNvPr id="1" name=""/>
        <p:cNvGrpSpPr/>
        <p:nvPr/>
      </p:nvGrpSpPr>
      <p:grpSpPr>
        <a:xfrm>
          <a:off x="0" y="0"/>
          <a:ext cx="0" cy="0"/>
          <a:chOff x="0" y="0"/>
          <a:chExt cx="0" cy="0"/>
        </a:xfrm>
      </p:grpSpPr>
      <p:sp>
        <p:nvSpPr>
          <p:cNvPr id="2" name="Shape 0"/>
          <p:cNvSpPr/>
          <p:nvPr/>
        </p:nvSpPr>
        <p:spPr>
          <a:xfrm>
            <a:off x="502920" y="457200"/>
            <a:ext cx="11185855" cy="0"/>
          </a:xfrm>
          <a:prstGeom prst="line">
            <a:avLst/>
          </a:prstGeom>
          <a:noFill/>
          <a:ln w="9525">
            <a:solidFill>
              <a:srgbClr val="B4657A">
                <a:alpha val="55000"/>
              </a:srgbClr>
            </a:solidFill>
            <a:prstDash val="solid"/>
          </a:ln>
        </p:spPr>
        <p:txBody>
          <a:bodyPr/>
          <a:lstStyle/>
          <a:p>
            <a:endParaRPr lang="en-GB"/>
          </a:p>
        </p:txBody>
      </p:sp>
      <p:sp>
        <p:nvSpPr>
          <p:cNvPr id="3" name="Shape 1"/>
          <p:cNvSpPr/>
          <p:nvPr/>
        </p:nvSpPr>
        <p:spPr>
          <a:xfrm>
            <a:off x="502920" y="6400800"/>
            <a:ext cx="11185855" cy="0"/>
          </a:xfrm>
          <a:prstGeom prst="line">
            <a:avLst/>
          </a:prstGeom>
          <a:noFill/>
          <a:ln w="9525">
            <a:solidFill>
              <a:srgbClr val="B4657A">
                <a:alpha val="55000"/>
              </a:srgbClr>
            </a:solidFill>
            <a:prstDash val="solid"/>
          </a:ln>
        </p:spPr>
        <p:txBody>
          <a:bodyPr/>
          <a:lstStyle/>
          <a:p>
            <a:endParaRPr lang="en-GB"/>
          </a:p>
        </p:txBody>
      </p:sp>
      <p:sp>
        <p:nvSpPr>
          <p:cNvPr id="4" name="Shape 2"/>
          <p:cNvSpPr/>
          <p:nvPr/>
        </p:nvSpPr>
        <p:spPr>
          <a:xfrm>
            <a:off x="2517569" y="685800"/>
            <a:ext cx="6638306" cy="1371600"/>
          </a:xfrm>
          <a:prstGeom prst="rect">
            <a:avLst/>
          </a:prstGeom>
          <a:solidFill>
            <a:srgbClr val="FFFFFF"/>
          </a:solidFill>
          <a:ln/>
        </p:spPr>
        <p:txBody>
          <a:bodyPr/>
          <a:lstStyle/>
          <a:p>
            <a:endParaRPr lang="en-GB"/>
          </a:p>
        </p:txBody>
      </p:sp>
      <p:pic>
        <p:nvPicPr>
          <p:cNvPr id="5" name="Image 0" descr="/home/claude/work/assets/uwtsd_logo.png"/>
          <p:cNvPicPr>
            <a:picLocks noChangeAspect="1"/>
          </p:cNvPicPr>
          <p:nvPr/>
        </p:nvPicPr>
        <p:blipFill>
          <a:blip r:embed="rId3"/>
          <a:stretch>
            <a:fillRect/>
          </a:stretch>
        </p:blipFill>
        <p:spPr>
          <a:xfrm>
            <a:off x="3445549" y="841247"/>
            <a:ext cx="4916747" cy="1201217"/>
          </a:xfrm>
          <a:prstGeom prst="rect">
            <a:avLst/>
          </a:prstGeom>
        </p:spPr>
      </p:pic>
      <p:sp>
        <p:nvSpPr>
          <p:cNvPr id="6" name="Text 3"/>
          <p:cNvSpPr/>
          <p:nvPr/>
        </p:nvSpPr>
        <p:spPr>
          <a:xfrm>
            <a:off x="502920" y="2238499"/>
            <a:ext cx="11185855" cy="274320"/>
          </a:xfrm>
          <a:prstGeom prst="rect">
            <a:avLst/>
          </a:prstGeom>
          <a:noFill/>
          <a:ln/>
        </p:spPr>
        <p:txBody>
          <a:bodyPr wrap="square" lIns="0" tIns="0" rIns="0" bIns="0" rtlCol="0" anchor="ctr"/>
          <a:lstStyle/>
          <a:p>
            <a:pPr marL="0" indent="0" algn="ctr">
              <a:buNone/>
            </a:pPr>
            <a:r>
              <a:rPr lang="en-US" sz="1200" b="1" kern="0" spc="300" dirty="0">
                <a:solidFill>
                  <a:srgbClr val="E9C6CE"/>
                </a:solidFill>
                <a:latin typeface="Calibri" pitchFamily="34" charset="0"/>
                <a:ea typeface="Calibri" pitchFamily="34" charset="-122"/>
                <a:cs typeface="Calibri" pitchFamily="34" charset="-120"/>
              </a:rPr>
              <a:t>METHODS AND SEARCH STRATEGY · ACADEMIC POSTER</a:t>
            </a:r>
            <a:endParaRPr lang="en-US" sz="1200" dirty="0"/>
          </a:p>
        </p:txBody>
      </p:sp>
      <p:sp>
        <p:nvSpPr>
          <p:cNvPr id="7" name="Text 4"/>
          <p:cNvSpPr/>
          <p:nvPr/>
        </p:nvSpPr>
        <p:spPr>
          <a:xfrm>
            <a:off x="502920" y="2520419"/>
            <a:ext cx="11185855" cy="274320"/>
          </a:xfrm>
          <a:prstGeom prst="rect">
            <a:avLst/>
          </a:prstGeom>
          <a:noFill/>
          <a:ln/>
        </p:spPr>
        <p:txBody>
          <a:bodyPr wrap="square" lIns="0" tIns="0" rIns="0" bIns="0" rtlCol="0" anchor="ctr"/>
          <a:lstStyle/>
          <a:p>
            <a:pPr marL="0" indent="0" algn="ctr">
              <a:buNone/>
            </a:pPr>
            <a:r>
              <a:rPr lang="en-US" sz="1300" i="1" dirty="0">
                <a:solidFill>
                  <a:srgbClr val="D9BEC7"/>
                </a:solidFill>
                <a:latin typeface="Garamond" pitchFamily="34" charset="0"/>
                <a:ea typeface="Garamond" pitchFamily="34" charset="-122"/>
                <a:cs typeface="Garamond" pitchFamily="34" charset="-120"/>
              </a:rPr>
              <a:t>BSc (Hons) Health and Social Care</a:t>
            </a:r>
            <a:endParaRPr lang="en-US" sz="1300" dirty="0"/>
          </a:p>
        </p:txBody>
      </p:sp>
      <p:sp>
        <p:nvSpPr>
          <p:cNvPr id="8" name="Shape 5"/>
          <p:cNvSpPr/>
          <p:nvPr/>
        </p:nvSpPr>
        <p:spPr>
          <a:xfrm>
            <a:off x="5638648" y="2651760"/>
            <a:ext cx="914400" cy="0"/>
          </a:xfrm>
          <a:prstGeom prst="line">
            <a:avLst/>
          </a:prstGeom>
          <a:noFill/>
          <a:ln w="15875">
            <a:solidFill>
              <a:srgbClr val="B4657A"/>
            </a:solidFill>
            <a:prstDash val="solid"/>
          </a:ln>
        </p:spPr>
        <p:txBody>
          <a:bodyPr/>
          <a:lstStyle/>
          <a:p>
            <a:endParaRPr lang="en-GB"/>
          </a:p>
        </p:txBody>
      </p:sp>
      <p:sp>
        <p:nvSpPr>
          <p:cNvPr id="9" name="Text 6"/>
          <p:cNvSpPr/>
          <p:nvPr/>
        </p:nvSpPr>
        <p:spPr>
          <a:xfrm>
            <a:off x="1188720" y="2871216"/>
            <a:ext cx="9814255" cy="1508760"/>
          </a:xfrm>
          <a:prstGeom prst="rect">
            <a:avLst/>
          </a:prstGeom>
          <a:noFill/>
          <a:ln/>
        </p:spPr>
        <p:txBody>
          <a:bodyPr wrap="square" lIns="0" tIns="0" rIns="0" bIns="0" rtlCol="0" anchor="t"/>
          <a:lstStyle/>
          <a:p>
            <a:pPr marL="0" indent="0" algn="ctr">
              <a:lnSpc>
                <a:spcPct val="115000"/>
              </a:lnSpc>
              <a:buNone/>
            </a:pPr>
            <a:r>
              <a:rPr lang="en-US" sz="2500" b="1" dirty="0">
                <a:solidFill>
                  <a:srgbClr val="FFFFFF"/>
                </a:solidFill>
                <a:latin typeface="Garamond" pitchFamily="34" charset="0"/>
                <a:ea typeface="Garamond" pitchFamily="34" charset="-122"/>
                <a:cs typeface="Garamond" pitchFamily="34" charset="-120"/>
              </a:rPr>
              <a:t>The Effectiveness of Person-Centred Care in Improving Outcomes for Older Adults in Residential Care in the United Kingdom</a:t>
            </a:r>
            <a:endParaRPr lang="en-US" sz="2500" dirty="0"/>
          </a:p>
        </p:txBody>
      </p:sp>
      <p:sp>
        <p:nvSpPr>
          <p:cNvPr id="10" name="Shape 7"/>
          <p:cNvSpPr/>
          <p:nvPr/>
        </p:nvSpPr>
        <p:spPr>
          <a:xfrm>
            <a:off x="6095848" y="4709160"/>
            <a:ext cx="0" cy="1097280"/>
          </a:xfrm>
          <a:prstGeom prst="line">
            <a:avLst/>
          </a:prstGeom>
          <a:noFill/>
          <a:ln w="9525">
            <a:solidFill>
              <a:srgbClr val="B4657A">
                <a:alpha val="60000"/>
              </a:srgbClr>
            </a:solidFill>
            <a:prstDash val="solid"/>
          </a:ln>
        </p:spPr>
        <p:txBody>
          <a:bodyPr/>
          <a:lstStyle/>
          <a:p>
            <a:endParaRPr lang="en-GB"/>
          </a:p>
        </p:txBody>
      </p:sp>
      <p:sp>
        <p:nvSpPr>
          <p:cNvPr id="11" name="Shape 8"/>
          <p:cNvSpPr/>
          <p:nvPr/>
        </p:nvSpPr>
        <p:spPr>
          <a:xfrm>
            <a:off x="2621128" y="5257800"/>
            <a:ext cx="6949440" cy="0"/>
          </a:xfrm>
          <a:prstGeom prst="line">
            <a:avLst/>
          </a:prstGeom>
          <a:noFill/>
          <a:ln w="9525">
            <a:solidFill>
              <a:srgbClr val="B4657A">
                <a:alpha val="60000"/>
              </a:srgbClr>
            </a:solidFill>
            <a:prstDash val="solid"/>
          </a:ln>
        </p:spPr>
        <p:txBody>
          <a:bodyPr/>
          <a:lstStyle/>
          <a:p>
            <a:endParaRPr lang="en-GB"/>
          </a:p>
        </p:txBody>
      </p:sp>
      <p:sp>
        <p:nvSpPr>
          <p:cNvPr id="12" name="Text 9"/>
          <p:cNvSpPr/>
          <p:nvPr/>
        </p:nvSpPr>
        <p:spPr>
          <a:xfrm>
            <a:off x="2346808" y="4754880"/>
            <a:ext cx="3749040" cy="256032"/>
          </a:xfrm>
          <a:prstGeom prst="rect">
            <a:avLst/>
          </a:prstGeom>
          <a:noFill/>
          <a:ln/>
        </p:spPr>
        <p:txBody>
          <a:bodyPr wrap="square" lIns="0" tIns="0" rIns="0" bIns="0" rtlCol="0" anchor="ctr"/>
          <a:lstStyle/>
          <a:p>
            <a:pPr marL="0" indent="0" algn="ctr">
              <a:buNone/>
            </a:pPr>
            <a:r>
              <a:rPr lang="en-US" sz="950" b="1" kern="0" spc="150" dirty="0">
                <a:solidFill>
                  <a:srgbClr val="E9C6CE"/>
                </a:solidFill>
                <a:latin typeface="Calibri" pitchFamily="34" charset="0"/>
                <a:ea typeface="Calibri" pitchFamily="34" charset="-122"/>
                <a:cs typeface="Calibri" pitchFamily="34" charset="-120"/>
              </a:rPr>
              <a:t>STUDENT NAME</a:t>
            </a:r>
            <a:endParaRPr lang="en-US" sz="950" dirty="0"/>
          </a:p>
        </p:txBody>
      </p:sp>
      <p:sp>
        <p:nvSpPr>
          <p:cNvPr id="13" name="Text 10"/>
          <p:cNvSpPr/>
          <p:nvPr/>
        </p:nvSpPr>
        <p:spPr>
          <a:xfrm>
            <a:off x="2346808" y="4935832"/>
            <a:ext cx="3749040" cy="365760"/>
          </a:xfrm>
          <a:prstGeom prst="rect">
            <a:avLst/>
          </a:prstGeom>
          <a:noFill/>
          <a:ln/>
        </p:spPr>
        <p:txBody>
          <a:bodyPr wrap="square" lIns="0" tIns="0" rIns="0" bIns="0" rtlCol="0" anchor="ctr"/>
          <a:lstStyle/>
          <a:p>
            <a:pPr marL="0" indent="0" algn="ctr">
              <a:buNone/>
            </a:pPr>
            <a:r>
              <a:rPr lang="en-US" sz="1450" dirty="0">
                <a:solidFill>
                  <a:srgbClr val="FFFFFF"/>
                </a:solidFill>
                <a:latin typeface="Garamond" pitchFamily="34" charset="0"/>
                <a:ea typeface="Garamond" pitchFamily="34" charset="-122"/>
                <a:cs typeface="Garamond" pitchFamily="34" charset="-120"/>
              </a:rPr>
              <a:t>Yahaddy Bangura</a:t>
            </a:r>
            <a:endParaRPr lang="en-US" sz="1450" dirty="0"/>
          </a:p>
        </p:txBody>
      </p:sp>
      <p:sp>
        <p:nvSpPr>
          <p:cNvPr id="14" name="Text 11"/>
          <p:cNvSpPr/>
          <p:nvPr/>
        </p:nvSpPr>
        <p:spPr>
          <a:xfrm>
            <a:off x="6095848" y="4754880"/>
            <a:ext cx="3749040" cy="256032"/>
          </a:xfrm>
          <a:prstGeom prst="rect">
            <a:avLst/>
          </a:prstGeom>
          <a:noFill/>
          <a:ln/>
        </p:spPr>
        <p:txBody>
          <a:bodyPr wrap="square" lIns="0" tIns="0" rIns="0" bIns="0" rtlCol="0" anchor="ctr"/>
          <a:lstStyle/>
          <a:p>
            <a:pPr marL="0" indent="0" algn="ctr">
              <a:buNone/>
            </a:pPr>
            <a:r>
              <a:rPr lang="en-US" sz="950" b="1" kern="0" spc="150" dirty="0">
                <a:solidFill>
                  <a:srgbClr val="E9C6CE"/>
                </a:solidFill>
                <a:latin typeface="Calibri" pitchFamily="34" charset="0"/>
                <a:ea typeface="Calibri" pitchFamily="34" charset="-122"/>
                <a:cs typeface="Calibri" pitchFamily="34" charset="-120"/>
              </a:rPr>
              <a:t>STUDENT ID</a:t>
            </a:r>
            <a:endParaRPr lang="en-US" sz="950" dirty="0"/>
          </a:p>
        </p:txBody>
      </p:sp>
      <p:sp>
        <p:nvSpPr>
          <p:cNvPr id="15" name="Text 12"/>
          <p:cNvSpPr/>
          <p:nvPr/>
        </p:nvSpPr>
        <p:spPr>
          <a:xfrm>
            <a:off x="6071784" y="4959896"/>
            <a:ext cx="3749040" cy="365760"/>
          </a:xfrm>
          <a:prstGeom prst="rect">
            <a:avLst/>
          </a:prstGeom>
          <a:noFill/>
          <a:ln/>
        </p:spPr>
        <p:txBody>
          <a:bodyPr wrap="square" lIns="0" tIns="0" rIns="0" bIns="0" rtlCol="0" anchor="ctr"/>
          <a:lstStyle/>
          <a:p>
            <a:pPr marL="0" indent="0" algn="ctr">
              <a:buNone/>
            </a:pPr>
            <a:r>
              <a:rPr lang="en-US" sz="1450" dirty="0">
                <a:solidFill>
                  <a:srgbClr val="FFFFFF"/>
                </a:solidFill>
                <a:latin typeface="Garamond" pitchFamily="34" charset="0"/>
                <a:ea typeface="Garamond" pitchFamily="34" charset="-122"/>
                <a:cs typeface="Garamond" pitchFamily="34" charset="-120"/>
              </a:rPr>
              <a:t>2315639</a:t>
            </a:r>
            <a:endParaRPr lang="en-US" sz="1450" dirty="0"/>
          </a:p>
        </p:txBody>
      </p:sp>
      <p:sp>
        <p:nvSpPr>
          <p:cNvPr id="16" name="Text 13"/>
          <p:cNvSpPr/>
          <p:nvPr/>
        </p:nvSpPr>
        <p:spPr>
          <a:xfrm>
            <a:off x="2346808" y="5394960"/>
            <a:ext cx="3749040" cy="256032"/>
          </a:xfrm>
          <a:prstGeom prst="rect">
            <a:avLst/>
          </a:prstGeom>
          <a:noFill/>
          <a:ln/>
        </p:spPr>
        <p:txBody>
          <a:bodyPr wrap="square" lIns="0" tIns="0" rIns="0" bIns="0" rtlCol="0" anchor="ctr"/>
          <a:lstStyle/>
          <a:p>
            <a:pPr marL="0" indent="0" algn="ctr">
              <a:buNone/>
            </a:pPr>
            <a:r>
              <a:rPr lang="en-US" sz="950" b="1" kern="0" spc="150" dirty="0">
                <a:solidFill>
                  <a:srgbClr val="E9C6CE"/>
                </a:solidFill>
                <a:latin typeface="Calibri" pitchFamily="34" charset="0"/>
                <a:ea typeface="Calibri" pitchFamily="34" charset="-122"/>
                <a:cs typeface="Calibri" pitchFamily="34" charset="-120"/>
              </a:rPr>
              <a:t>MODULE NAME</a:t>
            </a:r>
            <a:endParaRPr lang="en-US" sz="950" dirty="0"/>
          </a:p>
        </p:txBody>
      </p:sp>
      <p:sp>
        <p:nvSpPr>
          <p:cNvPr id="17" name="Text 14"/>
          <p:cNvSpPr/>
          <p:nvPr/>
        </p:nvSpPr>
        <p:spPr>
          <a:xfrm>
            <a:off x="2346808" y="5660136"/>
            <a:ext cx="3749040" cy="365760"/>
          </a:xfrm>
          <a:prstGeom prst="rect">
            <a:avLst/>
          </a:prstGeom>
          <a:noFill/>
          <a:ln/>
        </p:spPr>
        <p:txBody>
          <a:bodyPr wrap="square" lIns="0" tIns="0" rIns="0" bIns="0" rtlCol="0" anchor="ctr"/>
          <a:lstStyle/>
          <a:p>
            <a:pPr marL="0" indent="0" algn="ctr">
              <a:buNone/>
            </a:pPr>
            <a:r>
              <a:rPr lang="en-US" sz="1450" dirty="0">
                <a:solidFill>
                  <a:srgbClr val="FFFFFF"/>
                </a:solidFill>
                <a:latin typeface="Garamond" pitchFamily="34" charset="0"/>
                <a:ea typeface="Garamond" pitchFamily="34" charset="-122"/>
                <a:cs typeface="Garamond" pitchFamily="34" charset="-120"/>
              </a:rPr>
              <a:t>Independent Project</a:t>
            </a:r>
            <a:endParaRPr lang="en-US" sz="1450" dirty="0"/>
          </a:p>
        </p:txBody>
      </p:sp>
      <p:sp>
        <p:nvSpPr>
          <p:cNvPr id="18" name="Text 15"/>
          <p:cNvSpPr/>
          <p:nvPr/>
        </p:nvSpPr>
        <p:spPr>
          <a:xfrm>
            <a:off x="6095848" y="5394960"/>
            <a:ext cx="3749040" cy="256032"/>
          </a:xfrm>
          <a:prstGeom prst="rect">
            <a:avLst/>
          </a:prstGeom>
          <a:noFill/>
          <a:ln/>
        </p:spPr>
        <p:txBody>
          <a:bodyPr wrap="square" lIns="0" tIns="0" rIns="0" bIns="0" rtlCol="0" anchor="ctr"/>
          <a:lstStyle/>
          <a:p>
            <a:pPr marL="0" indent="0" algn="ctr">
              <a:buNone/>
            </a:pPr>
            <a:r>
              <a:rPr lang="en-US" sz="950" b="1" kern="0" spc="150" dirty="0">
                <a:solidFill>
                  <a:srgbClr val="E9C6CE"/>
                </a:solidFill>
                <a:latin typeface="Calibri" pitchFamily="34" charset="0"/>
                <a:ea typeface="Calibri" pitchFamily="34" charset="-122"/>
                <a:cs typeface="Calibri" pitchFamily="34" charset="-120"/>
              </a:rPr>
              <a:t>MODULE CODE</a:t>
            </a:r>
            <a:endParaRPr lang="en-US" sz="950" dirty="0"/>
          </a:p>
        </p:txBody>
      </p:sp>
      <p:sp>
        <p:nvSpPr>
          <p:cNvPr id="19" name="Text 16"/>
          <p:cNvSpPr/>
          <p:nvPr/>
        </p:nvSpPr>
        <p:spPr>
          <a:xfrm>
            <a:off x="6095848" y="5660136"/>
            <a:ext cx="3749040" cy="365760"/>
          </a:xfrm>
          <a:prstGeom prst="rect">
            <a:avLst/>
          </a:prstGeom>
          <a:noFill/>
          <a:ln/>
        </p:spPr>
        <p:txBody>
          <a:bodyPr wrap="square" lIns="0" tIns="0" rIns="0" bIns="0" rtlCol="0" anchor="ctr"/>
          <a:lstStyle/>
          <a:p>
            <a:pPr marL="0" indent="0" algn="ctr">
              <a:buNone/>
            </a:pPr>
            <a:r>
              <a:rPr lang="en-US" sz="1450" dirty="0">
                <a:solidFill>
                  <a:srgbClr val="FFFFFF"/>
                </a:solidFill>
                <a:latin typeface="Garamond" pitchFamily="34" charset="0"/>
                <a:ea typeface="Garamond" pitchFamily="34" charset="-122"/>
                <a:cs typeface="Garamond" pitchFamily="34" charset="-120"/>
              </a:rPr>
              <a:t>BMHP6020</a:t>
            </a:r>
            <a:endParaRPr lang="en-US" sz="1450" dirty="0"/>
          </a:p>
        </p:txBody>
      </p:sp>
      <p:sp>
        <p:nvSpPr>
          <p:cNvPr id="20" name="Text 17"/>
          <p:cNvSpPr/>
          <p:nvPr/>
        </p:nvSpPr>
        <p:spPr>
          <a:xfrm>
            <a:off x="502920" y="6144768"/>
            <a:ext cx="11185855" cy="274320"/>
          </a:xfrm>
          <a:prstGeom prst="rect">
            <a:avLst/>
          </a:prstGeom>
          <a:noFill/>
          <a:ln/>
        </p:spPr>
        <p:txBody>
          <a:bodyPr wrap="square" lIns="0" tIns="0" rIns="0" bIns="0" rtlCol="0" anchor="ctr"/>
          <a:lstStyle/>
          <a:p>
            <a:pPr marL="0" indent="0" algn="ctr">
              <a:buNone/>
            </a:pPr>
            <a:r>
              <a:rPr lang="en-US" sz="950" kern="0" spc="100" dirty="0">
                <a:solidFill>
                  <a:srgbClr val="C5A0AC"/>
                </a:solidFill>
                <a:latin typeface="Calibri" pitchFamily="34" charset="0"/>
                <a:ea typeface="Calibri" pitchFamily="34" charset="-122"/>
                <a:cs typeface="Calibri" pitchFamily="34" charset="-120"/>
              </a:rPr>
              <a:t>Academic Methodology Poster · Element 2</a:t>
            </a:r>
            <a:endParaRPr lang="en-US" sz="9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365760"/>
            <a:ext cx="11185855" cy="292608"/>
          </a:xfrm>
          <a:prstGeom prst="rect">
            <a:avLst/>
          </a:prstGeom>
          <a:noFill/>
          <a:ln/>
        </p:spPr>
        <p:txBody>
          <a:bodyPr wrap="square" lIns="0" tIns="0" rIns="0" bIns="0" rtlCol="0" anchor="ctr"/>
          <a:lstStyle/>
          <a:p>
            <a:pPr marL="0" indent="0">
              <a:buNone/>
            </a:pPr>
            <a:r>
              <a:rPr lang="en-US" sz="1050" b="1" kern="0" spc="260" dirty="0">
                <a:solidFill>
                  <a:srgbClr val="9C818A"/>
                </a:solidFill>
                <a:latin typeface="Calibri" pitchFamily="34" charset="0"/>
                <a:ea typeface="Calibri" pitchFamily="34" charset="-122"/>
                <a:cs typeface="Calibri" pitchFamily="34" charset="-120"/>
              </a:rPr>
              <a:t>METHODS AND SEARCH STRATEGY · ACADEMIC POSTER</a:t>
            </a:r>
            <a:endParaRPr lang="en-US" sz="1050" dirty="0"/>
          </a:p>
        </p:txBody>
      </p:sp>
      <p:sp>
        <p:nvSpPr>
          <p:cNvPr id="3" name="Shape 1"/>
          <p:cNvSpPr/>
          <p:nvPr/>
        </p:nvSpPr>
        <p:spPr>
          <a:xfrm>
            <a:off x="502920" y="713232"/>
            <a:ext cx="11185855" cy="0"/>
          </a:xfrm>
          <a:prstGeom prst="line">
            <a:avLst/>
          </a:prstGeom>
          <a:noFill/>
          <a:ln w="12700">
            <a:solidFill>
              <a:srgbClr val="E9C6CE"/>
            </a:solidFill>
            <a:prstDash val="solid"/>
          </a:ln>
        </p:spPr>
        <p:txBody>
          <a:bodyPr/>
          <a:lstStyle/>
          <a:p>
            <a:endParaRPr lang="en-GB"/>
          </a:p>
        </p:txBody>
      </p:sp>
      <p:sp>
        <p:nvSpPr>
          <p:cNvPr id="4" name="Shape 2"/>
          <p:cNvSpPr/>
          <p:nvPr/>
        </p:nvSpPr>
        <p:spPr>
          <a:xfrm>
            <a:off x="502920" y="960120"/>
            <a:ext cx="457200" cy="457200"/>
          </a:xfrm>
          <a:prstGeom prst="ellipse">
            <a:avLst/>
          </a:prstGeom>
          <a:solidFill>
            <a:srgbClr val="B4657A"/>
          </a:solidFill>
          <a:ln/>
        </p:spPr>
        <p:txBody>
          <a:bodyPr/>
          <a:lstStyle/>
          <a:p>
            <a:endParaRPr lang="en-GB"/>
          </a:p>
        </p:txBody>
      </p:sp>
      <p:sp>
        <p:nvSpPr>
          <p:cNvPr id="5" name="Shape 3"/>
          <p:cNvSpPr/>
          <p:nvPr/>
        </p:nvSpPr>
        <p:spPr>
          <a:xfrm>
            <a:off x="553212" y="1010412"/>
            <a:ext cx="356616" cy="356616"/>
          </a:xfrm>
          <a:prstGeom prst="ellipse">
            <a:avLst/>
          </a:prstGeom>
          <a:solidFill>
            <a:srgbClr val="5C2A41"/>
          </a:solidFill>
          <a:ln/>
        </p:spPr>
        <p:txBody>
          <a:bodyPr/>
          <a:lstStyle/>
          <a:p>
            <a:endParaRPr lang="en-GB"/>
          </a:p>
        </p:txBody>
      </p:sp>
      <p:sp>
        <p:nvSpPr>
          <p:cNvPr id="6" name="Text 4"/>
          <p:cNvSpPr/>
          <p:nvPr/>
        </p:nvSpPr>
        <p:spPr>
          <a:xfrm>
            <a:off x="502920" y="960120"/>
            <a:ext cx="457200" cy="457200"/>
          </a:xfrm>
          <a:prstGeom prst="rect">
            <a:avLst/>
          </a:prstGeom>
          <a:noFill/>
          <a:ln/>
        </p:spPr>
        <p:txBody>
          <a:bodyPr wrap="square" lIns="0" tIns="0" rIns="0" bIns="0" rtlCol="0" anchor="ctr"/>
          <a:lstStyle/>
          <a:p>
            <a:pPr marL="0" indent="0" algn="ctr">
              <a:buNone/>
            </a:pPr>
            <a:r>
              <a:rPr lang="en-US" sz="1400" b="1" dirty="0">
                <a:solidFill>
                  <a:srgbClr val="FFFFFF"/>
                </a:solidFill>
                <a:latin typeface="Garamond" pitchFamily="34" charset="0"/>
                <a:ea typeface="Garamond" pitchFamily="34" charset="-122"/>
                <a:cs typeface="Garamond" pitchFamily="34" charset="-120"/>
              </a:rPr>
              <a:t>01</a:t>
            </a:r>
            <a:endParaRPr lang="en-US" sz="1400" dirty="0"/>
          </a:p>
        </p:txBody>
      </p:sp>
      <p:sp>
        <p:nvSpPr>
          <p:cNvPr id="7" name="Text 5"/>
          <p:cNvSpPr/>
          <p:nvPr/>
        </p:nvSpPr>
        <p:spPr>
          <a:xfrm>
            <a:off x="1143000" y="923544"/>
            <a:ext cx="4724248" cy="530352"/>
          </a:xfrm>
          <a:prstGeom prst="rect">
            <a:avLst/>
          </a:prstGeom>
          <a:noFill/>
          <a:ln/>
        </p:spPr>
        <p:txBody>
          <a:bodyPr wrap="square" lIns="0" tIns="0" rIns="0" bIns="0" rtlCol="0" anchor="ctr"/>
          <a:lstStyle/>
          <a:p>
            <a:pPr marL="0" indent="0">
              <a:buNone/>
            </a:pPr>
            <a:r>
              <a:rPr lang="en-US" sz="1600" b="1" kern="0" spc="100" dirty="0">
                <a:solidFill>
                  <a:srgbClr val="5C2A41"/>
                </a:solidFill>
                <a:latin typeface="Garamond" pitchFamily="34" charset="0"/>
                <a:ea typeface="Garamond" pitchFamily="34" charset="-122"/>
                <a:cs typeface="Garamond" pitchFamily="34" charset="-120"/>
              </a:rPr>
              <a:t>INTRODUCTION AND RESEARCH AIM</a:t>
            </a:r>
            <a:endParaRPr lang="en-US" sz="1600" dirty="0"/>
          </a:p>
        </p:txBody>
      </p:sp>
      <p:sp>
        <p:nvSpPr>
          <p:cNvPr id="8" name="Text 6"/>
          <p:cNvSpPr/>
          <p:nvPr/>
        </p:nvSpPr>
        <p:spPr>
          <a:xfrm>
            <a:off x="502920" y="1581912"/>
            <a:ext cx="5364328" cy="1600200"/>
          </a:xfrm>
          <a:prstGeom prst="rect">
            <a:avLst/>
          </a:prstGeom>
          <a:noFill/>
          <a:ln/>
        </p:spPr>
        <p:txBody>
          <a:bodyPr wrap="square" lIns="0" tIns="0" rIns="0" bIns="0" rtlCol="0" anchor="t"/>
          <a:lstStyle/>
          <a:p>
            <a:pPr marL="0" indent="0" algn="just">
              <a:lnSpc>
                <a:spcPct val="122000"/>
              </a:lnSpc>
              <a:buNone/>
            </a:pPr>
            <a:r>
              <a:rPr lang="en-US" sz="1400" dirty="0">
                <a:solidFill>
                  <a:srgbClr val="3A2531"/>
                </a:solidFill>
                <a:latin typeface="Calibri" pitchFamily="34" charset="0"/>
                <a:ea typeface="Gadugi" pitchFamily="34" charset="0"/>
                <a:cs typeface="Calibri" pitchFamily="34" charset="0"/>
              </a:rPr>
              <a:t>A methods chapter demonstrates how evidence for a dissertation has been located, judged and synthesised before it can be used as evidence. This poster offers a concise account of that process, for a narrative, critical review of person-centred care (PCC) among older adults within UK residential settings.</a:t>
            </a:r>
            <a:endParaRPr lang="en-US" sz="1400" dirty="0">
              <a:latin typeface="Calibri" pitchFamily="34" charset="0"/>
              <a:ea typeface="Gadugi" pitchFamily="34" charset="0"/>
              <a:cs typeface="Calibri" pitchFamily="34" charset="0"/>
            </a:endParaRPr>
          </a:p>
        </p:txBody>
      </p:sp>
      <p:sp>
        <p:nvSpPr>
          <p:cNvPr id="9" name="Shape 7"/>
          <p:cNvSpPr/>
          <p:nvPr/>
        </p:nvSpPr>
        <p:spPr>
          <a:xfrm>
            <a:off x="502920" y="3291840"/>
            <a:ext cx="5364328" cy="2331720"/>
          </a:xfrm>
          <a:prstGeom prst="rect">
            <a:avLst/>
          </a:prstGeom>
          <a:solidFill>
            <a:srgbClr val="FBF0F1"/>
          </a:solidFill>
          <a:ln w="12700">
            <a:solidFill>
              <a:srgbClr val="B4657A"/>
            </a:solidFill>
            <a:prstDash val="solid"/>
          </a:ln>
        </p:spPr>
        <p:txBody>
          <a:bodyPr/>
          <a:lstStyle/>
          <a:p>
            <a:endParaRPr lang="en-GB"/>
          </a:p>
        </p:txBody>
      </p:sp>
      <p:sp>
        <p:nvSpPr>
          <p:cNvPr id="10" name="Shape 8"/>
          <p:cNvSpPr/>
          <p:nvPr/>
        </p:nvSpPr>
        <p:spPr>
          <a:xfrm>
            <a:off x="429768" y="3218688"/>
            <a:ext cx="146304" cy="146304"/>
          </a:xfrm>
          <a:prstGeom prst="diamond">
            <a:avLst/>
          </a:prstGeom>
          <a:solidFill>
            <a:srgbClr val="B4657A"/>
          </a:solidFill>
          <a:ln/>
        </p:spPr>
        <p:txBody>
          <a:bodyPr/>
          <a:lstStyle/>
          <a:p>
            <a:endParaRPr lang="en-GB"/>
          </a:p>
        </p:txBody>
      </p:sp>
      <p:sp>
        <p:nvSpPr>
          <p:cNvPr id="11" name="Text 9"/>
          <p:cNvSpPr/>
          <p:nvPr/>
        </p:nvSpPr>
        <p:spPr>
          <a:xfrm>
            <a:off x="758952" y="3474720"/>
            <a:ext cx="4852264" cy="274320"/>
          </a:xfrm>
          <a:prstGeom prst="rect">
            <a:avLst/>
          </a:prstGeom>
          <a:noFill/>
          <a:ln/>
        </p:spPr>
        <p:txBody>
          <a:bodyPr wrap="square" lIns="0" tIns="0" rIns="0" bIns="0" rtlCol="0" anchor="ctr"/>
          <a:lstStyle/>
          <a:p>
            <a:pPr marL="0" indent="0">
              <a:buNone/>
            </a:pPr>
            <a:r>
              <a:rPr lang="en-US" sz="1400" b="1" kern="0" spc="200" dirty="0">
                <a:solidFill>
                  <a:srgbClr val="B4657A"/>
                </a:solidFill>
                <a:latin typeface="Calibri" pitchFamily="34" charset="0"/>
                <a:ea typeface="Calibri" pitchFamily="34" charset="-122"/>
                <a:cs typeface="Calibri" pitchFamily="34" charset="-120"/>
              </a:rPr>
              <a:t>RESEARCH AIM</a:t>
            </a:r>
            <a:endParaRPr lang="en-US" sz="1400" dirty="0"/>
          </a:p>
        </p:txBody>
      </p:sp>
      <p:sp>
        <p:nvSpPr>
          <p:cNvPr id="12" name="Text 10"/>
          <p:cNvSpPr/>
          <p:nvPr/>
        </p:nvSpPr>
        <p:spPr>
          <a:xfrm>
            <a:off x="758952" y="3785616"/>
            <a:ext cx="4852264" cy="1051560"/>
          </a:xfrm>
          <a:prstGeom prst="rect">
            <a:avLst/>
          </a:prstGeom>
          <a:noFill/>
          <a:ln/>
        </p:spPr>
        <p:txBody>
          <a:bodyPr wrap="square" lIns="0" tIns="0" rIns="0" bIns="0" rtlCol="0" anchor="t"/>
          <a:lstStyle/>
          <a:p>
            <a:pPr marL="0" indent="0">
              <a:lnSpc>
                <a:spcPct val="122000"/>
              </a:lnSpc>
              <a:buNone/>
            </a:pPr>
            <a:r>
              <a:rPr lang="en-US" sz="1400" i="1" dirty="0">
                <a:solidFill>
                  <a:srgbClr val="5C2A41"/>
                </a:solidFill>
                <a:latin typeface="+mj-lt"/>
                <a:ea typeface="Garamond" pitchFamily="34" charset="-122"/>
                <a:cs typeface="Arial" pitchFamily="34" charset="0"/>
              </a:rPr>
              <a:t>To critically evaluate the effectiveness of person-centred care in improving outcomes for older adults in residential care settings.</a:t>
            </a:r>
            <a:endParaRPr lang="en-US" sz="1400" dirty="0">
              <a:latin typeface="+mj-lt"/>
              <a:cs typeface="Arial" pitchFamily="34" charset="0"/>
            </a:endParaRPr>
          </a:p>
        </p:txBody>
      </p:sp>
      <p:sp>
        <p:nvSpPr>
          <p:cNvPr id="13" name="Shape 11"/>
          <p:cNvSpPr/>
          <p:nvPr/>
        </p:nvSpPr>
        <p:spPr>
          <a:xfrm>
            <a:off x="758952" y="4732545"/>
            <a:ext cx="4852264" cy="0"/>
          </a:xfrm>
          <a:prstGeom prst="line">
            <a:avLst/>
          </a:prstGeom>
          <a:noFill/>
          <a:ln w="9525">
            <a:solidFill>
              <a:srgbClr val="B4657A">
                <a:alpha val="65000"/>
              </a:srgbClr>
            </a:solidFill>
            <a:prstDash val="solid"/>
          </a:ln>
        </p:spPr>
        <p:txBody>
          <a:bodyPr/>
          <a:lstStyle/>
          <a:p>
            <a:endParaRPr lang="en-GB"/>
          </a:p>
        </p:txBody>
      </p:sp>
      <p:sp>
        <p:nvSpPr>
          <p:cNvPr id="14" name="Text 12"/>
          <p:cNvSpPr/>
          <p:nvPr/>
        </p:nvSpPr>
        <p:spPr>
          <a:xfrm>
            <a:off x="758952" y="4851417"/>
            <a:ext cx="4852264" cy="256032"/>
          </a:xfrm>
          <a:prstGeom prst="rect">
            <a:avLst/>
          </a:prstGeom>
          <a:noFill/>
          <a:ln/>
        </p:spPr>
        <p:txBody>
          <a:bodyPr wrap="square" lIns="0" tIns="0" rIns="0" bIns="0" rtlCol="0" anchor="ctr"/>
          <a:lstStyle/>
          <a:p>
            <a:pPr marL="0" indent="0">
              <a:buNone/>
            </a:pPr>
            <a:r>
              <a:rPr lang="en-US" sz="1400" b="1" kern="0" spc="200" dirty="0">
                <a:solidFill>
                  <a:srgbClr val="B4657A"/>
                </a:solidFill>
                <a:latin typeface="Calibri" pitchFamily="34" charset="0"/>
                <a:ea typeface="Calibri" pitchFamily="34" charset="-122"/>
                <a:cs typeface="Calibri" pitchFamily="34" charset="-120"/>
              </a:rPr>
              <a:t>RESEARCH QUESTION</a:t>
            </a:r>
            <a:endParaRPr lang="en-US" sz="1400" dirty="0"/>
          </a:p>
        </p:txBody>
      </p:sp>
      <p:sp>
        <p:nvSpPr>
          <p:cNvPr id="15" name="Text 13"/>
          <p:cNvSpPr/>
          <p:nvPr/>
        </p:nvSpPr>
        <p:spPr>
          <a:xfrm>
            <a:off x="758952" y="5131693"/>
            <a:ext cx="4852264" cy="365760"/>
          </a:xfrm>
          <a:prstGeom prst="rect">
            <a:avLst/>
          </a:prstGeom>
          <a:noFill/>
          <a:ln/>
        </p:spPr>
        <p:txBody>
          <a:bodyPr wrap="square" lIns="0" tIns="0" rIns="0" bIns="0" rtlCol="0" anchor="t"/>
          <a:lstStyle/>
          <a:p>
            <a:pPr marL="0" indent="0">
              <a:lnSpc>
                <a:spcPct val="115000"/>
              </a:lnSpc>
              <a:buNone/>
            </a:pPr>
            <a:r>
              <a:rPr lang="en-US" sz="1400" i="1" dirty="0">
                <a:solidFill>
                  <a:srgbClr val="8A6874"/>
                </a:solidFill>
                <a:ea typeface="Garamond" pitchFamily="34" charset="-122"/>
                <a:cs typeface="Arial" pitchFamily="34" charset="0"/>
              </a:rPr>
              <a:t>To what extent does person-centred care improve outcomes for older adults in residential care settings?</a:t>
            </a:r>
            <a:endParaRPr lang="en-US" sz="1400" dirty="0">
              <a:cs typeface="Arial" pitchFamily="34" charset="0"/>
            </a:endParaRPr>
          </a:p>
        </p:txBody>
      </p:sp>
      <p:sp>
        <p:nvSpPr>
          <p:cNvPr id="16" name="Shape 14"/>
          <p:cNvSpPr/>
          <p:nvPr/>
        </p:nvSpPr>
        <p:spPr>
          <a:xfrm>
            <a:off x="6095848" y="960120"/>
            <a:ext cx="0" cy="4846320"/>
          </a:xfrm>
          <a:prstGeom prst="line">
            <a:avLst/>
          </a:prstGeom>
          <a:noFill/>
          <a:ln w="9525">
            <a:solidFill>
              <a:srgbClr val="E9C6CE"/>
            </a:solidFill>
            <a:prstDash val="solid"/>
          </a:ln>
        </p:spPr>
        <p:txBody>
          <a:bodyPr/>
          <a:lstStyle/>
          <a:p>
            <a:endParaRPr lang="en-GB"/>
          </a:p>
        </p:txBody>
      </p:sp>
      <p:sp>
        <p:nvSpPr>
          <p:cNvPr id="17" name="Shape 15"/>
          <p:cNvSpPr/>
          <p:nvPr/>
        </p:nvSpPr>
        <p:spPr>
          <a:xfrm>
            <a:off x="6324448" y="960120"/>
            <a:ext cx="457200" cy="457200"/>
          </a:xfrm>
          <a:prstGeom prst="ellipse">
            <a:avLst/>
          </a:prstGeom>
          <a:solidFill>
            <a:srgbClr val="B4657A"/>
          </a:solidFill>
          <a:ln/>
        </p:spPr>
        <p:txBody>
          <a:bodyPr/>
          <a:lstStyle/>
          <a:p>
            <a:endParaRPr lang="en-GB"/>
          </a:p>
        </p:txBody>
      </p:sp>
      <p:sp>
        <p:nvSpPr>
          <p:cNvPr id="18" name="Shape 16"/>
          <p:cNvSpPr/>
          <p:nvPr/>
        </p:nvSpPr>
        <p:spPr>
          <a:xfrm>
            <a:off x="6374740" y="1010412"/>
            <a:ext cx="356616" cy="356616"/>
          </a:xfrm>
          <a:prstGeom prst="ellipse">
            <a:avLst/>
          </a:prstGeom>
          <a:solidFill>
            <a:srgbClr val="5C2A41"/>
          </a:solidFill>
          <a:ln/>
        </p:spPr>
        <p:txBody>
          <a:bodyPr/>
          <a:lstStyle/>
          <a:p>
            <a:endParaRPr lang="en-GB"/>
          </a:p>
        </p:txBody>
      </p:sp>
      <p:sp>
        <p:nvSpPr>
          <p:cNvPr id="19" name="Text 17"/>
          <p:cNvSpPr/>
          <p:nvPr/>
        </p:nvSpPr>
        <p:spPr>
          <a:xfrm>
            <a:off x="6324448" y="960120"/>
            <a:ext cx="457200" cy="457200"/>
          </a:xfrm>
          <a:prstGeom prst="rect">
            <a:avLst/>
          </a:prstGeom>
          <a:noFill/>
          <a:ln/>
        </p:spPr>
        <p:txBody>
          <a:bodyPr wrap="square" lIns="0" tIns="0" rIns="0" bIns="0" rtlCol="0" anchor="ctr"/>
          <a:lstStyle/>
          <a:p>
            <a:pPr marL="0" indent="0" algn="ctr">
              <a:buNone/>
            </a:pPr>
            <a:r>
              <a:rPr lang="en-US" sz="1400" b="1" dirty="0">
                <a:solidFill>
                  <a:srgbClr val="FFFFFF"/>
                </a:solidFill>
                <a:latin typeface="Garamond" pitchFamily="34" charset="0"/>
                <a:ea typeface="Garamond" pitchFamily="34" charset="-122"/>
                <a:cs typeface="Garamond" pitchFamily="34" charset="-120"/>
              </a:rPr>
              <a:t>02</a:t>
            </a:r>
            <a:endParaRPr lang="en-US" sz="1400" dirty="0"/>
          </a:p>
        </p:txBody>
      </p:sp>
      <p:sp>
        <p:nvSpPr>
          <p:cNvPr id="20" name="Text 18"/>
          <p:cNvSpPr/>
          <p:nvPr/>
        </p:nvSpPr>
        <p:spPr>
          <a:xfrm>
            <a:off x="6964528" y="923544"/>
            <a:ext cx="4724248" cy="530352"/>
          </a:xfrm>
          <a:prstGeom prst="rect">
            <a:avLst/>
          </a:prstGeom>
          <a:noFill/>
          <a:ln/>
        </p:spPr>
        <p:txBody>
          <a:bodyPr wrap="square" lIns="0" tIns="0" rIns="0" bIns="0" rtlCol="0" anchor="ctr"/>
          <a:lstStyle/>
          <a:p>
            <a:pPr marL="0" indent="0">
              <a:buNone/>
            </a:pPr>
            <a:r>
              <a:rPr lang="en-US" sz="1600" b="1" kern="0" spc="100" dirty="0">
                <a:solidFill>
                  <a:srgbClr val="5C2A41"/>
                </a:solidFill>
                <a:latin typeface="Garamond" pitchFamily="34" charset="0"/>
                <a:ea typeface="Garamond" pitchFamily="34" charset="-122"/>
                <a:cs typeface="Garamond" pitchFamily="34" charset="-120"/>
              </a:rPr>
              <a:t>SEARCH STRATEGY</a:t>
            </a:r>
            <a:endParaRPr lang="en-US" sz="1600" dirty="0"/>
          </a:p>
        </p:txBody>
      </p:sp>
      <p:sp>
        <p:nvSpPr>
          <p:cNvPr id="21" name="Text 19"/>
          <p:cNvSpPr/>
          <p:nvPr/>
        </p:nvSpPr>
        <p:spPr>
          <a:xfrm>
            <a:off x="6324448" y="1581912"/>
            <a:ext cx="5364328" cy="868680"/>
          </a:xfrm>
          <a:prstGeom prst="rect">
            <a:avLst/>
          </a:prstGeom>
          <a:noFill/>
          <a:ln/>
        </p:spPr>
        <p:txBody>
          <a:bodyPr wrap="square" lIns="0" tIns="0" rIns="0" bIns="0" rtlCol="0" anchor="t"/>
          <a:lstStyle/>
          <a:p>
            <a:pPr marL="0" indent="0" algn="just">
              <a:lnSpc>
                <a:spcPct val="122000"/>
              </a:lnSpc>
              <a:buNone/>
            </a:pPr>
            <a:r>
              <a:rPr lang="en-US" sz="1400" dirty="0">
                <a:solidFill>
                  <a:srgbClr val="5C2A41"/>
                </a:solidFill>
                <a:ea typeface="Garamond" pitchFamily="34" charset="-122"/>
                <a:cs typeface="Garamond" pitchFamily="34" charset="-120"/>
              </a:rPr>
              <a:t>A search strategy may be defined as the systematic, planned approach taken to locate relevant literature, one that preserves transparency and guards against selective or biased choices.</a:t>
            </a:r>
            <a:endParaRPr lang="en-US" sz="1400" dirty="0"/>
          </a:p>
        </p:txBody>
      </p:sp>
      <p:sp>
        <p:nvSpPr>
          <p:cNvPr id="22" name="Text 20"/>
          <p:cNvSpPr/>
          <p:nvPr/>
        </p:nvSpPr>
        <p:spPr>
          <a:xfrm>
            <a:off x="6324448" y="2560320"/>
            <a:ext cx="5364328" cy="274320"/>
          </a:xfrm>
          <a:prstGeom prst="rect">
            <a:avLst/>
          </a:prstGeom>
          <a:noFill/>
          <a:ln/>
        </p:spPr>
        <p:txBody>
          <a:bodyPr wrap="square" lIns="0" tIns="0" rIns="0" bIns="0" rtlCol="0" anchor="ctr"/>
          <a:lstStyle/>
          <a:p>
            <a:pPr marL="0" indent="0">
              <a:buNone/>
            </a:pPr>
            <a:r>
              <a:rPr lang="en-US" sz="1400" b="1" kern="0" spc="50" dirty="0">
                <a:solidFill>
                  <a:srgbClr val="B4657A"/>
                </a:solidFill>
                <a:latin typeface="Calibri" pitchFamily="34" charset="0"/>
                <a:ea typeface="Calibri" pitchFamily="34" charset="-122"/>
                <a:cs typeface="Calibri" pitchFamily="34" charset="-120"/>
              </a:rPr>
              <a:t>DATABASES AND GREY LITERATURE SEARCHED</a:t>
            </a:r>
            <a:endParaRPr lang="en-US" sz="1400" dirty="0"/>
          </a:p>
        </p:txBody>
      </p:sp>
      <p:sp>
        <p:nvSpPr>
          <p:cNvPr id="23" name="Shape 21"/>
          <p:cNvSpPr/>
          <p:nvPr/>
        </p:nvSpPr>
        <p:spPr>
          <a:xfrm>
            <a:off x="6324448" y="2862072"/>
            <a:ext cx="5364328" cy="1005840"/>
          </a:xfrm>
          <a:prstGeom prst="rect">
            <a:avLst/>
          </a:prstGeom>
          <a:solidFill>
            <a:srgbClr val="FBF0F1"/>
          </a:solidFill>
          <a:ln w="9525">
            <a:solidFill>
              <a:srgbClr val="E9C6CE"/>
            </a:solidFill>
            <a:prstDash val="solid"/>
          </a:ln>
        </p:spPr>
        <p:txBody>
          <a:bodyPr/>
          <a:lstStyle/>
          <a:p>
            <a:endParaRPr lang="en-GB"/>
          </a:p>
        </p:txBody>
      </p:sp>
      <p:sp>
        <p:nvSpPr>
          <p:cNvPr id="24" name="Text 22"/>
          <p:cNvSpPr/>
          <p:nvPr/>
        </p:nvSpPr>
        <p:spPr>
          <a:xfrm>
            <a:off x="6374741" y="2971800"/>
            <a:ext cx="5225380" cy="822960"/>
          </a:xfrm>
          <a:prstGeom prst="rect">
            <a:avLst/>
          </a:prstGeom>
          <a:noFill/>
          <a:ln/>
        </p:spPr>
        <p:txBody>
          <a:bodyPr wrap="square" lIns="0" tIns="0" rIns="0" bIns="0" rtlCol="0" anchor="t"/>
          <a:lstStyle/>
          <a:p>
            <a:pPr marL="0" indent="0" algn="just">
              <a:lnSpc>
                <a:spcPct val="118000"/>
              </a:lnSpc>
              <a:buNone/>
            </a:pPr>
            <a:r>
              <a:rPr lang="en-US" sz="1400" dirty="0">
                <a:solidFill>
                  <a:srgbClr val="3A2531"/>
                </a:solidFill>
                <a:latin typeface="Calibri" pitchFamily="34" charset="0"/>
                <a:ea typeface="Calibri" pitchFamily="34" charset="-122"/>
                <a:cs typeface="Calibri" pitchFamily="34" charset="-120"/>
              </a:rPr>
              <a:t>Searches drew on CINAHL, PubMed, Google Scholar and the university library discovery service, with grey literature added from the Department of Health and Social Care, NICE and The King's Fund.</a:t>
            </a:r>
            <a:endParaRPr lang="en-US" sz="1400" dirty="0"/>
          </a:p>
        </p:txBody>
      </p:sp>
      <p:sp>
        <p:nvSpPr>
          <p:cNvPr id="25" name="Text 23"/>
          <p:cNvSpPr/>
          <p:nvPr/>
        </p:nvSpPr>
        <p:spPr>
          <a:xfrm>
            <a:off x="6324448" y="4023360"/>
            <a:ext cx="5364328" cy="274320"/>
          </a:xfrm>
          <a:prstGeom prst="rect">
            <a:avLst/>
          </a:prstGeom>
          <a:noFill/>
          <a:ln/>
        </p:spPr>
        <p:txBody>
          <a:bodyPr wrap="square" lIns="0" tIns="0" rIns="0" bIns="0" rtlCol="0" anchor="ctr"/>
          <a:lstStyle/>
          <a:p>
            <a:pPr marL="0" indent="0">
              <a:buNone/>
            </a:pPr>
            <a:r>
              <a:rPr lang="en-US" sz="1400" b="1" kern="0" spc="50" dirty="0">
                <a:solidFill>
                  <a:srgbClr val="B4657A"/>
                </a:solidFill>
                <a:latin typeface="Calibri" pitchFamily="34" charset="0"/>
                <a:ea typeface="Calibri" pitchFamily="34" charset="-122"/>
                <a:cs typeface="Calibri" pitchFamily="34" charset="-120"/>
              </a:rPr>
              <a:t>KEYWORDS COMBINED WITH BOOLEAN OPERATORS</a:t>
            </a:r>
            <a:endParaRPr lang="en-US" sz="1400" dirty="0"/>
          </a:p>
        </p:txBody>
      </p:sp>
      <p:sp>
        <p:nvSpPr>
          <p:cNvPr id="26" name="Shape 24"/>
          <p:cNvSpPr/>
          <p:nvPr/>
        </p:nvSpPr>
        <p:spPr>
          <a:xfrm>
            <a:off x="6324448" y="4325112"/>
            <a:ext cx="5364328" cy="658368"/>
          </a:xfrm>
          <a:prstGeom prst="rect">
            <a:avLst/>
          </a:prstGeom>
          <a:solidFill>
            <a:srgbClr val="5C2A41"/>
          </a:solidFill>
          <a:ln/>
        </p:spPr>
        <p:txBody>
          <a:bodyPr/>
          <a:lstStyle/>
          <a:p>
            <a:endParaRPr lang="en-GB"/>
          </a:p>
        </p:txBody>
      </p:sp>
      <p:sp>
        <p:nvSpPr>
          <p:cNvPr id="27" name="Text 25"/>
          <p:cNvSpPr/>
          <p:nvPr/>
        </p:nvSpPr>
        <p:spPr>
          <a:xfrm>
            <a:off x="6374741" y="4325112"/>
            <a:ext cx="5131155" cy="658368"/>
          </a:xfrm>
          <a:prstGeom prst="rect">
            <a:avLst/>
          </a:prstGeom>
          <a:noFill/>
          <a:ln/>
        </p:spPr>
        <p:txBody>
          <a:bodyPr wrap="square" lIns="0" tIns="0" rIns="0" bIns="0" rtlCol="0" anchor="ctr"/>
          <a:lstStyle/>
          <a:p>
            <a:pPr marL="0" indent="0" algn="just">
              <a:lnSpc>
                <a:spcPct val="105000"/>
              </a:lnSpc>
              <a:buNone/>
            </a:pPr>
            <a:r>
              <a:rPr lang="en-US" sz="1400" dirty="0">
                <a:solidFill>
                  <a:srgbClr val="E9C6CE"/>
                </a:solidFill>
                <a:ea typeface="Courier New" pitchFamily="34" charset="-122"/>
                <a:cs typeface="Courier New" pitchFamily="34" charset="-120"/>
              </a:rPr>
              <a:t>("person-centred care" OR "person-centered care") AND ("older adults" OR "residential care" OR "care home*") AND ("outcomes" OR "wellbeing")</a:t>
            </a:r>
            <a:endParaRPr lang="en-US" sz="1400" dirty="0"/>
          </a:p>
        </p:txBody>
      </p:sp>
      <p:sp>
        <p:nvSpPr>
          <p:cNvPr id="28" name="Text 26"/>
          <p:cNvSpPr/>
          <p:nvPr/>
        </p:nvSpPr>
        <p:spPr>
          <a:xfrm>
            <a:off x="6313815" y="4988577"/>
            <a:ext cx="5364328" cy="777240"/>
          </a:xfrm>
          <a:prstGeom prst="rect">
            <a:avLst/>
          </a:prstGeom>
          <a:noFill/>
          <a:ln/>
        </p:spPr>
        <p:txBody>
          <a:bodyPr wrap="square" lIns="0" tIns="0" rIns="0" bIns="0" rtlCol="0" anchor="t"/>
          <a:lstStyle/>
          <a:p>
            <a:pPr marL="0" indent="0" algn="just">
              <a:lnSpc>
                <a:spcPct val="118000"/>
              </a:lnSpc>
              <a:buNone/>
            </a:pPr>
            <a:r>
              <a:rPr lang="en-US" sz="1400" dirty="0">
                <a:solidFill>
                  <a:srgbClr val="3A2531"/>
                </a:solidFill>
                <a:latin typeface="Calibri" pitchFamily="34" charset="0"/>
                <a:ea typeface="Calibri" pitchFamily="34" charset="-122"/>
                <a:cs typeface="Calibri" pitchFamily="34" charset="-120"/>
              </a:rPr>
              <a:t>The reference lists of key papers were also hand searched, using a technique known as snowballing, to identify further relevant sources that the database searches alone had not surfaced.</a:t>
            </a:r>
            <a:endParaRPr lang="en-US" sz="1400" dirty="0"/>
          </a:p>
        </p:txBody>
      </p:sp>
      <p:sp>
        <p:nvSpPr>
          <p:cNvPr id="29" name="Text 27"/>
          <p:cNvSpPr/>
          <p:nvPr/>
        </p:nvSpPr>
        <p:spPr>
          <a:xfrm>
            <a:off x="502920" y="6492240"/>
            <a:ext cx="10362895" cy="274320"/>
          </a:xfrm>
          <a:prstGeom prst="rect">
            <a:avLst/>
          </a:prstGeom>
          <a:noFill/>
          <a:ln/>
        </p:spPr>
        <p:txBody>
          <a:bodyPr wrap="square" lIns="0" tIns="0" rIns="0" bIns="0" rtlCol="0" anchor="ctr"/>
          <a:lstStyle/>
          <a:p>
            <a:pPr marL="0" indent="0" algn="l">
              <a:buNone/>
            </a:pPr>
            <a:r>
              <a:rPr lang="en-US" sz="850" dirty="0">
                <a:solidFill>
                  <a:srgbClr val="9C818A"/>
                </a:solidFill>
                <a:latin typeface="Calibri" pitchFamily="34" charset="0"/>
                <a:ea typeface="Calibri" pitchFamily="34" charset="-122"/>
                <a:cs typeface="Calibri" pitchFamily="34" charset="-120"/>
              </a:rPr>
              <a:t>BSc (Hons) Health and Social Care   ·   Independent Project (BMHP6020)   ·   Yahaddy Bangura   ·   2315639</a:t>
            </a:r>
            <a:endParaRPr lang="en-US" sz="850" dirty="0"/>
          </a:p>
        </p:txBody>
      </p:sp>
      <p:sp>
        <p:nvSpPr>
          <p:cNvPr id="30" name="Text 28"/>
          <p:cNvSpPr/>
          <p:nvPr/>
        </p:nvSpPr>
        <p:spPr>
          <a:xfrm>
            <a:off x="10865815" y="6492240"/>
            <a:ext cx="822960" cy="274320"/>
          </a:xfrm>
          <a:prstGeom prst="rect">
            <a:avLst/>
          </a:prstGeom>
          <a:noFill/>
          <a:ln/>
        </p:spPr>
        <p:txBody>
          <a:bodyPr wrap="square" lIns="0" tIns="0" rIns="0" bIns="0" rtlCol="0" anchor="ctr"/>
          <a:lstStyle/>
          <a:p>
            <a:pPr marL="0" indent="0" algn="r">
              <a:buNone/>
            </a:pPr>
            <a:r>
              <a:rPr lang="en-US" sz="900" dirty="0">
                <a:solidFill>
                  <a:srgbClr val="9C818A"/>
                </a:solidFill>
                <a:latin typeface="Garamond" pitchFamily="34" charset="0"/>
                <a:ea typeface="Garamond" pitchFamily="34" charset="-122"/>
                <a:cs typeface="Garamond" pitchFamily="34" charset="-120"/>
              </a:rPr>
              <a:t>2</a:t>
            </a:r>
            <a:endParaRPr lang="en-US" sz="9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365760"/>
            <a:ext cx="11185855" cy="292608"/>
          </a:xfrm>
          <a:prstGeom prst="rect">
            <a:avLst/>
          </a:prstGeom>
          <a:noFill/>
          <a:ln/>
        </p:spPr>
        <p:txBody>
          <a:bodyPr wrap="square" lIns="0" tIns="0" rIns="0" bIns="0" rtlCol="0" anchor="ctr"/>
          <a:lstStyle/>
          <a:p>
            <a:pPr marL="0" indent="0">
              <a:buNone/>
            </a:pPr>
            <a:r>
              <a:rPr lang="en-US" sz="1050" b="1" kern="0" spc="260" dirty="0">
                <a:solidFill>
                  <a:srgbClr val="9C818A"/>
                </a:solidFill>
                <a:latin typeface="Calibri" pitchFamily="34" charset="0"/>
                <a:ea typeface="Calibri" pitchFamily="34" charset="-122"/>
                <a:cs typeface="Calibri" pitchFamily="34" charset="-120"/>
              </a:rPr>
              <a:t>METHODS AND SEARCH STRATEGY · ACADEMIC POSTER</a:t>
            </a:r>
            <a:endParaRPr lang="en-US" sz="1050" dirty="0"/>
          </a:p>
        </p:txBody>
      </p:sp>
      <p:sp>
        <p:nvSpPr>
          <p:cNvPr id="3" name="Shape 1"/>
          <p:cNvSpPr/>
          <p:nvPr/>
        </p:nvSpPr>
        <p:spPr>
          <a:xfrm>
            <a:off x="502920" y="713232"/>
            <a:ext cx="11185855" cy="0"/>
          </a:xfrm>
          <a:prstGeom prst="line">
            <a:avLst/>
          </a:prstGeom>
          <a:noFill/>
          <a:ln w="12700">
            <a:solidFill>
              <a:srgbClr val="E9C6CE"/>
            </a:solidFill>
            <a:prstDash val="solid"/>
          </a:ln>
        </p:spPr>
        <p:txBody>
          <a:bodyPr/>
          <a:lstStyle/>
          <a:p>
            <a:endParaRPr lang="en-GB"/>
          </a:p>
        </p:txBody>
      </p:sp>
      <p:sp>
        <p:nvSpPr>
          <p:cNvPr id="4" name="Shape 2"/>
          <p:cNvSpPr/>
          <p:nvPr/>
        </p:nvSpPr>
        <p:spPr>
          <a:xfrm>
            <a:off x="502920" y="960120"/>
            <a:ext cx="457200" cy="457200"/>
          </a:xfrm>
          <a:prstGeom prst="ellipse">
            <a:avLst/>
          </a:prstGeom>
          <a:solidFill>
            <a:srgbClr val="B4657A"/>
          </a:solidFill>
          <a:ln/>
        </p:spPr>
        <p:txBody>
          <a:bodyPr/>
          <a:lstStyle/>
          <a:p>
            <a:endParaRPr lang="en-GB"/>
          </a:p>
        </p:txBody>
      </p:sp>
      <p:sp>
        <p:nvSpPr>
          <p:cNvPr id="5" name="Shape 3"/>
          <p:cNvSpPr/>
          <p:nvPr/>
        </p:nvSpPr>
        <p:spPr>
          <a:xfrm>
            <a:off x="553212" y="1010412"/>
            <a:ext cx="356616" cy="356616"/>
          </a:xfrm>
          <a:prstGeom prst="ellipse">
            <a:avLst/>
          </a:prstGeom>
          <a:solidFill>
            <a:srgbClr val="5C2A41"/>
          </a:solidFill>
          <a:ln/>
        </p:spPr>
        <p:txBody>
          <a:bodyPr/>
          <a:lstStyle/>
          <a:p>
            <a:endParaRPr lang="en-GB"/>
          </a:p>
        </p:txBody>
      </p:sp>
      <p:sp>
        <p:nvSpPr>
          <p:cNvPr id="6" name="Text 4"/>
          <p:cNvSpPr/>
          <p:nvPr/>
        </p:nvSpPr>
        <p:spPr>
          <a:xfrm>
            <a:off x="502920" y="960120"/>
            <a:ext cx="457200" cy="457200"/>
          </a:xfrm>
          <a:prstGeom prst="rect">
            <a:avLst/>
          </a:prstGeom>
          <a:noFill/>
          <a:ln/>
        </p:spPr>
        <p:txBody>
          <a:bodyPr wrap="square" lIns="0" tIns="0" rIns="0" bIns="0" rtlCol="0" anchor="ctr"/>
          <a:lstStyle/>
          <a:p>
            <a:pPr marL="0" indent="0" algn="ctr">
              <a:buNone/>
            </a:pPr>
            <a:r>
              <a:rPr lang="en-US" sz="1400" b="1" dirty="0">
                <a:solidFill>
                  <a:srgbClr val="FFFFFF"/>
                </a:solidFill>
                <a:latin typeface="Garamond" pitchFamily="34" charset="0"/>
                <a:ea typeface="Garamond" pitchFamily="34" charset="-122"/>
                <a:cs typeface="Garamond" pitchFamily="34" charset="-120"/>
              </a:rPr>
              <a:t>03</a:t>
            </a:r>
            <a:endParaRPr lang="en-US" sz="1400" dirty="0"/>
          </a:p>
        </p:txBody>
      </p:sp>
      <p:sp>
        <p:nvSpPr>
          <p:cNvPr id="7" name="Text 5"/>
          <p:cNvSpPr/>
          <p:nvPr/>
        </p:nvSpPr>
        <p:spPr>
          <a:xfrm>
            <a:off x="1143000" y="923544"/>
            <a:ext cx="4724248" cy="530352"/>
          </a:xfrm>
          <a:prstGeom prst="rect">
            <a:avLst/>
          </a:prstGeom>
          <a:noFill/>
          <a:ln/>
        </p:spPr>
        <p:txBody>
          <a:bodyPr wrap="square" lIns="0" tIns="0" rIns="0" bIns="0" rtlCol="0" anchor="ctr"/>
          <a:lstStyle/>
          <a:p>
            <a:pPr marL="0" indent="0">
              <a:buNone/>
            </a:pPr>
            <a:r>
              <a:rPr lang="en-US" sz="1600" b="1" kern="0" spc="100" dirty="0">
                <a:solidFill>
                  <a:srgbClr val="5C2A41"/>
                </a:solidFill>
                <a:latin typeface="Garamond" pitchFamily="34" charset="0"/>
                <a:ea typeface="Garamond" pitchFamily="34" charset="-122"/>
                <a:cs typeface="Garamond" pitchFamily="34" charset="-120"/>
              </a:rPr>
              <a:t>SEARCHING FOR INFORMATION</a:t>
            </a:r>
            <a:endParaRPr lang="en-US" sz="1600" dirty="0"/>
          </a:p>
        </p:txBody>
      </p:sp>
      <p:sp>
        <p:nvSpPr>
          <p:cNvPr id="8" name="Text 6"/>
          <p:cNvSpPr/>
          <p:nvPr/>
        </p:nvSpPr>
        <p:spPr>
          <a:xfrm>
            <a:off x="502920" y="1581912"/>
            <a:ext cx="5364328" cy="868680"/>
          </a:xfrm>
          <a:prstGeom prst="rect">
            <a:avLst/>
          </a:prstGeom>
          <a:noFill/>
          <a:ln/>
        </p:spPr>
        <p:txBody>
          <a:bodyPr wrap="square" lIns="0" tIns="0" rIns="0" bIns="0" rtlCol="0" anchor="t"/>
          <a:lstStyle/>
          <a:p>
            <a:pPr marL="0" indent="0" algn="just">
              <a:lnSpc>
                <a:spcPct val="122000"/>
              </a:lnSpc>
              <a:buNone/>
            </a:pPr>
            <a:r>
              <a:rPr lang="en-US" sz="1400" dirty="0">
                <a:solidFill>
                  <a:srgbClr val="5C2A41"/>
                </a:solidFill>
                <a:ea typeface="Garamond" pitchFamily="34" charset="-122"/>
                <a:cs typeface="Garamond" pitchFamily="34" charset="-120"/>
              </a:rPr>
              <a:t>Having established this plan, the following section explains how the search was carried out in practice, from the earliest query through to the final set of sources selected.</a:t>
            </a:r>
            <a:endParaRPr lang="en-US" sz="1400" dirty="0"/>
          </a:p>
        </p:txBody>
      </p:sp>
      <p:sp>
        <p:nvSpPr>
          <p:cNvPr id="9" name="Text 7"/>
          <p:cNvSpPr/>
          <p:nvPr/>
        </p:nvSpPr>
        <p:spPr>
          <a:xfrm>
            <a:off x="502920" y="2624328"/>
            <a:ext cx="384048" cy="310896"/>
          </a:xfrm>
          <a:prstGeom prst="rect">
            <a:avLst/>
          </a:prstGeom>
          <a:noFill/>
          <a:ln/>
        </p:spPr>
        <p:txBody>
          <a:bodyPr wrap="square" lIns="0" tIns="0" rIns="0" bIns="0" rtlCol="0" anchor="ctr"/>
          <a:lstStyle/>
          <a:p>
            <a:pPr marL="0" indent="0">
              <a:buNone/>
            </a:pPr>
            <a:r>
              <a:rPr lang="en-US" sz="1400" b="1" dirty="0">
                <a:solidFill>
                  <a:srgbClr val="B4657A"/>
                </a:solidFill>
                <a:ea typeface="Garamond" pitchFamily="34" charset="-122"/>
                <a:cs typeface="Garamond" pitchFamily="34" charset="-120"/>
              </a:rPr>
              <a:t>I</a:t>
            </a:r>
            <a:endParaRPr lang="en-US" sz="1400" dirty="0"/>
          </a:p>
        </p:txBody>
      </p:sp>
      <p:sp>
        <p:nvSpPr>
          <p:cNvPr id="10" name="Text 8"/>
          <p:cNvSpPr/>
          <p:nvPr/>
        </p:nvSpPr>
        <p:spPr>
          <a:xfrm>
            <a:off x="923544" y="2606040"/>
            <a:ext cx="4943704" cy="274320"/>
          </a:xfrm>
          <a:prstGeom prst="rect">
            <a:avLst/>
          </a:prstGeom>
          <a:noFill/>
          <a:ln/>
        </p:spPr>
        <p:txBody>
          <a:bodyPr wrap="square" lIns="0" tIns="0" rIns="0" bIns="0" rtlCol="0" anchor="ctr"/>
          <a:lstStyle/>
          <a:p>
            <a:pPr marL="0" indent="0">
              <a:buNone/>
            </a:pPr>
            <a:r>
              <a:rPr lang="en-US" sz="1400" b="1" dirty="0">
                <a:solidFill>
                  <a:srgbClr val="5C2A41"/>
                </a:solidFill>
                <a:ea typeface="Calibri" pitchFamily="34" charset="-122"/>
                <a:cs typeface="Calibri" pitchFamily="34" charset="-120"/>
              </a:rPr>
              <a:t>Broad search</a:t>
            </a:r>
            <a:endParaRPr lang="en-US" sz="1400" dirty="0"/>
          </a:p>
        </p:txBody>
      </p:sp>
      <p:sp>
        <p:nvSpPr>
          <p:cNvPr id="11" name="Text 9"/>
          <p:cNvSpPr/>
          <p:nvPr/>
        </p:nvSpPr>
        <p:spPr>
          <a:xfrm>
            <a:off x="923544" y="2880360"/>
            <a:ext cx="4943704" cy="530352"/>
          </a:xfrm>
          <a:prstGeom prst="rect">
            <a:avLst/>
          </a:prstGeom>
          <a:noFill/>
          <a:ln/>
        </p:spPr>
        <p:txBody>
          <a:bodyPr wrap="square" lIns="0" tIns="0" rIns="0" bIns="0" rtlCol="0" anchor="t"/>
          <a:lstStyle/>
          <a:p>
            <a:pPr marL="0" indent="0" algn="just">
              <a:lnSpc>
                <a:spcPct val="112000"/>
              </a:lnSpc>
              <a:buNone/>
            </a:pPr>
            <a:r>
              <a:rPr lang="en-US" sz="1400" dirty="0">
                <a:solidFill>
                  <a:srgbClr val="3A2531"/>
                </a:solidFill>
                <a:ea typeface="Calibri" pitchFamily="34" charset="-122"/>
                <a:cs typeface="Calibri" pitchFamily="34" charset="-120"/>
              </a:rPr>
              <a:t>The search opened broadly, using keywords lifted directly from the research question.</a:t>
            </a:r>
            <a:endParaRPr lang="en-US" sz="1400" dirty="0"/>
          </a:p>
        </p:txBody>
      </p:sp>
      <p:sp>
        <p:nvSpPr>
          <p:cNvPr id="12" name="Text 10"/>
          <p:cNvSpPr/>
          <p:nvPr/>
        </p:nvSpPr>
        <p:spPr>
          <a:xfrm>
            <a:off x="502920" y="3465576"/>
            <a:ext cx="384048" cy="310896"/>
          </a:xfrm>
          <a:prstGeom prst="rect">
            <a:avLst/>
          </a:prstGeom>
          <a:noFill/>
          <a:ln/>
        </p:spPr>
        <p:txBody>
          <a:bodyPr wrap="square" lIns="0" tIns="0" rIns="0" bIns="0" rtlCol="0" anchor="ctr"/>
          <a:lstStyle/>
          <a:p>
            <a:pPr marL="0" indent="0">
              <a:buNone/>
            </a:pPr>
            <a:r>
              <a:rPr lang="en-US" sz="1400" b="1" dirty="0">
                <a:solidFill>
                  <a:srgbClr val="B4657A"/>
                </a:solidFill>
                <a:ea typeface="Garamond" pitchFamily="34" charset="-122"/>
                <a:cs typeface="Garamond" pitchFamily="34" charset="-120"/>
              </a:rPr>
              <a:t>II</a:t>
            </a:r>
            <a:endParaRPr lang="en-US" sz="1400" dirty="0"/>
          </a:p>
        </p:txBody>
      </p:sp>
      <p:sp>
        <p:nvSpPr>
          <p:cNvPr id="13" name="Text 11"/>
          <p:cNvSpPr/>
          <p:nvPr/>
        </p:nvSpPr>
        <p:spPr>
          <a:xfrm>
            <a:off x="923544" y="3447288"/>
            <a:ext cx="4943704" cy="274320"/>
          </a:xfrm>
          <a:prstGeom prst="rect">
            <a:avLst/>
          </a:prstGeom>
          <a:noFill/>
          <a:ln/>
        </p:spPr>
        <p:txBody>
          <a:bodyPr wrap="square" lIns="0" tIns="0" rIns="0" bIns="0" rtlCol="0" anchor="ctr"/>
          <a:lstStyle/>
          <a:p>
            <a:pPr marL="0" indent="0">
              <a:buNone/>
            </a:pPr>
            <a:r>
              <a:rPr lang="en-US" sz="1400" b="1" dirty="0">
                <a:solidFill>
                  <a:srgbClr val="5C2A41"/>
                </a:solidFill>
                <a:ea typeface="Calibri" pitchFamily="34" charset="-122"/>
                <a:cs typeface="Calibri" pitchFamily="34" charset="-120"/>
              </a:rPr>
              <a:t>Narrow with Boolean logic</a:t>
            </a:r>
            <a:endParaRPr lang="en-US" sz="1400" dirty="0"/>
          </a:p>
        </p:txBody>
      </p:sp>
      <p:sp>
        <p:nvSpPr>
          <p:cNvPr id="14" name="Text 12"/>
          <p:cNvSpPr/>
          <p:nvPr/>
        </p:nvSpPr>
        <p:spPr>
          <a:xfrm>
            <a:off x="923544" y="3721608"/>
            <a:ext cx="4943704" cy="530352"/>
          </a:xfrm>
          <a:prstGeom prst="rect">
            <a:avLst/>
          </a:prstGeom>
          <a:noFill/>
          <a:ln/>
        </p:spPr>
        <p:txBody>
          <a:bodyPr wrap="square" lIns="0" tIns="0" rIns="0" bIns="0" rtlCol="0" anchor="t"/>
          <a:lstStyle/>
          <a:p>
            <a:pPr marL="0" indent="0" algn="just">
              <a:lnSpc>
                <a:spcPct val="112000"/>
              </a:lnSpc>
              <a:buNone/>
            </a:pPr>
            <a:r>
              <a:rPr lang="en-US" sz="1400" dirty="0">
                <a:solidFill>
                  <a:srgbClr val="3A2531"/>
                </a:solidFill>
                <a:ea typeface="Calibri" pitchFamily="34" charset="-122"/>
                <a:cs typeface="Calibri" pitchFamily="34" charset="-120"/>
              </a:rPr>
              <a:t>Terms were combined with AND / OR logic and tightened using the search string shown opposite.</a:t>
            </a:r>
            <a:endParaRPr lang="en-US" sz="1400" dirty="0"/>
          </a:p>
        </p:txBody>
      </p:sp>
      <p:sp>
        <p:nvSpPr>
          <p:cNvPr id="15" name="Text 13"/>
          <p:cNvSpPr/>
          <p:nvPr/>
        </p:nvSpPr>
        <p:spPr>
          <a:xfrm>
            <a:off x="502920" y="4306824"/>
            <a:ext cx="384048" cy="310896"/>
          </a:xfrm>
          <a:prstGeom prst="rect">
            <a:avLst/>
          </a:prstGeom>
          <a:noFill/>
          <a:ln/>
        </p:spPr>
        <p:txBody>
          <a:bodyPr wrap="square" lIns="0" tIns="0" rIns="0" bIns="0" rtlCol="0" anchor="ctr"/>
          <a:lstStyle/>
          <a:p>
            <a:pPr marL="0" indent="0">
              <a:buNone/>
            </a:pPr>
            <a:r>
              <a:rPr lang="en-US" sz="1400" b="1" dirty="0">
                <a:solidFill>
                  <a:srgbClr val="B4657A"/>
                </a:solidFill>
                <a:ea typeface="Garamond" pitchFamily="34" charset="-122"/>
                <a:cs typeface="Garamond" pitchFamily="34" charset="-120"/>
              </a:rPr>
              <a:t>III</a:t>
            </a:r>
            <a:endParaRPr lang="en-US" sz="1400" dirty="0"/>
          </a:p>
        </p:txBody>
      </p:sp>
      <p:sp>
        <p:nvSpPr>
          <p:cNvPr id="16" name="Text 14"/>
          <p:cNvSpPr/>
          <p:nvPr/>
        </p:nvSpPr>
        <p:spPr>
          <a:xfrm>
            <a:off x="923544" y="4288536"/>
            <a:ext cx="4943704" cy="274320"/>
          </a:xfrm>
          <a:prstGeom prst="rect">
            <a:avLst/>
          </a:prstGeom>
          <a:noFill/>
          <a:ln/>
        </p:spPr>
        <p:txBody>
          <a:bodyPr wrap="square" lIns="0" tIns="0" rIns="0" bIns="0" rtlCol="0" anchor="ctr"/>
          <a:lstStyle/>
          <a:p>
            <a:pPr marL="0" indent="0">
              <a:buNone/>
            </a:pPr>
            <a:r>
              <a:rPr lang="en-US" sz="1400" b="1" dirty="0">
                <a:solidFill>
                  <a:srgbClr val="5C2A41"/>
                </a:solidFill>
                <a:ea typeface="Calibri" pitchFamily="34" charset="-122"/>
                <a:cs typeface="Calibri" pitchFamily="34" charset="-120"/>
              </a:rPr>
              <a:t>Screen titles and abstracts</a:t>
            </a:r>
            <a:endParaRPr lang="en-US" sz="1400" dirty="0"/>
          </a:p>
        </p:txBody>
      </p:sp>
      <p:sp>
        <p:nvSpPr>
          <p:cNvPr id="17" name="Text 15"/>
          <p:cNvSpPr/>
          <p:nvPr/>
        </p:nvSpPr>
        <p:spPr>
          <a:xfrm>
            <a:off x="923544" y="4562856"/>
            <a:ext cx="4943704" cy="530352"/>
          </a:xfrm>
          <a:prstGeom prst="rect">
            <a:avLst/>
          </a:prstGeom>
          <a:noFill/>
          <a:ln/>
        </p:spPr>
        <p:txBody>
          <a:bodyPr wrap="square" lIns="0" tIns="0" rIns="0" bIns="0" rtlCol="0" anchor="t"/>
          <a:lstStyle/>
          <a:p>
            <a:pPr marL="0" indent="0" algn="just">
              <a:lnSpc>
                <a:spcPct val="112000"/>
              </a:lnSpc>
              <a:buNone/>
            </a:pPr>
            <a:r>
              <a:rPr lang="en-US" sz="1400" dirty="0">
                <a:solidFill>
                  <a:srgbClr val="3A2531"/>
                </a:solidFill>
                <a:ea typeface="Calibri" pitchFamily="34" charset="-122"/>
                <a:cs typeface="Calibri" pitchFamily="34" charset="-120"/>
              </a:rPr>
              <a:t>Titles and abstracts were checked against the inclusion and exclusion criteria set out in Sections 06 and 07.</a:t>
            </a:r>
            <a:endParaRPr lang="en-US" sz="1400" dirty="0"/>
          </a:p>
        </p:txBody>
      </p:sp>
      <p:sp>
        <p:nvSpPr>
          <p:cNvPr id="18" name="Text 16"/>
          <p:cNvSpPr/>
          <p:nvPr/>
        </p:nvSpPr>
        <p:spPr>
          <a:xfrm>
            <a:off x="502920" y="5148072"/>
            <a:ext cx="384048" cy="310896"/>
          </a:xfrm>
          <a:prstGeom prst="rect">
            <a:avLst/>
          </a:prstGeom>
          <a:noFill/>
          <a:ln/>
        </p:spPr>
        <p:txBody>
          <a:bodyPr wrap="square" lIns="0" tIns="0" rIns="0" bIns="0" rtlCol="0" anchor="ctr"/>
          <a:lstStyle/>
          <a:p>
            <a:pPr marL="0" indent="0">
              <a:buNone/>
            </a:pPr>
            <a:r>
              <a:rPr lang="en-US" sz="1400" b="1" dirty="0">
                <a:solidFill>
                  <a:srgbClr val="B4657A"/>
                </a:solidFill>
                <a:ea typeface="Garamond" pitchFamily="34" charset="-122"/>
                <a:cs typeface="Garamond" pitchFamily="34" charset="-120"/>
              </a:rPr>
              <a:t>IV</a:t>
            </a:r>
            <a:endParaRPr lang="en-US" sz="1400" dirty="0"/>
          </a:p>
        </p:txBody>
      </p:sp>
      <p:sp>
        <p:nvSpPr>
          <p:cNvPr id="19" name="Text 17"/>
          <p:cNvSpPr/>
          <p:nvPr/>
        </p:nvSpPr>
        <p:spPr>
          <a:xfrm>
            <a:off x="923544" y="5129784"/>
            <a:ext cx="4943704" cy="274320"/>
          </a:xfrm>
          <a:prstGeom prst="rect">
            <a:avLst/>
          </a:prstGeom>
          <a:noFill/>
          <a:ln/>
        </p:spPr>
        <p:txBody>
          <a:bodyPr wrap="square" lIns="0" tIns="0" rIns="0" bIns="0" rtlCol="0" anchor="ctr"/>
          <a:lstStyle/>
          <a:p>
            <a:pPr marL="0" indent="0">
              <a:buNone/>
            </a:pPr>
            <a:r>
              <a:rPr lang="en-US" sz="1400" b="1" dirty="0">
                <a:solidFill>
                  <a:srgbClr val="5C2A41"/>
                </a:solidFill>
                <a:ea typeface="Calibri" pitchFamily="34" charset="-122"/>
                <a:cs typeface="Calibri" pitchFamily="34" charset="-120"/>
              </a:rPr>
              <a:t>Full-text review and tracking</a:t>
            </a:r>
            <a:endParaRPr lang="en-US" sz="1400" dirty="0"/>
          </a:p>
        </p:txBody>
      </p:sp>
      <p:sp>
        <p:nvSpPr>
          <p:cNvPr id="20" name="Text 18"/>
          <p:cNvSpPr/>
          <p:nvPr/>
        </p:nvSpPr>
        <p:spPr>
          <a:xfrm>
            <a:off x="923544" y="5404104"/>
            <a:ext cx="4943704" cy="530352"/>
          </a:xfrm>
          <a:prstGeom prst="rect">
            <a:avLst/>
          </a:prstGeom>
          <a:noFill/>
          <a:ln/>
        </p:spPr>
        <p:txBody>
          <a:bodyPr wrap="square" lIns="0" tIns="0" rIns="0" bIns="0" rtlCol="0" anchor="t"/>
          <a:lstStyle/>
          <a:p>
            <a:pPr marL="0" indent="0" algn="just">
              <a:lnSpc>
                <a:spcPct val="112000"/>
              </a:lnSpc>
              <a:buNone/>
            </a:pPr>
            <a:r>
              <a:rPr lang="en-US" sz="1400" dirty="0">
                <a:solidFill>
                  <a:srgbClr val="3A2531"/>
                </a:solidFill>
                <a:ea typeface="Calibri" pitchFamily="34" charset="-122"/>
                <a:cs typeface="Calibri" pitchFamily="34" charset="-120"/>
              </a:rPr>
              <a:t>What remained was read in full and logged, noting author, focus and relevance, so that the process remained traceable.</a:t>
            </a:r>
            <a:endParaRPr lang="en-US" sz="1400" dirty="0"/>
          </a:p>
        </p:txBody>
      </p:sp>
      <p:sp>
        <p:nvSpPr>
          <p:cNvPr id="21" name="Shape 19"/>
          <p:cNvSpPr/>
          <p:nvPr/>
        </p:nvSpPr>
        <p:spPr>
          <a:xfrm>
            <a:off x="6095848" y="960120"/>
            <a:ext cx="0" cy="4846320"/>
          </a:xfrm>
          <a:prstGeom prst="line">
            <a:avLst/>
          </a:prstGeom>
          <a:noFill/>
          <a:ln w="9525">
            <a:solidFill>
              <a:srgbClr val="E9C6CE"/>
            </a:solidFill>
            <a:prstDash val="solid"/>
          </a:ln>
        </p:spPr>
        <p:txBody>
          <a:bodyPr/>
          <a:lstStyle/>
          <a:p>
            <a:endParaRPr lang="en-GB"/>
          </a:p>
        </p:txBody>
      </p:sp>
      <p:sp>
        <p:nvSpPr>
          <p:cNvPr id="22" name="Shape 20"/>
          <p:cNvSpPr/>
          <p:nvPr/>
        </p:nvSpPr>
        <p:spPr>
          <a:xfrm>
            <a:off x="6324448" y="960120"/>
            <a:ext cx="457200" cy="457200"/>
          </a:xfrm>
          <a:prstGeom prst="ellipse">
            <a:avLst/>
          </a:prstGeom>
          <a:solidFill>
            <a:srgbClr val="B4657A"/>
          </a:solidFill>
          <a:ln/>
        </p:spPr>
        <p:txBody>
          <a:bodyPr/>
          <a:lstStyle/>
          <a:p>
            <a:endParaRPr lang="en-GB"/>
          </a:p>
        </p:txBody>
      </p:sp>
      <p:sp>
        <p:nvSpPr>
          <p:cNvPr id="23" name="Shape 21"/>
          <p:cNvSpPr/>
          <p:nvPr/>
        </p:nvSpPr>
        <p:spPr>
          <a:xfrm>
            <a:off x="6374740" y="1010412"/>
            <a:ext cx="356616" cy="356616"/>
          </a:xfrm>
          <a:prstGeom prst="ellipse">
            <a:avLst/>
          </a:prstGeom>
          <a:solidFill>
            <a:srgbClr val="5C2A41"/>
          </a:solidFill>
          <a:ln/>
        </p:spPr>
        <p:txBody>
          <a:bodyPr/>
          <a:lstStyle/>
          <a:p>
            <a:endParaRPr lang="en-GB"/>
          </a:p>
        </p:txBody>
      </p:sp>
      <p:sp>
        <p:nvSpPr>
          <p:cNvPr id="24" name="Text 22"/>
          <p:cNvSpPr/>
          <p:nvPr/>
        </p:nvSpPr>
        <p:spPr>
          <a:xfrm>
            <a:off x="6324448" y="960120"/>
            <a:ext cx="457200" cy="457200"/>
          </a:xfrm>
          <a:prstGeom prst="rect">
            <a:avLst/>
          </a:prstGeom>
          <a:noFill/>
          <a:ln/>
        </p:spPr>
        <p:txBody>
          <a:bodyPr wrap="square" lIns="0" tIns="0" rIns="0" bIns="0" rtlCol="0" anchor="ctr"/>
          <a:lstStyle/>
          <a:p>
            <a:pPr marL="0" indent="0" algn="ctr">
              <a:buNone/>
            </a:pPr>
            <a:r>
              <a:rPr lang="en-US" sz="1400" b="1" dirty="0">
                <a:solidFill>
                  <a:srgbClr val="FFFFFF"/>
                </a:solidFill>
                <a:latin typeface="Garamond" pitchFamily="34" charset="0"/>
                <a:ea typeface="Garamond" pitchFamily="34" charset="-122"/>
                <a:cs typeface="Garamond" pitchFamily="34" charset="-120"/>
              </a:rPr>
              <a:t>04</a:t>
            </a:r>
            <a:endParaRPr lang="en-US" sz="1400" dirty="0"/>
          </a:p>
        </p:txBody>
      </p:sp>
      <p:sp>
        <p:nvSpPr>
          <p:cNvPr id="25" name="Text 23"/>
          <p:cNvSpPr/>
          <p:nvPr/>
        </p:nvSpPr>
        <p:spPr>
          <a:xfrm>
            <a:off x="6964528" y="923544"/>
            <a:ext cx="4724248" cy="530352"/>
          </a:xfrm>
          <a:prstGeom prst="rect">
            <a:avLst/>
          </a:prstGeom>
          <a:noFill/>
          <a:ln/>
        </p:spPr>
        <p:txBody>
          <a:bodyPr wrap="square" lIns="0" tIns="0" rIns="0" bIns="0" rtlCol="0" anchor="ctr"/>
          <a:lstStyle/>
          <a:p>
            <a:pPr marL="0" indent="0">
              <a:buNone/>
            </a:pPr>
            <a:r>
              <a:rPr lang="en-US" sz="1450" b="1" kern="0" spc="100" dirty="0">
                <a:solidFill>
                  <a:srgbClr val="5C2A41"/>
                </a:solidFill>
                <a:latin typeface="Garamond" pitchFamily="34" charset="0"/>
                <a:ea typeface="Garamond" pitchFamily="34" charset="-122"/>
                <a:cs typeface="Garamond" pitchFamily="34" charset="-120"/>
              </a:rPr>
              <a:t>VISUAL AID AND STATISTICS</a:t>
            </a:r>
            <a:endParaRPr lang="en-US" sz="1450" dirty="0"/>
          </a:p>
        </p:txBody>
      </p:sp>
      <p:graphicFrame>
        <p:nvGraphicFramePr>
          <p:cNvPr id="26" name="Chart 0"/>
          <p:cNvGraphicFramePr/>
          <p:nvPr>
            <p:extLst>
              <p:ext uri="{D42A27DB-BD31-4B8C-83A1-F6EECF244321}">
                <p14:modId xmlns:p14="http://schemas.microsoft.com/office/powerpoint/2010/main" val="3448853487"/>
              </p:ext>
            </p:extLst>
          </p:nvPr>
        </p:nvGraphicFramePr>
        <p:xfrm>
          <a:off x="6324448" y="1527048"/>
          <a:ext cx="5364328" cy="1783080"/>
        </p:xfrm>
        <a:graphic>
          <a:graphicData uri="http://schemas.openxmlformats.org/drawingml/2006/chart">
            <c:chart xmlns:c="http://schemas.openxmlformats.org/drawingml/2006/chart" xmlns:r="http://schemas.openxmlformats.org/officeDocument/2006/relationships" r:id="rId3"/>
          </a:graphicData>
        </a:graphic>
      </p:graphicFrame>
      <p:sp>
        <p:nvSpPr>
          <p:cNvPr id="27" name="Text 24"/>
          <p:cNvSpPr/>
          <p:nvPr/>
        </p:nvSpPr>
        <p:spPr>
          <a:xfrm>
            <a:off x="6324448" y="3328416"/>
            <a:ext cx="5364328" cy="219456"/>
          </a:xfrm>
          <a:prstGeom prst="rect">
            <a:avLst/>
          </a:prstGeom>
          <a:noFill/>
          <a:ln/>
        </p:spPr>
        <p:txBody>
          <a:bodyPr wrap="square" lIns="0" tIns="0" rIns="0" bIns="0" rtlCol="0" anchor="ctr"/>
          <a:lstStyle/>
          <a:p>
            <a:pPr marL="0" indent="0">
              <a:buNone/>
            </a:pPr>
            <a:r>
              <a:rPr lang="en-US" sz="1000" i="1" dirty="0">
                <a:solidFill>
                  <a:srgbClr val="9C818A"/>
                </a:solidFill>
                <a:latin typeface="Calibri" pitchFamily="34" charset="0"/>
                <a:ea typeface="Calibri" pitchFamily="34" charset="-122"/>
                <a:cs typeface="Calibri" pitchFamily="34" charset="-120"/>
              </a:rPr>
              <a:t>Source: adapted from Table 4.2, Chapter Four.</a:t>
            </a:r>
            <a:endParaRPr lang="en-US" sz="1000" dirty="0"/>
          </a:p>
        </p:txBody>
      </p:sp>
      <p:graphicFrame>
        <p:nvGraphicFramePr>
          <p:cNvPr id="28" name="Chart 1"/>
          <p:cNvGraphicFramePr/>
          <p:nvPr>
            <p:extLst>
              <p:ext uri="{D42A27DB-BD31-4B8C-83A1-F6EECF244321}">
                <p14:modId xmlns:p14="http://schemas.microsoft.com/office/powerpoint/2010/main" val="2993274455"/>
              </p:ext>
            </p:extLst>
          </p:nvPr>
        </p:nvGraphicFramePr>
        <p:xfrm>
          <a:off x="6324448" y="3602736"/>
          <a:ext cx="5562752" cy="1904446"/>
        </p:xfrm>
        <a:graphic>
          <a:graphicData uri="http://schemas.openxmlformats.org/drawingml/2006/chart">
            <c:chart xmlns:c="http://schemas.openxmlformats.org/drawingml/2006/chart" xmlns:r="http://schemas.openxmlformats.org/officeDocument/2006/relationships" r:id="rId4"/>
          </a:graphicData>
        </a:graphic>
      </p:graphicFrame>
      <p:sp>
        <p:nvSpPr>
          <p:cNvPr id="29" name="Text 25"/>
          <p:cNvSpPr/>
          <p:nvPr/>
        </p:nvSpPr>
        <p:spPr>
          <a:xfrm>
            <a:off x="6324447" y="5507182"/>
            <a:ext cx="5364328" cy="384048"/>
          </a:xfrm>
          <a:prstGeom prst="rect">
            <a:avLst/>
          </a:prstGeom>
          <a:noFill/>
          <a:ln/>
        </p:spPr>
        <p:txBody>
          <a:bodyPr wrap="square" lIns="0" tIns="0" rIns="0" bIns="0" rtlCol="0" anchor="ctr"/>
          <a:lstStyle/>
          <a:p>
            <a:pPr marL="0" indent="0">
              <a:lnSpc>
                <a:spcPct val="110000"/>
              </a:lnSpc>
              <a:buNone/>
            </a:pPr>
            <a:r>
              <a:rPr lang="en-US" sz="1000" i="1" dirty="0">
                <a:solidFill>
                  <a:srgbClr val="9C818A"/>
                </a:solidFill>
                <a:latin typeface="Calibri" pitchFamily="34" charset="0"/>
                <a:ea typeface="Calibri" pitchFamily="34" charset="-122"/>
                <a:cs typeface="Calibri" pitchFamily="34" charset="-120"/>
              </a:rPr>
              <a:t>Scale: 1 is low, 3 is high consistency across studies (author's qualitative interpretation, illustrative only). Source: adapted from Table 4.1 and Figure 4.1, Chapter Four.</a:t>
            </a:r>
            <a:endParaRPr lang="en-US" sz="1000" dirty="0"/>
          </a:p>
        </p:txBody>
      </p:sp>
      <p:sp>
        <p:nvSpPr>
          <p:cNvPr id="30" name="Text 26"/>
          <p:cNvSpPr/>
          <p:nvPr/>
        </p:nvSpPr>
        <p:spPr>
          <a:xfrm>
            <a:off x="502920" y="6492240"/>
            <a:ext cx="10362895" cy="274320"/>
          </a:xfrm>
          <a:prstGeom prst="rect">
            <a:avLst/>
          </a:prstGeom>
          <a:noFill/>
          <a:ln/>
        </p:spPr>
        <p:txBody>
          <a:bodyPr wrap="square" lIns="0" tIns="0" rIns="0" bIns="0" rtlCol="0" anchor="ctr"/>
          <a:lstStyle/>
          <a:p>
            <a:pPr marL="0" indent="0" algn="l">
              <a:buNone/>
            </a:pPr>
            <a:r>
              <a:rPr lang="en-US" sz="850" dirty="0">
                <a:solidFill>
                  <a:srgbClr val="9C818A"/>
                </a:solidFill>
                <a:latin typeface="Calibri" pitchFamily="34" charset="0"/>
                <a:ea typeface="Calibri" pitchFamily="34" charset="-122"/>
                <a:cs typeface="Calibri" pitchFamily="34" charset="-120"/>
              </a:rPr>
              <a:t>BSc (Hons) Health and Social Care   ·   Independent Project (BMHP6020)   ·   Yahaddy Bangura   ·   2315639</a:t>
            </a:r>
            <a:endParaRPr lang="en-US" sz="850" dirty="0"/>
          </a:p>
        </p:txBody>
      </p:sp>
      <p:sp>
        <p:nvSpPr>
          <p:cNvPr id="31" name="Text 27"/>
          <p:cNvSpPr/>
          <p:nvPr/>
        </p:nvSpPr>
        <p:spPr>
          <a:xfrm>
            <a:off x="10865815" y="6492240"/>
            <a:ext cx="822960" cy="274320"/>
          </a:xfrm>
          <a:prstGeom prst="rect">
            <a:avLst/>
          </a:prstGeom>
          <a:noFill/>
          <a:ln/>
        </p:spPr>
        <p:txBody>
          <a:bodyPr wrap="square" lIns="0" tIns="0" rIns="0" bIns="0" rtlCol="0" anchor="ctr"/>
          <a:lstStyle/>
          <a:p>
            <a:pPr marL="0" indent="0" algn="r">
              <a:buNone/>
            </a:pPr>
            <a:r>
              <a:rPr lang="en-US" sz="900" dirty="0">
                <a:solidFill>
                  <a:srgbClr val="9C818A"/>
                </a:solidFill>
                <a:latin typeface="Garamond" pitchFamily="34" charset="0"/>
                <a:ea typeface="Garamond" pitchFamily="34" charset="-122"/>
                <a:cs typeface="Garamond" pitchFamily="34" charset="-120"/>
              </a:rPr>
              <a:t>3</a:t>
            </a:r>
            <a:endParaRPr lang="en-US" sz="9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365760"/>
            <a:ext cx="11185855" cy="292608"/>
          </a:xfrm>
          <a:prstGeom prst="rect">
            <a:avLst/>
          </a:prstGeom>
          <a:noFill/>
          <a:ln/>
        </p:spPr>
        <p:txBody>
          <a:bodyPr wrap="square" lIns="0" tIns="0" rIns="0" bIns="0" rtlCol="0" anchor="ctr"/>
          <a:lstStyle/>
          <a:p>
            <a:pPr marL="0" indent="0">
              <a:buNone/>
            </a:pPr>
            <a:r>
              <a:rPr lang="en-US" sz="1050" b="1" kern="0" spc="260" dirty="0">
                <a:solidFill>
                  <a:srgbClr val="9C818A"/>
                </a:solidFill>
                <a:latin typeface="Calibri" pitchFamily="34" charset="0"/>
                <a:ea typeface="Calibri" pitchFamily="34" charset="-122"/>
                <a:cs typeface="Calibri" pitchFamily="34" charset="-120"/>
              </a:rPr>
              <a:t>METHODS AND SEARCH STRATEGY · ACADEMIC POSTER</a:t>
            </a:r>
            <a:endParaRPr lang="en-US" sz="1050" dirty="0"/>
          </a:p>
        </p:txBody>
      </p:sp>
      <p:sp>
        <p:nvSpPr>
          <p:cNvPr id="3" name="Shape 1"/>
          <p:cNvSpPr/>
          <p:nvPr/>
        </p:nvSpPr>
        <p:spPr>
          <a:xfrm>
            <a:off x="502920" y="713232"/>
            <a:ext cx="11185855" cy="0"/>
          </a:xfrm>
          <a:prstGeom prst="line">
            <a:avLst/>
          </a:prstGeom>
          <a:noFill/>
          <a:ln w="12700">
            <a:solidFill>
              <a:srgbClr val="E9C6CE"/>
            </a:solidFill>
            <a:prstDash val="solid"/>
          </a:ln>
        </p:spPr>
        <p:txBody>
          <a:bodyPr/>
          <a:lstStyle/>
          <a:p>
            <a:endParaRPr lang="en-GB"/>
          </a:p>
        </p:txBody>
      </p:sp>
      <p:sp>
        <p:nvSpPr>
          <p:cNvPr id="4" name="Shape 2"/>
          <p:cNvSpPr/>
          <p:nvPr/>
        </p:nvSpPr>
        <p:spPr>
          <a:xfrm>
            <a:off x="502920" y="960120"/>
            <a:ext cx="457200" cy="457200"/>
          </a:xfrm>
          <a:prstGeom prst="ellipse">
            <a:avLst/>
          </a:prstGeom>
          <a:solidFill>
            <a:srgbClr val="B4657A"/>
          </a:solidFill>
          <a:ln/>
        </p:spPr>
        <p:txBody>
          <a:bodyPr/>
          <a:lstStyle/>
          <a:p>
            <a:endParaRPr lang="en-GB"/>
          </a:p>
        </p:txBody>
      </p:sp>
      <p:sp>
        <p:nvSpPr>
          <p:cNvPr id="5" name="Shape 3"/>
          <p:cNvSpPr/>
          <p:nvPr/>
        </p:nvSpPr>
        <p:spPr>
          <a:xfrm>
            <a:off x="553212" y="1010412"/>
            <a:ext cx="356616" cy="356616"/>
          </a:xfrm>
          <a:prstGeom prst="ellipse">
            <a:avLst/>
          </a:prstGeom>
          <a:solidFill>
            <a:srgbClr val="5C2A41"/>
          </a:solidFill>
          <a:ln/>
        </p:spPr>
        <p:txBody>
          <a:bodyPr/>
          <a:lstStyle/>
          <a:p>
            <a:endParaRPr lang="en-GB"/>
          </a:p>
        </p:txBody>
      </p:sp>
      <p:sp>
        <p:nvSpPr>
          <p:cNvPr id="6" name="Text 4"/>
          <p:cNvSpPr/>
          <p:nvPr/>
        </p:nvSpPr>
        <p:spPr>
          <a:xfrm>
            <a:off x="502920" y="960120"/>
            <a:ext cx="457200" cy="457200"/>
          </a:xfrm>
          <a:prstGeom prst="rect">
            <a:avLst/>
          </a:prstGeom>
          <a:noFill/>
          <a:ln/>
        </p:spPr>
        <p:txBody>
          <a:bodyPr wrap="square" lIns="0" tIns="0" rIns="0" bIns="0" rtlCol="0" anchor="ctr"/>
          <a:lstStyle/>
          <a:p>
            <a:pPr marL="0" indent="0" algn="ctr">
              <a:buNone/>
            </a:pPr>
            <a:r>
              <a:rPr lang="en-US" sz="1400" b="1" dirty="0">
                <a:solidFill>
                  <a:srgbClr val="FFFFFF"/>
                </a:solidFill>
                <a:latin typeface="Garamond" pitchFamily="34" charset="0"/>
                <a:ea typeface="Garamond" pitchFamily="34" charset="-122"/>
                <a:cs typeface="Garamond" pitchFamily="34" charset="-120"/>
              </a:rPr>
              <a:t>05</a:t>
            </a:r>
            <a:endParaRPr lang="en-US" sz="1400" dirty="0"/>
          </a:p>
        </p:txBody>
      </p:sp>
      <p:sp>
        <p:nvSpPr>
          <p:cNvPr id="7" name="Text 5"/>
          <p:cNvSpPr/>
          <p:nvPr/>
        </p:nvSpPr>
        <p:spPr>
          <a:xfrm>
            <a:off x="1143000" y="923544"/>
            <a:ext cx="4724248" cy="530352"/>
          </a:xfrm>
          <a:prstGeom prst="rect">
            <a:avLst/>
          </a:prstGeom>
          <a:noFill/>
          <a:ln/>
        </p:spPr>
        <p:txBody>
          <a:bodyPr wrap="square" lIns="0" tIns="0" rIns="0" bIns="0" rtlCol="0" anchor="ctr"/>
          <a:lstStyle/>
          <a:p>
            <a:pPr marL="0" indent="0">
              <a:buNone/>
            </a:pPr>
            <a:r>
              <a:rPr lang="en-US" sz="1450" b="1" kern="0" spc="100" dirty="0">
                <a:solidFill>
                  <a:srgbClr val="5C2A41"/>
                </a:solidFill>
                <a:latin typeface="Garamond" pitchFamily="34" charset="0"/>
                <a:ea typeface="Garamond" pitchFamily="34" charset="-122"/>
                <a:cs typeface="Garamond" pitchFamily="34" charset="-120"/>
              </a:rPr>
              <a:t>RESEARCH VALIDATION AND ANALYSIS</a:t>
            </a:r>
            <a:endParaRPr lang="en-US" sz="1450" dirty="0"/>
          </a:p>
        </p:txBody>
      </p:sp>
      <p:sp>
        <p:nvSpPr>
          <p:cNvPr id="8" name="Text 6"/>
          <p:cNvSpPr/>
          <p:nvPr/>
        </p:nvSpPr>
        <p:spPr>
          <a:xfrm>
            <a:off x="502920" y="1581912"/>
            <a:ext cx="5364328" cy="256032"/>
          </a:xfrm>
          <a:prstGeom prst="rect">
            <a:avLst/>
          </a:prstGeom>
          <a:noFill/>
          <a:ln/>
        </p:spPr>
        <p:txBody>
          <a:bodyPr wrap="square" lIns="0" tIns="0" rIns="0" bIns="0" rtlCol="0" anchor="ctr"/>
          <a:lstStyle/>
          <a:p>
            <a:pPr marL="0" indent="0">
              <a:buNone/>
            </a:pPr>
            <a:r>
              <a:rPr lang="en-US" sz="1400" b="1" kern="0" spc="50" dirty="0">
                <a:solidFill>
                  <a:srgbClr val="B4657A"/>
                </a:solidFill>
                <a:latin typeface="Calibri" pitchFamily="34" charset="0"/>
                <a:ea typeface="Calibri" pitchFamily="34" charset="-122"/>
                <a:cs typeface="Calibri" pitchFamily="34" charset="-120"/>
              </a:rPr>
              <a:t>VALIDATION</a:t>
            </a:r>
            <a:endParaRPr lang="en-US" sz="1100" dirty="0"/>
          </a:p>
        </p:txBody>
      </p:sp>
      <p:sp>
        <p:nvSpPr>
          <p:cNvPr id="9" name="Text 7"/>
          <p:cNvSpPr/>
          <p:nvPr/>
        </p:nvSpPr>
        <p:spPr>
          <a:xfrm>
            <a:off x="502920" y="1856232"/>
            <a:ext cx="5364328" cy="1417320"/>
          </a:xfrm>
          <a:prstGeom prst="rect">
            <a:avLst/>
          </a:prstGeom>
          <a:noFill/>
          <a:ln/>
        </p:spPr>
        <p:txBody>
          <a:bodyPr wrap="square" lIns="0" tIns="0" rIns="0" bIns="0" rtlCol="0" anchor="t"/>
          <a:lstStyle/>
          <a:p>
            <a:pPr marL="0" indent="0" algn="just">
              <a:lnSpc>
                <a:spcPct val="120000"/>
              </a:lnSpc>
              <a:buNone/>
            </a:pPr>
            <a:r>
              <a:rPr lang="en-US" sz="1400" dirty="0">
                <a:solidFill>
                  <a:srgbClr val="3A2531"/>
                </a:solidFill>
                <a:latin typeface="Calibri" pitchFamily="34" charset="0"/>
                <a:ea typeface="Calibri" pitchFamily="34" charset="-122"/>
                <a:cs typeface="Calibri" pitchFamily="34" charset="-120"/>
              </a:rPr>
              <a:t>Validation, in this context, refers to the process of judging whether a source is credible, current and relevant before it is used as evidence. Priority was given to peer-reviewed work, or material produced by a recognised governmental or professional body such as NICE, DHSC or The King's Fund.</a:t>
            </a:r>
            <a:endParaRPr lang="en-US" sz="1400" dirty="0"/>
          </a:p>
        </p:txBody>
      </p:sp>
      <p:sp>
        <p:nvSpPr>
          <p:cNvPr id="10" name="Shape 8"/>
          <p:cNvSpPr/>
          <p:nvPr/>
        </p:nvSpPr>
        <p:spPr>
          <a:xfrm>
            <a:off x="502920" y="3319272"/>
            <a:ext cx="5364328" cy="0"/>
          </a:xfrm>
          <a:prstGeom prst="line">
            <a:avLst/>
          </a:prstGeom>
          <a:noFill/>
          <a:ln w="9525">
            <a:solidFill>
              <a:srgbClr val="E9C6CE"/>
            </a:solidFill>
            <a:prstDash val="solid"/>
          </a:ln>
        </p:spPr>
        <p:txBody>
          <a:bodyPr/>
          <a:lstStyle/>
          <a:p>
            <a:endParaRPr lang="en-GB"/>
          </a:p>
        </p:txBody>
      </p:sp>
      <p:sp>
        <p:nvSpPr>
          <p:cNvPr id="11" name="Text 9"/>
          <p:cNvSpPr/>
          <p:nvPr/>
        </p:nvSpPr>
        <p:spPr>
          <a:xfrm>
            <a:off x="502920" y="3447288"/>
            <a:ext cx="5364328" cy="256032"/>
          </a:xfrm>
          <a:prstGeom prst="rect">
            <a:avLst/>
          </a:prstGeom>
          <a:noFill/>
          <a:ln/>
        </p:spPr>
        <p:txBody>
          <a:bodyPr wrap="square" lIns="0" tIns="0" rIns="0" bIns="0" rtlCol="0" anchor="ctr"/>
          <a:lstStyle/>
          <a:p>
            <a:pPr marL="0" indent="0">
              <a:buNone/>
            </a:pPr>
            <a:r>
              <a:rPr lang="en-US" sz="1400" b="1" kern="0" spc="50" dirty="0">
                <a:solidFill>
                  <a:srgbClr val="B4657A"/>
                </a:solidFill>
                <a:latin typeface="Calibri" pitchFamily="34" charset="0"/>
                <a:ea typeface="Calibri" pitchFamily="34" charset="-122"/>
                <a:cs typeface="Calibri" pitchFamily="34" charset="-120"/>
              </a:rPr>
              <a:t>ANALYSIS</a:t>
            </a:r>
            <a:endParaRPr lang="en-US" sz="1400" dirty="0"/>
          </a:p>
        </p:txBody>
      </p:sp>
      <p:sp>
        <p:nvSpPr>
          <p:cNvPr id="12" name="Text 10"/>
          <p:cNvSpPr/>
          <p:nvPr/>
        </p:nvSpPr>
        <p:spPr>
          <a:xfrm>
            <a:off x="502920" y="3721608"/>
            <a:ext cx="5364328" cy="1463040"/>
          </a:xfrm>
          <a:prstGeom prst="rect">
            <a:avLst/>
          </a:prstGeom>
          <a:noFill/>
          <a:ln/>
        </p:spPr>
        <p:txBody>
          <a:bodyPr wrap="square" lIns="0" tIns="0" rIns="0" bIns="0" rtlCol="0" anchor="t"/>
          <a:lstStyle/>
          <a:p>
            <a:pPr marL="0" indent="0" algn="just">
              <a:lnSpc>
                <a:spcPct val="120000"/>
              </a:lnSpc>
              <a:buNone/>
            </a:pPr>
            <a:r>
              <a:rPr lang="en-US" sz="1400" dirty="0">
                <a:solidFill>
                  <a:srgbClr val="3A2531"/>
                </a:solidFill>
                <a:latin typeface="Calibri" pitchFamily="34" charset="0"/>
                <a:ea typeface="Calibri" pitchFamily="34" charset="-122"/>
                <a:cs typeface="Calibri" pitchFamily="34" charset="-120"/>
              </a:rPr>
              <a:t>Thematic synthesis (Thomas and Harden, 2008) provided the analytic approach: sources were read closely and sorted into one of six recurring themes, then compared within each theme to surface where studies agreed, clashed or left things uncertain.</a:t>
            </a:r>
            <a:endParaRPr lang="en-US" sz="1400" dirty="0"/>
          </a:p>
        </p:txBody>
      </p:sp>
      <p:sp>
        <p:nvSpPr>
          <p:cNvPr id="13" name="Shape 11"/>
          <p:cNvSpPr/>
          <p:nvPr/>
        </p:nvSpPr>
        <p:spPr>
          <a:xfrm>
            <a:off x="6095848" y="960120"/>
            <a:ext cx="0" cy="4846320"/>
          </a:xfrm>
          <a:prstGeom prst="line">
            <a:avLst/>
          </a:prstGeom>
          <a:noFill/>
          <a:ln w="9525">
            <a:solidFill>
              <a:srgbClr val="E9C6CE"/>
            </a:solidFill>
            <a:prstDash val="solid"/>
          </a:ln>
        </p:spPr>
        <p:txBody>
          <a:bodyPr/>
          <a:lstStyle/>
          <a:p>
            <a:endParaRPr lang="en-GB"/>
          </a:p>
        </p:txBody>
      </p:sp>
      <p:sp>
        <p:nvSpPr>
          <p:cNvPr id="14" name="Shape 12"/>
          <p:cNvSpPr/>
          <p:nvPr/>
        </p:nvSpPr>
        <p:spPr>
          <a:xfrm>
            <a:off x="6324448" y="960120"/>
            <a:ext cx="457200" cy="457200"/>
          </a:xfrm>
          <a:prstGeom prst="ellipse">
            <a:avLst/>
          </a:prstGeom>
          <a:solidFill>
            <a:srgbClr val="B4657A"/>
          </a:solidFill>
          <a:ln/>
        </p:spPr>
        <p:txBody>
          <a:bodyPr/>
          <a:lstStyle/>
          <a:p>
            <a:endParaRPr lang="en-GB"/>
          </a:p>
        </p:txBody>
      </p:sp>
      <p:sp>
        <p:nvSpPr>
          <p:cNvPr id="15" name="Shape 13"/>
          <p:cNvSpPr/>
          <p:nvPr/>
        </p:nvSpPr>
        <p:spPr>
          <a:xfrm>
            <a:off x="6374740" y="1010412"/>
            <a:ext cx="356616" cy="356616"/>
          </a:xfrm>
          <a:prstGeom prst="ellipse">
            <a:avLst/>
          </a:prstGeom>
          <a:solidFill>
            <a:srgbClr val="5C2A41"/>
          </a:solidFill>
          <a:ln/>
        </p:spPr>
        <p:txBody>
          <a:bodyPr/>
          <a:lstStyle/>
          <a:p>
            <a:endParaRPr lang="en-GB"/>
          </a:p>
        </p:txBody>
      </p:sp>
      <p:sp>
        <p:nvSpPr>
          <p:cNvPr id="16" name="Text 14"/>
          <p:cNvSpPr/>
          <p:nvPr/>
        </p:nvSpPr>
        <p:spPr>
          <a:xfrm>
            <a:off x="6324448" y="960120"/>
            <a:ext cx="457200" cy="457200"/>
          </a:xfrm>
          <a:prstGeom prst="rect">
            <a:avLst/>
          </a:prstGeom>
          <a:noFill/>
          <a:ln/>
        </p:spPr>
        <p:txBody>
          <a:bodyPr wrap="square" lIns="0" tIns="0" rIns="0" bIns="0" rtlCol="0" anchor="ctr"/>
          <a:lstStyle/>
          <a:p>
            <a:pPr marL="0" indent="0" algn="ctr">
              <a:buNone/>
            </a:pPr>
            <a:r>
              <a:rPr lang="en-US" sz="1400" b="1" dirty="0">
                <a:solidFill>
                  <a:srgbClr val="FFFFFF"/>
                </a:solidFill>
                <a:latin typeface="Garamond" pitchFamily="34" charset="0"/>
                <a:ea typeface="Garamond" pitchFamily="34" charset="-122"/>
                <a:cs typeface="Garamond" pitchFamily="34" charset="-120"/>
              </a:rPr>
              <a:t>06</a:t>
            </a:r>
            <a:endParaRPr lang="en-US" sz="1400" dirty="0"/>
          </a:p>
        </p:txBody>
      </p:sp>
      <p:sp>
        <p:nvSpPr>
          <p:cNvPr id="17" name="Text 15"/>
          <p:cNvSpPr/>
          <p:nvPr/>
        </p:nvSpPr>
        <p:spPr>
          <a:xfrm>
            <a:off x="6964528" y="923544"/>
            <a:ext cx="4724248" cy="530352"/>
          </a:xfrm>
          <a:prstGeom prst="rect">
            <a:avLst/>
          </a:prstGeom>
          <a:noFill/>
          <a:ln/>
        </p:spPr>
        <p:txBody>
          <a:bodyPr wrap="square" lIns="0" tIns="0" rIns="0" bIns="0" rtlCol="0" anchor="ctr"/>
          <a:lstStyle/>
          <a:p>
            <a:pPr marL="0" indent="0">
              <a:buNone/>
            </a:pPr>
            <a:r>
              <a:rPr lang="en-US" sz="1600" b="1" kern="0" spc="100" dirty="0">
                <a:solidFill>
                  <a:srgbClr val="5C2A41"/>
                </a:solidFill>
                <a:latin typeface="Garamond" pitchFamily="34" charset="0"/>
                <a:ea typeface="Garamond" pitchFamily="34" charset="-122"/>
                <a:cs typeface="Garamond" pitchFamily="34" charset="-120"/>
              </a:rPr>
              <a:t>INCLUSION CRITERIA</a:t>
            </a:r>
            <a:endParaRPr lang="en-US" sz="1600" dirty="0"/>
          </a:p>
        </p:txBody>
      </p:sp>
      <p:sp>
        <p:nvSpPr>
          <p:cNvPr id="18" name="Shape 16"/>
          <p:cNvSpPr/>
          <p:nvPr/>
        </p:nvSpPr>
        <p:spPr>
          <a:xfrm>
            <a:off x="6324448" y="1581912"/>
            <a:ext cx="5364328" cy="4206240"/>
          </a:xfrm>
          <a:prstGeom prst="rect">
            <a:avLst/>
          </a:prstGeom>
          <a:solidFill>
            <a:srgbClr val="FBF0F1"/>
          </a:solidFill>
          <a:ln w="9525">
            <a:solidFill>
              <a:srgbClr val="E9C6CE"/>
            </a:solidFill>
            <a:prstDash val="solid"/>
          </a:ln>
        </p:spPr>
        <p:txBody>
          <a:bodyPr/>
          <a:lstStyle/>
          <a:p>
            <a:endParaRPr lang="en-GB"/>
          </a:p>
        </p:txBody>
      </p:sp>
      <p:sp>
        <p:nvSpPr>
          <p:cNvPr id="19" name="Text 17"/>
          <p:cNvSpPr/>
          <p:nvPr/>
        </p:nvSpPr>
        <p:spPr>
          <a:xfrm>
            <a:off x="6562192" y="1828800"/>
            <a:ext cx="292608" cy="292608"/>
          </a:xfrm>
          <a:prstGeom prst="rect">
            <a:avLst/>
          </a:prstGeom>
          <a:noFill/>
          <a:ln/>
        </p:spPr>
        <p:txBody>
          <a:bodyPr wrap="square" lIns="0" tIns="0" rIns="0" bIns="0" rtlCol="0" anchor="t"/>
          <a:lstStyle/>
          <a:p>
            <a:pPr marL="0" indent="0" algn="ctr">
              <a:buNone/>
            </a:pPr>
            <a:r>
              <a:rPr lang="en-US" sz="1500" b="1" dirty="0">
                <a:solidFill>
                  <a:srgbClr val="B4657A"/>
                </a:solidFill>
                <a:latin typeface="Garamond" pitchFamily="34" charset="0"/>
                <a:ea typeface="Garamond" pitchFamily="34" charset="-122"/>
                <a:cs typeface="Garamond" pitchFamily="34" charset="-120"/>
              </a:rPr>
              <a:t>✓</a:t>
            </a:r>
            <a:endParaRPr lang="en-US" sz="1500" dirty="0"/>
          </a:p>
        </p:txBody>
      </p:sp>
      <p:sp>
        <p:nvSpPr>
          <p:cNvPr id="20" name="Text 18"/>
          <p:cNvSpPr/>
          <p:nvPr/>
        </p:nvSpPr>
        <p:spPr>
          <a:xfrm>
            <a:off x="6909664" y="1828800"/>
            <a:ext cx="4495648" cy="713232"/>
          </a:xfrm>
          <a:prstGeom prst="rect">
            <a:avLst/>
          </a:prstGeom>
          <a:noFill/>
          <a:ln/>
        </p:spPr>
        <p:txBody>
          <a:bodyPr wrap="square" lIns="0" tIns="0" rIns="0" bIns="0" rtlCol="0" anchor="t"/>
          <a:lstStyle/>
          <a:p>
            <a:pPr marL="0" indent="0">
              <a:lnSpc>
                <a:spcPct val="115000"/>
              </a:lnSpc>
              <a:buNone/>
            </a:pPr>
            <a:r>
              <a:rPr lang="en-US" sz="1400" dirty="0">
                <a:solidFill>
                  <a:srgbClr val="3A2531"/>
                </a:solidFill>
                <a:latin typeface="Calibri" pitchFamily="34" charset="0"/>
                <a:ea typeface="Calibri" pitchFamily="34" charset="-122"/>
                <a:cs typeface="Calibri" pitchFamily="34" charset="-120"/>
              </a:rPr>
              <a:t>Centred on person-centred care within residential, long-term or dementia care settings for older adults</a:t>
            </a:r>
            <a:endParaRPr lang="en-US" sz="1400" dirty="0"/>
          </a:p>
        </p:txBody>
      </p:sp>
      <p:sp>
        <p:nvSpPr>
          <p:cNvPr id="21" name="Text 19"/>
          <p:cNvSpPr/>
          <p:nvPr/>
        </p:nvSpPr>
        <p:spPr>
          <a:xfrm>
            <a:off x="6562192" y="2633472"/>
            <a:ext cx="292608" cy="292608"/>
          </a:xfrm>
          <a:prstGeom prst="rect">
            <a:avLst/>
          </a:prstGeom>
          <a:noFill/>
          <a:ln/>
        </p:spPr>
        <p:txBody>
          <a:bodyPr wrap="square" lIns="0" tIns="0" rIns="0" bIns="0" rtlCol="0" anchor="t"/>
          <a:lstStyle/>
          <a:p>
            <a:pPr marL="0" indent="0" algn="ctr">
              <a:buNone/>
            </a:pPr>
            <a:r>
              <a:rPr lang="en-US" sz="1500" b="1" dirty="0">
                <a:solidFill>
                  <a:srgbClr val="B4657A"/>
                </a:solidFill>
                <a:latin typeface="Garamond" pitchFamily="34" charset="0"/>
                <a:ea typeface="Garamond" pitchFamily="34" charset="-122"/>
                <a:cs typeface="Garamond" pitchFamily="34" charset="-120"/>
              </a:rPr>
              <a:t>✓</a:t>
            </a:r>
            <a:endParaRPr lang="en-US" sz="1500" dirty="0"/>
          </a:p>
        </p:txBody>
      </p:sp>
      <p:sp>
        <p:nvSpPr>
          <p:cNvPr id="22" name="Text 20"/>
          <p:cNvSpPr/>
          <p:nvPr/>
        </p:nvSpPr>
        <p:spPr>
          <a:xfrm>
            <a:off x="6909664" y="2633472"/>
            <a:ext cx="4495648" cy="713232"/>
          </a:xfrm>
          <a:prstGeom prst="rect">
            <a:avLst/>
          </a:prstGeom>
          <a:noFill/>
          <a:ln/>
        </p:spPr>
        <p:txBody>
          <a:bodyPr wrap="square" lIns="0" tIns="0" rIns="0" bIns="0" rtlCol="0" anchor="t"/>
          <a:lstStyle/>
          <a:p>
            <a:pPr marL="0" indent="0">
              <a:lnSpc>
                <a:spcPct val="115000"/>
              </a:lnSpc>
              <a:buNone/>
            </a:pPr>
            <a:r>
              <a:rPr lang="en-US" sz="1400" dirty="0">
                <a:solidFill>
                  <a:srgbClr val="3A2531"/>
                </a:solidFill>
                <a:latin typeface="Calibri" pitchFamily="34" charset="0"/>
                <a:ea typeface="Calibri" pitchFamily="34" charset="-122"/>
                <a:cs typeface="Calibri" pitchFamily="34" charset="-120"/>
              </a:rPr>
              <a:t>Written in English</a:t>
            </a:r>
            <a:endParaRPr lang="en-US" sz="1400" dirty="0"/>
          </a:p>
        </p:txBody>
      </p:sp>
      <p:sp>
        <p:nvSpPr>
          <p:cNvPr id="23" name="Text 21"/>
          <p:cNvSpPr/>
          <p:nvPr/>
        </p:nvSpPr>
        <p:spPr>
          <a:xfrm>
            <a:off x="6562192" y="3438144"/>
            <a:ext cx="292608" cy="292608"/>
          </a:xfrm>
          <a:prstGeom prst="rect">
            <a:avLst/>
          </a:prstGeom>
          <a:noFill/>
          <a:ln/>
        </p:spPr>
        <p:txBody>
          <a:bodyPr wrap="square" lIns="0" tIns="0" rIns="0" bIns="0" rtlCol="0" anchor="t"/>
          <a:lstStyle/>
          <a:p>
            <a:pPr marL="0" indent="0" algn="ctr">
              <a:buNone/>
            </a:pPr>
            <a:r>
              <a:rPr lang="en-US" sz="1500" b="1" dirty="0">
                <a:solidFill>
                  <a:srgbClr val="B4657A"/>
                </a:solidFill>
                <a:latin typeface="Garamond" pitchFamily="34" charset="0"/>
                <a:ea typeface="Garamond" pitchFamily="34" charset="-122"/>
                <a:cs typeface="Garamond" pitchFamily="34" charset="-120"/>
              </a:rPr>
              <a:t>✓</a:t>
            </a:r>
            <a:endParaRPr lang="en-US" sz="1500" dirty="0"/>
          </a:p>
        </p:txBody>
      </p:sp>
      <p:sp>
        <p:nvSpPr>
          <p:cNvPr id="24" name="Text 22"/>
          <p:cNvSpPr/>
          <p:nvPr/>
        </p:nvSpPr>
        <p:spPr>
          <a:xfrm>
            <a:off x="6909664" y="3438144"/>
            <a:ext cx="4495648" cy="713232"/>
          </a:xfrm>
          <a:prstGeom prst="rect">
            <a:avLst/>
          </a:prstGeom>
          <a:noFill/>
          <a:ln/>
        </p:spPr>
        <p:txBody>
          <a:bodyPr wrap="square" lIns="0" tIns="0" rIns="0" bIns="0" rtlCol="0" anchor="t"/>
          <a:lstStyle/>
          <a:p>
            <a:pPr marL="0" indent="0">
              <a:lnSpc>
                <a:spcPct val="115000"/>
              </a:lnSpc>
              <a:buNone/>
            </a:pPr>
            <a:r>
              <a:rPr lang="en-US" sz="1400" dirty="0">
                <a:solidFill>
                  <a:srgbClr val="3A2531"/>
                </a:solidFill>
                <a:latin typeface="Calibri" pitchFamily="34" charset="0"/>
                <a:ea typeface="Calibri" pitchFamily="34" charset="-122"/>
                <a:cs typeface="Calibri" pitchFamily="34" charset="-120"/>
              </a:rPr>
              <a:t>Dating from roughly the last fifteen years, with foundational texts such as Kitwood (1997) kept as an exception</a:t>
            </a:r>
            <a:endParaRPr lang="en-US" sz="1400" dirty="0"/>
          </a:p>
        </p:txBody>
      </p:sp>
      <p:sp>
        <p:nvSpPr>
          <p:cNvPr id="25" name="Text 23"/>
          <p:cNvSpPr/>
          <p:nvPr/>
        </p:nvSpPr>
        <p:spPr>
          <a:xfrm>
            <a:off x="6562192" y="4242816"/>
            <a:ext cx="292608" cy="292608"/>
          </a:xfrm>
          <a:prstGeom prst="rect">
            <a:avLst/>
          </a:prstGeom>
          <a:noFill/>
          <a:ln/>
        </p:spPr>
        <p:txBody>
          <a:bodyPr wrap="square" lIns="0" tIns="0" rIns="0" bIns="0" rtlCol="0" anchor="t"/>
          <a:lstStyle/>
          <a:p>
            <a:pPr marL="0" indent="0" algn="ctr">
              <a:buNone/>
            </a:pPr>
            <a:r>
              <a:rPr lang="en-US" sz="1500" b="1" dirty="0">
                <a:solidFill>
                  <a:srgbClr val="B4657A"/>
                </a:solidFill>
                <a:latin typeface="Garamond" pitchFamily="34" charset="0"/>
                <a:ea typeface="Garamond" pitchFamily="34" charset="-122"/>
                <a:cs typeface="Garamond" pitchFamily="34" charset="-120"/>
              </a:rPr>
              <a:t>✓</a:t>
            </a:r>
            <a:endParaRPr lang="en-US" sz="1500" dirty="0"/>
          </a:p>
        </p:txBody>
      </p:sp>
      <p:sp>
        <p:nvSpPr>
          <p:cNvPr id="26" name="Text 24"/>
          <p:cNvSpPr/>
          <p:nvPr/>
        </p:nvSpPr>
        <p:spPr>
          <a:xfrm>
            <a:off x="6909664" y="4242816"/>
            <a:ext cx="4495648" cy="713232"/>
          </a:xfrm>
          <a:prstGeom prst="rect">
            <a:avLst/>
          </a:prstGeom>
          <a:noFill/>
          <a:ln/>
        </p:spPr>
        <p:txBody>
          <a:bodyPr wrap="square" lIns="0" tIns="0" rIns="0" bIns="0" rtlCol="0" anchor="t"/>
          <a:lstStyle/>
          <a:p>
            <a:pPr marL="0" indent="0">
              <a:lnSpc>
                <a:spcPct val="115000"/>
              </a:lnSpc>
              <a:buNone/>
            </a:pPr>
            <a:r>
              <a:rPr lang="en-US" sz="1400" dirty="0">
                <a:solidFill>
                  <a:srgbClr val="3A2531"/>
                </a:solidFill>
                <a:latin typeface="Calibri" pitchFamily="34" charset="0"/>
                <a:ea typeface="Calibri" pitchFamily="34" charset="-122"/>
                <a:cs typeface="Calibri" pitchFamily="34" charset="-120"/>
              </a:rPr>
              <a:t>Either peer-reviewed or issued by a recognised governmental or professional body</a:t>
            </a:r>
            <a:endParaRPr lang="en-US" sz="1400" dirty="0"/>
          </a:p>
        </p:txBody>
      </p:sp>
      <p:sp>
        <p:nvSpPr>
          <p:cNvPr id="27" name="Text 25"/>
          <p:cNvSpPr/>
          <p:nvPr/>
        </p:nvSpPr>
        <p:spPr>
          <a:xfrm>
            <a:off x="6562192" y="5047488"/>
            <a:ext cx="292608" cy="292608"/>
          </a:xfrm>
          <a:prstGeom prst="rect">
            <a:avLst/>
          </a:prstGeom>
          <a:noFill/>
          <a:ln/>
        </p:spPr>
        <p:txBody>
          <a:bodyPr wrap="square" lIns="0" tIns="0" rIns="0" bIns="0" rtlCol="0" anchor="t"/>
          <a:lstStyle/>
          <a:p>
            <a:pPr marL="0" indent="0" algn="ctr">
              <a:buNone/>
            </a:pPr>
            <a:r>
              <a:rPr lang="en-US" sz="1500" b="1" dirty="0">
                <a:solidFill>
                  <a:srgbClr val="B4657A"/>
                </a:solidFill>
                <a:latin typeface="Garamond" pitchFamily="34" charset="0"/>
                <a:ea typeface="Garamond" pitchFamily="34" charset="-122"/>
                <a:cs typeface="Garamond" pitchFamily="34" charset="-120"/>
              </a:rPr>
              <a:t>✓</a:t>
            </a:r>
            <a:endParaRPr lang="en-US" sz="1500" dirty="0"/>
          </a:p>
        </p:txBody>
      </p:sp>
      <p:sp>
        <p:nvSpPr>
          <p:cNvPr id="28" name="Text 26"/>
          <p:cNvSpPr/>
          <p:nvPr/>
        </p:nvSpPr>
        <p:spPr>
          <a:xfrm>
            <a:off x="6909664" y="5047488"/>
            <a:ext cx="4495648" cy="713232"/>
          </a:xfrm>
          <a:prstGeom prst="rect">
            <a:avLst/>
          </a:prstGeom>
          <a:noFill/>
          <a:ln/>
        </p:spPr>
        <p:txBody>
          <a:bodyPr wrap="square" lIns="0" tIns="0" rIns="0" bIns="0" rtlCol="0" anchor="t"/>
          <a:lstStyle/>
          <a:p>
            <a:pPr marL="0" indent="0">
              <a:lnSpc>
                <a:spcPct val="115000"/>
              </a:lnSpc>
              <a:buNone/>
            </a:pPr>
            <a:r>
              <a:rPr lang="en-US" sz="1400" dirty="0">
                <a:solidFill>
                  <a:srgbClr val="3A2531"/>
                </a:solidFill>
                <a:latin typeface="Calibri" pitchFamily="34" charset="0"/>
                <a:ea typeface="Calibri" pitchFamily="34" charset="-122"/>
                <a:cs typeface="Calibri" pitchFamily="34" charset="-120"/>
              </a:rPr>
              <a:t>Detailed enough to support a proper critical appraisal</a:t>
            </a:r>
            <a:endParaRPr lang="en-US" sz="1400" dirty="0"/>
          </a:p>
        </p:txBody>
      </p:sp>
      <p:sp>
        <p:nvSpPr>
          <p:cNvPr id="29" name="Text 27"/>
          <p:cNvSpPr/>
          <p:nvPr/>
        </p:nvSpPr>
        <p:spPr>
          <a:xfrm>
            <a:off x="502920" y="6492240"/>
            <a:ext cx="10362895" cy="274320"/>
          </a:xfrm>
          <a:prstGeom prst="rect">
            <a:avLst/>
          </a:prstGeom>
          <a:noFill/>
          <a:ln/>
        </p:spPr>
        <p:txBody>
          <a:bodyPr wrap="square" lIns="0" tIns="0" rIns="0" bIns="0" rtlCol="0" anchor="ctr"/>
          <a:lstStyle/>
          <a:p>
            <a:pPr marL="0" indent="0" algn="l">
              <a:buNone/>
            </a:pPr>
            <a:r>
              <a:rPr lang="en-US" sz="850" dirty="0">
                <a:solidFill>
                  <a:srgbClr val="9C818A"/>
                </a:solidFill>
                <a:latin typeface="Calibri" pitchFamily="34" charset="0"/>
                <a:ea typeface="Calibri" pitchFamily="34" charset="-122"/>
                <a:cs typeface="Calibri" pitchFamily="34" charset="-120"/>
              </a:rPr>
              <a:t>BSc (Hons) Health and Social Care   ·   Independent Project (BMHP6020)   ·   Yahaddy Bangura   ·   2315639</a:t>
            </a:r>
            <a:endParaRPr lang="en-US" sz="850" dirty="0"/>
          </a:p>
        </p:txBody>
      </p:sp>
      <p:sp>
        <p:nvSpPr>
          <p:cNvPr id="30" name="Text 28"/>
          <p:cNvSpPr/>
          <p:nvPr/>
        </p:nvSpPr>
        <p:spPr>
          <a:xfrm>
            <a:off x="10865815" y="6492240"/>
            <a:ext cx="822960" cy="274320"/>
          </a:xfrm>
          <a:prstGeom prst="rect">
            <a:avLst/>
          </a:prstGeom>
          <a:noFill/>
          <a:ln/>
        </p:spPr>
        <p:txBody>
          <a:bodyPr wrap="square" lIns="0" tIns="0" rIns="0" bIns="0" rtlCol="0" anchor="ctr"/>
          <a:lstStyle/>
          <a:p>
            <a:pPr marL="0" indent="0" algn="r">
              <a:buNone/>
            </a:pPr>
            <a:r>
              <a:rPr lang="en-US" sz="900" dirty="0">
                <a:solidFill>
                  <a:srgbClr val="9C818A"/>
                </a:solidFill>
                <a:latin typeface="Garamond" pitchFamily="34" charset="0"/>
                <a:ea typeface="Garamond" pitchFamily="34" charset="-122"/>
                <a:cs typeface="Garamond" pitchFamily="34" charset="-120"/>
              </a:rPr>
              <a:t>4</a:t>
            </a:r>
            <a:endParaRPr lang="en-US" sz="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365760"/>
            <a:ext cx="11185855" cy="292608"/>
          </a:xfrm>
          <a:prstGeom prst="rect">
            <a:avLst/>
          </a:prstGeom>
          <a:noFill/>
          <a:ln/>
        </p:spPr>
        <p:txBody>
          <a:bodyPr wrap="square" lIns="0" tIns="0" rIns="0" bIns="0" rtlCol="0" anchor="ctr"/>
          <a:lstStyle/>
          <a:p>
            <a:pPr marL="0" indent="0">
              <a:buNone/>
            </a:pPr>
            <a:r>
              <a:rPr lang="en-US" sz="1050" b="1" kern="0" spc="260" dirty="0">
                <a:solidFill>
                  <a:srgbClr val="9C818A"/>
                </a:solidFill>
                <a:latin typeface="Calibri" pitchFamily="34" charset="0"/>
                <a:ea typeface="Calibri" pitchFamily="34" charset="-122"/>
                <a:cs typeface="Calibri" pitchFamily="34" charset="-120"/>
              </a:rPr>
              <a:t>METHODS AND SEARCH STRATEGY · ACADEMIC POSTER</a:t>
            </a:r>
            <a:endParaRPr lang="en-US" sz="1050" dirty="0"/>
          </a:p>
        </p:txBody>
      </p:sp>
      <p:sp>
        <p:nvSpPr>
          <p:cNvPr id="3" name="Shape 1"/>
          <p:cNvSpPr/>
          <p:nvPr/>
        </p:nvSpPr>
        <p:spPr>
          <a:xfrm>
            <a:off x="502920" y="713232"/>
            <a:ext cx="11185855" cy="0"/>
          </a:xfrm>
          <a:prstGeom prst="line">
            <a:avLst/>
          </a:prstGeom>
          <a:noFill/>
          <a:ln w="12700">
            <a:solidFill>
              <a:srgbClr val="E9C6CE"/>
            </a:solidFill>
            <a:prstDash val="solid"/>
          </a:ln>
        </p:spPr>
        <p:txBody>
          <a:bodyPr/>
          <a:lstStyle/>
          <a:p>
            <a:endParaRPr lang="en-GB"/>
          </a:p>
        </p:txBody>
      </p:sp>
      <p:sp>
        <p:nvSpPr>
          <p:cNvPr id="4" name="Shape 2"/>
          <p:cNvSpPr/>
          <p:nvPr/>
        </p:nvSpPr>
        <p:spPr>
          <a:xfrm>
            <a:off x="502920" y="960120"/>
            <a:ext cx="457200" cy="457200"/>
          </a:xfrm>
          <a:prstGeom prst="ellipse">
            <a:avLst/>
          </a:prstGeom>
          <a:solidFill>
            <a:srgbClr val="B4657A"/>
          </a:solidFill>
          <a:ln/>
        </p:spPr>
        <p:txBody>
          <a:bodyPr/>
          <a:lstStyle/>
          <a:p>
            <a:endParaRPr lang="en-GB"/>
          </a:p>
        </p:txBody>
      </p:sp>
      <p:sp>
        <p:nvSpPr>
          <p:cNvPr id="5" name="Shape 3"/>
          <p:cNvSpPr/>
          <p:nvPr/>
        </p:nvSpPr>
        <p:spPr>
          <a:xfrm>
            <a:off x="553212" y="1010412"/>
            <a:ext cx="356616" cy="356616"/>
          </a:xfrm>
          <a:prstGeom prst="ellipse">
            <a:avLst/>
          </a:prstGeom>
          <a:solidFill>
            <a:srgbClr val="FFFFFF"/>
          </a:solidFill>
          <a:ln/>
        </p:spPr>
        <p:txBody>
          <a:bodyPr/>
          <a:lstStyle/>
          <a:p>
            <a:endParaRPr lang="en-GB"/>
          </a:p>
        </p:txBody>
      </p:sp>
      <p:sp>
        <p:nvSpPr>
          <p:cNvPr id="6" name="Text 4"/>
          <p:cNvSpPr/>
          <p:nvPr/>
        </p:nvSpPr>
        <p:spPr>
          <a:xfrm>
            <a:off x="502920" y="960120"/>
            <a:ext cx="457200" cy="457200"/>
          </a:xfrm>
          <a:prstGeom prst="rect">
            <a:avLst/>
          </a:prstGeom>
          <a:noFill/>
          <a:ln/>
        </p:spPr>
        <p:txBody>
          <a:bodyPr wrap="square" lIns="0" tIns="0" rIns="0" bIns="0" rtlCol="0" anchor="ctr"/>
          <a:lstStyle/>
          <a:p>
            <a:pPr marL="0" indent="0" algn="ctr">
              <a:buNone/>
            </a:pPr>
            <a:r>
              <a:rPr lang="en-US" sz="1400" b="1" dirty="0">
                <a:solidFill>
                  <a:srgbClr val="5C2A41"/>
                </a:solidFill>
                <a:latin typeface="Garamond" pitchFamily="34" charset="0"/>
                <a:ea typeface="Garamond" pitchFamily="34" charset="-122"/>
                <a:cs typeface="Garamond" pitchFamily="34" charset="-120"/>
              </a:rPr>
              <a:t>07</a:t>
            </a:r>
            <a:endParaRPr lang="en-US" sz="1400" dirty="0"/>
          </a:p>
        </p:txBody>
      </p:sp>
      <p:sp>
        <p:nvSpPr>
          <p:cNvPr id="7" name="Text 5"/>
          <p:cNvSpPr/>
          <p:nvPr/>
        </p:nvSpPr>
        <p:spPr>
          <a:xfrm>
            <a:off x="1143000" y="923544"/>
            <a:ext cx="4724248" cy="530352"/>
          </a:xfrm>
          <a:prstGeom prst="rect">
            <a:avLst/>
          </a:prstGeom>
          <a:noFill/>
          <a:ln/>
        </p:spPr>
        <p:txBody>
          <a:bodyPr wrap="square" lIns="0" tIns="0" rIns="0" bIns="0" rtlCol="0" anchor="ctr"/>
          <a:lstStyle/>
          <a:p>
            <a:pPr marL="0" indent="0">
              <a:buNone/>
            </a:pPr>
            <a:r>
              <a:rPr lang="en-US" sz="1600" b="1" kern="0" spc="100" dirty="0">
                <a:solidFill>
                  <a:srgbClr val="5C2A41"/>
                </a:solidFill>
                <a:latin typeface="Garamond" pitchFamily="34" charset="0"/>
                <a:ea typeface="Garamond" pitchFamily="34" charset="-122"/>
                <a:cs typeface="Garamond" pitchFamily="34" charset="-120"/>
              </a:rPr>
              <a:t>EXCLUSION CRITERIA</a:t>
            </a:r>
            <a:endParaRPr lang="en-US" sz="1600" dirty="0"/>
          </a:p>
        </p:txBody>
      </p:sp>
      <p:sp>
        <p:nvSpPr>
          <p:cNvPr id="8" name="Shape 6"/>
          <p:cNvSpPr/>
          <p:nvPr/>
        </p:nvSpPr>
        <p:spPr>
          <a:xfrm>
            <a:off x="502920" y="1581912"/>
            <a:ext cx="5364328" cy="4206240"/>
          </a:xfrm>
          <a:prstGeom prst="rect">
            <a:avLst/>
          </a:prstGeom>
          <a:solidFill>
            <a:srgbClr val="5C2A41"/>
          </a:solidFill>
          <a:ln/>
        </p:spPr>
        <p:txBody>
          <a:bodyPr/>
          <a:lstStyle/>
          <a:p>
            <a:endParaRPr lang="en-GB"/>
          </a:p>
        </p:txBody>
      </p:sp>
      <p:sp>
        <p:nvSpPr>
          <p:cNvPr id="9" name="Text 7"/>
          <p:cNvSpPr/>
          <p:nvPr/>
        </p:nvSpPr>
        <p:spPr>
          <a:xfrm>
            <a:off x="740664" y="1874520"/>
            <a:ext cx="292608" cy="292608"/>
          </a:xfrm>
          <a:prstGeom prst="rect">
            <a:avLst/>
          </a:prstGeom>
          <a:noFill/>
          <a:ln/>
        </p:spPr>
        <p:txBody>
          <a:bodyPr wrap="square" lIns="0" tIns="0" rIns="0" bIns="0" rtlCol="0" anchor="t"/>
          <a:lstStyle/>
          <a:p>
            <a:pPr marL="0" indent="0" algn="ctr">
              <a:buNone/>
            </a:pPr>
            <a:r>
              <a:rPr lang="en-US" sz="1400" b="1" dirty="0">
                <a:solidFill>
                  <a:srgbClr val="E9C6CE"/>
                </a:solidFill>
                <a:latin typeface="Garamond" pitchFamily="34" charset="0"/>
                <a:ea typeface="Garamond" pitchFamily="34" charset="-122"/>
                <a:cs typeface="Garamond" pitchFamily="34" charset="-120"/>
              </a:rPr>
              <a:t>✕</a:t>
            </a:r>
            <a:endParaRPr lang="en-US" sz="1400" dirty="0"/>
          </a:p>
        </p:txBody>
      </p:sp>
      <p:sp>
        <p:nvSpPr>
          <p:cNvPr id="10" name="Text 8"/>
          <p:cNvSpPr/>
          <p:nvPr/>
        </p:nvSpPr>
        <p:spPr>
          <a:xfrm>
            <a:off x="1088136" y="1874520"/>
            <a:ext cx="4495648" cy="822960"/>
          </a:xfrm>
          <a:prstGeom prst="rect">
            <a:avLst/>
          </a:prstGeom>
          <a:noFill/>
          <a:ln/>
        </p:spPr>
        <p:txBody>
          <a:bodyPr wrap="square" lIns="0" tIns="0" rIns="0" bIns="0" rtlCol="0" anchor="t"/>
          <a:lstStyle/>
          <a:p>
            <a:pPr marL="0" indent="0">
              <a:lnSpc>
                <a:spcPct val="115000"/>
              </a:lnSpc>
              <a:buNone/>
            </a:pPr>
            <a:r>
              <a:rPr lang="en-US" sz="1400" dirty="0">
                <a:solidFill>
                  <a:srgbClr val="F3E3E7"/>
                </a:solidFill>
                <a:latin typeface="Calibri" pitchFamily="34" charset="0"/>
                <a:ea typeface="Calibri" pitchFamily="34" charset="-122"/>
                <a:cs typeface="Calibri" pitchFamily="34" charset="-120"/>
              </a:rPr>
              <a:t>Examines PCC within unrelated populations, such as paediatric or acute hospital settings</a:t>
            </a:r>
            <a:endParaRPr lang="en-US" sz="1400" dirty="0"/>
          </a:p>
        </p:txBody>
      </p:sp>
      <p:sp>
        <p:nvSpPr>
          <p:cNvPr id="11" name="Text 9"/>
          <p:cNvSpPr/>
          <p:nvPr/>
        </p:nvSpPr>
        <p:spPr>
          <a:xfrm>
            <a:off x="740664" y="2788920"/>
            <a:ext cx="292608" cy="292608"/>
          </a:xfrm>
          <a:prstGeom prst="rect">
            <a:avLst/>
          </a:prstGeom>
          <a:noFill/>
          <a:ln/>
        </p:spPr>
        <p:txBody>
          <a:bodyPr wrap="square" lIns="0" tIns="0" rIns="0" bIns="0" rtlCol="0" anchor="t"/>
          <a:lstStyle/>
          <a:p>
            <a:pPr marL="0" indent="0" algn="ctr">
              <a:buNone/>
            </a:pPr>
            <a:r>
              <a:rPr lang="en-US" sz="1400" b="1" dirty="0">
                <a:solidFill>
                  <a:srgbClr val="E9C6CE"/>
                </a:solidFill>
                <a:latin typeface="Garamond" pitchFamily="34" charset="0"/>
                <a:ea typeface="Garamond" pitchFamily="34" charset="-122"/>
                <a:cs typeface="Garamond" pitchFamily="34" charset="-120"/>
              </a:rPr>
              <a:t>✕</a:t>
            </a:r>
            <a:endParaRPr lang="en-US" sz="1400" dirty="0"/>
          </a:p>
        </p:txBody>
      </p:sp>
      <p:sp>
        <p:nvSpPr>
          <p:cNvPr id="12" name="Text 10"/>
          <p:cNvSpPr/>
          <p:nvPr/>
        </p:nvSpPr>
        <p:spPr>
          <a:xfrm>
            <a:off x="1088136" y="2788920"/>
            <a:ext cx="4495648" cy="822960"/>
          </a:xfrm>
          <a:prstGeom prst="rect">
            <a:avLst/>
          </a:prstGeom>
          <a:noFill/>
          <a:ln/>
        </p:spPr>
        <p:txBody>
          <a:bodyPr wrap="square" lIns="0" tIns="0" rIns="0" bIns="0" rtlCol="0" anchor="t"/>
          <a:lstStyle/>
          <a:p>
            <a:pPr marL="0" indent="0">
              <a:lnSpc>
                <a:spcPct val="115000"/>
              </a:lnSpc>
              <a:buNone/>
            </a:pPr>
            <a:r>
              <a:rPr lang="en-US" sz="1400" dirty="0">
                <a:solidFill>
                  <a:srgbClr val="F3E3E7"/>
                </a:solidFill>
                <a:latin typeface="Calibri" pitchFamily="34" charset="0"/>
                <a:ea typeface="Calibri" pitchFamily="34" charset="-122"/>
                <a:cs typeface="Calibri" pitchFamily="34" charset="-120"/>
              </a:rPr>
              <a:t>Unavailable in full text</a:t>
            </a:r>
            <a:endParaRPr lang="en-US" sz="1400" dirty="0"/>
          </a:p>
        </p:txBody>
      </p:sp>
      <p:sp>
        <p:nvSpPr>
          <p:cNvPr id="13" name="Text 11"/>
          <p:cNvSpPr/>
          <p:nvPr/>
        </p:nvSpPr>
        <p:spPr>
          <a:xfrm>
            <a:off x="740664" y="3703320"/>
            <a:ext cx="292608" cy="292608"/>
          </a:xfrm>
          <a:prstGeom prst="rect">
            <a:avLst/>
          </a:prstGeom>
          <a:noFill/>
          <a:ln/>
        </p:spPr>
        <p:txBody>
          <a:bodyPr wrap="square" lIns="0" tIns="0" rIns="0" bIns="0" rtlCol="0" anchor="t"/>
          <a:lstStyle/>
          <a:p>
            <a:pPr marL="0" indent="0" algn="ctr">
              <a:buNone/>
            </a:pPr>
            <a:r>
              <a:rPr lang="en-US" sz="1400" b="1" dirty="0">
                <a:solidFill>
                  <a:srgbClr val="E9C6CE"/>
                </a:solidFill>
                <a:latin typeface="Garamond" pitchFamily="34" charset="0"/>
                <a:ea typeface="Garamond" pitchFamily="34" charset="-122"/>
                <a:cs typeface="Garamond" pitchFamily="34" charset="-120"/>
              </a:rPr>
              <a:t>✕</a:t>
            </a:r>
            <a:endParaRPr lang="en-US" sz="1400" dirty="0"/>
          </a:p>
        </p:txBody>
      </p:sp>
      <p:sp>
        <p:nvSpPr>
          <p:cNvPr id="14" name="Text 12"/>
          <p:cNvSpPr/>
          <p:nvPr/>
        </p:nvSpPr>
        <p:spPr>
          <a:xfrm>
            <a:off x="1088136" y="3703320"/>
            <a:ext cx="4495648" cy="822960"/>
          </a:xfrm>
          <a:prstGeom prst="rect">
            <a:avLst/>
          </a:prstGeom>
          <a:noFill/>
          <a:ln/>
        </p:spPr>
        <p:txBody>
          <a:bodyPr wrap="square" lIns="0" tIns="0" rIns="0" bIns="0" rtlCol="0" anchor="t"/>
          <a:lstStyle/>
          <a:p>
            <a:pPr marL="0" indent="0">
              <a:lnSpc>
                <a:spcPct val="115000"/>
              </a:lnSpc>
              <a:buNone/>
            </a:pPr>
            <a:r>
              <a:rPr lang="en-US" sz="1400" dirty="0">
                <a:solidFill>
                  <a:srgbClr val="F3E3E7"/>
                </a:solidFill>
                <a:latin typeface="Calibri" pitchFamily="34" charset="0"/>
                <a:ea typeface="Calibri" pitchFamily="34" charset="-122"/>
                <a:cs typeface="Calibri" pitchFamily="34" charset="-120"/>
              </a:rPr>
              <a:t>Opinion pieces or commentary lacking an evidential basis</a:t>
            </a:r>
            <a:endParaRPr lang="en-US" sz="1400" dirty="0"/>
          </a:p>
        </p:txBody>
      </p:sp>
      <p:sp>
        <p:nvSpPr>
          <p:cNvPr id="15" name="Text 13"/>
          <p:cNvSpPr/>
          <p:nvPr/>
        </p:nvSpPr>
        <p:spPr>
          <a:xfrm>
            <a:off x="740664" y="4617720"/>
            <a:ext cx="292608" cy="292608"/>
          </a:xfrm>
          <a:prstGeom prst="rect">
            <a:avLst/>
          </a:prstGeom>
          <a:noFill/>
          <a:ln/>
        </p:spPr>
        <p:txBody>
          <a:bodyPr wrap="square" lIns="0" tIns="0" rIns="0" bIns="0" rtlCol="0" anchor="t"/>
          <a:lstStyle/>
          <a:p>
            <a:pPr marL="0" indent="0" algn="ctr">
              <a:buNone/>
            </a:pPr>
            <a:r>
              <a:rPr lang="en-US" sz="1400" b="1" dirty="0">
                <a:solidFill>
                  <a:srgbClr val="E9C6CE"/>
                </a:solidFill>
                <a:latin typeface="Garamond" pitchFamily="34" charset="0"/>
                <a:ea typeface="Garamond" pitchFamily="34" charset="-122"/>
                <a:cs typeface="Garamond" pitchFamily="34" charset="-120"/>
              </a:rPr>
              <a:t>✕</a:t>
            </a:r>
            <a:endParaRPr lang="en-US" sz="1400" dirty="0"/>
          </a:p>
        </p:txBody>
      </p:sp>
      <p:sp>
        <p:nvSpPr>
          <p:cNvPr id="16" name="Text 14"/>
          <p:cNvSpPr/>
          <p:nvPr/>
        </p:nvSpPr>
        <p:spPr>
          <a:xfrm>
            <a:off x="1088136" y="4617720"/>
            <a:ext cx="4495648" cy="822960"/>
          </a:xfrm>
          <a:prstGeom prst="rect">
            <a:avLst/>
          </a:prstGeom>
          <a:noFill/>
          <a:ln/>
        </p:spPr>
        <p:txBody>
          <a:bodyPr wrap="square" lIns="0" tIns="0" rIns="0" bIns="0" rtlCol="0" anchor="t"/>
          <a:lstStyle/>
          <a:p>
            <a:pPr marL="0" indent="0">
              <a:lnSpc>
                <a:spcPct val="115000"/>
              </a:lnSpc>
              <a:buNone/>
            </a:pPr>
            <a:r>
              <a:rPr lang="en-US" sz="1400" dirty="0">
                <a:solidFill>
                  <a:srgbClr val="F3E3E7"/>
                </a:solidFill>
                <a:latin typeface="Calibri" pitchFamily="34" charset="0"/>
                <a:ea typeface="Calibri" pitchFamily="34" charset="-122"/>
                <a:cs typeface="Calibri" pitchFamily="34" charset="-120"/>
              </a:rPr>
              <a:t>Repeats findings already covered by more comprehensive or more recent publications</a:t>
            </a:r>
            <a:endParaRPr lang="en-US" sz="1400" dirty="0"/>
          </a:p>
        </p:txBody>
      </p:sp>
      <p:sp>
        <p:nvSpPr>
          <p:cNvPr id="17" name="Shape 15"/>
          <p:cNvSpPr/>
          <p:nvPr/>
        </p:nvSpPr>
        <p:spPr>
          <a:xfrm>
            <a:off x="6095848" y="960120"/>
            <a:ext cx="0" cy="4846320"/>
          </a:xfrm>
          <a:prstGeom prst="line">
            <a:avLst/>
          </a:prstGeom>
          <a:noFill/>
          <a:ln w="9525">
            <a:solidFill>
              <a:srgbClr val="E9C6CE"/>
            </a:solidFill>
            <a:prstDash val="solid"/>
          </a:ln>
        </p:spPr>
        <p:txBody>
          <a:bodyPr/>
          <a:lstStyle/>
          <a:p>
            <a:endParaRPr lang="en-GB"/>
          </a:p>
        </p:txBody>
      </p:sp>
      <p:sp>
        <p:nvSpPr>
          <p:cNvPr id="18" name="Shape 16"/>
          <p:cNvSpPr/>
          <p:nvPr/>
        </p:nvSpPr>
        <p:spPr>
          <a:xfrm>
            <a:off x="6324448" y="960120"/>
            <a:ext cx="457200" cy="457200"/>
          </a:xfrm>
          <a:prstGeom prst="ellipse">
            <a:avLst/>
          </a:prstGeom>
          <a:solidFill>
            <a:srgbClr val="B4657A"/>
          </a:solidFill>
          <a:ln/>
        </p:spPr>
        <p:txBody>
          <a:bodyPr/>
          <a:lstStyle/>
          <a:p>
            <a:endParaRPr lang="en-GB"/>
          </a:p>
        </p:txBody>
      </p:sp>
      <p:sp>
        <p:nvSpPr>
          <p:cNvPr id="19" name="Shape 17"/>
          <p:cNvSpPr/>
          <p:nvPr/>
        </p:nvSpPr>
        <p:spPr>
          <a:xfrm>
            <a:off x="6374740" y="1010412"/>
            <a:ext cx="356616" cy="356616"/>
          </a:xfrm>
          <a:prstGeom prst="ellipse">
            <a:avLst/>
          </a:prstGeom>
          <a:solidFill>
            <a:srgbClr val="5C2A41"/>
          </a:solidFill>
          <a:ln/>
        </p:spPr>
        <p:txBody>
          <a:bodyPr/>
          <a:lstStyle/>
          <a:p>
            <a:endParaRPr lang="en-GB"/>
          </a:p>
        </p:txBody>
      </p:sp>
      <p:sp>
        <p:nvSpPr>
          <p:cNvPr id="20" name="Text 18"/>
          <p:cNvSpPr/>
          <p:nvPr/>
        </p:nvSpPr>
        <p:spPr>
          <a:xfrm>
            <a:off x="6324448" y="960120"/>
            <a:ext cx="457200" cy="457200"/>
          </a:xfrm>
          <a:prstGeom prst="rect">
            <a:avLst/>
          </a:prstGeom>
          <a:noFill/>
          <a:ln/>
        </p:spPr>
        <p:txBody>
          <a:bodyPr wrap="square" lIns="0" tIns="0" rIns="0" bIns="0" rtlCol="0" anchor="ctr"/>
          <a:lstStyle/>
          <a:p>
            <a:pPr marL="0" indent="0" algn="ctr">
              <a:buNone/>
            </a:pPr>
            <a:r>
              <a:rPr lang="en-US" sz="1400" b="1" dirty="0">
                <a:solidFill>
                  <a:srgbClr val="FFFFFF"/>
                </a:solidFill>
                <a:latin typeface="Garamond" pitchFamily="34" charset="0"/>
                <a:ea typeface="Garamond" pitchFamily="34" charset="-122"/>
                <a:cs typeface="Garamond" pitchFamily="34" charset="-120"/>
              </a:rPr>
              <a:t>08</a:t>
            </a:r>
            <a:endParaRPr lang="en-US" sz="1400" dirty="0"/>
          </a:p>
        </p:txBody>
      </p:sp>
      <p:sp>
        <p:nvSpPr>
          <p:cNvPr id="21" name="Text 19"/>
          <p:cNvSpPr/>
          <p:nvPr/>
        </p:nvSpPr>
        <p:spPr>
          <a:xfrm>
            <a:off x="6964528" y="923544"/>
            <a:ext cx="4724248" cy="530352"/>
          </a:xfrm>
          <a:prstGeom prst="rect">
            <a:avLst/>
          </a:prstGeom>
          <a:noFill/>
          <a:ln/>
        </p:spPr>
        <p:txBody>
          <a:bodyPr wrap="square" lIns="0" tIns="0" rIns="0" bIns="0" rtlCol="0" anchor="ctr"/>
          <a:lstStyle/>
          <a:p>
            <a:pPr marL="0" indent="0">
              <a:buNone/>
            </a:pPr>
            <a:r>
              <a:rPr lang="en-US" sz="1600" b="1" kern="0" spc="100" dirty="0">
                <a:solidFill>
                  <a:srgbClr val="5C2A41"/>
                </a:solidFill>
                <a:latin typeface="Garamond" pitchFamily="34" charset="0"/>
                <a:ea typeface="Garamond" pitchFamily="34" charset="-122"/>
                <a:cs typeface="Garamond" pitchFamily="34" charset="-120"/>
              </a:rPr>
              <a:t>ETHICAL CONSIDERATIONS</a:t>
            </a:r>
            <a:endParaRPr lang="en-US" sz="1600" dirty="0"/>
          </a:p>
        </p:txBody>
      </p:sp>
      <p:sp>
        <p:nvSpPr>
          <p:cNvPr id="22" name="Text 20"/>
          <p:cNvSpPr/>
          <p:nvPr/>
        </p:nvSpPr>
        <p:spPr>
          <a:xfrm>
            <a:off x="6324448" y="1581912"/>
            <a:ext cx="5364328" cy="1737360"/>
          </a:xfrm>
          <a:prstGeom prst="rect">
            <a:avLst/>
          </a:prstGeom>
          <a:noFill/>
          <a:ln/>
        </p:spPr>
        <p:txBody>
          <a:bodyPr wrap="square" lIns="0" tIns="0" rIns="0" bIns="0" rtlCol="0" anchor="t"/>
          <a:lstStyle/>
          <a:p>
            <a:pPr marL="0" indent="0" algn="just">
              <a:lnSpc>
                <a:spcPct val="120000"/>
              </a:lnSpc>
              <a:buNone/>
            </a:pPr>
            <a:r>
              <a:rPr lang="en-US" sz="1400" dirty="0">
                <a:solidFill>
                  <a:srgbClr val="3A2531"/>
                </a:solidFill>
                <a:latin typeface="Calibri" pitchFamily="34" charset="0"/>
                <a:ea typeface="Calibri" pitchFamily="34" charset="-122"/>
                <a:cs typeface="Calibri" pitchFamily="34" charset="-120"/>
              </a:rPr>
              <a:t>Because this study draws entirely on literature that was already published and publicly available, and involved no human participants directly, formal ethical approval was not necessary. Academic integrity was upheld through faithful representation of source material and consistent UWTSD Harvard referencing.</a:t>
            </a:r>
            <a:endParaRPr lang="en-US" sz="1400" dirty="0"/>
          </a:p>
        </p:txBody>
      </p:sp>
      <p:sp>
        <p:nvSpPr>
          <p:cNvPr id="23" name="Shape 21"/>
          <p:cNvSpPr/>
          <p:nvPr/>
        </p:nvSpPr>
        <p:spPr>
          <a:xfrm>
            <a:off x="6324448" y="3474720"/>
            <a:ext cx="5364328" cy="0"/>
          </a:xfrm>
          <a:prstGeom prst="line">
            <a:avLst/>
          </a:prstGeom>
          <a:noFill/>
          <a:ln w="9525">
            <a:solidFill>
              <a:srgbClr val="E9C6CE"/>
            </a:solidFill>
            <a:prstDash val="solid"/>
          </a:ln>
        </p:spPr>
        <p:txBody>
          <a:bodyPr/>
          <a:lstStyle/>
          <a:p>
            <a:endParaRPr lang="en-GB"/>
          </a:p>
        </p:txBody>
      </p:sp>
      <p:sp>
        <p:nvSpPr>
          <p:cNvPr id="24" name="Text 22"/>
          <p:cNvSpPr/>
          <p:nvPr/>
        </p:nvSpPr>
        <p:spPr>
          <a:xfrm>
            <a:off x="6324448" y="3611880"/>
            <a:ext cx="5364328" cy="256032"/>
          </a:xfrm>
          <a:prstGeom prst="rect">
            <a:avLst/>
          </a:prstGeom>
          <a:noFill/>
          <a:ln/>
        </p:spPr>
        <p:txBody>
          <a:bodyPr wrap="square" lIns="0" tIns="0" rIns="0" bIns="0" rtlCol="0" anchor="ctr"/>
          <a:lstStyle/>
          <a:p>
            <a:pPr marL="0" indent="0">
              <a:buNone/>
            </a:pPr>
            <a:r>
              <a:rPr lang="en-US" sz="1400" b="1" kern="0" spc="100" dirty="0">
                <a:solidFill>
                  <a:srgbClr val="B4657A"/>
                </a:solidFill>
                <a:latin typeface="Calibri" pitchFamily="34" charset="0"/>
                <a:ea typeface="Calibri" pitchFamily="34" charset="-122"/>
                <a:cs typeface="Calibri" pitchFamily="34" charset="-120"/>
              </a:rPr>
              <a:t>LIMITATIONS</a:t>
            </a:r>
            <a:endParaRPr lang="en-US" sz="1400" dirty="0"/>
          </a:p>
        </p:txBody>
      </p:sp>
      <p:sp>
        <p:nvSpPr>
          <p:cNvPr id="25" name="Text 23"/>
          <p:cNvSpPr/>
          <p:nvPr/>
        </p:nvSpPr>
        <p:spPr>
          <a:xfrm>
            <a:off x="6324448" y="3904488"/>
            <a:ext cx="5364328" cy="1280160"/>
          </a:xfrm>
          <a:prstGeom prst="rect">
            <a:avLst/>
          </a:prstGeom>
          <a:noFill/>
          <a:ln/>
        </p:spPr>
        <p:txBody>
          <a:bodyPr wrap="square" lIns="0" tIns="0" rIns="0" bIns="0" rtlCol="0" anchor="t"/>
          <a:lstStyle/>
          <a:p>
            <a:pPr marL="0" indent="0">
              <a:lnSpc>
                <a:spcPct val="118000"/>
              </a:lnSpc>
              <a:buNone/>
            </a:pPr>
            <a:r>
              <a:rPr lang="en-US" sz="1400" i="1" dirty="0">
                <a:solidFill>
                  <a:srgbClr val="8A6874"/>
                </a:solidFill>
                <a:latin typeface="Calibri" pitchFamily="34" charset="0"/>
                <a:ea typeface="Calibri" pitchFamily="34" charset="-122"/>
                <a:cs typeface="Calibri" pitchFamily="34" charset="-120"/>
              </a:rPr>
              <a:t>This review was narrative rather than systematic, restricted to English-language sources, and bound by the quality of the original studies; such risks were reduced, though not eliminated, through the use of explicit selection criteria.</a:t>
            </a:r>
            <a:endParaRPr lang="en-US" sz="1400" dirty="0"/>
          </a:p>
        </p:txBody>
      </p:sp>
      <p:sp>
        <p:nvSpPr>
          <p:cNvPr id="26" name="Text 24"/>
          <p:cNvSpPr/>
          <p:nvPr/>
        </p:nvSpPr>
        <p:spPr>
          <a:xfrm>
            <a:off x="502920" y="6492240"/>
            <a:ext cx="10362895" cy="274320"/>
          </a:xfrm>
          <a:prstGeom prst="rect">
            <a:avLst/>
          </a:prstGeom>
          <a:noFill/>
          <a:ln/>
        </p:spPr>
        <p:txBody>
          <a:bodyPr wrap="square" lIns="0" tIns="0" rIns="0" bIns="0" rtlCol="0" anchor="ctr"/>
          <a:lstStyle/>
          <a:p>
            <a:pPr marL="0" indent="0" algn="l">
              <a:buNone/>
            </a:pPr>
            <a:r>
              <a:rPr lang="en-US" sz="850" dirty="0">
                <a:solidFill>
                  <a:srgbClr val="9C818A"/>
                </a:solidFill>
                <a:latin typeface="Calibri" pitchFamily="34" charset="0"/>
                <a:ea typeface="Calibri" pitchFamily="34" charset="-122"/>
                <a:cs typeface="Calibri" pitchFamily="34" charset="-120"/>
              </a:rPr>
              <a:t>BSc (Hons) Health and Social Care   ·   Independent Project (BMHP6020)   ·   Yahaddy Bangura   ·   2315639</a:t>
            </a:r>
            <a:endParaRPr lang="en-US" sz="850" dirty="0"/>
          </a:p>
        </p:txBody>
      </p:sp>
      <p:sp>
        <p:nvSpPr>
          <p:cNvPr id="27" name="Text 25"/>
          <p:cNvSpPr/>
          <p:nvPr/>
        </p:nvSpPr>
        <p:spPr>
          <a:xfrm>
            <a:off x="10865815" y="6492240"/>
            <a:ext cx="822960" cy="274320"/>
          </a:xfrm>
          <a:prstGeom prst="rect">
            <a:avLst/>
          </a:prstGeom>
          <a:noFill/>
          <a:ln/>
        </p:spPr>
        <p:txBody>
          <a:bodyPr wrap="square" lIns="0" tIns="0" rIns="0" bIns="0" rtlCol="0" anchor="ctr"/>
          <a:lstStyle/>
          <a:p>
            <a:pPr marL="0" indent="0" algn="r">
              <a:buNone/>
            </a:pPr>
            <a:r>
              <a:rPr lang="en-US" sz="900" dirty="0">
                <a:solidFill>
                  <a:srgbClr val="9C818A"/>
                </a:solidFill>
                <a:latin typeface="Garamond" pitchFamily="34" charset="0"/>
                <a:ea typeface="Garamond" pitchFamily="34" charset="-122"/>
                <a:cs typeface="Garamond" pitchFamily="34" charset="-120"/>
              </a:rPr>
              <a:t>5</a:t>
            </a:r>
            <a:endParaRPr lang="en-US" sz="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5C2A41"/>
        </a:solidFill>
        <a:effectLst/>
      </p:bgPr>
    </p:bg>
    <p:spTree>
      <p:nvGrpSpPr>
        <p:cNvPr id="1" name=""/>
        <p:cNvGrpSpPr/>
        <p:nvPr/>
      </p:nvGrpSpPr>
      <p:grpSpPr>
        <a:xfrm>
          <a:off x="0" y="0"/>
          <a:ext cx="0" cy="0"/>
          <a:chOff x="0" y="0"/>
          <a:chExt cx="0" cy="0"/>
        </a:xfrm>
      </p:grpSpPr>
      <p:sp>
        <p:nvSpPr>
          <p:cNvPr id="2" name="Shape 0"/>
          <p:cNvSpPr/>
          <p:nvPr/>
        </p:nvSpPr>
        <p:spPr>
          <a:xfrm>
            <a:off x="502920" y="457200"/>
            <a:ext cx="11185855" cy="0"/>
          </a:xfrm>
          <a:prstGeom prst="line">
            <a:avLst/>
          </a:prstGeom>
          <a:noFill/>
          <a:ln w="9525">
            <a:solidFill>
              <a:srgbClr val="B4657A">
                <a:alpha val="55000"/>
              </a:srgbClr>
            </a:solidFill>
            <a:prstDash val="solid"/>
          </a:ln>
        </p:spPr>
        <p:txBody>
          <a:bodyPr/>
          <a:lstStyle/>
          <a:p>
            <a:endParaRPr lang="en-GB"/>
          </a:p>
        </p:txBody>
      </p:sp>
      <p:sp>
        <p:nvSpPr>
          <p:cNvPr id="3" name="Shape 1"/>
          <p:cNvSpPr/>
          <p:nvPr/>
        </p:nvSpPr>
        <p:spPr>
          <a:xfrm>
            <a:off x="502920" y="6291072"/>
            <a:ext cx="11185855" cy="0"/>
          </a:xfrm>
          <a:prstGeom prst="line">
            <a:avLst/>
          </a:prstGeom>
          <a:noFill/>
          <a:ln w="9525">
            <a:solidFill>
              <a:srgbClr val="B4657A">
                <a:alpha val="55000"/>
              </a:srgbClr>
            </a:solidFill>
            <a:prstDash val="solid"/>
          </a:ln>
        </p:spPr>
        <p:txBody>
          <a:bodyPr/>
          <a:lstStyle/>
          <a:p>
            <a:endParaRPr lang="en-GB"/>
          </a:p>
        </p:txBody>
      </p:sp>
      <p:sp>
        <p:nvSpPr>
          <p:cNvPr id="4" name="Text 2"/>
          <p:cNvSpPr/>
          <p:nvPr/>
        </p:nvSpPr>
        <p:spPr>
          <a:xfrm>
            <a:off x="502920" y="365760"/>
            <a:ext cx="11185855" cy="292608"/>
          </a:xfrm>
          <a:prstGeom prst="rect">
            <a:avLst/>
          </a:prstGeom>
          <a:noFill/>
          <a:ln/>
        </p:spPr>
        <p:txBody>
          <a:bodyPr wrap="square" lIns="0" tIns="0" rIns="0" bIns="0" rtlCol="0" anchor="ctr"/>
          <a:lstStyle/>
          <a:p>
            <a:pPr marL="0" indent="0">
              <a:buNone/>
            </a:pPr>
            <a:r>
              <a:rPr lang="en-US" sz="1050" b="1" kern="0" spc="260" dirty="0">
                <a:solidFill>
                  <a:srgbClr val="E9C6CE"/>
                </a:solidFill>
                <a:latin typeface="Calibri" pitchFamily="34" charset="0"/>
                <a:ea typeface="Calibri" pitchFamily="34" charset="-122"/>
                <a:cs typeface="Calibri" pitchFamily="34" charset="-120"/>
              </a:rPr>
              <a:t>METHODS AND SEARCH STRATEGY · ACADEMIC POSTER</a:t>
            </a:r>
            <a:endParaRPr lang="en-US" sz="1050" dirty="0"/>
          </a:p>
        </p:txBody>
      </p:sp>
      <p:sp>
        <p:nvSpPr>
          <p:cNvPr id="5" name="Text 3"/>
          <p:cNvSpPr/>
          <p:nvPr/>
        </p:nvSpPr>
        <p:spPr>
          <a:xfrm>
            <a:off x="502920" y="868680"/>
            <a:ext cx="11185855" cy="502920"/>
          </a:xfrm>
          <a:prstGeom prst="rect">
            <a:avLst/>
          </a:prstGeom>
          <a:noFill/>
          <a:ln/>
        </p:spPr>
        <p:txBody>
          <a:bodyPr wrap="square" lIns="0" tIns="0" rIns="0" bIns="0" rtlCol="0" anchor="ctr"/>
          <a:lstStyle/>
          <a:p>
            <a:pPr marL="0" indent="0">
              <a:buNone/>
            </a:pPr>
            <a:r>
              <a:rPr lang="en-US" sz="2800" b="1" kern="0" spc="150" dirty="0">
                <a:solidFill>
                  <a:srgbClr val="FFFFFF"/>
                </a:solidFill>
                <a:latin typeface="Garamond" pitchFamily="34" charset="0"/>
                <a:ea typeface="Garamond" pitchFamily="34" charset="-122"/>
                <a:cs typeface="Garamond" pitchFamily="34" charset="-120"/>
              </a:rPr>
              <a:t>REFERENCES</a:t>
            </a:r>
            <a:endParaRPr lang="en-US" sz="2800" dirty="0"/>
          </a:p>
        </p:txBody>
      </p:sp>
      <p:sp>
        <p:nvSpPr>
          <p:cNvPr id="6" name="Shape 4"/>
          <p:cNvSpPr/>
          <p:nvPr/>
        </p:nvSpPr>
        <p:spPr>
          <a:xfrm>
            <a:off x="502920" y="1481328"/>
            <a:ext cx="1005840" cy="0"/>
          </a:xfrm>
          <a:prstGeom prst="line">
            <a:avLst/>
          </a:prstGeom>
          <a:noFill/>
          <a:ln w="19050">
            <a:solidFill>
              <a:srgbClr val="B4657A"/>
            </a:solidFill>
            <a:prstDash val="solid"/>
          </a:ln>
        </p:spPr>
        <p:txBody>
          <a:bodyPr/>
          <a:lstStyle/>
          <a:p>
            <a:endParaRPr lang="en-GB"/>
          </a:p>
        </p:txBody>
      </p:sp>
      <p:sp>
        <p:nvSpPr>
          <p:cNvPr id="7" name="Shape 5"/>
          <p:cNvSpPr/>
          <p:nvPr/>
        </p:nvSpPr>
        <p:spPr>
          <a:xfrm>
            <a:off x="502920" y="1783080"/>
            <a:ext cx="11185855" cy="4023360"/>
          </a:xfrm>
          <a:prstGeom prst="rect">
            <a:avLst/>
          </a:prstGeom>
          <a:solidFill>
            <a:srgbClr val="FBF0F1"/>
          </a:solidFill>
          <a:ln w="12700">
            <a:solidFill>
              <a:srgbClr val="B4657A"/>
            </a:solidFill>
            <a:prstDash val="solid"/>
          </a:ln>
        </p:spPr>
        <p:txBody>
          <a:bodyPr/>
          <a:lstStyle/>
          <a:p>
            <a:endParaRPr lang="en-GB"/>
          </a:p>
        </p:txBody>
      </p:sp>
      <p:sp>
        <p:nvSpPr>
          <p:cNvPr id="8" name="Shape 6"/>
          <p:cNvSpPr/>
          <p:nvPr/>
        </p:nvSpPr>
        <p:spPr>
          <a:xfrm>
            <a:off x="429768" y="1709928"/>
            <a:ext cx="146304" cy="146304"/>
          </a:xfrm>
          <a:prstGeom prst="diamond">
            <a:avLst/>
          </a:prstGeom>
          <a:solidFill>
            <a:srgbClr val="B4657A"/>
          </a:solidFill>
          <a:ln/>
        </p:spPr>
        <p:txBody>
          <a:bodyPr/>
          <a:lstStyle/>
          <a:p>
            <a:endParaRPr lang="en-GB"/>
          </a:p>
        </p:txBody>
      </p:sp>
      <p:sp>
        <p:nvSpPr>
          <p:cNvPr id="9" name="Text 7"/>
          <p:cNvSpPr/>
          <p:nvPr/>
        </p:nvSpPr>
        <p:spPr>
          <a:xfrm>
            <a:off x="914400" y="2057400"/>
            <a:ext cx="10362895" cy="3520440"/>
          </a:xfrm>
          <a:prstGeom prst="rect">
            <a:avLst/>
          </a:prstGeom>
          <a:noFill/>
          <a:ln/>
        </p:spPr>
        <p:txBody>
          <a:bodyPr wrap="square" lIns="0" tIns="0" rIns="0" bIns="0" rtlCol="0" anchor="t"/>
          <a:lstStyle/>
          <a:p>
            <a:pPr marL="0" indent="0">
              <a:lnSpc>
                <a:spcPct val="130000"/>
              </a:lnSpc>
              <a:spcAft>
                <a:spcPts val="1200"/>
              </a:spcAft>
              <a:buNone/>
            </a:pPr>
            <a:r>
              <a:rPr lang="en-US" sz="1200" dirty="0">
                <a:solidFill>
                  <a:srgbClr val="3A2531"/>
                </a:solidFill>
                <a:latin typeface="Calibri" pitchFamily="34" charset="0"/>
                <a:ea typeface="Calibri" pitchFamily="34" charset="-122"/>
                <a:cs typeface="Calibri" pitchFamily="34" charset="-120"/>
              </a:rPr>
              <a:t>Aveyard, H. (2019) Doing a Literature Review in Health and Social Care: A Practical Guide. 4th ed. London: Open University Press.</a:t>
            </a:r>
            <a:endParaRPr lang="en-US" sz="1200" dirty="0"/>
          </a:p>
          <a:p>
            <a:pPr marL="0" indent="0">
              <a:lnSpc>
                <a:spcPct val="130000"/>
              </a:lnSpc>
              <a:spcAft>
                <a:spcPts val="1200"/>
              </a:spcAft>
              <a:buNone/>
            </a:pPr>
            <a:r>
              <a:rPr lang="en-US" sz="1200" dirty="0">
                <a:solidFill>
                  <a:srgbClr val="3A2531"/>
                </a:solidFill>
                <a:latin typeface="Calibri" pitchFamily="34" charset="0"/>
                <a:ea typeface="Calibri" pitchFamily="34" charset="-122"/>
                <a:cs typeface="Calibri" pitchFamily="34" charset="-120"/>
              </a:rPr>
              <a:t>British Educational Research Association (2018) Ethical Guidelines for Educational Research. 4th ed. London: BERA.</a:t>
            </a:r>
            <a:endParaRPr lang="en-US" sz="1200" dirty="0"/>
          </a:p>
          <a:p>
            <a:pPr marL="0" indent="0">
              <a:lnSpc>
                <a:spcPct val="130000"/>
              </a:lnSpc>
              <a:spcAft>
                <a:spcPts val="1200"/>
              </a:spcAft>
              <a:buNone/>
            </a:pPr>
            <a:r>
              <a:rPr lang="en-US" sz="1200" dirty="0">
                <a:solidFill>
                  <a:srgbClr val="3A2531"/>
                </a:solidFill>
                <a:latin typeface="Calibri" pitchFamily="34" charset="0"/>
                <a:ea typeface="Calibri" pitchFamily="34" charset="-122"/>
                <a:cs typeface="Calibri" pitchFamily="34" charset="-120"/>
              </a:rPr>
              <a:t>Greenhalgh, T. and Peacock, R. (2005) 'Effectiveness and efficiency of search methods in systematic reviews of complex evidence', BMJ, 331(7524), pp. 1064-1065.</a:t>
            </a:r>
            <a:endParaRPr lang="en-US" sz="1200" dirty="0"/>
          </a:p>
          <a:p>
            <a:pPr marL="0" indent="0">
              <a:lnSpc>
                <a:spcPct val="130000"/>
              </a:lnSpc>
              <a:spcAft>
                <a:spcPts val="1200"/>
              </a:spcAft>
              <a:buNone/>
            </a:pPr>
            <a:r>
              <a:rPr lang="en-US" sz="1200" dirty="0">
                <a:solidFill>
                  <a:srgbClr val="3A2531"/>
                </a:solidFill>
                <a:latin typeface="Calibri" pitchFamily="34" charset="0"/>
                <a:ea typeface="Calibri" pitchFamily="34" charset="-122"/>
                <a:cs typeface="Calibri" pitchFamily="34" charset="-120"/>
              </a:rPr>
              <a:t>Greenhalgh, T., Thorne, S. and Malterud, K. (2018) 'Time to challenge the spurious hierarchy of systematic over narrative reviews?', European Journal of Clinical Investigation, 48(6).</a:t>
            </a:r>
            <a:endParaRPr lang="en-US" sz="1200" dirty="0"/>
          </a:p>
          <a:p>
            <a:pPr marL="0" indent="0">
              <a:lnSpc>
                <a:spcPct val="130000"/>
              </a:lnSpc>
              <a:spcAft>
                <a:spcPts val="1200"/>
              </a:spcAft>
              <a:buNone/>
            </a:pPr>
            <a:r>
              <a:rPr lang="en-US" sz="1200" dirty="0">
                <a:solidFill>
                  <a:srgbClr val="3A2531"/>
                </a:solidFill>
                <a:latin typeface="Calibri" pitchFamily="34" charset="0"/>
                <a:ea typeface="Calibri" pitchFamily="34" charset="-122"/>
                <a:cs typeface="Calibri" pitchFamily="34" charset="-120"/>
              </a:rPr>
              <a:t>Kitwood, T. (1997) Dementia Reconsidered: The Person Comes First. Buckingham: Open University Press.</a:t>
            </a:r>
            <a:endParaRPr lang="en-US" sz="1200" dirty="0"/>
          </a:p>
          <a:p>
            <a:pPr marL="0" indent="0">
              <a:lnSpc>
                <a:spcPct val="130000"/>
              </a:lnSpc>
              <a:spcAft>
                <a:spcPts val="1200"/>
              </a:spcAft>
              <a:buNone/>
            </a:pPr>
            <a:r>
              <a:rPr lang="en-US" sz="1200" dirty="0">
                <a:solidFill>
                  <a:srgbClr val="3A2531"/>
                </a:solidFill>
                <a:latin typeface="Calibri" pitchFamily="34" charset="0"/>
                <a:ea typeface="Calibri" pitchFamily="34" charset="-122"/>
                <a:cs typeface="Calibri" pitchFamily="34" charset="-120"/>
              </a:rPr>
              <a:t>Thomas, J. and Harden, A. (2008) 'Methods for the thematic synthesis of qualitative research in systematic reviews', BMC Medical Research Methodology, 8, p. 45.</a:t>
            </a:r>
            <a:endParaRPr lang="en-US" sz="1200" dirty="0"/>
          </a:p>
        </p:txBody>
      </p:sp>
      <p:sp>
        <p:nvSpPr>
          <p:cNvPr id="11" name="Text 9"/>
          <p:cNvSpPr/>
          <p:nvPr/>
        </p:nvSpPr>
        <p:spPr>
          <a:xfrm>
            <a:off x="502920" y="6492240"/>
            <a:ext cx="10362895" cy="274320"/>
          </a:xfrm>
          <a:prstGeom prst="rect">
            <a:avLst/>
          </a:prstGeom>
          <a:noFill/>
          <a:ln/>
        </p:spPr>
        <p:txBody>
          <a:bodyPr wrap="square" lIns="0" tIns="0" rIns="0" bIns="0" rtlCol="0" anchor="ctr"/>
          <a:lstStyle/>
          <a:p>
            <a:pPr marL="0" indent="0" algn="l">
              <a:buNone/>
            </a:pPr>
            <a:r>
              <a:rPr lang="en-US" sz="850" dirty="0">
                <a:solidFill>
                  <a:srgbClr val="C5A0AC"/>
                </a:solidFill>
                <a:latin typeface="Calibri" pitchFamily="34" charset="0"/>
                <a:ea typeface="Calibri" pitchFamily="34" charset="-122"/>
                <a:cs typeface="Calibri" pitchFamily="34" charset="-120"/>
              </a:rPr>
              <a:t>BSc (Hons) Health and Social Care   ·   Independent Project (BMHP6020)   ·   Yahaddy Bangura   ·   2315639</a:t>
            </a:r>
            <a:endParaRPr lang="en-US" sz="850" dirty="0"/>
          </a:p>
        </p:txBody>
      </p:sp>
      <p:sp>
        <p:nvSpPr>
          <p:cNvPr id="12" name="Text 10"/>
          <p:cNvSpPr/>
          <p:nvPr/>
        </p:nvSpPr>
        <p:spPr>
          <a:xfrm>
            <a:off x="10865815" y="6492240"/>
            <a:ext cx="822960" cy="274320"/>
          </a:xfrm>
          <a:prstGeom prst="rect">
            <a:avLst/>
          </a:prstGeom>
          <a:noFill/>
          <a:ln/>
        </p:spPr>
        <p:txBody>
          <a:bodyPr wrap="square" lIns="0" tIns="0" rIns="0" bIns="0" rtlCol="0" anchor="ctr"/>
          <a:lstStyle/>
          <a:p>
            <a:pPr marL="0" indent="0" algn="r">
              <a:buNone/>
            </a:pPr>
            <a:r>
              <a:rPr lang="en-US" sz="900" dirty="0">
                <a:solidFill>
                  <a:srgbClr val="C5A0AC"/>
                </a:solidFill>
                <a:latin typeface="Garamond" pitchFamily="34" charset="0"/>
                <a:ea typeface="Garamond" pitchFamily="34" charset="-122"/>
                <a:cs typeface="Garamond" pitchFamily="34" charset="-120"/>
              </a:rPr>
              <a:t>6</a:t>
            </a:r>
            <a:endParaRPr lang="en-US" sz="9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6C48B67E562FF45ADD1FE43E2BC7706" ma:contentTypeVersion="9" ma:contentTypeDescription="Create a new document." ma:contentTypeScope="" ma:versionID="62d38765b0affc1eae5babdf82fc00d2">
  <xsd:schema xmlns:xsd="http://www.w3.org/2001/XMLSchema" xmlns:xs="http://www.w3.org/2001/XMLSchema" xmlns:p="http://schemas.microsoft.com/office/2006/metadata/properties" xmlns:ns3="ad7316b1-23f1-480c-8fa6-cbf037f4db9c" xmlns:ns4="bd2b2a82-bc2e-4fcc-b8ad-fd63686c78d2" targetNamespace="http://schemas.microsoft.com/office/2006/metadata/properties" ma:root="true" ma:fieldsID="ff31571bf3a6a9a054423961d035f624" ns3:_="" ns4:_="">
    <xsd:import namespace="ad7316b1-23f1-480c-8fa6-cbf037f4db9c"/>
    <xsd:import namespace="bd2b2a82-bc2e-4fcc-b8ad-fd63686c78d2"/>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d7316b1-23f1-480c-8fa6-cbf037f4db9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d2b2a82-bc2e-4fcc-b8ad-fd63686c78d2"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ad7316b1-23f1-480c-8fa6-cbf037f4db9c" xsi:nil="true"/>
  </documentManagement>
</p:properties>
</file>

<file path=customXml/itemProps1.xml><?xml version="1.0" encoding="utf-8"?>
<ds:datastoreItem xmlns:ds="http://schemas.openxmlformats.org/officeDocument/2006/customXml" ds:itemID="{18E2673C-B771-4CED-BD58-D6EF2F7E8CF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d7316b1-23f1-480c-8fa6-cbf037f4db9c"/>
    <ds:schemaRef ds:uri="bd2b2a82-bc2e-4fcc-b8ad-fd63686c78d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D3E38AE-1BEB-4F1D-A7E6-B2C93AA76280}">
  <ds:schemaRefs>
    <ds:schemaRef ds:uri="http://schemas.microsoft.com/sharepoint/v3/contenttype/forms"/>
  </ds:schemaRefs>
</ds:datastoreItem>
</file>

<file path=customXml/itemProps3.xml><?xml version="1.0" encoding="utf-8"?>
<ds:datastoreItem xmlns:ds="http://schemas.openxmlformats.org/officeDocument/2006/customXml" ds:itemID="{4E6435F8-B877-4BE2-895C-2E9243F7895E}">
  <ds:schemaRefs>
    <ds:schemaRef ds:uri="http://purl.org/dc/terms/"/>
    <ds:schemaRef ds:uri="http://www.w3.org/XML/1998/namespace"/>
    <ds:schemaRef ds:uri="http://purl.org/dc/dcmitype/"/>
    <ds:schemaRef ds:uri="http://schemas.microsoft.com/office/2006/documentManagement/types"/>
    <ds:schemaRef ds:uri="ad7316b1-23f1-480c-8fa6-cbf037f4db9c"/>
    <ds:schemaRef ds:uri="http://purl.org/dc/elements/1.1/"/>
    <ds:schemaRef ds:uri="http://schemas.openxmlformats.org/package/2006/metadata/core-properties"/>
    <ds:schemaRef ds:uri="http://schemas.microsoft.com/office/infopath/2007/PartnerControls"/>
    <ds:schemaRef ds:uri="bd2b2a82-bc2e-4fcc-b8ad-fd63686c78d2"/>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16</TotalTime>
  <Words>1102</Words>
  <Application>Microsoft Office PowerPoint</Application>
  <PresentationFormat>Widescreen</PresentationFormat>
  <Paragraphs>109</Paragraphs>
  <Slides>6</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Courier New</vt:lpstr>
      <vt:lpstr>Garamond</vt:lpstr>
      <vt:lpstr>Office Theme</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Yahaddy Bangura (2315639)</cp:lastModifiedBy>
  <cp:revision>7</cp:revision>
  <dcterms:created xsi:type="dcterms:W3CDTF">2026-07-25T09:15:07Z</dcterms:created>
  <dcterms:modified xsi:type="dcterms:W3CDTF">2026-07-25T14:33:37Z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0x01010096C48B67E562FF45ADD1FE43E2BC7706</vt:lpwstr>
  </property>
</Properties>
</file>