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278" r:id="rId2"/>
    <p:sldId id="279" r:id="rId3"/>
    <p:sldId id="280" r:id="rId4"/>
    <p:sldId id="281" r:id="rId5"/>
    <p:sldId id="282" r:id="rId6"/>
    <p:sldId id="283" r:id="rId7"/>
    <p:sldId id="284" r:id="rId8"/>
    <p:sldId id="285" r:id="rId9"/>
    <p:sldId id="256" r:id="rId10"/>
    <p:sldId id="257" r:id="rId11"/>
    <p:sldId id="258" r:id="rId12"/>
    <p:sldId id="259" r:id="rId13"/>
    <p:sldId id="260" r:id="rId14"/>
    <p:sldId id="262" r:id="rId15"/>
    <p:sldId id="261" r:id="rId16"/>
    <p:sldId id="263" r:id="rId17"/>
    <p:sldId id="264" r:id="rId18"/>
    <p:sldId id="265" r:id="rId19"/>
    <p:sldId id="266" r:id="rId20"/>
    <p:sldId id="287" r:id="rId21"/>
    <p:sldId id="299" r:id="rId22"/>
    <p:sldId id="300" r:id="rId23"/>
    <p:sldId id="301" r:id="rId24"/>
    <p:sldId id="286" r:id="rId25"/>
    <p:sldId id="288" r:id="rId26"/>
    <p:sldId id="289" r:id="rId27"/>
    <p:sldId id="290" r:id="rId28"/>
    <p:sldId id="291" r:id="rId29"/>
    <p:sldId id="292" r:id="rId30"/>
    <p:sldId id="293" r:id="rId31"/>
    <p:sldId id="294" r:id="rId32"/>
    <p:sldId id="295" r:id="rId33"/>
    <p:sldId id="296" r:id="rId34"/>
    <p:sldId id="297" r:id="rId35"/>
    <p:sldId id="298" r:id="rId36"/>
    <p:sldId id="274" r:id="rId37"/>
    <p:sldId id="273" r:id="rId38"/>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7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968C20-0549-204D-A5FA-B9C51D9BE16C}" type="datetimeFigureOut">
              <a:rPr lang="en-GB" smtClean="0"/>
              <a:pPr/>
              <a:t>29/01/2013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7151A8-2C8C-5E4B-88D0-D814BCE7647E}" type="slidenum">
              <a:rPr lang="en-GB" smtClean="0"/>
              <a:pPr/>
              <a:t>‹#›</a:t>
            </a:fld>
            <a:endParaRPr lang="en-GB"/>
          </a:p>
        </p:txBody>
      </p:sp>
    </p:spTree>
    <p:extLst>
      <p:ext uri="{BB962C8B-B14F-4D97-AF65-F5344CB8AC3E}">
        <p14:creationId xmlns:p14="http://schemas.microsoft.com/office/powerpoint/2010/main" val="5196613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3B76BD-E2E7-7844-96F2-AB5160AAA029}" type="slidenum">
              <a:rPr lang="en-US"/>
              <a:pPr/>
              <a:t>25</a:t>
            </a:fld>
            <a:endParaRPr lang="en-US"/>
          </a:p>
        </p:txBody>
      </p:sp>
      <p:sp>
        <p:nvSpPr>
          <p:cNvPr id="4098" name="Rectangle 2"/>
          <p:cNvSpPr>
            <a:spLocks noGrp="1" noRot="1" noChangeAspect="1" noChangeArrowheads="1" noTextEdit="1"/>
          </p:cNvSpPr>
          <p:nvPr>
            <p:ph type="sldImg"/>
          </p:nvPr>
        </p:nvSpPr>
        <p:spPr>
          <a:ln/>
        </p:spPr>
      </p:sp>
      <p:sp>
        <p:nvSpPr>
          <p:cNvPr id="409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84025F-8961-A84B-BF41-A014894164E4}" type="slidenum">
              <a:rPr lang="en-US"/>
              <a:pPr/>
              <a:t>26</a:t>
            </a:fld>
            <a:endParaRPr lang="en-US"/>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5FC951-1267-A84B-9F90-9880DBB17B10}" type="slidenum">
              <a:rPr lang="en-US"/>
              <a:pPr/>
              <a:t>28</a:t>
            </a:fld>
            <a:endParaRPr lang="en-US"/>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68CB71-E147-6043-A749-02E11A88ACF3}" type="slidenum">
              <a:rPr lang="en-US"/>
              <a:pPr/>
              <a:t>31</a:t>
            </a:fld>
            <a:endParaRPr lang="en-US"/>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05A575-A213-6641-9B4D-8D241395B04C}" type="slidenum">
              <a:rPr lang="en-US"/>
              <a:pPr/>
              <a:t>32</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E4F8E1-04B2-4B45-9492-A893E3C5D56B}" type="slidenum">
              <a:rPr lang="en-US"/>
              <a:pPr/>
              <a:t>35</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60222F44-53F6-C34F-80DF-AE274AD3BF39}" type="datetimeFigureOut">
              <a:rPr lang="en-GB" smtClean="0"/>
              <a:pPr/>
              <a:t>29/01/2013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60222F44-53F6-C34F-80DF-AE274AD3BF39}" type="datetimeFigureOut">
              <a:rPr lang="en-GB" smtClean="0"/>
              <a:pPr/>
              <a:t>29/01/2013</a:t>
            </a:fld>
            <a:endParaRPr lang="en-GB"/>
          </a:p>
        </p:txBody>
      </p:sp>
      <p:sp>
        <p:nvSpPr>
          <p:cNvPr id="8" name="Footer Placeholder 7"/>
          <p:cNvSpPr>
            <a:spLocks noGrp="1"/>
          </p:cNvSpPr>
          <p:nvPr>
            <p:ph type="ftr" sz="quarter" idx="11"/>
          </p:nvPr>
        </p:nvSpPr>
        <p:spPr>
          <a:xfrm>
            <a:off x="1120588" y="188259"/>
            <a:ext cx="2895600" cy="365125"/>
          </a:xfrm>
        </p:spPr>
        <p:txBody>
          <a:bodyPr/>
          <a:lstStyle/>
          <a:p>
            <a:endParaRPr lang="en-GB"/>
          </a:p>
        </p:txBody>
      </p:sp>
      <p:sp>
        <p:nvSpPr>
          <p:cNvPr id="9" name="Slide Number Placeholder 8"/>
          <p:cNvSpPr>
            <a:spLocks noGrp="1"/>
          </p:cNvSpPr>
          <p:nvPr>
            <p:ph type="sldNum" sz="quarter" idx="12"/>
          </p:nvPr>
        </p:nvSpPr>
        <p:spPr/>
        <p:txBody>
          <a:bodyPr/>
          <a:lstStyle/>
          <a:p>
            <a:fld id="{9A9BC290-A393-5943-82F7-F8B673F75FC0}" type="slidenum">
              <a:rPr lang="en-GB" smtClean="0"/>
              <a:pPr/>
              <a:t>‹#›</a:t>
            </a:fld>
            <a:endParaRPr lang="en-GB"/>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60222F44-53F6-C34F-80DF-AE274AD3BF39}" type="datetimeFigureOut">
              <a:rPr lang="en-GB" smtClean="0"/>
              <a:pPr/>
              <a:t>29/01/2013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60222F44-53F6-C34F-80DF-AE274AD3BF39}" type="datetimeFigureOut">
              <a:rPr lang="en-GB" smtClean="0"/>
              <a:pPr/>
              <a:t>29/01/2013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60222F44-53F6-C34F-80DF-AE274AD3BF39}" type="datetimeFigureOut">
              <a:rPr lang="en-GB" smtClean="0"/>
              <a:pPr/>
              <a:t>29/01/2013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BC290-A393-5943-82F7-F8B673F75FC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60222F44-53F6-C34F-80DF-AE274AD3BF39}" type="datetimeFigureOut">
              <a:rPr lang="en-GB" smtClean="0"/>
              <a:pPr/>
              <a:t>29/01/2013</a:t>
            </a:fld>
            <a:endParaRPr lang="en-GB"/>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9A9BC290-A393-5943-82F7-F8B673F75FC0}" type="slidenum">
              <a:rPr lang="en-GB" smtClean="0"/>
              <a:pPr/>
              <a:t>‹#›</a:t>
            </a:fld>
            <a:endParaRPr lang="en-GB"/>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8.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382451"/>
            <a:ext cx="8915400" cy="1652692"/>
          </a:xfrm>
        </p:spPr>
        <p:txBody>
          <a:bodyPr>
            <a:noAutofit/>
          </a:bodyPr>
          <a:lstStyle/>
          <a:p>
            <a:r>
              <a:rPr lang="en-GB" sz="4000" dirty="0" smtClean="0"/>
              <a:t>Political and Economic Anthropology </a:t>
            </a:r>
            <a:endParaRPr lang="en-GB" sz="4000" dirty="0"/>
          </a:p>
        </p:txBody>
      </p:sp>
      <p:sp>
        <p:nvSpPr>
          <p:cNvPr id="3" name="Subtitle 2"/>
          <p:cNvSpPr>
            <a:spLocks noGrp="1"/>
          </p:cNvSpPr>
          <p:nvPr>
            <p:ph type="subTitle" idx="1"/>
          </p:nvPr>
        </p:nvSpPr>
        <p:spPr>
          <a:xfrm>
            <a:off x="903742" y="3012755"/>
            <a:ext cx="8001000" cy="3823447"/>
          </a:xfrm>
        </p:spPr>
        <p:txBody>
          <a:bodyPr>
            <a:normAutofit/>
          </a:bodyPr>
          <a:lstStyle/>
          <a:p>
            <a:r>
              <a:rPr lang="en-GB" sz="3200" dirty="0" smtClean="0"/>
              <a:t>Introduction, Session 1 </a:t>
            </a:r>
            <a:endParaRPr lang="en-GB" sz="3200" dirty="0"/>
          </a:p>
        </p:txBody>
      </p:sp>
      <p:pic>
        <p:nvPicPr>
          <p:cNvPr id="4" name="Picture 3"/>
          <p:cNvPicPr>
            <a:picLocks noChangeAspect="1"/>
          </p:cNvPicPr>
          <p:nvPr/>
        </p:nvPicPr>
        <p:blipFill>
          <a:blip r:embed="rId2"/>
          <a:stretch>
            <a:fillRect/>
          </a:stretch>
        </p:blipFill>
        <p:spPr>
          <a:xfrm>
            <a:off x="2122212" y="3649026"/>
            <a:ext cx="5964701" cy="31871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Themes</a:t>
            </a:r>
            <a:endParaRPr lang="en-GB" dirty="0"/>
          </a:p>
        </p:txBody>
      </p:sp>
      <p:sp>
        <p:nvSpPr>
          <p:cNvPr id="3" name="Content Placeholder 2"/>
          <p:cNvSpPr>
            <a:spLocks noGrp="1"/>
          </p:cNvSpPr>
          <p:nvPr>
            <p:ph idx="1"/>
          </p:nvPr>
        </p:nvSpPr>
        <p:spPr>
          <a:xfrm>
            <a:off x="1114424" y="2491626"/>
            <a:ext cx="7610476" cy="3774703"/>
          </a:xfrm>
        </p:spPr>
        <p:txBody>
          <a:bodyPr/>
          <a:lstStyle/>
          <a:p>
            <a:r>
              <a:rPr lang="en-GB" dirty="0" smtClean="0"/>
              <a:t>How do political and economic relations define social relations? </a:t>
            </a:r>
          </a:p>
          <a:p>
            <a:r>
              <a:rPr lang="en-GB" dirty="0" smtClean="0"/>
              <a:t>Power </a:t>
            </a:r>
          </a:p>
          <a:p>
            <a:pPr lvl="1"/>
            <a:r>
              <a:rPr lang="en-GB" dirty="0" smtClean="0"/>
              <a:t>Political and economic power </a:t>
            </a:r>
          </a:p>
          <a:p>
            <a:pPr lvl="1"/>
            <a:r>
              <a:rPr lang="en-GB" dirty="0" smtClean="0"/>
              <a:t>Marx and Foucault</a:t>
            </a:r>
          </a:p>
          <a:p>
            <a:r>
              <a:rPr lang="en-GB" dirty="0" smtClean="0"/>
              <a:t>Capitalism, its consequences and its alternatives</a:t>
            </a:r>
          </a:p>
          <a:p>
            <a:r>
              <a:rPr lang="en-GB" dirty="0" smtClean="0"/>
              <a:t>Globalisation and global processes </a:t>
            </a:r>
          </a:p>
          <a:p>
            <a:pPr lvl="1"/>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 1 (wks 1-3)</a:t>
            </a:r>
            <a:endParaRPr lang="en-GB" dirty="0"/>
          </a:p>
        </p:txBody>
      </p:sp>
      <p:sp>
        <p:nvSpPr>
          <p:cNvPr id="3" name="Content Placeholder 2"/>
          <p:cNvSpPr>
            <a:spLocks noGrp="1"/>
          </p:cNvSpPr>
          <p:nvPr>
            <p:ph sz="half" idx="1"/>
          </p:nvPr>
        </p:nvSpPr>
        <p:spPr>
          <a:xfrm>
            <a:off x="819401" y="2595563"/>
            <a:ext cx="3864359" cy="3681412"/>
          </a:xfrm>
        </p:spPr>
        <p:txBody>
          <a:bodyPr>
            <a:noAutofit/>
          </a:bodyPr>
          <a:lstStyle/>
          <a:p>
            <a:r>
              <a:rPr lang="en-GB" sz="2400" dirty="0" smtClean="0"/>
              <a:t>Exchange, the Gift and Commodities </a:t>
            </a:r>
          </a:p>
          <a:p>
            <a:r>
              <a:rPr lang="en-GB" sz="2400" dirty="0" smtClean="0"/>
              <a:t>Money and (Free) Markets </a:t>
            </a:r>
          </a:p>
          <a:p>
            <a:r>
              <a:rPr lang="en-GB" sz="2400" dirty="0" smtClean="0"/>
              <a:t>Property </a:t>
            </a:r>
          </a:p>
          <a:p>
            <a:r>
              <a:rPr lang="en-GB" sz="2400" b="1" dirty="0" smtClean="0"/>
              <a:t>Embedded and Moral Economy vis-à-vis Alienation   </a:t>
            </a:r>
          </a:p>
        </p:txBody>
      </p:sp>
      <p:sp>
        <p:nvSpPr>
          <p:cNvPr id="4" name="Content Placeholder 3"/>
          <p:cNvSpPr>
            <a:spLocks noGrp="1"/>
          </p:cNvSpPr>
          <p:nvPr>
            <p:ph sz="half" idx="2"/>
          </p:nvPr>
        </p:nvSpPr>
        <p:spPr/>
        <p:txBody>
          <a:bodyPr/>
          <a:lstStyle/>
          <a:p>
            <a:endParaRPr lang="en-GB" dirty="0"/>
          </a:p>
        </p:txBody>
      </p:sp>
      <p:pic>
        <p:nvPicPr>
          <p:cNvPr id="6" name="Picture 5" descr="private_property_1"/>
          <p:cNvPicPr>
            <a:picLocks noChangeAspect="1" noChangeArrowheads="1"/>
          </p:cNvPicPr>
          <p:nvPr/>
        </p:nvPicPr>
        <p:blipFill>
          <a:blip r:embed="rId2"/>
          <a:srcRect/>
          <a:stretch>
            <a:fillRect/>
          </a:stretch>
        </p:blipFill>
        <p:spPr bwMode="auto">
          <a:xfrm>
            <a:off x="4377019" y="2227527"/>
            <a:ext cx="3318805" cy="2676982"/>
          </a:xfrm>
          <a:prstGeom prst="rect">
            <a:avLst/>
          </a:prstGeom>
          <a:noFill/>
          <a:ln w="9525">
            <a:noFill/>
            <a:miter lim="800000"/>
            <a:headEnd/>
            <a:tailEnd/>
          </a:ln>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6548" y="453390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Unpack notions of ‘Economic Man’</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6663" y="2235200"/>
            <a:ext cx="3571875" cy="395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0025" y="2235200"/>
            <a:ext cx="3189575" cy="395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 2 (wk 4) </a:t>
            </a:r>
            <a:endParaRPr lang="en-GB" dirty="0"/>
          </a:p>
        </p:txBody>
      </p:sp>
      <p:sp>
        <p:nvSpPr>
          <p:cNvPr id="3" name="Content Placeholder 2"/>
          <p:cNvSpPr>
            <a:spLocks noGrp="1"/>
          </p:cNvSpPr>
          <p:nvPr>
            <p:ph sz="half" idx="1"/>
          </p:nvPr>
        </p:nvSpPr>
        <p:spPr>
          <a:xfrm>
            <a:off x="655521" y="2595563"/>
            <a:ext cx="4028239" cy="3681412"/>
          </a:xfrm>
        </p:spPr>
        <p:txBody>
          <a:bodyPr>
            <a:noAutofit/>
          </a:bodyPr>
          <a:lstStyle/>
          <a:p>
            <a:r>
              <a:rPr lang="en-GB" sz="2400" dirty="0" smtClean="0"/>
              <a:t>Labour Relations </a:t>
            </a:r>
          </a:p>
          <a:p>
            <a:r>
              <a:rPr lang="en-GB" sz="2400" dirty="0" smtClean="0"/>
              <a:t>Production and Reproduction </a:t>
            </a:r>
          </a:p>
          <a:p>
            <a:r>
              <a:rPr lang="en-GB" sz="2400" dirty="0" smtClean="0"/>
              <a:t>Alienated and waged labour </a:t>
            </a:r>
          </a:p>
          <a:p>
            <a:r>
              <a:rPr lang="en-GB" sz="2400" b="1" dirty="0" smtClean="0"/>
              <a:t>Marx and the Capitalist Labour Process </a:t>
            </a:r>
            <a:endParaRPr lang="en-GB" sz="2400" b="1" dirty="0"/>
          </a:p>
        </p:txBody>
      </p:sp>
      <p:sp>
        <p:nvSpPr>
          <p:cNvPr id="4" name="Content Placeholder 3"/>
          <p:cNvSpPr>
            <a:spLocks noGrp="1"/>
          </p:cNvSpPr>
          <p:nvPr>
            <p:ph sz="half" idx="2"/>
          </p:nvPr>
        </p:nvSpPr>
        <p:spPr/>
        <p:txBody>
          <a:bodyPr/>
          <a:lstStyle/>
          <a:p>
            <a:endParaRPr lang="en-GB"/>
          </a:p>
        </p:txBody>
      </p:sp>
      <p:pic>
        <p:nvPicPr>
          <p:cNvPr id="6" name="Picture 5"/>
          <p:cNvPicPr>
            <a:picLocks noChangeAspect="1"/>
          </p:cNvPicPr>
          <p:nvPr/>
        </p:nvPicPr>
        <p:blipFill>
          <a:blip r:embed="rId2"/>
          <a:stretch>
            <a:fillRect/>
          </a:stretch>
        </p:blipFill>
        <p:spPr>
          <a:xfrm>
            <a:off x="4683760" y="2595562"/>
            <a:ext cx="4269317" cy="311106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60451"/>
            <a:ext cx="8913813" cy="1177805"/>
          </a:xfrm>
        </p:spPr>
        <p:txBody>
          <a:bodyPr>
            <a:normAutofit fontScale="90000"/>
          </a:bodyPr>
          <a:lstStyle/>
          <a:p>
            <a:r>
              <a:rPr lang="en-GB" dirty="0" smtClean="0"/>
              <a:t>The Local and The Global (wks 4-7 and 9)</a:t>
            </a:r>
            <a:endParaRPr lang="en-GB" dirty="0"/>
          </a:p>
        </p:txBody>
      </p:sp>
      <p:sp>
        <p:nvSpPr>
          <p:cNvPr id="3" name="Content Placeholder 2"/>
          <p:cNvSpPr>
            <a:spLocks noGrp="1"/>
          </p:cNvSpPr>
          <p:nvPr>
            <p:ph sz="half" idx="1"/>
          </p:nvPr>
        </p:nvSpPr>
        <p:spPr>
          <a:xfrm>
            <a:off x="716976" y="2595563"/>
            <a:ext cx="3966784" cy="3681412"/>
          </a:xfrm>
        </p:spPr>
        <p:txBody>
          <a:bodyPr>
            <a:normAutofit lnSpcReduction="10000"/>
          </a:bodyPr>
          <a:lstStyle/>
          <a:p>
            <a:r>
              <a:rPr lang="en-GB" dirty="0" smtClean="0"/>
              <a:t>The state, (</a:t>
            </a:r>
            <a:r>
              <a:rPr lang="en-GB" dirty="0" err="1" smtClean="0"/>
              <a:t>trans)nationalism</a:t>
            </a:r>
            <a:r>
              <a:rPr lang="en-GB" dirty="0" smtClean="0"/>
              <a:t> and migration </a:t>
            </a:r>
          </a:p>
          <a:p>
            <a:r>
              <a:rPr lang="en-GB" dirty="0" smtClean="0"/>
              <a:t>Indigenous and Peasant Politics </a:t>
            </a:r>
          </a:p>
          <a:p>
            <a:r>
              <a:rPr lang="en-GB" dirty="0" smtClean="0"/>
              <a:t>Consumption</a:t>
            </a:r>
          </a:p>
          <a:p>
            <a:r>
              <a:rPr lang="en-GB" b="1" dirty="0" smtClean="0"/>
              <a:t>Moral Economy and Moral Capitalism</a:t>
            </a:r>
          </a:p>
          <a:p>
            <a:r>
              <a:rPr lang="en-GB" b="1" dirty="0" smtClean="0"/>
              <a:t>Borders and Boundaries </a:t>
            </a:r>
          </a:p>
          <a:p>
            <a:r>
              <a:rPr lang="en-GB" b="1" dirty="0" smtClean="0"/>
              <a:t>Place (imagined and real)</a:t>
            </a:r>
          </a:p>
          <a:p>
            <a:endParaRPr lang="en-GB" dirty="0"/>
          </a:p>
        </p:txBody>
      </p:sp>
      <p:sp>
        <p:nvSpPr>
          <p:cNvPr id="4" name="Content Placeholder 3"/>
          <p:cNvSpPr>
            <a:spLocks noGrp="1"/>
          </p:cNvSpPr>
          <p:nvPr>
            <p:ph sz="half" idx="2"/>
          </p:nvPr>
        </p:nvSpPr>
        <p:spPr/>
        <p:txBody>
          <a:bodyPr>
            <a:normAutofit lnSpcReduction="10000"/>
          </a:bodyPr>
          <a:lstStyle/>
          <a:p>
            <a:endParaRPr lang="en-GB" dirty="0"/>
          </a:p>
        </p:txBody>
      </p:sp>
      <p:pic>
        <p:nvPicPr>
          <p:cNvPr id="5" name="Picture 4"/>
          <p:cNvPicPr>
            <a:picLocks noChangeAspect="1"/>
          </p:cNvPicPr>
          <p:nvPr/>
        </p:nvPicPr>
        <p:blipFill>
          <a:blip r:embed="rId2"/>
          <a:stretch>
            <a:fillRect/>
          </a:stretch>
        </p:blipFill>
        <p:spPr>
          <a:xfrm>
            <a:off x="5775312" y="4086877"/>
            <a:ext cx="3157696" cy="2190098"/>
          </a:xfrm>
          <a:prstGeom prst="rect">
            <a:avLst/>
          </a:prstGeom>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8409" y="1909763"/>
            <a:ext cx="3641790" cy="18309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9797" y="2595563"/>
            <a:ext cx="2362200" cy="1690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(wks 8 and10)</a:t>
            </a:r>
            <a:endParaRPr lang="en-GB" dirty="0"/>
          </a:p>
        </p:txBody>
      </p:sp>
      <p:sp>
        <p:nvSpPr>
          <p:cNvPr id="3" name="Content Placeholder 2"/>
          <p:cNvSpPr>
            <a:spLocks noGrp="1"/>
          </p:cNvSpPr>
          <p:nvPr>
            <p:ph sz="half" idx="1"/>
          </p:nvPr>
        </p:nvSpPr>
        <p:spPr>
          <a:xfrm>
            <a:off x="860371" y="2595563"/>
            <a:ext cx="3823389" cy="3681412"/>
          </a:xfrm>
        </p:spPr>
        <p:txBody>
          <a:bodyPr>
            <a:normAutofit lnSpcReduction="10000"/>
          </a:bodyPr>
          <a:lstStyle/>
          <a:p>
            <a:r>
              <a:rPr lang="en-GB" sz="2400" dirty="0" smtClean="0"/>
              <a:t>The Body in Capitalist Society</a:t>
            </a:r>
          </a:p>
          <a:p>
            <a:r>
              <a:rPr lang="en-GB" sz="2400" dirty="0" smtClean="0"/>
              <a:t>Gift, </a:t>
            </a:r>
            <a:r>
              <a:rPr lang="en-GB" sz="2400" dirty="0" err="1" smtClean="0"/>
              <a:t>Fetishization</a:t>
            </a:r>
            <a:r>
              <a:rPr lang="en-GB" sz="2400" dirty="0" smtClean="0"/>
              <a:t> and Alienation </a:t>
            </a:r>
          </a:p>
          <a:p>
            <a:r>
              <a:rPr lang="en-GB" sz="2400" dirty="0" smtClean="0"/>
              <a:t>Foucault and Governmentality </a:t>
            </a:r>
          </a:p>
          <a:p>
            <a:r>
              <a:rPr lang="en-GB" sz="2400" dirty="0" smtClean="0"/>
              <a:t>Different ways to think about power relations </a:t>
            </a:r>
          </a:p>
        </p:txBody>
      </p:sp>
      <p:sp>
        <p:nvSpPr>
          <p:cNvPr id="4" name="Content Placeholder 3"/>
          <p:cNvSpPr>
            <a:spLocks noGrp="1"/>
          </p:cNvSpPr>
          <p:nvPr>
            <p:ph sz="half" idx="2"/>
          </p:nvPr>
        </p:nvSpPr>
        <p:spPr/>
        <p:txBody>
          <a:bodyPr>
            <a:normAutofit lnSpcReduction="10000"/>
          </a:bodyPr>
          <a:lstStyle/>
          <a:p>
            <a:endParaRPr lang="en-GB"/>
          </a:p>
        </p:txBody>
      </p:sp>
      <p:pic>
        <p:nvPicPr>
          <p:cNvPr id="6" name="Picture 5"/>
          <p:cNvPicPr>
            <a:picLocks noChangeAspect="1"/>
          </p:cNvPicPr>
          <p:nvPr/>
        </p:nvPicPr>
        <p:blipFill>
          <a:blip r:embed="rId2"/>
          <a:stretch>
            <a:fillRect/>
          </a:stretch>
        </p:blipFill>
        <p:spPr>
          <a:xfrm>
            <a:off x="6054820" y="651511"/>
            <a:ext cx="2858993" cy="2773489"/>
          </a:xfrm>
          <a:prstGeom prst="rect">
            <a:avLst/>
          </a:prstGeom>
        </p:spPr>
      </p:pic>
      <p:pic>
        <p:nvPicPr>
          <p:cNvPr id="7" name="Picture 6"/>
          <p:cNvPicPr>
            <a:picLocks noChangeAspect="1"/>
          </p:cNvPicPr>
          <p:nvPr/>
        </p:nvPicPr>
        <p:blipFill>
          <a:blip r:embed="rId3"/>
          <a:stretch>
            <a:fillRect/>
          </a:stretch>
        </p:blipFill>
        <p:spPr>
          <a:xfrm>
            <a:off x="4683760" y="3667227"/>
            <a:ext cx="4269317" cy="28892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Reflections (wks 9 &amp; 10)</a:t>
            </a:r>
            <a:endParaRPr lang="en-GB" dirty="0"/>
          </a:p>
        </p:txBody>
      </p:sp>
      <p:sp>
        <p:nvSpPr>
          <p:cNvPr id="3" name="Content Placeholder 2"/>
          <p:cNvSpPr>
            <a:spLocks noGrp="1"/>
          </p:cNvSpPr>
          <p:nvPr>
            <p:ph sz="half" idx="1"/>
          </p:nvPr>
        </p:nvSpPr>
        <p:spPr>
          <a:xfrm>
            <a:off x="696491" y="2595563"/>
            <a:ext cx="3987269" cy="3681412"/>
          </a:xfrm>
        </p:spPr>
        <p:txBody>
          <a:bodyPr>
            <a:normAutofit lnSpcReduction="10000"/>
          </a:bodyPr>
          <a:lstStyle/>
          <a:p>
            <a:r>
              <a:rPr lang="en-GB" b="1" dirty="0" smtClean="0"/>
              <a:t>Theorising Globalisation </a:t>
            </a:r>
          </a:p>
          <a:p>
            <a:r>
              <a:rPr lang="en-GB" dirty="0" smtClean="0"/>
              <a:t>How do we account for the movement and re-embedding of;</a:t>
            </a:r>
          </a:p>
          <a:p>
            <a:pPr lvl="1"/>
            <a:r>
              <a:rPr lang="en-GB" dirty="0" smtClean="0"/>
              <a:t>People</a:t>
            </a:r>
          </a:p>
          <a:p>
            <a:pPr lvl="1"/>
            <a:r>
              <a:rPr lang="en-GB" dirty="0" smtClean="0"/>
              <a:t>Objects</a:t>
            </a:r>
          </a:p>
          <a:p>
            <a:pPr lvl="1"/>
            <a:r>
              <a:rPr lang="en-GB" dirty="0" smtClean="0"/>
              <a:t>Ideologies</a:t>
            </a:r>
          </a:p>
          <a:p>
            <a:pPr lvl="1"/>
            <a:r>
              <a:rPr lang="en-GB" dirty="0" smtClean="0"/>
              <a:t>Capital </a:t>
            </a:r>
          </a:p>
          <a:p>
            <a:pPr lvl="1"/>
            <a:r>
              <a:rPr lang="en-GB" dirty="0" smtClean="0"/>
              <a:t>Money </a:t>
            </a:r>
          </a:p>
          <a:p>
            <a:pPr lvl="1"/>
            <a:endParaRPr lang="en-GB" dirty="0"/>
          </a:p>
        </p:txBody>
      </p:sp>
      <p:sp>
        <p:nvSpPr>
          <p:cNvPr id="4" name="Content Placeholder 3"/>
          <p:cNvSpPr>
            <a:spLocks noGrp="1"/>
          </p:cNvSpPr>
          <p:nvPr>
            <p:ph sz="half" idx="2"/>
          </p:nvPr>
        </p:nvSpPr>
        <p:spPr>
          <a:xfrm>
            <a:off x="5147534" y="2595563"/>
            <a:ext cx="3566160" cy="3681412"/>
          </a:xfrm>
        </p:spPr>
        <p:txBody>
          <a:bodyPr>
            <a:normAutofit lnSpcReduction="10000"/>
          </a:bodyPr>
          <a:lstStyle/>
          <a:p>
            <a:r>
              <a:rPr lang="en-GB" b="1" dirty="0" smtClean="0"/>
              <a:t>Theorising Power and Class</a:t>
            </a:r>
          </a:p>
          <a:p>
            <a:r>
              <a:rPr lang="en-GB" dirty="0" smtClean="0"/>
              <a:t>Is power held or dispersed?</a:t>
            </a:r>
          </a:p>
          <a:p>
            <a:r>
              <a:rPr lang="en-GB" dirty="0" smtClean="0"/>
              <a:t>Can we define power in terms of class relations?</a:t>
            </a:r>
          </a:p>
          <a:p>
            <a:r>
              <a:rPr lang="en-GB" dirty="0" smtClean="0"/>
              <a:t>Can we even talk about class anymore?</a:t>
            </a:r>
          </a:p>
          <a:p>
            <a:r>
              <a:rPr lang="en-GB" dirty="0" smtClean="0"/>
              <a:t>Are the old anthropological categories – like class, the peasantry etc – helpful today?</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Gift, Reciprocity and Exchange</a:t>
            </a:r>
            <a:endParaRPr lang="en-GB" dirty="0"/>
          </a:p>
        </p:txBody>
      </p:sp>
      <p:pic>
        <p:nvPicPr>
          <p:cNvPr id="4" name="Picture 3"/>
          <p:cNvPicPr>
            <a:picLocks noChangeAspect="1"/>
          </p:cNvPicPr>
          <p:nvPr/>
        </p:nvPicPr>
        <p:blipFill>
          <a:blip r:embed="rId2"/>
          <a:stretch>
            <a:fillRect/>
          </a:stretch>
        </p:blipFill>
        <p:spPr>
          <a:xfrm>
            <a:off x="498072" y="2382655"/>
            <a:ext cx="2857500" cy="2857500"/>
          </a:xfrm>
          <a:prstGeom prst="rect">
            <a:avLst/>
          </a:prstGeom>
        </p:spPr>
      </p:pic>
      <p:pic>
        <p:nvPicPr>
          <p:cNvPr id="5" name="Picture 4"/>
          <p:cNvPicPr>
            <a:picLocks noChangeAspect="1"/>
          </p:cNvPicPr>
          <p:nvPr/>
        </p:nvPicPr>
        <p:blipFill>
          <a:blip r:embed="rId3"/>
          <a:stretch>
            <a:fillRect/>
          </a:stretch>
        </p:blipFill>
        <p:spPr>
          <a:xfrm>
            <a:off x="3592513" y="3035143"/>
            <a:ext cx="2463800" cy="3289300"/>
          </a:xfrm>
          <a:prstGeom prst="rect">
            <a:avLst/>
          </a:prstGeom>
        </p:spPr>
      </p:pic>
      <p:pic>
        <p:nvPicPr>
          <p:cNvPr id="6" name="Picture 5"/>
          <p:cNvPicPr>
            <a:picLocks noChangeAspect="1"/>
          </p:cNvPicPr>
          <p:nvPr/>
        </p:nvPicPr>
        <p:blipFill>
          <a:blip r:embed="rId4"/>
          <a:stretch>
            <a:fillRect/>
          </a:stretch>
        </p:blipFill>
        <p:spPr>
          <a:xfrm>
            <a:off x="6056313" y="2645891"/>
            <a:ext cx="2857500" cy="28575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Themes</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What is a ‘Gift’? What is a Commodity?</a:t>
            </a:r>
          </a:p>
          <a:p>
            <a:r>
              <a:rPr lang="en-GB" sz="2400" dirty="0" smtClean="0"/>
              <a:t>Gift and Commodity (Societies): A Useful Dichotomy?</a:t>
            </a:r>
          </a:p>
          <a:p>
            <a:r>
              <a:rPr lang="en-GB" sz="2400" dirty="0" smtClean="0"/>
              <a:t>Obligations, Reciprocity &amp; Social Relations</a:t>
            </a:r>
          </a:p>
          <a:p>
            <a:pPr lvl="1"/>
            <a:r>
              <a:rPr lang="en-GB" sz="2400" dirty="0" smtClean="0"/>
              <a:t>Does giving unite people?</a:t>
            </a:r>
          </a:p>
          <a:p>
            <a:r>
              <a:rPr lang="en-GB" sz="2400" dirty="0" smtClean="0"/>
              <a:t>(</a:t>
            </a:r>
            <a:r>
              <a:rPr lang="en-GB" sz="2400" dirty="0" err="1" smtClean="0"/>
              <a:t>In)Alienable</a:t>
            </a:r>
            <a:r>
              <a:rPr lang="en-GB" sz="2400" dirty="0" smtClean="0"/>
              <a:t> Objects</a:t>
            </a:r>
          </a:p>
          <a:p>
            <a:r>
              <a:rPr lang="en-GB" sz="2400" dirty="0" smtClean="0"/>
              <a:t>Is gift theory useful for understanding capitalist societies?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Mauss</a:t>
            </a:r>
            <a:r>
              <a:rPr lang="en-GB" dirty="0" smtClean="0"/>
              <a:t> ‘The Gift’ (1925)</a:t>
            </a:r>
            <a:endParaRPr lang="en-GB" dirty="0"/>
          </a:p>
        </p:txBody>
      </p:sp>
      <p:sp>
        <p:nvSpPr>
          <p:cNvPr id="3" name="Content Placeholder 2"/>
          <p:cNvSpPr>
            <a:spLocks noGrp="1"/>
          </p:cNvSpPr>
          <p:nvPr>
            <p:ph idx="1"/>
          </p:nvPr>
        </p:nvSpPr>
        <p:spPr/>
        <p:txBody>
          <a:bodyPr/>
          <a:lstStyle/>
          <a:p>
            <a:r>
              <a:rPr lang="en-GB" dirty="0" smtClean="0"/>
              <a:t>The Origins of Contracts and Trust</a:t>
            </a:r>
          </a:p>
          <a:p>
            <a:r>
              <a:rPr lang="en-GB" dirty="0" smtClean="0"/>
              <a:t>All societies are organised around exchange</a:t>
            </a:r>
          </a:p>
          <a:p>
            <a:r>
              <a:rPr lang="en-GB" dirty="0" smtClean="0"/>
              <a:t>Gifts are never free</a:t>
            </a:r>
          </a:p>
          <a:p>
            <a:r>
              <a:rPr lang="en-GB" dirty="0" smtClean="0"/>
              <a:t>Broad definition of gifts: women, dances, feasts etc</a:t>
            </a:r>
          </a:p>
          <a:p>
            <a:r>
              <a:rPr lang="en-GB" dirty="0" smtClean="0"/>
              <a:t>Gifts are inalienable</a:t>
            </a:r>
          </a:p>
          <a:p>
            <a:r>
              <a:rPr lang="en-GB" dirty="0" smtClean="0"/>
              <a:t>Creates a social bond and obligations to reciprocate</a:t>
            </a:r>
          </a:p>
          <a:p>
            <a:endParaRPr lang="en-GB" b="1"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Three Obligations</a:t>
            </a:r>
            <a:endParaRPr lang="en-GB" dirty="0"/>
          </a:p>
        </p:txBody>
      </p:sp>
      <p:sp>
        <p:nvSpPr>
          <p:cNvPr id="3" name="Content Placeholder 2"/>
          <p:cNvSpPr>
            <a:spLocks noGrp="1"/>
          </p:cNvSpPr>
          <p:nvPr>
            <p:ph idx="1"/>
          </p:nvPr>
        </p:nvSpPr>
        <p:spPr/>
        <p:txBody>
          <a:bodyPr/>
          <a:lstStyle/>
          <a:p>
            <a:r>
              <a:rPr lang="en-GB" dirty="0" smtClean="0"/>
              <a:t>To Give </a:t>
            </a:r>
          </a:p>
          <a:p>
            <a:r>
              <a:rPr lang="en-GB" dirty="0" smtClean="0"/>
              <a:t>To Receive</a:t>
            </a:r>
          </a:p>
          <a:p>
            <a:pPr lvl="1"/>
            <a:r>
              <a:rPr lang="en-GB" dirty="0" smtClean="0"/>
              <a:t>To refuse a gift is to refuse a social bond</a:t>
            </a:r>
          </a:p>
          <a:p>
            <a:r>
              <a:rPr lang="en-GB" dirty="0" smtClean="0"/>
              <a:t>To Reciprocate</a:t>
            </a:r>
          </a:p>
          <a:p>
            <a:pPr lvl="1"/>
            <a:r>
              <a:rPr lang="en-GB" dirty="0" smtClean="0"/>
              <a:t>To maintain the bond </a:t>
            </a:r>
          </a:p>
          <a:p>
            <a:pPr lvl="1"/>
            <a:r>
              <a:rPr lang="en-GB" dirty="0" smtClean="0"/>
              <a:t>Ensures that prestige and honour is not lost</a:t>
            </a:r>
          </a:p>
          <a:p>
            <a:r>
              <a:rPr lang="en-GB" dirty="0" smtClean="0"/>
              <a:t>Note the influence of Durkheim; social cohesion  and group affiliations</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Malinowski (1922)</a:t>
            </a:r>
            <a:endParaRPr lang="en-GB" dirty="0"/>
          </a:p>
        </p:txBody>
      </p:sp>
      <p:sp>
        <p:nvSpPr>
          <p:cNvPr id="3" name="Content Placeholder 2"/>
          <p:cNvSpPr>
            <a:spLocks noGrp="1"/>
          </p:cNvSpPr>
          <p:nvPr>
            <p:ph sz="half" idx="1"/>
          </p:nvPr>
        </p:nvSpPr>
        <p:spPr>
          <a:xfrm>
            <a:off x="635036" y="2595563"/>
            <a:ext cx="4048724" cy="3681412"/>
          </a:xfrm>
        </p:spPr>
        <p:txBody>
          <a:bodyPr/>
          <a:lstStyle/>
          <a:p>
            <a:r>
              <a:rPr lang="en-GB" dirty="0" smtClean="0"/>
              <a:t>The Kula</a:t>
            </a:r>
          </a:p>
          <a:p>
            <a:r>
              <a:rPr lang="en-GB" dirty="0" smtClean="0"/>
              <a:t>Exchange of shell necklaces (</a:t>
            </a:r>
            <a:r>
              <a:rPr lang="en-GB" dirty="0" err="1" smtClean="0"/>
              <a:t>soulava</a:t>
            </a:r>
            <a:r>
              <a:rPr lang="en-GB" dirty="0" smtClean="0"/>
              <a:t>) and armbands (</a:t>
            </a:r>
            <a:r>
              <a:rPr lang="en-GB" dirty="0" err="1" smtClean="0"/>
              <a:t>muwale</a:t>
            </a:r>
            <a:r>
              <a:rPr lang="en-GB" dirty="0" smtClean="0"/>
              <a:t>)</a:t>
            </a:r>
          </a:p>
          <a:p>
            <a:r>
              <a:rPr lang="en-GB" dirty="0" smtClean="0"/>
              <a:t>Non-monetary and non-utility item</a:t>
            </a:r>
          </a:p>
          <a:p>
            <a:r>
              <a:rPr lang="en-GB" dirty="0" smtClean="0"/>
              <a:t>Long and dangerous journeys</a:t>
            </a:r>
          </a:p>
          <a:p>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5393441" y="2369168"/>
            <a:ext cx="3175000" cy="42799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Necklaces and </a:t>
            </a:r>
            <a:r>
              <a:rPr lang="en-GB" dirty="0" err="1" smtClean="0"/>
              <a:t>Armshells</a:t>
            </a:r>
            <a:endParaRPr lang="en-GB" dirty="0"/>
          </a:p>
        </p:txBody>
      </p:sp>
      <p:pic>
        <p:nvPicPr>
          <p:cNvPr id="3" name="Picture 2"/>
          <p:cNvPicPr>
            <a:picLocks noChangeAspect="1"/>
          </p:cNvPicPr>
          <p:nvPr/>
        </p:nvPicPr>
        <p:blipFill>
          <a:blip r:embed="rId2"/>
          <a:stretch>
            <a:fillRect/>
          </a:stretch>
        </p:blipFill>
        <p:spPr>
          <a:xfrm>
            <a:off x="294522" y="2047832"/>
            <a:ext cx="5127399" cy="4136102"/>
          </a:xfrm>
          <a:prstGeom prst="rect">
            <a:avLst/>
          </a:prstGeom>
        </p:spPr>
      </p:pic>
      <p:pic>
        <p:nvPicPr>
          <p:cNvPr id="6" name="Picture 5"/>
          <p:cNvPicPr>
            <a:picLocks noChangeAspect="1"/>
          </p:cNvPicPr>
          <p:nvPr/>
        </p:nvPicPr>
        <p:blipFill>
          <a:blip r:embed="rId3"/>
          <a:stretch>
            <a:fillRect/>
          </a:stretch>
        </p:blipFill>
        <p:spPr>
          <a:xfrm>
            <a:off x="5421921" y="2038256"/>
            <a:ext cx="3211487" cy="4785329"/>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Kula Ring</a:t>
            </a:r>
            <a:endParaRPr lang="en-GB" dirty="0"/>
          </a:p>
        </p:txBody>
      </p:sp>
      <p:pic>
        <p:nvPicPr>
          <p:cNvPr id="4" name="Picture 3"/>
          <p:cNvPicPr>
            <a:picLocks noChangeAspect="1"/>
          </p:cNvPicPr>
          <p:nvPr/>
        </p:nvPicPr>
        <p:blipFill>
          <a:blip r:embed="rId2"/>
          <a:stretch>
            <a:fillRect/>
          </a:stretch>
        </p:blipFill>
        <p:spPr>
          <a:xfrm>
            <a:off x="1610500" y="2038255"/>
            <a:ext cx="5841255" cy="4539835"/>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Trobriand Seafaring</a:t>
            </a:r>
            <a:endParaRPr lang="en-GB" dirty="0"/>
          </a:p>
        </p:txBody>
      </p:sp>
      <p:pic>
        <p:nvPicPr>
          <p:cNvPr id="3" name="Picture 2"/>
          <p:cNvPicPr>
            <a:picLocks noChangeAspect="1"/>
          </p:cNvPicPr>
          <p:nvPr/>
        </p:nvPicPr>
        <p:blipFill>
          <a:blip r:embed="rId2"/>
          <a:stretch>
            <a:fillRect/>
          </a:stretch>
        </p:blipFill>
        <p:spPr>
          <a:xfrm>
            <a:off x="481223" y="2038256"/>
            <a:ext cx="2755900" cy="2946400"/>
          </a:xfrm>
          <a:prstGeom prst="rect">
            <a:avLst/>
          </a:prstGeom>
        </p:spPr>
      </p:pic>
      <p:pic>
        <p:nvPicPr>
          <p:cNvPr id="4" name="Picture 3"/>
          <p:cNvPicPr>
            <a:picLocks noChangeAspect="1"/>
          </p:cNvPicPr>
          <p:nvPr/>
        </p:nvPicPr>
        <p:blipFill>
          <a:blip r:embed="rId3"/>
          <a:stretch>
            <a:fillRect/>
          </a:stretch>
        </p:blipFill>
        <p:spPr>
          <a:xfrm>
            <a:off x="3237123" y="3816256"/>
            <a:ext cx="3467100" cy="2336800"/>
          </a:xfrm>
          <a:prstGeom prst="rect">
            <a:avLst/>
          </a:prstGeom>
        </p:spPr>
      </p:pic>
      <p:pic>
        <p:nvPicPr>
          <p:cNvPr id="5" name="Picture 4"/>
          <p:cNvPicPr>
            <a:picLocks noChangeAspect="1"/>
          </p:cNvPicPr>
          <p:nvPr/>
        </p:nvPicPr>
        <p:blipFill>
          <a:blip r:embed="rId4"/>
          <a:stretch>
            <a:fillRect/>
          </a:stretch>
        </p:blipFill>
        <p:spPr>
          <a:xfrm>
            <a:off x="6488113" y="2038256"/>
            <a:ext cx="2425700" cy="3352800"/>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Understanding the Kula</a:t>
            </a:r>
            <a:endParaRPr lang="en-GB" dirty="0"/>
          </a:p>
        </p:txBody>
      </p:sp>
      <p:sp>
        <p:nvSpPr>
          <p:cNvPr id="4" name="Content Placeholder 3"/>
          <p:cNvSpPr>
            <a:spLocks noGrp="1"/>
          </p:cNvSpPr>
          <p:nvPr>
            <p:ph idx="1"/>
          </p:nvPr>
        </p:nvSpPr>
        <p:spPr/>
        <p:txBody>
          <a:bodyPr/>
          <a:lstStyle/>
          <a:p>
            <a:r>
              <a:rPr lang="en-GB" dirty="0" smtClean="0"/>
              <a:t>Exchange follows strict rules</a:t>
            </a:r>
          </a:p>
          <a:p>
            <a:r>
              <a:rPr lang="en-GB" dirty="0" smtClean="0"/>
              <a:t>Legends and stories accompany the objects</a:t>
            </a:r>
          </a:p>
          <a:p>
            <a:r>
              <a:rPr lang="en-GB" dirty="0" smtClean="0"/>
              <a:t>Rank and status can be earned by participants</a:t>
            </a:r>
          </a:p>
          <a:p>
            <a:r>
              <a:rPr lang="en-GB" dirty="0" smtClean="0"/>
              <a:t>The circulation of fame and reputation (see N. Munn)</a:t>
            </a:r>
          </a:p>
          <a:p>
            <a:r>
              <a:rPr lang="en-GB" dirty="0" smtClean="0"/>
              <a:t>Ensures ongoing communication and maintains social relations</a:t>
            </a:r>
          </a:p>
          <a:p>
            <a:r>
              <a:rPr lang="en-GB" dirty="0" smtClean="0"/>
              <a:t>Separate, but also inter-related to trade (</a:t>
            </a:r>
            <a:r>
              <a:rPr lang="en-GB" dirty="0" err="1" smtClean="0"/>
              <a:t>Gimwala</a:t>
            </a:r>
            <a:r>
              <a:rPr lang="en-GB" dirty="0" smtClean="0"/>
              <a:t>)</a:t>
            </a:r>
          </a:p>
          <a:p>
            <a:endParaRPr lang="en-GB" dirty="0" smtClean="0"/>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Potlatch (Boas 1966)</a:t>
            </a:r>
            <a:endParaRPr lang="en-GB" dirty="0"/>
          </a:p>
        </p:txBody>
      </p:sp>
      <p:sp>
        <p:nvSpPr>
          <p:cNvPr id="3" name="Content Placeholder 2"/>
          <p:cNvSpPr>
            <a:spLocks noGrp="1"/>
          </p:cNvSpPr>
          <p:nvPr>
            <p:ph idx="1"/>
          </p:nvPr>
        </p:nvSpPr>
        <p:spPr/>
        <p:txBody>
          <a:bodyPr/>
          <a:lstStyle/>
          <a:p>
            <a:r>
              <a:rPr lang="en-GB" dirty="0" smtClean="0"/>
              <a:t>Competitive feasts in NW America (</a:t>
            </a:r>
            <a:r>
              <a:rPr lang="en-GB" dirty="0" err="1" smtClean="0"/>
              <a:t>lTingit</a:t>
            </a:r>
            <a:r>
              <a:rPr lang="en-GB" dirty="0" smtClean="0"/>
              <a:t>, </a:t>
            </a:r>
            <a:r>
              <a:rPr lang="en-GB" dirty="0" err="1" smtClean="0"/>
              <a:t>Haida</a:t>
            </a:r>
            <a:r>
              <a:rPr lang="en-GB" dirty="0" smtClean="0"/>
              <a:t>, Kwakiutl)</a:t>
            </a:r>
          </a:p>
          <a:p>
            <a:r>
              <a:rPr lang="en-GB" dirty="0" smtClean="0"/>
              <a:t>Involves giving lavish gifts to rival groups</a:t>
            </a:r>
          </a:p>
          <a:p>
            <a:r>
              <a:rPr lang="en-GB" dirty="0" smtClean="0"/>
              <a:t>Became so lavish as a result of new wealth (late 19</a:t>
            </a:r>
            <a:r>
              <a:rPr lang="en-GB" baseline="30000" dirty="0" smtClean="0"/>
              <a:t>th</a:t>
            </a:r>
            <a:r>
              <a:rPr lang="en-GB" dirty="0" smtClean="0"/>
              <a:t>/early 20</a:t>
            </a:r>
            <a:r>
              <a:rPr lang="en-GB" baseline="30000" dirty="0" smtClean="0"/>
              <a:t>th</a:t>
            </a:r>
            <a:r>
              <a:rPr lang="en-GB" dirty="0" smtClean="0"/>
              <a:t> centuries)</a:t>
            </a:r>
          </a:p>
          <a:p>
            <a:r>
              <a:rPr lang="en-GB" dirty="0" smtClean="0"/>
              <a:t>Goods and slaves burned and thrown over cliffs to demonstrate the wealth of the Chief</a:t>
            </a:r>
          </a:p>
          <a:p>
            <a:r>
              <a:rPr lang="en-GB" dirty="0" smtClean="0"/>
              <a:t>Competitive gift-giving as a basis for power and status</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51" y="841959"/>
            <a:ext cx="2247900" cy="3619500"/>
          </a:xfrm>
          <a:prstGeom prst="rect">
            <a:avLst/>
          </a:prstGeom>
        </p:spPr>
      </p:pic>
      <p:pic>
        <p:nvPicPr>
          <p:cNvPr id="6" name="Picture 5"/>
          <p:cNvPicPr>
            <a:picLocks noChangeAspect="1"/>
          </p:cNvPicPr>
          <p:nvPr/>
        </p:nvPicPr>
        <p:blipFill>
          <a:blip r:embed="rId3"/>
          <a:stretch>
            <a:fillRect/>
          </a:stretch>
        </p:blipFill>
        <p:spPr>
          <a:xfrm>
            <a:off x="1909311" y="4165696"/>
            <a:ext cx="3213100" cy="2527300"/>
          </a:xfrm>
          <a:prstGeom prst="rect">
            <a:avLst/>
          </a:prstGeom>
        </p:spPr>
      </p:pic>
      <p:pic>
        <p:nvPicPr>
          <p:cNvPr id="7" name="Picture 6"/>
          <p:cNvPicPr>
            <a:picLocks noChangeAspect="1"/>
          </p:cNvPicPr>
          <p:nvPr/>
        </p:nvPicPr>
        <p:blipFill>
          <a:blip r:embed="rId4"/>
          <a:stretch>
            <a:fillRect/>
          </a:stretch>
        </p:blipFill>
        <p:spPr>
          <a:xfrm>
            <a:off x="4892488" y="3755841"/>
            <a:ext cx="3873500" cy="2095500"/>
          </a:xfrm>
          <a:prstGeom prst="rect">
            <a:avLst/>
          </a:prstGeom>
        </p:spPr>
      </p:pic>
      <p:pic>
        <p:nvPicPr>
          <p:cNvPr id="8" name="Picture 7"/>
          <p:cNvPicPr>
            <a:picLocks noChangeAspect="1"/>
          </p:cNvPicPr>
          <p:nvPr/>
        </p:nvPicPr>
        <p:blipFill>
          <a:blip r:embed="rId5"/>
          <a:stretch>
            <a:fillRect/>
          </a:stretch>
        </p:blipFill>
        <p:spPr>
          <a:xfrm>
            <a:off x="2715451" y="1634941"/>
            <a:ext cx="3048000" cy="2120900"/>
          </a:xfrm>
          <a:prstGeom prst="rect">
            <a:avLst/>
          </a:prstGeom>
        </p:spPr>
      </p:pic>
      <p:pic>
        <p:nvPicPr>
          <p:cNvPr id="9" name="Picture 8"/>
          <p:cNvPicPr>
            <a:picLocks noChangeAspect="1"/>
          </p:cNvPicPr>
          <p:nvPr/>
        </p:nvPicPr>
        <p:blipFill>
          <a:blip r:embed="rId6"/>
          <a:stretch>
            <a:fillRect/>
          </a:stretch>
        </p:blipFill>
        <p:spPr>
          <a:xfrm>
            <a:off x="5122411" y="568141"/>
            <a:ext cx="3810000" cy="213360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Weiner (1985)</a:t>
            </a:r>
            <a:endParaRPr lang="en-GB" dirty="0"/>
          </a:p>
        </p:txBody>
      </p:sp>
      <p:sp>
        <p:nvSpPr>
          <p:cNvPr id="3" name="Content Placeholder 2"/>
          <p:cNvSpPr>
            <a:spLocks noGrp="1"/>
          </p:cNvSpPr>
          <p:nvPr>
            <p:ph idx="1"/>
          </p:nvPr>
        </p:nvSpPr>
        <p:spPr/>
        <p:txBody>
          <a:bodyPr>
            <a:normAutofit lnSpcReduction="10000"/>
          </a:bodyPr>
          <a:lstStyle/>
          <a:p>
            <a:r>
              <a:rPr lang="en-GB" dirty="0" smtClean="0"/>
              <a:t>Builds on </a:t>
            </a:r>
            <a:r>
              <a:rPr lang="en-GB" dirty="0" err="1" smtClean="0"/>
              <a:t>Mauss</a:t>
            </a:r>
            <a:r>
              <a:rPr lang="en-GB" dirty="0" smtClean="0"/>
              <a:t> </a:t>
            </a:r>
          </a:p>
          <a:p>
            <a:r>
              <a:rPr lang="en-GB" dirty="0" smtClean="0"/>
              <a:t>The paradox of keeping-while-giving</a:t>
            </a:r>
          </a:p>
          <a:p>
            <a:r>
              <a:rPr lang="en-GB" dirty="0" smtClean="0"/>
              <a:t>The importance of replacement </a:t>
            </a:r>
          </a:p>
          <a:p>
            <a:pPr lvl="1"/>
            <a:r>
              <a:rPr lang="en-GB" dirty="0" smtClean="0"/>
              <a:t>Items return to the lineage </a:t>
            </a:r>
          </a:p>
          <a:p>
            <a:pPr lvl="1"/>
            <a:r>
              <a:rPr lang="en-GB" dirty="0" smtClean="0"/>
              <a:t>Exchange objects never lose their association</a:t>
            </a:r>
          </a:p>
          <a:p>
            <a:pPr lvl="1"/>
            <a:r>
              <a:rPr lang="en-GB" dirty="0" smtClean="0"/>
              <a:t>Temporary / on loan </a:t>
            </a:r>
          </a:p>
          <a:p>
            <a:r>
              <a:rPr lang="en-GB" dirty="0" smtClean="0"/>
              <a:t>What items are kept out of circulation? </a:t>
            </a:r>
          </a:p>
          <a:p>
            <a:r>
              <a:rPr lang="en-GB" dirty="0" smtClean="0"/>
              <a:t>Things that are kept rather than exchanged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smtClean="0"/>
          </a:p>
          <a:p>
            <a:endParaRPr lang="en-GB" dirty="0" smtClean="0"/>
          </a:p>
          <a:p>
            <a:pPr>
              <a:buNone/>
            </a:pP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388" y="1041400"/>
            <a:ext cx="3579812" cy="414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9038" y="1041400"/>
            <a:ext cx="3103562" cy="485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Rank, Power and Identity</a:t>
            </a:r>
            <a:endParaRPr lang="en-GB" dirty="0"/>
          </a:p>
        </p:txBody>
      </p:sp>
      <p:sp>
        <p:nvSpPr>
          <p:cNvPr id="3" name="Content Placeholder 2"/>
          <p:cNvSpPr>
            <a:spLocks noGrp="1"/>
          </p:cNvSpPr>
          <p:nvPr>
            <p:ph idx="1"/>
          </p:nvPr>
        </p:nvSpPr>
        <p:spPr>
          <a:xfrm>
            <a:off x="1114424" y="2539850"/>
            <a:ext cx="7610476" cy="3681178"/>
          </a:xfrm>
        </p:spPr>
        <p:txBody>
          <a:bodyPr>
            <a:normAutofit/>
          </a:bodyPr>
          <a:lstStyle/>
          <a:p>
            <a:r>
              <a:rPr lang="en-GB" dirty="0" smtClean="0"/>
              <a:t>Hidden objects become sacred</a:t>
            </a:r>
          </a:p>
          <a:p>
            <a:pPr lvl="1"/>
            <a:r>
              <a:rPr lang="en-GB" dirty="0" smtClean="0"/>
              <a:t>Belong to a separate domain</a:t>
            </a:r>
          </a:p>
          <a:p>
            <a:r>
              <a:rPr lang="en-GB" dirty="0" smtClean="0"/>
              <a:t>Relates to rank and prestige 	</a:t>
            </a:r>
          </a:p>
          <a:p>
            <a:pPr lvl="1"/>
            <a:r>
              <a:rPr lang="en-GB" dirty="0" smtClean="0"/>
              <a:t>Constitutes the self in relation to others in the lineage</a:t>
            </a:r>
          </a:p>
          <a:p>
            <a:pPr lvl="1"/>
            <a:r>
              <a:rPr lang="en-GB" dirty="0" smtClean="0"/>
              <a:t>Ancestral identities – locates the self to the past and future</a:t>
            </a:r>
          </a:p>
          <a:p>
            <a:r>
              <a:rPr lang="en-GB" dirty="0" smtClean="0"/>
              <a:t>Loss of the object </a:t>
            </a:r>
          </a:p>
          <a:p>
            <a:pPr lvl="1"/>
            <a:r>
              <a:rPr lang="en-GB" dirty="0" smtClean="0"/>
              <a:t>Diminishes the self as a political or social force </a:t>
            </a:r>
          </a:p>
          <a:p>
            <a:r>
              <a:rPr lang="en-GB" dirty="0" smtClean="0"/>
              <a:t>The individual is temporary, the object is permanent </a:t>
            </a:r>
          </a:p>
          <a:p>
            <a:endParaRPr lang="en-GB" dirty="0" smtClean="0"/>
          </a:p>
          <a:p>
            <a:pPr lvl="1"/>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Inalienable Wealth</a:t>
            </a:r>
            <a:endParaRPr lang="en-GB" dirty="0"/>
          </a:p>
        </p:txBody>
      </p:sp>
      <p:sp>
        <p:nvSpPr>
          <p:cNvPr id="3" name="Content Placeholder 2"/>
          <p:cNvSpPr>
            <a:spLocks noGrp="1"/>
          </p:cNvSpPr>
          <p:nvPr>
            <p:ph idx="1"/>
          </p:nvPr>
        </p:nvSpPr>
        <p:spPr/>
        <p:txBody>
          <a:bodyPr/>
          <a:lstStyle/>
          <a:p>
            <a:r>
              <a:rPr lang="en-GB" dirty="0" smtClean="0"/>
              <a:t>“</a:t>
            </a:r>
            <a:r>
              <a:rPr lang="en-GB" sz="2400" dirty="0" smtClean="0"/>
              <a:t>Keeping, giving and replacement are the three fundamental processes through which persons play out the dynamics of social exchange. Keeping, however, is primary as the means for achieving wealth that not only expresses a person’s or a group’s identity, </a:t>
            </a:r>
            <a:r>
              <a:rPr lang="en-GB" sz="2400" u="sng" dirty="0" smtClean="0"/>
              <a:t>but concentrates that identity into a symbol of immortality</a:t>
            </a:r>
            <a:r>
              <a:rPr lang="en-GB" sz="2400" dirty="0" smtClean="0"/>
              <a:t>” (1985: 224) </a:t>
            </a:r>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groups </a:t>
            </a:r>
            <a:endParaRPr lang="en-GB" dirty="0"/>
          </a:p>
        </p:txBody>
      </p:sp>
      <p:sp>
        <p:nvSpPr>
          <p:cNvPr id="3" name="Content Placeholder 2"/>
          <p:cNvSpPr>
            <a:spLocks noGrp="1"/>
          </p:cNvSpPr>
          <p:nvPr>
            <p:ph idx="1"/>
          </p:nvPr>
        </p:nvSpPr>
        <p:spPr>
          <a:xfrm>
            <a:off x="1114424" y="2595563"/>
            <a:ext cx="7610476" cy="2423736"/>
          </a:xfrm>
        </p:spPr>
        <p:txBody>
          <a:bodyPr>
            <a:normAutofit/>
          </a:bodyPr>
          <a:lstStyle/>
          <a:p>
            <a:r>
              <a:rPr lang="en-GB" sz="2400" dirty="0" smtClean="0"/>
              <a:t>Define a commodity? </a:t>
            </a:r>
          </a:p>
          <a:p>
            <a:pPr lvl="1"/>
            <a:r>
              <a:rPr lang="en-GB" sz="2200" dirty="0" smtClean="0"/>
              <a:t>What makes an object a commodity? </a:t>
            </a:r>
          </a:p>
          <a:p>
            <a:r>
              <a:rPr lang="en-GB" sz="2400" dirty="0" smtClean="0"/>
              <a:t>Can a commodity be a gift (and vice versa)? </a:t>
            </a:r>
          </a:p>
          <a:p>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0" y="839964"/>
            <a:ext cx="8913813" cy="1198292"/>
          </a:xfrm>
        </p:spPr>
        <p:txBody>
          <a:bodyPr>
            <a:normAutofit/>
          </a:bodyPr>
          <a:lstStyle/>
          <a:p>
            <a:r>
              <a:rPr lang="en-GB" dirty="0" smtClean="0"/>
              <a:t>“It Doesn’t Taste as Good from the Pet Shop” (Abbots 2011) </a:t>
            </a:r>
            <a:endParaRPr lang="en-US" dirty="0"/>
          </a:p>
        </p:txBody>
      </p:sp>
      <p:sp>
        <p:nvSpPr>
          <p:cNvPr id="2051" name="Rectangle 3"/>
          <p:cNvSpPr>
            <a:spLocks noGrp="1" noChangeArrowheads="1"/>
          </p:cNvSpPr>
          <p:nvPr>
            <p:ph idx="1"/>
          </p:nvPr>
        </p:nvSpPr>
        <p:spPr/>
        <p:txBody>
          <a:bodyPr/>
          <a:lstStyle/>
          <a:p>
            <a:r>
              <a:rPr lang="en-GB" altLang="zh-CN" dirty="0" smtClean="0"/>
              <a:t>Guinea pig consumption among Ecuadorian Migrants in New York City</a:t>
            </a:r>
          </a:p>
          <a:p>
            <a:r>
              <a:rPr lang="en-GB" dirty="0" smtClean="0"/>
              <a:t>Cycles of exchange between women who remain ‘at home’ and migrants in NYC</a:t>
            </a:r>
          </a:p>
          <a:p>
            <a:r>
              <a:rPr lang="en-GB" dirty="0" smtClean="0"/>
              <a:t>How the gift of guinea pigs helps maintain kinship relations across space, and maintain identity/belonging</a:t>
            </a:r>
          </a:p>
          <a:p>
            <a:r>
              <a:rPr lang="en-GB" dirty="0" smtClean="0"/>
              <a:t>Contrast between commodities and gifts is expressed through ‘taste’. </a:t>
            </a:r>
          </a:p>
          <a:p>
            <a:endParaRPr lang="en-US" dirty="0"/>
          </a:p>
        </p:txBody>
      </p:sp>
      <p:sp>
        <p:nvSpPr>
          <p:cNvPr id="2053" name="Text Box 5"/>
          <p:cNvSpPr txBox="1">
            <a:spLocks noChangeArrowheads="1"/>
          </p:cNvSpPr>
          <p:nvPr/>
        </p:nvSpPr>
        <p:spPr bwMode="auto">
          <a:xfrm>
            <a:off x="2843213" y="4581525"/>
            <a:ext cx="3889375" cy="366713"/>
          </a:xfrm>
          <a:prstGeom prst="rect">
            <a:avLst/>
          </a:prstGeom>
          <a:noFill/>
          <a:ln w="9525">
            <a:noFill/>
            <a:miter lim="800000"/>
            <a:headEnd/>
            <a:tailEnd/>
          </a:ln>
          <a:effectLst/>
        </p:spPr>
        <p:txBody>
          <a:bodyPr>
            <a:prstTxWarp prst="textNoShape">
              <a:avLst/>
            </a:prstTxWarp>
            <a:spAutoFit/>
          </a:bodyPr>
          <a:lstStyle/>
          <a:p>
            <a:pPr>
              <a:spcBef>
                <a:spcPct val="50000"/>
              </a:spcBef>
            </a:pPr>
            <a:endParaRPr lang="en-GB"/>
          </a:p>
        </p:txBody>
      </p:sp>
      <p:sp>
        <p:nvSpPr>
          <p:cNvPr id="2054" name="Text Box 6"/>
          <p:cNvSpPr txBox="1">
            <a:spLocks noChangeArrowheads="1"/>
          </p:cNvSpPr>
          <p:nvPr/>
        </p:nvSpPr>
        <p:spPr bwMode="auto">
          <a:xfrm>
            <a:off x="2411413" y="4724400"/>
            <a:ext cx="4465637" cy="366713"/>
          </a:xfrm>
          <a:prstGeom prst="rect">
            <a:avLst/>
          </a:prstGeom>
          <a:noFill/>
          <a:ln w="9525">
            <a:noFill/>
            <a:miter lim="800000"/>
            <a:headEnd/>
            <a:tailEnd/>
          </a:ln>
          <a:effectLst/>
        </p:spPr>
        <p:txBody>
          <a:bodyPr>
            <a:prstTxWarp prst="textNoShape">
              <a:avLst/>
            </a:prstTxWarp>
            <a:spAutoFit/>
          </a:bodyPr>
          <a:lstStyle/>
          <a:p>
            <a:pPr>
              <a:spcBef>
                <a:spcPct val="50000"/>
              </a:spcBef>
            </a:pPr>
            <a:r>
              <a:rPr lang="en-GB"/>
              <a:t> </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5" name="Picture 7" descr="CNV00022"/>
          <p:cNvPicPr>
            <a:picLocks noChangeAspect="1" noChangeArrowheads="1"/>
          </p:cNvPicPr>
          <p:nvPr/>
        </p:nvPicPr>
        <p:blipFill>
          <a:blip r:embed="rId3"/>
          <a:srcRect/>
          <a:stretch>
            <a:fillRect/>
          </a:stretch>
        </p:blipFill>
        <p:spPr bwMode="auto">
          <a:xfrm>
            <a:off x="323850" y="188913"/>
            <a:ext cx="8529638" cy="6423025"/>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4" descr="village and house from balcony1"/>
          <p:cNvPicPr>
            <a:picLocks noChangeAspect="1" noChangeArrowheads="1"/>
          </p:cNvPicPr>
          <p:nvPr/>
        </p:nvPicPr>
        <p:blipFill>
          <a:blip r:embed="rId2"/>
          <a:srcRect/>
          <a:stretch>
            <a:fillRect/>
          </a:stretch>
        </p:blipFill>
        <p:spPr bwMode="auto">
          <a:xfrm>
            <a:off x="468313" y="404813"/>
            <a:ext cx="7991475" cy="5903912"/>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descr="CNV00004"/>
          <p:cNvPicPr>
            <a:picLocks noChangeAspect="1" noChangeArrowheads="1"/>
          </p:cNvPicPr>
          <p:nvPr/>
        </p:nvPicPr>
        <p:blipFill>
          <a:blip r:embed="rId3"/>
          <a:srcRect/>
          <a:stretch>
            <a:fillRect/>
          </a:stretch>
        </p:blipFill>
        <p:spPr bwMode="auto">
          <a:xfrm>
            <a:off x="323850" y="620713"/>
            <a:ext cx="8529638" cy="5715000"/>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CNV00012"/>
          <p:cNvPicPr>
            <a:picLocks noChangeAspect="1" noChangeArrowheads="1"/>
          </p:cNvPicPr>
          <p:nvPr/>
        </p:nvPicPr>
        <p:blipFill>
          <a:blip r:embed="rId2"/>
          <a:srcRect/>
          <a:stretch>
            <a:fillRect/>
          </a:stretch>
        </p:blipFill>
        <p:spPr bwMode="auto">
          <a:xfrm>
            <a:off x="395288" y="476250"/>
            <a:ext cx="8529637"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CNV00020"/>
          <p:cNvPicPr>
            <a:picLocks noChangeAspect="1" noChangeArrowheads="1"/>
          </p:cNvPicPr>
          <p:nvPr/>
        </p:nvPicPr>
        <p:blipFill>
          <a:blip r:embed="rId2"/>
          <a:srcRect/>
          <a:stretch>
            <a:fillRect/>
          </a:stretch>
        </p:blipFill>
        <p:spPr bwMode="auto">
          <a:xfrm>
            <a:off x="781050" y="889000"/>
            <a:ext cx="7581900" cy="508000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4" name="Picture 4" descr="CNV00008"/>
          <p:cNvPicPr>
            <a:picLocks noChangeAspect="1" noChangeArrowheads="1"/>
          </p:cNvPicPr>
          <p:nvPr/>
        </p:nvPicPr>
        <p:blipFill>
          <a:blip r:embed="rId3"/>
          <a:srcRect/>
          <a:stretch>
            <a:fillRect/>
          </a:stretch>
        </p:blipFill>
        <p:spPr bwMode="auto">
          <a:xfrm>
            <a:off x="250825" y="404813"/>
            <a:ext cx="8529638" cy="6119812"/>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CNV00011"/>
          <p:cNvPicPr>
            <a:picLocks noChangeAspect="1" noChangeArrowheads="1"/>
          </p:cNvPicPr>
          <p:nvPr/>
        </p:nvPicPr>
        <p:blipFill>
          <a:blip r:embed="rId3"/>
          <a:srcRect/>
          <a:stretch>
            <a:fillRect/>
          </a:stretch>
        </p:blipFill>
        <p:spPr bwMode="auto">
          <a:xfrm>
            <a:off x="1763713" y="0"/>
            <a:ext cx="5616575" cy="6858000"/>
          </a:xfrm>
          <a:prstGeom prst="rect">
            <a:avLst/>
          </a:prstGeom>
          <a:noFill/>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NV00010"/>
          <p:cNvPicPr>
            <a:picLocks noChangeAspect="1" noChangeArrowheads="1"/>
          </p:cNvPicPr>
          <p:nvPr/>
        </p:nvPicPr>
        <p:blipFill>
          <a:blip r:embed="rId2"/>
          <a:srcRect/>
          <a:stretch>
            <a:fillRect/>
          </a:stretch>
        </p:blipFill>
        <p:spPr bwMode="auto">
          <a:xfrm>
            <a:off x="2051050" y="260350"/>
            <a:ext cx="5080000" cy="6238875"/>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CNV00014"/>
          <p:cNvPicPr>
            <a:picLocks noChangeAspect="1" noChangeArrowheads="1"/>
          </p:cNvPicPr>
          <p:nvPr/>
        </p:nvPicPr>
        <p:blipFill>
          <a:blip r:embed="rId2"/>
          <a:srcRect/>
          <a:stretch>
            <a:fillRect/>
          </a:stretch>
        </p:blipFill>
        <p:spPr bwMode="auto">
          <a:xfrm>
            <a:off x="781050" y="889000"/>
            <a:ext cx="7581900" cy="5080000"/>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7" name="Picture 7" descr="Maruja and Pepe cropped"/>
          <p:cNvPicPr>
            <a:picLocks noChangeAspect="1" noChangeArrowheads="1"/>
          </p:cNvPicPr>
          <p:nvPr/>
        </p:nvPicPr>
        <p:blipFill>
          <a:blip r:embed="rId3"/>
          <a:srcRect/>
          <a:stretch>
            <a:fillRect/>
          </a:stretch>
        </p:blipFill>
        <p:spPr bwMode="auto">
          <a:xfrm>
            <a:off x="2195513" y="260350"/>
            <a:ext cx="5256212" cy="6408738"/>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Gift &amp; Commodity</a:t>
            </a:r>
            <a:endParaRPr lang="en-GB" dirty="0"/>
          </a:p>
        </p:txBody>
      </p:sp>
      <p:sp>
        <p:nvSpPr>
          <p:cNvPr id="3" name="Content Placeholder 2"/>
          <p:cNvSpPr>
            <a:spLocks noGrp="1"/>
          </p:cNvSpPr>
          <p:nvPr>
            <p:ph idx="1"/>
          </p:nvPr>
        </p:nvSpPr>
        <p:spPr>
          <a:xfrm>
            <a:off x="696491" y="2595562"/>
            <a:ext cx="8028409" cy="3670767"/>
          </a:xfrm>
        </p:spPr>
        <p:txBody>
          <a:bodyPr/>
          <a:lstStyle/>
          <a:p>
            <a:r>
              <a:rPr lang="en-GB" sz="2400" dirty="0" smtClean="0"/>
              <a:t>Think about the differences and similarities between gift and commodity societies. </a:t>
            </a:r>
          </a:p>
          <a:p>
            <a:pPr lvl="1"/>
            <a:r>
              <a:rPr lang="en-GB" sz="2000" dirty="0" smtClean="0"/>
              <a:t>Status &amp; prestige</a:t>
            </a:r>
          </a:p>
          <a:p>
            <a:pPr lvl="1"/>
            <a:r>
              <a:rPr lang="en-GB" sz="2000" dirty="0" smtClean="0"/>
              <a:t>Alienability </a:t>
            </a:r>
          </a:p>
          <a:p>
            <a:pPr lvl="1"/>
            <a:r>
              <a:rPr lang="en-GB" sz="2000" dirty="0" smtClean="0"/>
              <a:t>Process of exchange</a:t>
            </a:r>
          </a:p>
          <a:p>
            <a:pPr lvl="2"/>
            <a:r>
              <a:rPr lang="en-GB" sz="2000" dirty="0" smtClean="0"/>
              <a:t>Includes and excludes social actors</a:t>
            </a:r>
          </a:p>
          <a:p>
            <a:pPr lvl="2"/>
            <a:r>
              <a:rPr lang="en-GB" sz="2000" dirty="0" smtClean="0"/>
              <a:t>Reaffirms social relations</a:t>
            </a:r>
          </a:p>
          <a:p>
            <a:pPr lvl="2"/>
            <a:r>
              <a:rPr lang="en-GB" sz="2000" dirty="0" smtClean="0"/>
              <a:t>Inequalities and competitiveness</a:t>
            </a:r>
          </a:p>
          <a:p>
            <a:pPr lvl="2">
              <a:buNone/>
            </a:pPr>
            <a:endParaRPr lang="en-GB" sz="2000" dirty="0" smtClean="0"/>
          </a:p>
          <a:p>
            <a:pPr lvl="1"/>
            <a:endParaRPr lang="en-GB" dirty="0" smtClean="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78503"/>
            <a:ext cx="8913813" cy="1259753"/>
          </a:xfrm>
        </p:spPr>
        <p:txBody>
          <a:bodyPr>
            <a:normAutofit/>
          </a:bodyPr>
          <a:lstStyle/>
          <a:p>
            <a:r>
              <a:rPr lang="en-GB" dirty="0" smtClean="0"/>
              <a:t>Gift and Commodity Societies: A Valid Dichotomy? </a:t>
            </a:r>
            <a:endParaRPr lang="en-GB" dirty="0"/>
          </a:p>
        </p:txBody>
      </p:sp>
      <p:sp>
        <p:nvSpPr>
          <p:cNvPr id="3" name="Content Placeholder 2"/>
          <p:cNvSpPr>
            <a:spLocks noGrp="1"/>
          </p:cNvSpPr>
          <p:nvPr>
            <p:ph idx="1"/>
          </p:nvPr>
        </p:nvSpPr>
        <p:spPr>
          <a:xfrm>
            <a:off x="1114424" y="2315882"/>
            <a:ext cx="7610476" cy="3950447"/>
          </a:xfrm>
        </p:spPr>
        <p:txBody>
          <a:bodyPr>
            <a:normAutofit fontScale="92500" lnSpcReduction="10000"/>
          </a:bodyPr>
          <a:lstStyle/>
          <a:p>
            <a:r>
              <a:rPr lang="en-GB" dirty="0" smtClean="0"/>
              <a:t>The distinctions are overdrawn </a:t>
            </a:r>
          </a:p>
          <a:p>
            <a:pPr lvl="1"/>
            <a:r>
              <a:rPr lang="en-GB" dirty="0" smtClean="0"/>
              <a:t>Bloch &amp; Parry, </a:t>
            </a:r>
            <a:r>
              <a:rPr lang="en-GB" i="1" dirty="0" smtClean="0"/>
              <a:t>Money &amp; the Morality of Exchange</a:t>
            </a:r>
            <a:endParaRPr lang="en-GB" dirty="0" smtClean="0"/>
          </a:p>
          <a:p>
            <a:r>
              <a:rPr lang="en-GB" dirty="0" smtClean="0"/>
              <a:t>Objects move between categories , e.g. wedding rings</a:t>
            </a:r>
          </a:p>
          <a:p>
            <a:pPr lvl="1"/>
            <a:r>
              <a:rPr lang="en-GB" dirty="0" smtClean="0"/>
              <a:t>Appadurai, </a:t>
            </a:r>
            <a:r>
              <a:rPr lang="en-GB" i="1" dirty="0" smtClean="0"/>
              <a:t>The Social Life of Things</a:t>
            </a:r>
            <a:endParaRPr lang="en-GB" dirty="0" smtClean="0"/>
          </a:p>
          <a:p>
            <a:r>
              <a:rPr lang="en-GB" dirty="0" smtClean="0"/>
              <a:t>Societies have simultaneous multiple systems of exchange</a:t>
            </a:r>
          </a:p>
          <a:p>
            <a:r>
              <a:rPr lang="en-GB" dirty="0" smtClean="0"/>
              <a:t>Gift economies flourish in capitalist society (e.g. blood </a:t>
            </a:r>
            <a:r>
              <a:rPr lang="en-GB" dirty="0" err="1" smtClean="0"/>
              <a:t>donorship</a:t>
            </a:r>
            <a:r>
              <a:rPr lang="en-GB" dirty="0" smtClean="0"/>
              <a:t>)</a:t>
            </a:r>
          </a:p>
          <a:p>
            <a:r>
              <a:rPr lang="en-GB" dirty="0" smtClean="0"/>
              <a:t>Carrier (1992, 1995): </a:t>
            </a:r>
          </a:p>
          <a:p>
            <a:pPr lvl="1"/>
            <a:r>
              <a:rPr lang="en-GB" dirty="0" smtClean="0"/>
              <a:t>the distinctions are diminished by global capitalism</a:t>
            </a:r>
          </a:p>
          <a:p>
            <a:pPr lvl="1"/>
            <a:r>
              <a:rPr lang="en-GB" dirty="0" smtClean="0"/>
              <a:t>Dichotomy </a:t>
            </a:r>
            <a:r>
              <a:rPr lang="en-GB" dirty="0" err="1" smtClean="0"/>
              <a:t>essentialises</a:t>
            </a:r>
            <a:r>
              <a:rPr lang="en-GB" dirty="0" smtClean="0"/>
              <a:t> – the West and the rest</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333333"/>
      </a:dk2>
      <a:lt2>
        <a:srgbClr val="BBC0AC"/>
      </a:lt2>
      <a:accent1>
        <a:srgbClr val="A2C816"/>
      </a:accent1>
      <a:accent2>
        <a:srgbClr val="E07602"/>
      </a:accent2>
      <a:accent3>
        <a:srgbClr val="E4C402"/>
      </a:accent3>
      <a:accent4>
        <a:srgbClr val="7DC1EF"/>
      </a:accent4>
      <a:accent5>
        <a:srgbClr val="21449B"/>
      </a:accent5>
      <a:accent6>
        <a:srgbClr val="A2B170"/>
      </a:accent6>
      <a:hlink>
        <a:srgbClr val="8DA440"/>
      </a:hlink>
      <a:folHlink>
        <a:srgbClr val="4C4F3F"/>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387</TotalTime>
  <Words>852</Words>
  <Application>Microsoft Office PowerPoint</Application>
  <PresentationFormat>On-screen Show (4:3)</PresentationFormat>
  <Paragraphs>146</Paragraphs>
  <Slides>37</Slides>
  <Notes>6</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Perspective</vt:lpstr>
      <vt:lpstr>Political and Economic Anthropology </vt:lpstr>
      <vt:lpstr>Key Themes</vt:lpstr>
      <vt:lpstr>Key Concepts 1 (wks 1-3)</vt:lpstr>
      <vt:lpstr>Unpack notions of ‘Economic Man’</vt:lpstr>
      <vt:lpstr>Key Concepts 2 (wk 4) </vt:lpstr>
      <vt:lpstr>The Local and The Global (wks 4-7 and 9)</vt:lpstr>
      <vt:lpstr>Power (wks 8 and10)</vt:lpstr>
      <vt:lpstr>Reflections (wks 9 &amp; 10)</vt:lpstr>
      <vt:lpstr>The Gift, Reciprocity and Exchange</vt:lpstr>
      <vt:lpstr>Key Themes</vt:lpstr>
      <vt:lpstr>Mauss ‘The Gift’ (1925)</vt:lpstr>
      <vt:lpstr>The Three Obligations</vt:lpstr>
      <vt:lpstr>Malinowski (1922)</vt:lpstr>
      <vt:lpstr>Necklaces and Armshells</vt:lpstr>
      <vt:lpstr>The Kula Ring</vt:lpstr>
      <vt:lpstr>Trobriand Seafaring</vt:lpstr>
      <vt:lpstr>Understanding the Kula</vt:lpstr>
      <vt:lpstr>The Potlatch (Boas 1966)</vt:lpstr>
      <vt:lpstr>PowerPoint Presentation</vt:lpstr>
      <vt:lpstr>Weiner (1985)</vt:lpstr>
      <vt:lpstr>PowerPoint Presentation</vt:lpstr>
      <vt:lpstr>Rank, Power and Identity</vt:lpstr>
      <vt:lpstr>Inalienable Wealth</vt:lpstr>
      <vt:lpstr>In groups </vt:lpstr>
      <vt:lpstr>“It Doesn’t Taste as Good from the Pet Shop” (Abbots 2011)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Discussion: Gift &amp; Commodity</vt:lpstr>
      <vt:lpstr>Gift and Commodity Societies: A Valid Dichotomy?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&amp; Patterns of Exchange</dc:title>
  <dc:creator>Emma-Jayne Abbots</dc:creator>
  <cp:lastModifiedBy>Emma-Jayne Abbots</cp:lastModifiedBy>
  <cp:revision>20</cp:revision>
  <dcterms:created xsi:type="dcterms:W3CDTF">2013-01-28T21:19:24Z</dcterms:created>
  <dcterms:modified xsi:type="dcterms:W3CDTF">2013-01-29T10:34:34Z</dcterms:modified>
</cp:coreProperties>
</file>