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handoutMasterIdLst>
    <p:handoutMasterId r:id="rId47"/>
  </p:handoutMasterIdLst>
  <p:sldIdLst>
    <p:sldId id="258" r:id="rId2"/>
    <p:sldId id="286" r:id="rId3"/>
    <p:sldId id="274" r:id="rId4"/>
    <p:sldId id="292" r:id="rId5"/>
    <p:sldId id="308" r:id="rId6"/>
    <p:sldId id="309" r:id="rId7"/>
    <p:sldId id="328" r:id="rId8"/>
    <p:sldId id="310" r:id="rId9"/>
    <p:sldId id="311" r:id="rId10"/>
    <p:sldId id="312" r:id="rId11"/>
    <p:sldId id="313" r:id="rId12"/>
    <p:sldId id="296" r:id="rId13"/>
    <p:sldId id="314" r:id="rId14"/>
    <p:sldId id="315" r:id="rId15"/>
    <p:sldId id="333" r:id="rId16"/>
    <p:sldId id="334" r:id="rId17"/>
    <p:sldId id="316" r:id="rId18"/>
    <p:sldId id="325" r:id="rId19"/>
    <p:sldId id="317" r:id="rId20"/>
    <p:sldId id="327" r:id="rId21"/>
    <p:sldId id="318" r:id="rId22"/>
    <p:sldId id="319" r:id="rId23"/>
    <p:sldId id="320" r:id="rId24"/>
    <p:sldId id="321" r:id="rId25"/>
    <p:sldId id="322" r:id="rId26"/>
    <p:sldId id="323" r:id="rId27"/>
    <p:sldId id="324" r:id="rId28"/>
    <p:sldId id="297" r:id="rId29"/>
    <p:sldId id="303" r:id="rId30"/>
    <p:sldId id="329" r:id="rId31"/>
    <p:sldId id="331" r:id="rId32"/>
    <p:sldId id="330" r:id="rId33"/>
    <p:sldId id="299" r:id="rId34"/>
    <p:sldId id="304" r:id="rId35"/>
    <p:sldId id="305" r:id="rId36"/>
    <p:sldId id="332" r:id="rId37"/>
    <p:sldId id="307" r:id="rId38"/>
    <p:sldId id="277" r:id="rId39"/>
    <p:sldId id="278" r:id="rId40"/>
    <p:sldId id="279" r:id="rId41"/>
    <p:sldId id="280" r:id="rId42"/>
    <p:sldId id="282" r:id="rId43"/>
    <p:sldId id="301" r:id="rId44"/>
    <p:sldId id="302" r:id="rId4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17" autoAdjust="0"/>
    <p:restoredTop sz="54121" autoAdjust="0"/>
  </p:normalViewPr>
  <p:slideViewPr>
    <p:cSldViewPr>
      <p:cViewPr varScale="1">
        <p:scale>
          <a:sx n="50" d="100"/>
          <a:sy n="50" d="100"/>
        </p:scale>
        <p:origin x="1944" y="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18/12/2020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06D7123D-D547-4A6B-961C-92C914327936}" type="datetimeFigureOut">
              <a:rPr lang="en-GB" smtClean="0"/>
              <a:t>18/12/2020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EF1B1BB3-E097-4A23-A1D0-2A682C1DADCC}" type="slidenum">
              <a:rPr lang="en-GB" smtClean="0"/>
              <a:t>‹#›</a:t>
            </a:fld>
            <a:endParaRPr lang="en-GB"/>
          </a:p>
        </p:txBody>
      </p:sp>
    </p:spTree>
    <p:extLst>
      <p:ext uri="{BB962C8B-B14F-4D97-AF65-F5344CB8AC3E}">
        <p14:creationId xmlns:p14="http://schemas.microsoft.com/office/powerpoint/2010/main" val="311909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www.youtube.com/watch?v=rbbzPZnrqOc"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6298B847-40C5-48C5-93F3-4430E974E71B}" type="slidenum">
              <a:rPr lang="en-GB" altLang="en-US" smtClean="0"/>
              <a:pPr>
                <a:spcBef>
                  <a:spcPct val="0"/>
                </a:spcBef>
                <a:defRPr/>
              </a:pPr>
              <a:t>1</a:t>
            </a:fld>
            <a:endParaRPr lang="en-GB" altLang="en-US"/>
          </a:p>
        </p:txBody>
      </p:sp>
      <p:sp>
        <p:nvSpPr>
          <p:cNvPr id="19459" name="Rectangle 2"/>
          <p:cNvSpPr>
            <a:spLocks noGrp="1" noRot="1" noChangeAspect="1" noChangeArrowheads="1" noTextEdit="1"/>
          </p:cNvSpPr>
          <p:nvPr>
            <p:ph type="sldImg"/>
          </p:nvPr>
        </p:nvSpPr>
        <p:spPr>
          <a:xfrm>
            <a:off x="896938" y="731838"/>
            <a:ext cx="4875212" cy="3657600"/>
          </a:xfrm>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ＭＳ Ｐゴシック" pitchFamily="34" charset="-128"/>
            </a:endParaRPr>
          </a:p>
        </p:txBody>
      </p:sp>
    </p:spTree>
    <p:extLst>
      <p:ext uri="{BB962C8B-B14F-4D97-AF65-F5344CB8AC3E}">
        <p14:creationId xmlns:p14="http://schemas.microsoft.com/office/powerpoint/2010/main" val="1571716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a:t>
            </a:fld>
            <a:endParaRPr lang="en-GB"/>
          </a:p>
        </p:txBody>
      </p:sp>
    </p:spTree>
    <p:extLst>
      <p:ext uri="{BB962C8B-B14F-4D97-AF65-F5344CB8AC3E}">
        <p14:creationId xmlns:p14="http://schemas.microsoft.com/office/powerpoint/2010/main" val="2449547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1B1BB3-E097-4A23-A1D0-2A682C1DADCC}" type="slidenum">
              <a:rPr lang="en-GB" smtClean="0"/>
              <a:t>3</a:t>
            </a:fld>
            <a:endParaRPr lang="en-GB"/>
          </a:p>
        </p:txBody>
      </p:sp>
    </p:spTree>
    <p:extLst>
      <p:ext uri="{BB962C8B-B14F-4D97-AF65-F5344CB8AC3E}">
        <p14:creationId xmlns:p14="http://schemas.microsoft.com/office/powerpoint/2010/main" val="1916739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10"/>
          </p:nvPr>
        </p:nvSpPr>
        <p:spPr/>
        <p:txBody>
          <a:bodyPr/>
          <a:lstStyle/>
          <a:p>
            <a:fld id="{EF1B1BB3-E097-4A23-A1D0-2A682C1DADCC}" type="slidenum">
              <a:rPr lang="en-GB" smtClean="0"/>
              <a:t>4</a:t>
            </a:fld>
            <a:endParaRPr lang="en-GB"/>
          </a:p>
        </p:txBody>
      </p:sp>
    </p:spTree>
    <p:extLst>
      <p:ext uri="{BB962C8B-B14F-4D97-AF65-F5344CB8AC3E}">
        <p14:creationId xmlns:p14="http://schemas.microsoft.com/office/powerpoint/2010/main" val="38761057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5</a:t>
            </a:fld>
            <a:endParaRPr lang="en-GB"/>
          </a:p>
        </p:txBody>
      </p:sp>
    </p:spTree>
    <p:extLst>
      <p:ext uri="{BB962C8B-B14F-4D97-AF65-F5344CB8AC3E}">
        <p14:creationId xmlns:p14="http://schemas.microsoft.com/office/powerpoint/2010/main" val="3549501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9DAE8B01-13C1-4097-A78E-AF3C4D3B43B9}" type="slidenum">
              <a:rPr lang="en-GB" altLang="en-US"/>
              <a:pPr eaLnBrk="1" hangingPunct="1">
                <a:spcBef>
                  <a:spcPct val="0"/>
                </a:spcBef>
              </a:pPr>
              <a:t>6</a:t>
            </a:fld>
            <a:endParaRPr lang="en-GB" altLang="en-US"/>
          </a:p>
        </p:txBody>
      </p:sp>
      <p:sp>
        <p:nvSpPr>
          <p:cNvPr id="37891" name="Rectangle 2"/>
          <p:cNvSpPr>
            <a:spLocks noGrp="1" noRot="1" noChangeAspect="1" noChangeArrowheads="1" noTextEdit="1"/>
          </p:cNvSpPr>
          <p:nvPr>
            <p:ph type="sldImg"/>
          </p:nvPr>
        </p:nvSpPr>
        <p:spPr>
          <a:xfrm>
            <a:off x="896938" y="731838"/>
            <a:ext cx="4875212" cy="3657600"/>
          </a:xfrm>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965498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1B1BB3-E097-4A23-A1D0-2A682C1DADCC}" type="slidenum">
              <a:rPr lang="en-GB" smtClean="0"/>
              <a:t>7</a:t>
            </a:fld>
            <a:endParaRPr lang="en-GB"/>
          </a:p>
        </p:txBody>
      </p:sp>
    </p:spTree>
    <p:extLst>
      <p:ext uri="{BB962C8B-B14F-4D97-AF65-F5344CB8AC3E}">
        <p14:creationId xmlns:p14="http://schemas.microsoft.com/office/powerpoint/2010/main" val="39830631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9248B50B-5EA3-4F44-9908-616282DA8DC3}" type="slidenum">
              <a:rPr lang="en-GB" altLang="en-US"/>
              <a:pPr eaLnBrk="1" hangingPunct="1">
                <a:spcBef>
                  <a:spcPct val="0"/>
                </a:spcBef>
              </a:pPr>
              <a:t>8</a:t>
            </a:fld>
            <a:endParaRPr lang="en-GB" altLang="en-US"/>
          </a:p>
        </p:txBody>
      </p:sp>
      <p:sp>
        <p:nvSpPr>
          <p:cNvPr id="39939" name="Rectangle 2"/>
          <p:cNvSpPr>
            <a:spLocks noGrp="1" noRot="1" noChangeAspect="1" noChangeArrowheads="1" noTextEdit="1"/>
          </p:cNvSpPr>
          <p:nvPr>
            <p:ph type="sldImg"/>
          </p:nvPr>
        </p:nvSpPr>
        <p:spPr>
          <a:xfrm>
            <a:off x="896938" y="731838"/>
            <a:ext cx="4875212" cy="3657600"/>
          </a:xfrm>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GB" altLang="en-US" sz="800"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0981529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9</a:t>
            </a:fld>
            <a:endParaRPr lang="en-GB"/>
          </a:p>
        </p:txBody>
      </p:sp>
    </p:spTree>
    <p:extLst>
      <p:ext uri="{BB962C8B-B14F-4D97-AF65-F5344CB8AC3E}">
        <p14:creationId xmlns:p14="http://schemas.microsoft.com/office/powerpoint/2010/main" val="24876487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10</a:t>
            </a:fld>
            <a:endParaRPr lang="en-GB"/>
          </a:p>
        </p:txBody>
      </p:sp>
    </p:spTree>
    <p:extLst>
      <p:ext uri="{BB962C8B-B14F-4D97-AF65-F5344CB8AC3E}">
        <p14:creationId xmlns:p14="http://schemas.microsoft.com/office/powerpoint/2010/main" val="35910829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11</a:t>
            </a:fld>
            <a:endParaRPr lang="en-GB"/>
          </a:p>
        </p:txBody>
      </p:sp>
    </p:spTree>
    <p:extLst>
      <p:ext uri="{BB962C8B-B14F-4D97-AF65-F5344CB8AC3E}">
        <p14:creationId xmlns:p14="http://schemas.microsoft.com/office/powerpoint/2010/main" val="13069510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12</a:t>
            </a:fld>
            <a:endParaRPr lang="en-GB"/>
          </a:p>
        </p:txBody>
      </p:sp>
    </p:spTree>
    <p:extLst>
      <p:ext uri="{BB962C8B-B14F-4D97-AF65-F5344CB8AC3E}">
        <p14:creationId xmlns:p14="http://schemas.microsoft.com/office/powerpoint/2010/main" val="30041226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13</a:t>
            </a:fld>
            <a:endParaRPr lang="en-GB"/>
          </a:p>
        </p:txBody>
      </p:sp>
    </p:spTree>
    <p:extLst>
      <p:ext uri="{BB962C8B-B14F-4D97-AF65-F5344CB8AC3E}">
        <p14:creationId xmlns:p14="http://schemas.microsoft.com/office/powerpoint/2010/main" val="957449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EF1B1BB3-E097-4A23-A1D0-2A682C1DADCC}" type="slidenum">
              <a:rPr lang="en-GB" smtClean="0"/>
              <a:t>14</a:t>
            </a:fld>
            <a:endParaRPr lang="en-GB"/>
          </a:p>
        </p:txBody>
      </p:sp>
    </p:spTree>
    <p:extLst>
      <p:ext uri="{BB962C8B-B14F-4D97-AF65-F5344CB8AC3E}">
        <p14:creationId xmlns:p14="http://schemas.microsoft.com/office/powerpoint/2010/main" val="24464352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1B1BB3-E097-4A23-A1D0-2A682C1DADCC}" type="slidenum">
              <a:rPr lang="en-GB" smtClean="0"/>
              <a:t>15</a:t>
            </a:fld>
            <a:endParaRPr lang="en-GB"/>
          </a:p>
        </p:txBody>
      </p:sp>
    </p:spTree>
    <p:extLst>
      <p:ext uri="{BB962C8B-B14F-4D97-AF65-F5344CB8AC3E}">
        <p14:creationId xmlns:p14="http://schemas.microsoft.com/office/powerpoint/2010/main" val="38335816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1B1BB3-E097-4A23-A1D0-2A682C1DADCC}" type="slidenum">
              <a:rPr lang="en-GB" smtClean="0"/>
              <a:t>16</a:t>
            </a:fld>
            <a:endParaRPr lang="en-GB"/>
          </a:p>
        </p:txBody>
      </p:sp>
    </p:spTree>
    <p:extLst>
      <p:ext uri="{BB962C8B-B14F-4D97-AF65-F5344CB8AC3E}">
        <p14:creationId xmlns:p14="http://schemas.microsoft.com/office/powerpoint/2010/main" val="10145226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spect="1" noChangeArrowheads="1" noTextEdit="1"/>
          </p:cNvSpPr>
          <p:nvPr>
            <p:ph type="sldImg"/>
          </p:nvPr>
        </p:nvSpPr>
        <p:spPr>
          <a:xfrm>
            <a:off x="917575" y="744538"/>
            <a:ext cx="4962525" cy="3722687"/>
          </a:xfrm>
          <a:ln/>
        </p:spPr>
      </p:sp>
      <p:sp>
        <p:nvSpPr>
          <p:cNvPr id="245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7667326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18</a:t>
            </a:fld>
            <a:endParaRPr lang="en-GB"/>
          </a:p>
        </p:txBody>
      </p:sp>
    </p:spTree>
    <p:extLst>
      <p:ext uri="{BB962C8B-B14F-4D97-AF65-F5344CB8AC3E}">
        <p14:creationId xmlns:p14="http://schemas.microsoft.com/office/powerpoint/2010/main" val="6930948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19</a:t>
            </a:fld>
            <a:endParaRPr lang="en-GB"/>
          </a:p>
        </p:txBody>
      </p:sp>
    </p:spTree>
    <p:extLst>
      <p:ext uri="{BB962C8B-B14F-4D97-AF65-F5344CB8AC3E}">
        <p14:creationId xmlns:p14="http://schemas.microsoft.com/office/powerpoint/2010/main" val="35648484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20</a:t>
            </a:fld>
            <a:endParaRPr lang="en-GB"/>
          </a:p>
        </p:txBody>
      </p:sp>
    </p:spTree>
    <p:extLst>
      <p:ext uri="{BB962C8B-B14F-4D97-AF65-F5344CB8AC3E}">
        <p14:creationId xmlns:p14="http://schemas.microsoft.com/office/powerpoint/2010/main" val="39124716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917575" y="744538"/>
            <a:ext cx="4962525" cy="3722687"/>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05776EA2-FCBB-4C5E-8973-2635FAEA6585}" type="slidenum">
              <a:rPr lang="cy-GB" altLang="en-US" sz="1200" smtClean="0">
                <a:latin typeface="Arial" panose="020B0604020202020204" pitchFamily="34" charset="0"/>
              </a:rPr>
              <a:pPr/>
              <a:t>21</a:t>
            </a:fld>
            <a:endParaRPr lang="cy-GB" altLang="en-US" sz="1200">
              <a:latin typeface="Arial" panose="020B0604020202020204" pitchFamily="34" charset="0"/>
            </a:endParaRPr>
          </a:p>
        </p:txBody>
      </p:sp>
    </p:spTree>
    <p:extLst>
      <p:ext uri="{BB962C8B-B14F-4D97-AF65-F5344CB8AC3E}">
        <p14:creationId xmlns:p14="http://schemas.microsoft.com/office/powerpoint/2010/main" val="34758392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17575" y="744538"/>
            <a:ext cx="4962525"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DB31CCB-1C57-4F29-9C1C-B1D2EFE0445B}" type="slidenum">
              <a:rPr lang="cy-GB" altLang="en-US" sz="1200" smtClean="0">
                <a:solidFill>
                  <a:srgbClr val="000000"/>
                </a:solidFill>
                <a:latin typeface="Arial" panose="020B0604020202020204" pitchFamily="34" charset="0"/>
              </a:rPr>
              <a:pPr/>
              <a:t>22</a:t>
            </a:fld>
            <a:endParaRPr lang="cy-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9309363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23</a:t>
            </a:fld>
            <a:endParaRPr lang="en-GB"/>
          </a:p>
        </p:txBody>
      </p:sp>
    </p:spTree>
    <p:extLst>
      <p:ext uri="{BB962C8B-B14F-4D97-AF65-F5344CB8AC3E}">
        <p14:creationId xmlns:p14="http://schemas.microsoft.com/office/powerpoint/2010/main" val="28333037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917575" y="744538"/>
            <a:ext cx="4962525" cy="3722687"/>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9FA9758-E4AC-4D60-9BFE-58FA3E2ACFA9}"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extLst>
      <p:ext uri="{BB962C8B-B14F-4D97-AF65-F5344CB8AC3E}">
        <p14:creationId xmlns:p14="http://schemas.microsoft.com/office/powerpoint/2010/main" val="30808278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25</a:t>
            </a:fld>
            <a:endParaRPr lang="en-GB"/>
          </a:p>
        </p:txBody>
      </p:sp>
    </p:spTree>
    <p:extLst>
      <p:ext uri="{BB962C8B-B14F-4D97-AF65-F5344CB8AC3E}">
        <p14:creationId xmlns:p14="http://schemas.microsoft.com/office/powerpoint/2010/main" val="22884585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26</a:t>
            </a:fld>
            <a:endParaRPr lang="en-GB"/>
          </a:p>
        </p:txBody>
      </p:sp>
    </p:spTree>
    <p:extLst>
      <p:ext uri="{BB962C8B-B14F-4D97-AF65-F5344CB8AC3E}">
        <p14:creationId xmlns:p14="http://schemas.microsoft.com/office/powerpoint/2010/main" val="7697629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27</a:t>
            </a:fld>
            <a:endParaRPr lang="en-GB"/>
          </a:p>
        </p:txBody>
      </p:sp>
    </p:spTree>
    <p:extLst>
      <p:ext uri="{BB962C8B-B14F-4D97-AF65-F5344CB8AC3E}">
        <p14:creationId xmlns:p14="http://schemas.microsoft.com/office/powerpoint/2010/main" val="38452443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28</a:t>
            </a:fld>
            <a:endParaRPr lang="en-GB"/>
          </a:p>
        </p:txBody>
      </p:sp>
    </p:spTree>
    <p:extLst>
      <p:ext uri="{BB962C8B-B14F-4D97-AF65-F5344CB8AC3E}">
        <p14:creationId xmlns:p14="http://schemas.microsoft.com/office/powerpoint/2010/main" val="17479982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29</a:t>
            </a:fld>
            <a:endParaRPr lang="en-GB"/>
          </a:p>
        </p:txBody>
      </p:sp>
    </p:spTree>
    <p:extLst>
      <p:ext uri="{BB962C8B-B14F-4D97-AF65-F5344CB8AC3E}">
        <p14:creationId xmlns:p14="http://schemas.microsoft.com/office/powerpoint/2010/main" val="36288204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1B1BB3-E097-4A23-A1D0-2A682C1DADCC}" type="slidenum">
              <a:rPr lang="en-GB" smtClean="0"/>
              <a:t>30</a:t>
            </a:fld>
            <a:endParaRPr lang="en-GB"/>
          </a:p>
        </p:txBody>
      </p:sp>
    </p:spTree>
    <p:extLst>
      <p:ext uri="{BB962C8B-B14F-4D97-AF65-F5344CB8AC3E}">
        <p14:creationId xmlns:p14="http://schemas.microsoft.com/office/powerpoint/2010/main" val="6303411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1B1BB3-E097-4A23-A1D0-2A682C1DADCC}" type="slidenum">
              <a:rPr lang="en-GB" smtClean="0"/>
              <a:t>31</a:t>
            </a:fld>
            <a:endParaRPr lang="en-GB"/>
          </a:p>
        </p:txBody>
      </p:sp>
    </p:spTree>
    <p:extLst>
      <p:ext uri="{BB962C8B-B14F-4D97-AF65-F5344CB8AC3E}">
        <p14:creationId xmlns:p14="http://schemas.microsoft.com/office/powerpoint/2010/main" val="7174000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1B1BB3-E097-4A23-A1D0-2A682C1DADCC}" type="slidenum">
              <a:rPr lang="en-GB" smtClean="0"/>
              <a:t>32</a:t>
            </a:fld>
            <a:endParaRPr lang="en-GB"/>
          </a:p>
        </p:txBody>
      </p:sp>
    </p:spTree>
    <p:extLst>
      <p:ext uri="{BB962C8B-B14F-4D97-AF65-F5344CB8AC3E}">
        <p14:creationId xmlns:p14="http://schemas.microsoft.com/office/powerpoint/2010/main" val="35441326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33</a:t>
            </a:fld>
            <a:endParaRPr lang="en-GB"/>
          </a:p>
        </p:txBody>
      </p:sp>
    </p:spTree>
    <p:extLst>
      <p:ext uri="{BB962C8B-B14F-4D97-AF65-F5344CB8AC3E}">
        <p14:creationId xmlns:p14="http://schemas.microsoft.com/office/powerpoint/2010/main" val="10024689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34</a:t>
            </a:fld>
            <a:endParaRPr lang="en-GB"/>
          </a:p>
        </p:txBody>
      </p:sp>
    </p:spTree>
    <p:extLst>
      <p:ext uri="{BB962C8B-B14F-4D97-AF65-F5344CB8AC3E}">
        <p14:creationId xmlns:p14="http://schemas.microsoft.com/office/powerpoint/2010/main" val="29199084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35</a:t>
            </a:fld>
            <a:endParaRPr lang="en-GB"/>
          </a:p>
        </p:txBody>
      </p:sp>
    </p:spTree>
    <p:extLst>
      <p:ext uri="{BB962C8B-B14F-4D97-AF65-F5344CB8AC3E}">
        <p14:creationId xmlns:p14="http://schemas.microsoft.com/office/powerpoint/2010/main" val="3932150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1B1BB3-E097-4A23-A1D0-2A682C1DADCC}" type="slidenum">
              <a:rPr lang="en-GB" smtClean="0"/>
              <a:t>36</a:t>
            </a:fld>
            <a:endParaRPr lang="en-GB"/>
          </a:p>
        </p:txBody>
      </p:sp>
    </p:spTree>
    <p:extLst>
      <p:ext uri="{BB962C8B-B14F-4D97-AF65-F5344CB8AC3E}">
        <p14:creationId xmlns:p14="http://schemas.microsoft.com/office/powerpoint/2010/main" val="11109447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EF1B1BB3-E097-4A23-A1D0-2A682C1DADCC}" type="slidenum">
              <a:rPr lang="en-GB" smtClean="0"/>
              <a:t>37</a:t>
            </a:fld>
            <a:endParaRPr lang="en-GB"/>
          </a:p>
        </p:txBody>
      </p:sp>
    </p:spTree>
    <p:extLst>
      <p:ext uri="{BB962C8B-B14F-4D97-AF65-F5344CB8AC3E}">
        <p14:creationId xmlns:p14="http://schemas.microsoft.com/office/powerpoint/2010/main" val="53766486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38</a:t>
            </a:fld>
            <a:endParaRPr lang="en-GB"/>
          </a:p>
        </p:txBody>
      </p:sp>
    </p:spTree>
    <p:extLst>
      <p:ext uri="{BB962C8B-B14F-4D97-AF65-F5344CB8AC3E}">
        <p14:creationId xmlns:p14="http://schemas.microsoft.com/office/powerpoint/2010/main" val="164535123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39</a:t>
            </a:fld>
            <a:endParaRPr lang="en-GB"/>
          </a:p>
        </p:txBody>
      </p:sp>
    </p:spTree>
    <p:extLst>
      <p:ext uri="{BB962C8B-B14F-4D97-AF65-F5344CB8AC3E}">
        <p14:creationId xmlns:p14="http://schemas.microsoft.com/office/powerpoint/2010/main" val="38326860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40</a:t>
            </a:fld>
            <a:endParaRPr lang="en-GB"/>
          </a:p>
        </p:txBody>
      </p:sp>
    </p:spTree>
    <p:extLst>
      <p:ext uri="{BB962C8B-B14F-4D97-AF65-F5344CB8AC3E}">
        <p14:creationId xmlns:p14="http://schemas.microsoft.com/office/powerpoint/2010/main" val="373886375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41</a:t>
            </a:fld>
            <a:endParaRPr lang="en-GB"/>
          </a:p>
        </p:txBody>
      </p:sp>
    </p:spTree>
    <p:extLst>
      <p:ext uri="{BB962C8B-B14F-4D97-AF65-F5344CB8AC3E}">
        <p14:creationId xmlns:p14="http://schemas.microsoft.com/office/powerpoint/2010/main" val="304473640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42</a:t>
            </a:fld>
            <a:endParaRPr lang="en-GB"/>
          </a:p>
        </p:txBody>
      </p:sp>
    </p:spTree>
    <p:extLst>
      <p:ext uri="{BB962C8B-B14F-4D97-AF65-F5344CB8AC3E}">
        <p14:creationId xmlns:p14="http://schemas.microsoft.com/office/powerpoint/2010/main" val="78977795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Engaging Young Children: Lessons from research about quality in early childhood education and care </a:t>
            </a:r>
          </a:p>
          <a:p>
            <a:r>
              <a:rPr lang="en-GB" dirty="0" err="1"/>
              <a:t>Schleicher</a:t>
            </a:r>
            <a:r>
              <a:rPr lang="en-GB" dirty="0"/>
              <a:t>, A., 2018</a:t>
            </a:r>
          </a:p>
          <a:p>
            <a:r>
              <a:rPr lang="en-GB" dirty="0">
                <a:hlinkClick r:id="rId3"/>
              </a:rPr>
              <a:t>https://www.youtube.com/watch?v=rbbzPZnrqOc</a:t>
            </a:r>
            <a:r>
              <a:rPr lang="en-GB" dirty="0"/>
              <a:t> </a:t>
            </a:r>
          </a:p>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43</a:t>
            </a:fld>
            <a:endParaRPr lang="en-GB"/>
          </a:p>
        </p:txBody>
      </p:sp>
    </p:spTree>
    <p:extLst>
      <p:ext uri="{BB962C8B-B14F-4D97-AF65-F5344CB8AC3E}">
        <p14:creationId xmlns:p14="http://schemas.microsoft.com/office/powerpoint/2010/main" val="13444965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18/12/2020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18/12/2020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18/12/2020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18/12/2020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efeizNuuEo0"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ig3oAzod6Xk"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GSR8PIGLkZY"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sNZBKB_OK_4"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B8i-Z4YdOgQ"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Poq4Mad24aA"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rbbzPZnrqOc"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855Now8h5Rs"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hyperlink" Target="https://www.youtube.com/watch?v=rbbzPZnrqOc"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1"/>
          <p:cNvSpPr>
            <a:spLocks noGrp="1" noChangeArrowheads="1"/>
          </p:cNvSpPr>
          <p:nvPr>
            <p:ph type="sldNum" sz="quarter" idx="12"/>
          </p:nvPr>
        </p:nvSpPr>
        <p:spPr>
          <a:xfrm>
            <a:off x="6553200" y="6248400"/>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C2952CC6-0338-4DB3-B5BB-416EA4BE2AAF}" type="slidenum">
              <a:rPr lang="en-GB" altLang="en-US" sz="1400" smtClean="0">
                <a:ea typeface="ＭＳ Ｐゴシック" pitchFamily="34" charset="-128"/>
              </a:rPr>
              <a:pPr eaLnBrk="1" hangingPunct="1">
                <a:spcBef>
                  <a:spcPct val="0"/>
                </a:spcBef>
                <a:buFontTx/>
                <a:buNone/>
                <a:defRPr/>
              </a:pPr>
              <a:t>1</a:t>
            </a:fld>
            <a:endParaRPr lang="en-GB" altLang="en-US" sz="1400">
              <a:ea typeface="ＭＳ Ｐゴシック" pitchFamily="34" charset="-128"/>
            </a:endParaRPr>
          </a:p>
        </p:txBody>
      </p:sp>
      <p:sp>
        <p:nvSpPr>
          <p:cNvPr id="3075" name="Rectangle 2"/>
          <p:cNvSpPr>
            <a:spLocks noGrp="1" noChangeArrowheads="1"/>
          </p:cNvSpPr>
          <p:nvPr>
            <p:ph type="ctrTitle"/>
          </p:nvPr>
        </p:nvSpPr>
        <p:spPr>
          <a:xfrm>
            <a:off x="611188" y="1989138"/>
            <a:ext cx="7772400" cy="1470025"/>
          </a:xfrm>
        </p:spPr>
        <p:txBody>
          <a:bodyPr>
            <a:normAutofit fontScale="90000"/>
          </a:bodyPr>
          <a:lstStyle/>
          <a:p>
            <a:br>
              <a:rPr lang="cy-GB" b="1" dirty="0"/>
            </a:br>
            <a:br>
              <a:rPr lang="cy-GB" b="1" dirty="0"/>
            </a:br>
            <a:br>
              <a:rPr lang="cy-GB" b="1" dirty="0"/>
            </a:br>
            <a:r>
              <a:rPr lang="cy-GB" b="1" dirty="0">
                <a:solidFill>
                  <a:schemeClr val="bg1"/>
                </a:solidFill>
              </a:rPr>
              <a:t>EAEE5002C/EAEE5007C: Adfyfyrio ar ddarpariaeth blynyddoedd cynnar</a:t>
            </a:r>
            <a:br>
              <a:rPr lang="en-GB" dirty="0">
                <a:solidFill>
                  <a:schemeClr val="bg1"/>
                </a:solidFill>
              </a:rPr>
            </a:br>
            <a:br>
              <a:rPr lang="en-GB" dirty="0">
                <a:solidFill>
                  <a:schemeClr val="bg1"/>
                </a:solidFill>
              </a:rPr>
            </a:br>
            <a:r>
              <a:rPr lang="cy-GB" b="1" dirty="0">
                <a:solidFill>
                  <a:schemeClr val="bg1"/>
                </a:solidFill>
              </a:rPr>
              <a:t>EAEE5002/EAEE5007: Reflections on early years provision</a:t>
            </a:r>
            <a:br>
              <a:rPr lang="en-GB" dirty="0">
                <a:solidFill>
                  <a:schemeClr val="bg1"/>
                </a:solidFill>
              </a:rPr>
            </a:br>
            <a:r>
              <a:rPr lang="en-GB" b="1" dirty="0">
                <a:solidFill>
                  <a:schemeClr val="bg1"/>
                </a:solidFill>
              </a:rPr>
              <a:t> </a:t>
            </a:r>
            <a:br>
              <a:rPr lang="en-GB" dirty="0">
                <a:solidFill>
                  <a:schemeClr val="bg1"/>
                </a:solidFill>
              </a:rPr>
            </a:br>
            <a:endParaRPr lang="en-GB" altLang="en-US" dirty="0">
              <a:solidFill>
                <a:schemeClr val="bg1"/>
              </a:solidFill>
            </a:endParaRPr>
          </a:p>
        </p:txBody>
      </p:sp>
      <p:sp>
        <p:nvSpPr>
          <p:cNvPr id="3076" name="Rectangle 3"/>
          <p:cNvSpPr>
            <a:spLocks noGrp="1" noChangeArrowheads="1"/>
          </p:cNvSpPr>
          <p:nvPr>
            <p:ph type="subTitle" idx="1"/>
          </p:nvPr>
        </p:nvSpPr>
        <p:spPr>
          <a:xfrm>
            <a:off x="1357313" y="5013175"/>
            <a:ext cx="6400800" cy="1080121"/>
          </a:xfrm>
        </p:spPr>
        <p:txBody>
          <a:bodyPr/>
          <a:lstStyle/>
          <a:p>
            <a:pPr eaLnBrk="1" hangingPunct="1">
              <a:lnSpc>
                <a:spcPct val="80000"/>
              </a:lnSpc>
            </a:pPr>
            <a:endParaRPr lang="en-GB" altLang="en-US" sz="2800" dirty="0">
              <a:solidFill>
                <a:schemeClr val="bg1"/>
              </a:solidFill>
            </a:endParaRPr>
          </a:p>
          <a:p>
            <a:pPr eaLnBrk="1" hangingPunct="1">
              <a:lnSpc>
                <a:spcPct val="80000"/>
              </a:lnSpc>
            </a:pPr>
            <a:r>
              <a:rPr lang="en-GB" altLang="en-US" sz="2800" b="1" dirty="0" err="1">
                <a:solidFill>
                  <a:schemeClr val="bg1"/>
                </a:solidFill>
              </a:rPr>
              <a:t>Wythnos</a:t>
            </a:r>
            <a:r>
              <a:rPr lang="en-GB" altLang="en-US" sz="2800" b="1" dirty="0">
                <a:solidFill>
                  <a:schemeClr val="bg1"/>
                </a:solidFill>
              </a:rPr>
              <a:t> 3 – Week 3</a:t>
            </a:r>
          </a:p>
        </p:txBody>
      </p:sp>
    </p:spTree>
    <p:extLst>
      <p:ext uri="{BB962C8B-B14F-4D97-AF65-F5344CB8AC3E}">
        <p14:creationId xmlns:p14="http://schemas.microsoft.com/office/powerpoint/2010/main" val="29637961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Cynnwys</a:t>
            </a:r>
            <a:r>
              <a:rPr lang="en-GB" dirty="0"/>
              <a:t>     Contents</a:t>
            </a:r>
          </a:p>
        </p:txBody>
      </p:sp>
      <p:sp>
        <p:nvSpPr>
          <p:cNvPr id="5" name="Content Placeholder 4"/>
          <p:cNvSpPr>
            <a:spLocks noGrp="1"/>
          </p:cNvSpPr>
          <p:nvPr>
            <p:ph sz="half" idx="1"/>
          </p:nvPr>
        </p:nvSpPr>
        <p:spPr/>
        <p:txBody>
          <a:bodyPr>
            <a:normAutofit/>
          </a:bodyPr>
          <a:lstStyle/>
          <a:p>
            <a:r>
              <a:rPr lang="en-GB" dirty="0"/>
              <a:t>NOS</a:t>
            </a:r>
          </a:p>
          <a:p>
            <a:r>
              <a:rPr lang="en-GB" dirty="0" err="1"/>
              <a:t>Adborth</a:t>
            </a:r>
            <a:r>
              <a:rPr lang="en-GB" dirty="0"/>
              <a:t> Miller-Young</a:t>
            </a:r>
          </a:p>
          <a:p>
            <a:r>
              <a:rPr lang="en-GB" dirty="0" err="1"/>
              <a:t>Cymunedau</a:t>
            </a:r>
            <a:r>
              <a:rPr lang="en-GB" dirty="0"/>
              <a:t> o </a:t>
            </a:r>
            <a:r>
              <a:rPr lang="en-GB" dirty="0" err="1"/>
              <a:t>arfer</a:t>
            </a:r>
            <a:endParaRPr lang="en-GB" dirty="0"/>
          </a:p>
          <a:p>
            <a:r>
              <a:rPr lang="en-GB" dirty="0" err="1"/>
              <a:t>Gwasanaethau</a:t>
            </a:r>
            <a:r>
              <a:rPr lang="en-GB" dirty="0"/>
              <a:t> o </a:t>
            </a:r>
            <a:r>
              <a:rPr lang="en-GB" dirty="0" err="1"/>
              <a:t>ansawdd</a:t>
            </a:r>
            <a:endParaRPr lang="en-GB" dirty="0"/>
          </a:p>
          <a:p>
            <a:r>
              <a:rPr lang="en-GB" dirty="0"/>
              <a:t>Ail </a:t>
            </a:r>
            <a:r>
              <a:rPr lang="en-GB" dirty="0" err="1"/>
              <a:t>ymweld</a:t>
            </a:r>
            <a:r>
              <a:rPr lang="en-GB" dirty="0"/>
              <a:t> </a:t>
            </a:r>
            <a:r>
              <a:rPr lang="en-GB" dirty="0" err="1"/>
              <a:t>a’r</a:t>
            </a:r>
            <a:r>
              <a:rPr lang="en-GB" dirty="0"/>
              <a:t> </a:t>
            </a:r>
            <a:r>
              <a:rPr lang="en-GB" dirty="0" err="1"/>
              <a:t>aseiniad</a:t>
            </a:r>
            <a:endParaRPr lang="en-GB" dirty="0"/>
          </a:p>
          <a:p>
            <a:pPr marL="0" indent="0">
              <a:buNone/>
            </a:pPr>
            <a:endParaRPr lang="en-GB" dirty="0"/>
          </a:p>
          <a:p>
            <a:endParaRPr lang="en-GB" dirty="0"/>
          </a:p>
        </p:txBody>
      </p:sp>
      <p:sp>
        <p:nvSpPr>
          <p:cNvPr id="6" name="Content Placeholder 5"/>
          <p:cNvSpPr>
            <a:spLocks noGrp="1"/>
          </p:cNvSpPr>
          <p:nvPr>
            <p:ph sz="half" idx="2"/>
          </p:nvPr>
        </p:nvSpPr>
        <p:spPr/>
        <p:txBody>
          <a:bodyPr>
            <a:normAutofit/>
          </a:bodyPr>
          <a:lstStyle/>
          <a:p>
            <a:r>
              <a:rPr lang="en-GB" dirty="0"/>
              <a:t>NOS</a:t>
            </a:r>
          </a:p>
          <a:p>
            <a:r>
              <a:rPr lang="en-GB" dirty="0"/>
              <a:t>Miller-Young feedback</a:t>
            </a:r>
          </a:p>
          <a:p>
            <a:r>
              <a:rPr lang="en-GB" dirty="0"/>
              <a:t>Communities of practice</a:t>
            </a:r>
          </a:p>
          <a:p>
            <a:r>
              <a:rPr lang="en-GB" dirty="0"/>
              <a:t>Quality services</a:t>
            </a:r>
          </a:p>
          <a:p>
            <a:r>
              <a:rPr lang="en-GB" dirty="0"/>
              <a:t>Re-visit the assignment</a:t>
            </a:r>
          </a:p>
          <a:p>
            <a:endParaRPr lang="en-GB" dirty="0"/>
          </a:p>
        </p:txBody>
      </p:sp>
    </p:spTree>
    <p:extLst>
      <p:ext uri="{BB962C8B-B14F-4D97-AF65-F5344CB8AC3E}">
        <p14:creationId xmlns:p14="http://schemas.microsoft.com/office/powerpoint/2010/main" val="480833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Autofit/>
          </a:bodyPr>
          <a:lstStyle/>
          <a:p>
            <a:r>
              <a:rPr lang="en-GB" dirty="0"/>
              <a:t>NOS</a:t>
            </a:r>
          </a:p>
        </p:txBody>
      </p:sp>
      <p:sp>
        <p:nvSpPr>
          <p:cNvPr id="3" name="Content Placeholder 2"/>
          <p:cNvSpPr>
            <a:spLocks noGrp="1"/>
          </p:cNvSpPr>
          <p:nvPr>
            <p:ph idx="1"/>
          </p:nvPr>
        </p:nvSpPr>
        <p:spPr>
          <a:xfrm>
            <a:off x="457200" y="1412776"/>
            <a:ext cx="8229600" cy="4104457"/>
          </a:xfrm>
        </p:spPr>
        <p:txBody>
          <a:bodyPr/>
          <a:lstStyle/>
          <a:p>
            <a:r>
              <a:rPr lang="en-GB" dirty="0"/>
              <a:t>CCLD0403 P25</a:t>
            </a:r>
          </a:p>
          <a:p>
            <a:r>
              <a:rPr lang="en-GB" dirty="0"/>
              <a:t>CCLD0405 P12, P17, P18</a:t>
            </a:r>
          </a:p>
          <a:p>
            <a:r>
              <a:rPr lang="en-GB" dirty="0"/>
              <a:t>CCLD0407 P1, P4, P6, P18, P19, P22, P26, P29</a:t>
            </a:r>
          </a:p>
          <a:p>
            <a:r>
              <a:rPr lang="en-GB" dirty="0"/>
              <a:t>CCLD0412 P19, P20, P21</a:t>
            </a:r>
          </a:p>
          <a:p>
            <a:r>
              <a:rPr lang="en-GB" dirty="0"/>
              <a:t>SCH32 1, 2, 3, 4, 5</a:t>
            </a:r>
          </a:p>
          <a:p>
            <a:endParaRPr lang="en-GB" dirty="0"/>
          </a:p>
        </p:txBody>
      </p:sp>
    </p:spTree>
    <p:extLst>
      <p:ext uri="{BB962C8B-B14F-4D97-AF65-F5344CB8AC3E}">
        <p14:creationId xmlns:p14="http://schemas.microsoft.com/office/powerpoint/2010/main" val="3631642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Moodle</a:t>
            </a:r>
          </a:p>
        </p:txBody>
      </p:sp>
      <p:sp>
        <p:nvSpPr>
          <p:cNvPr id="3" name="Content Placeholder 2"/>
          <p:cNvSpPr>
            <a:spLocks noGrp="1"/>
          </p:cNvSpPr>
          <p:nvPr>
            <p:ph idx="1"/>
          </p:nvPr>
        </p:nvSpPr>
        <p:spPr/>
        <p:txBody>
          <a:bodyPr/>
          <a:lstStyle/>
          <a:p>
            <a:r>
              <a:rPr lang="en-GB" dirty="0"/>
              <a:t>Miller-Young, 2016</a:t>
            </a:r>
          </a:p>
          <a:p>
            <a:r>
              <a:rPr lang="en-GB" dirty="0"/>
              <a:t>‘How did I get here?  Reflections on learning from multidisciplinary communities of practice</a:t>
            </a:r>
          </a:p>
        </p:txBody>
      </p:sp>
    </p:spTree>
    <p:extLst>
      <p:ext uri="{BB962C8B-B14F-4D97-AF65-F5344CB8AC3E}">
        <p14:creationId xmlns:p14="http://schemas.microsoft.com/office/powerpoint/2010/main" val="2756250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a:t>Cymunedau</a:t>
            </a:r>
            <a:r>
              <a:rPr lang="en-GB" dirty="0"/>
              <a:t> o </a:t>
            </a:r>
            <a:r>
              <a:rPr lang="en-GB" dirty="0" err="1"/>
              <a:t>arfer</a:t>
            </a:r>
            <a:br>
              <a:rPr lang="en-GB" dirty="0"/>
            </a:br>
            <a:r>
              <a:rPr lang="en-GB" dirty="0"/>
              <a:t>Communities of practice</a:t>
            </a:r>
          </a:p>
        </p:txBody>
      </p:sp>
      <p:sp>
        <p:nvSpPr>
          <p:cNvPr id="5" name="Content Placeholder 4"/>
          <p:cNvSpPr>
            <a:spLocks noGrp="1"/>
          </p:cNvSpPr>
          <p:nvPr>
            <p:ph sz="half" idx="1"/>
          </p:nvPr>
        </p:nvSpPr>
        <p:spPr/>
        <p:txBody>
          <a:bodyPr/>
          <a:lstStyle/>
          <a:p>
            <a:r>
              <a:rPr lang="en-GB" dirty="0" err="1"/>
              <a:t>Gwasanaethau</a:t>
            </a:r>
            <a:r>
              <a:rPr lang="en-GB" dirty="0"/>
              <a:t> o </a:t>
            </a:r>
            <a:r>
              <a:rPr lang="en-GB" dirty="0" err="1"/>
              <a:t>ansawdd</a:t>
            </a:r>
            <a:endParaRPr lang="en-GB" dirty="0"/>
          </a:p>
          <a:p>
            <a:r>
              <a:rPr lang="en-GB" dirty="0" err="1"/>
              <a:t>Cydweithredu</a:t>
            </a:r>
            <a:endParaRPr lang="en-GB" dirty="0"/>
          </a:p>
          <a:p>
            <a:r>
              <a:rPr lang="en-GB" dirty="0"/>
              <a:t>Y </a:t>
            </a:r>
            <a:r>
              <a:rPr lang="en-GB" dirty="0" err="1"/>
              <a:t>plentyn</a:t>
            </a:r>
            <a:r>
              <a:rPr lang="en-GB" dirty="0"/>
              <a:t> </a:t>
            </a:r>
            <a:r>
              <a:rPr lang="en-GB" dirty="0" err="1"/>
              <a:t>a’r</a:t>
            </a:r>
            <a:r>
              <a:rPr lang="en-GB" dirty="0"/>
              <a:t> </a:t>
            </a:r>
            <a:r>
              <a:rPr lang="en-GB" dirty="0" err="1"/>
              <a:t>teulu</a:t>
            </a:r>
            <a:endParaRPr lang="en-GB" dirty="0"/>
          </a:p>
        </p:txBody>
      </p:sp>
      <p:sp>
        <p:nvSpPr>
          <p:cNvPr id="6" name="Content Placeholder 5"/>
          <p:cNvSpPr>
            <a:spLocks noGrp="1"/>
          </p:cNvSpPr>
          <p:nvPr>
            <p:ph sz="half" idx="2"/>
          </p:nvPr>
        </p:nvSpPr>
        <p:spPr/>
        <p:txBody>
          <a:bodyPr/>
          <a:lstStyle/>
          <a:p>
            <a:r>
              <a:rPr lang="en-GB" dirty="0"/>
              <a:t>Quality services</a:t>
            </a:r>
          </a:p>
          <a:p>
            <a:r>
              <a:rPr lang="en-GB" dirty="0"/>
              <a:t>Collaboration</a:t>
            </a:r>
          </a:p>
          <a:p>
            <a:r>
              <a:rPr lang="en-GB" dirty="0"/>
              <a:t>The child and the family</a:t>
            </a:r>
          </a:p>
        </p:txBody>
      </p:sp>
    </p:spTree>
    <p:extLst>
      <p:ext uri="{BB962C8B-B14F-4D97-AF65-F5344CB8AC3E}">
        <p14:creationId xmlns:p14="http://schemas.microsoft.com/office/powerpoint/2010/main" val="3760476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p:cNvSpPr>
            <a:spLocks noGrp="1" noChangeArrowheads="1"/>
          </p:cNvSpPr>
          <p:nvPr>
            <p:ph type="title"/>
          </p:nvPr>
        </p:nvSpPr>
        <p:spPr/>
        <p:txBody>
          <a:bodyPr>
            <a:normAutofit fontScale="90000"/>
          </a:bodyPr>
          <a:lstStyle/>
          <a:p>
            <a:pPr eaLnBrk="1" hangingPunct="1"/>
            <a:r>
              <a:rPr lang="en-GB" altLang="en-US" sz="4000"/>
              <a:t>Gw</a:t>
            </a:r>
            <a:r>
              <a:rPr lang="cy-GB" altLang="en-US" sz="4000"/>
              <a:t>eithio mewn partneriaeth</a:t>
            </a:r>
            <a:br>
              <a:rPr lang="cy-GB" altLang="en-US" sz="4000"/>
            </a:br>
            <a:r>
              <a:rPr lang="en-GB" altLang="en-US" sz="4000" i="1"/>
              <a:t>Partnership working</a:t>
            </a:r>
            <a:endParaRPr lang="cy-GB" altLang="en-US" sz="4000" i="1"/>
          </a:p>
        </p:txBody>
      </p:sp>
      <p:sp>
        <p:nvSpPr>
          <p:cNvPr id="23555" name="Rectangle 5"/>
          <p:cNvSpPr>
            <a:spLocks noGrp="1" noChangeArrowheads="1"/>
          </p:cNvSpPr>
          <p:nvPr>
            <p:ph type="body" sz="half" idx="1"/>
          </p:nvPr>
        </p:nvSpPr>
        <p:spPr>
          <a:xfrm>
            <a:off x="457200" y="2060575"/>
            <a:ext cx="4027488" cy="4065588"/>
          </a:xfrm>
        </p:spPr>
        <p:txBody>
          <a:bodyPr/>
          <a:lstStyle/>
          <a:p>
            <a:pPr eaLnBrk="1" hangingPunct="1"/>
            <a:r>
              <a:rPr lang="cy-GB" altLang="en-US"/>
              <a:t>Rhannu gwybodaeth</a:t>
            </a:r>
          </a:p>
          <a:p>
            <a:pPr eaLnBrk="1" hangingPunct="1"/>
            <a:r>
              <a:rPr lang="cy-GB" altLang="en-US"/>
              <a:t>Rhwng gweithwyr proffesiynol</a:t>
            </a:r>
          </a:p>
          <a:p>
            <a:pPr eaLnBrk="1" hangingPunct="1"/>
            <a:r>
              <a:rPr lang="cy-GB" altLang="en-US"/>
              <a:t>Rhwng teuluoedd a gweithwyr proffesiynol</a:t>
            </a:r>
          </a:p>
          <a:p>
            <a:pPr eaLnBrk="1" hangingPunct="1"/>
            <a:endParaRPr lang="en-US" altLang="en-US"/>
          </a:p>
        </p:txBody>
      </p:sp>
      <p:sp>
        <p:nvSpPr>
          <p:cNvPr id="23556" name="Rectangle 6"/>
          <p:cNvSpPr>
            <a:spLocks noGrp="1" noChangeArrowheads="1"/>
          </p:cNvSpPr>
          <p:nvPr>
            <p:ph type="body" sz="half" idx="2"/>
          </p:nvPr>
        </p:nvSpPr>
        <p:spPr>
          <a:xfrm>
            <a:off x="4656138" y="2133600"/>
            <a:ext cx="4030662" cy="3992563"/>
          </a:xfrm>
        </p:spPr>
        <p:txBody>
          <a:bodyPr/>
          <a:lstStyle/>
          <a:p>
            <a:pPr eaLnBrk="1" hangingPunct="1"/>
            <a:r>
              <a:rPr lang="en-GB" altLang="en-US" i="1"/>
              <a:t>Sharing of information</a:t>
            </a:r>
            <a:endParaRPr lang="en-US" altLang="en-US" i="1"/>
          </a:p>
          <a:p>
            <a:pPr eaLnBrk="1" hangingPunct="1"/>
            <a:r>
              <a:rPr lang="en-GB" altLang="en-US" i="1"/>
              <a:t>Between professionals</a:t>
            </a:r>
          </a:p>
          <a:p>
            <a:pPr eaLnBrk="1" hangingPunct="1"/>
            <a:r>
              <a:rPr lang="en-GB" altLang="en-US" i="1"/>
              <a:t>Between families and professionals</a:t>
            </a:r>
            <a:endParaRPr lang="en-US" altLang="en-US" i="1"/>
          </a:p>
          <a:p>
            <a:pPr eaLnBrk="1" hangingPunct="1"/>
            <a:endParaRPr lang="cy-GB" altLang="en-US"/>
          </a:p>
        </p:txBody>
      </p:sp>
    </p:spTree>
    <p:extLst>
      <p:ext uri="{BB962C8B-B14F-4D97-AF65-F5344CB8AC3E}">
        <p14:creationId xmlns:p14="http://schemas.microsoft.com/office/powerpoint/2010/main" val="2145696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E2595-918B-4CE0-9E8D-D5B2E1DCE266}"/>
              </a:ext>
            </a:extLst>
          </p:cNvPr>
          <p:cNvSpPr>
            <a:spLocks noGrp="1"/>
          </p:cNvSpPr>
          <p:nvPr>
            <p:ph type="title"/>
          </p:nvPr>
        </p:nvSpPr>
        <p:spPr/>
        <p:txBody>
          <a:bodyPr/>
          <a:lstStyle/>
          <a:p>
            <a:r>
              <a:rPr lang="en-GB" dirty="0"/>
              <a:t>Common Core of Skills</a:t>
            </a:r>
          </a:p>
        </p:txBody>
      </p:sp>
      <p:sp>
        <p:nvSpPr>
          <p:cNvPr id="3" name="Content Placeholder 2">
            <a:extLst>
              <a:ext uri="{FF2B5EF4-FFF2-40B4-BE49-F238E27FC236}">
                <a16:creationId xmlns:a16="http://schemas.microsoft.com/office/drawing/2014/main" id="{A9F68729-F74A-4E5F-8229-C5B4803F8A8B}"/>
              </a:ext>
            </a:extLst>
          </p:cNvPr>
          <p:cNvSpPr>
            <a:spLocks noGrp="1"/>
          </p:cNvSpPr>
          <p:nvPr>
            <p:ph sz="half" idx="1"/>
          </p:nvPr>
        </p:nvSpPr>
        <p:spPr/>
        <p:txBody>
          <a:bodyPr/>
          <a:lstStyle/>
          <a:p>
            <a:r>
              <a:rPr lang="en-GB" dirty="0" err="1"/>
              <a:t>Ar</a:t>
            </a:r>
            <a:r>
              <a:rPr lang="en-GB" dirty="0"/>
              <a:t> Moodle</a:t>
            </a:r>
          </a:p>
        </p:txBody>
      </p:sp>
      <p:sp>
        <p:nvSpPr>
          <p:cNvPr id="4" name="Content Placeholder 3">
            <a:extLst>
              <a:ext uri="{FF2B5EF4-FFF2-40B4-BE49-F238E27FC236}">
                <a16:creationId xmlns:a16="http://schemas.microsoft.com/office/drawing/2014/main" id="{C7D46639-50EE-407D-9BBD-06C13D6B7106}"/>
              </a:ext>
            </a:extLst>
          </p:cNvPr>
          <p:cNvSpPr>
            <a:spLocks noGrp="1"/>
          </p:cNvSpPr>
          <p:nvPr>
            <p:ph sz="half" idx="2"/>
          </p:nvPr>
        </p:nvSpPr>
        <p:spPr/>
        <p:txBody>
          <a:bodyPr/>
          <a:lstStyle/>
          <a:p>
            <a:r>
              <a:rPr lang="en-GB" dirty="0"/>
              <a:t>On Moodle</a:t>
            </a:r>
          </a:p>
        </p:txBody>
      </p:sp>
    </p:spTree>
    <p:extLst>
      <p:ext uri="{BB962C8B-B14F-4D97-AF65-F5344CB8AC3E}">
        <p14:creationId xmlns:p14="http://schemas.microsoft.com/office/powerpoint/2010/main" val="1783295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title"/>
          </p:nvPr>
        </p:nvSpPr>
        <p:spPr>
          <a:xfrm>
            <a:off x="685800" y="609600"/>
            <a:ext cx="7772400" cy="658813"/>
          </a:xfrm>
        </p:spPr>
        <p:txBody>
          <a:bodyPr>
            <a:normAutofit fontScale="90000"/>
          </a:bodyPr>
          <a:lstStyle/>
          <a:p>
            <a:pPr eaLnBrk="1" hangingPunct="1"/>
            <a:r>
              <a:rPr lang="cy-GB" altLang="en-US" sz="4000" dirty="0"/>
              <a:t>Cymunedau arfer </a:t>
            </a:r>
            <a:br>
              <a:rPr lang="cy-GB" altLang="en-US" sz="4000" dirty="0"/>
            </a:br>
            <a:r>
              <a:rPr lang="en-GB" altLang="en-US" sz="4000" dirty="0"/>
              <a:t>Communities of practice</a:t>
            </a:r>
            <a:br>
              <a:rPr lang="en-GB" altLang="en-US" sz="4000" dirty="0"/>
            </a:br>
            <a:endParaRPr lang="cy-GB" altLang="en-US" sz="4000" dirty="0"/>
          </a:p>
        </p:txBody>
      </p:sp>
      <p:sp>
        <p:nvSpPr>
          <p:cNvPr id="25603" name="Rectangle 7"/>
          <p:cNvSpPr>
            <a:spLocks noGrp="1" noChangeArrowheads="1"/>
          </p:cNvSpPr>
          <p:nvPr>
            <p:ph type="body" idx="1"/>
          </p:nvPr>
        </p:nvSpPr>
        <p:spPr>
          <a:xfrm>
            <a:off x="685800" y="1412875"/>
            <a:ext cx="7772400" cy="4683125"/>
          </a:xfrm>
        </p:spPr>
        <p:txBody>
          <a:bodyPr/>
          <a:lstStyle/>
          <a:p>
            <a:pPr eaLnBrk="1" hangingPunct="1">
              <a:buFontTx/>
              <a:buNone/>
            </a:pPr>
            <a:r>
              <a:rPr lang="en-GB" altLang="en-US" sz="2800" dirty="0"/>
              <a:t>“Reflecting on how we perceive children’s experiences may depend on how we view the child. …..The ways in which we interpret our practice are also framed by our current view of practice as well as our awareness of relevant literature, or theories, case studies and research data related to a variety of early years settings”.</a:t>
            </a:r>
          </a:p>
          <a:p>
            <a:pPr algn="r" eaLnBrk="1" hangingPunct="1">
              <a:buFontTx/>
              <a:buNone/>
            </a:pPr>
            <a:r>
              <a:rPr lang="en-GB" altLang="en-US" sz="2800"/>
              <a:t>(Paige-Smith and Craft, 2011:11)</a:t>
            </a:r>
            <a:endParaRPr lang="en-US" altLang="en-US" sz="2800" dirty="0"/>
          </a:p>
          <a:p>
            <a:pPr eaLnBrk="1" hangingPunct="1">
              <a:buFontTx/>
              <a:buNone/>
            </a:pPr>
            <a:endParaRPr lang="en-US" altLang="en-US" sz="2800" dirty="0"/>
          </a:p>
        </p:txBody>
      </p:sp>
    </p:spTree>
    <p:extLst>
      <p:ext uri="{BB962C8B-B14F-4D97-AF65-F5344CB8AC3E}">
        <p14:creationId xmlns:p14="http://schemas.microsoft.com/office/powerpoint/2010/main" val="143961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Cymunedau</a:t>
            </a:r>
            <a:r>
              <a:rPr lang="en-GB" dirty="0"/>
              <a:t> </a:t>
            </a:r>
            <a:r>
              <a:rPr lang="en-GB" dirty="0" err="1"/>
              <a:t>arfer</a:t>
            </a:r>
            <a:r>
              <a:rPr lang="en-GB" dirty="0"/>
              <a:t> </a:t>
            </a:r>
            <a:br>
              <a:rPr lang="en-GB" dirty="0"/>
            </a:br>
            <a:r>
              <a:rPr lang="en-GB" dirty="0"/>
              <a:t>Communities of practice</a:t>
            </a:r>
            <a:br>
              <a:rPr lang="en-GB" dirty="0"/>
            </a:br>
            <a:endParaRPr lang="en-GB" dirty="0"/>
          </a:p>
        </p:txBody>
      </p:sp>
      <p:sp>
        <p:nvSpPr>
          <p:cNvPr id="3" name="Content Placeholder 2"/>
          <p:cNvSpPr>
            <a:spLocks noGrp="1"/>
          </p:cNvSpPr>
          <p:nvPr>
            <p:ph idx="1"/>
          </p:nvPr>
        </p:nvSpPr>
        <p:spPr/>
        <p:txBody>
          <a:bodyPr/>
          <a:lstStyle/>
          <a:p>
            <a:r>
              <a:rPr lang="en-GB" dirty="0"/>
              <a:t>‘… formed by a group of practitioners who share common prior experiences, beliefs, principles and concerns and are working towards similar aims.’</a:t>
            </a:r>
          </a:p>
          <a:p>
            <a:pPr marL="0" indent="0" algn="r">
              <a:buNone/>
            </a:pPr>
            <a:endParaRPr lang="en-GB" dirty="0"/>
          </a:p>
          <a:p>
            <a:pPr marL="0" indent="0" algn="r">
              <a:buNone/>
            </a:pPr>
            <a:r>
              <a:rPr lang="en-GB" dirty="0"/>
              <a:t>(Gill and Whitehouse, 2017: 62)</a:t>
            </a:r>
          </a:p>
        </p:txBody>
      </p:sp>
    </p:spTree>
    <p:extLst>
      <p:ext uri="{BB962C8B-B14F-4D97-AF65-F5344CB8AC3E}">
        <p14:creationId xmlns:p14="http://schemas.microsoft.com/office/powerpoint/2010/main" val="970797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Cymuned</a:t>
            </a:r>
            <a:r>
              <a:rPr lang="en-GB" dirty="0"/>
              <a:t> </a:t>
            </a:r>
            <a:r>
              <a:rPr lang="en-GB" dirty="0" err="1"/>
              <a:t>dysgu</a:t>
            </a:r>
            <a:br>
              <a:rPr lang="en-GB" dirty="0"/>
            </a:br>
            <a:r>
              <a:rPr lang="en-GB" dirty="0"/>
              <a:t>A community of learners</a:t>
            </a:r>
          </a:p>
        </p:txBody>
      </p:sp>
      <p:sp>
        <p:nvSpPr>
          <p:cNvPr id="3" name="Content Placeholder 2"/>
          <p:cNvSpPr>
            <a:spLocks noGrp="1"/>
          </p:cNvSpPr>
          <p:nvPr>
            <p:ph sz="half" idx="1"/>
          </p:nvPr>
        </p:nvSpPr>
        <p:spPr/>
        <p:txBody>
          <a:bodyPr/>
          <a:lstStyle/>
          <a:p>
            <a:r>
              <a:rPr lang="en-GB" dirty="0" err="1"/>
              <a:t>Rhannu</a:t>
            </a:r>
            <a:r>
              <a:rPr lang="en-GB" dirty="0"/>
              <a:t> </a:t>
            </a:r>
            <a:r>
              <a:rPr lang="en-GB" dirty="0" err="1"/>
              <a:t>gwybodaeth</a:t>
            </a:r>
            <a:endParaRPr lang="en-GB" dirty="0"/>
          </a:p>
          <a:p>
            <a:r>
              <a:rPr lang="en-GB" dirty="0" err="1"/>
              <a:t>Cysondeb</a:t>
            </a:r>
            <a:endParaRPr lang="en-GB" dirty="0"/>
          </a:p>
          <a:p>
            <a:r>
              <a:rPr lang="en-GB" dirty="0" err="1"/>
              <a:t>Gwrando</a:t>
            </a:r>
            <a:r>
              <a:rPr lang="en-GB" dirty="0"/>
              <a:t> </a:t>
            </a:r>
            <a:r>
              <a:rPr lang="en-GB" dirty="0" err="1"/>
              <a:t>adfyfriol</a:t>
            </a:r>
            <a:endParaRPr lang="en-GB" dirty="0"/>
          </a:p>
          <a:p>
            <a:r>
              <a:rPr lang="en-GB" dirty="0" err="1"/>
              <a:t>Rhannu</a:t>
            </a:r>
            <a:r>
              <a:rPr lang="en-GB" dirty="0"/>
              <a:t> </a:t>
            </a:r>
            <a:r>
              <a:rPr lang="en-GB" dirty="0" err="1"/>
              <a:t>arfer</a:t>
            </a:r>
            <a:r>
              <a:rPr lang="en-GB" dirty="0"/>
              <a:t> </a:t>
            </a:r>
            <a:r>
              <a:rPr lang="en-GB" dirty="0" err="1"/>
              <a:t>gorau</a:t>
            </a:r>
            <a:endParaRPr lang="en-GB" dirty="0"/>
          </a:p>
        </p:txBody>
      </p:sp>
      <p:sp>
        <p:nvSpPr>
          <p:cNvPr id="4" name="Content Placeholder 3"/>
          <p:cNvSpPr>
            <a:spLocks noGrp="1"/>
          </p:cNvSpPr>
          <p:nvPr>
            <p:ph sz="half" idx="2"/>
          </p:nvPr>
        </p:nvSpPr>
        <p:spPr/>
        <p:txBody>
          <a:bodyPr/>
          <a:lstStyle/>
          <a:p>
            <a:r>
              <a:rPr lang="en-GB" dirty="0"/>
              <a:t>Shared knowledge</a:t>
            </a:r>
          </a:p>
          <a:p>
            <a:r>
              <a:rPr lang="en-GB" dirty="0"/>
              <a:t>Consistency</a:t>
            </a:r>
          </a:p>
          <a:p>
            <a:r>
              <a:rPr lang="en-GB" dirty="0"/>
              <a:t>Reflective listening</a:t>
            </a:r>
          </a:p>
          <a:p>
            <a:r>
              <a:rPr lang="en-GB" dirty="0"/>
              <a:t>Sharing best practice</a:t>
            </a:r>
          </a:p>
          <a:p>
            <a:endParaRPr lang="en-GB" dirty="0"/>
          </a:p>
        </p:txBody>
      </p:sp>
    </p:spTree>
    <p:extLst>
      <p:ext uri="{BB962C8B-B14F-4D97-AF65-F5344CB8AC3E}">
        <p14:creationId xmlns:p14="http://schemas.microsoft.com/office/powerpoint/2010/main" val="716190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a:t>Hallet</a:t>
            </a:r>
            <a:r>
              <a:rPr lang="en-GB" sz="3600" dirty="0"/>
              <a:t>, 2013:123</a:t>
            </a:r>
          </a:p>
        </p:txBody>
      </p:sp>
      <p:sp>
        <p:nvSpPr>
          <p:cNvPr id="5" name="Content Placeholder 4"/>
          <p:cNvSpPr>
            <a:spLocks noGrp="1"/>
          </p:cNvSpPr>
          <p:nvPr>
            <p:ph idx="1"/>
          </p:nvPr>
        </p:nvSpPr>
        <p:spPr/>
        <p:txBody>
          <a:bodyPr/>
          <a:lstStyle/>
          <a:p>
            <a:pPr marL="0" indent="0" algn="ctr">
              <a:buNone/>
            </a:pPr>
            <a:r>
              <a:rPr lang="en-GB" dirty="0"/>
              <a:t>‘The process of reflective practice is transformational and reflective leaders engage in reflective dialogue </a:t>
            </a:r>
            <a:r>
              <a:rPr lang="en-GB" dirty="0">
                <a:highlight>
                  <a:srgbClr val="FFFF00"/>
                </a:highlight>
              </a:rPr>
              <a:t>with others </a:t>
            </a:r>
            <a:r>
              <a:rPr lang="en-GB" dirty="0"/>
              <a:t>to change and modify practice.’</a:t>
            </a:r>
          </a:p>
        </p:txBody>
      </p:sp>
    </p:spTree>
    <p:extLst>
      <p:ext uri="{BB962C8B-B14F-4D97-AF65-F5344CB8AC3E}">
        <p14:creationId xmlns:p14="http://schemas.microsoft.com/office/powerpoint/2010/main" val="2960392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a:t>Gwasanaethau</a:t>
            </a:r>
            <a:r>
              <a:rPr lang="en-GB" dirty="0"/>
              <a:t> o </a:t>
            </a:r>
            <a:r>
              <a:rPr lang="en-GB" dirty="0" err="1"/>
              <a:t>ansawdd</a:t>
            </a:r>
            <a:br>
              <a:rPr lang="en-GB" dirty="0"/>
            </a:br>
            <a:r>
              <a:rPr lang="en-GB" dirty="0"/>
              <a:t>Quality services</a:t>
            </a:r>
          </a:p>
        </p:txBody>
      </p:sp>
      <p:sp>
        <p:nvSpPr>
          <p:cNvPr id="5" name="Content Placeholder 4"/>
          <p:cNvSpPr>
            <a:spLocks noGrp="1"/>
          </p:cNvSpPr>
          <p:nvPr>
            <p:ph sz="half" idx="1"/>
          </p:nvPr>
        </p:nvSpPr>
        <p:spPr/>
        <p:txBody>
          <a:bodyPr/>
          <a:lstStyle/>
          <a:p>
            <a:r>
              <a:rPr lang="en-GB" dirty="0"/>
              <a:t>Beth </a:t>
            </a:r>
            <a:r>
              <a:rPr lang="en-GB" dirty="0" err="1"/>
              <a:t>yw</a:t>
            </a:r>
            <a:r>
              <a:rPr lang="en-GB" dirty="0"/>
              <a:t> </a:t>
            </a:r>
            <a:r>
              <a:rPr lang="en-GB" dirty="0" err="1"/>
              <a:t>ansawdd</a:t>
            </a:r>
            <a:r>
              <a:rPr lang="en-GB" dirty="0"/>
              <a:t>?</a:t>
            </a:r>
          </a:p>
          <a:p>
            <a:r>
              <a:rPr lang="en-GB" dirty="0" err="1"/>
              <a:t>Sut</a:t>
            </a:r>
            <a:r>
              <a:rPr lang="en-GB" dirty="0"/>
              <a:t> </a:t>
            </a:r>
            <a:r>
              <a:rPr lang="en-GB" dirty="0" err="1"/>
              <a:t>diffinir</a:t>
            </a:r>
            <a:r>
              <a:rPr lang="en-GB" dirty="0"/>
              <a:t> </a:t>
            </a:r>
            <a:r>
              <a:rPr lang="en-GB" dirty="0" err="1"/>
              <a:t>ansawdd</a:t>
            </a:r>
            <a:r>
              <a:rPr lang="en-GB" dirty="0"/>
              <a:t>?</a:t>
            </a:r>
          </a:p>
          <a:p>
            <a:r>
              <a:rPr lang="en-GB" dirty="0" err="1"/>
              <a:t>Sut</a:t>
            </a:r>
            <a:r>
              <a:rPr lang="en-GB" dirty="0"/>
              <a:t> </a:t>
            </a:r>
            <a:r>
              <a:rPr lang="en-GB" dirty="0" err="1"/>
              <a:t>mesurir</a:t>
            </a:r>
            <a:r>
              <a:rPr lang="en-GB" dirty="0"/>
              <a:t> </a:t>
            </a:r>
            <a:r>
              <a:rPr lang="en-GB" dirty="0" err="1"/>
              <a:t>ansawdd</a:t>
            </a:r>
            <a:r>
              <a:rPr lang="en-GB" dirty="0"/>
              <a:t>?</a:t>
            </a:r>
          </a:p>
          <a:p>
            <a:r>
              <a:rPr lang="en-GB" dirty="0"/>
              <a:t>Pam </a:t>
            </a:r>
            <a:r>
              <a:rPr lang="en-GB" dirty="0" err="1"/>
              <a:t>fod</a:t>
            </a:r>
            <a:r>
              <a:rPr lang="en-GB" dirty="0"/>
              <a:t> </a:t>
            </a:r>
            <a:r>
              <a:rPr lang="en-GB" dirty="0" err="1"/>
              <a:t>ansawdd</a:t>
            </a:r>
            <a:r>
              <a:rPr lang="en-GB" dirty="0"/>
              <a:t> </a:t>
            </a:r>
            <a:r>
              <a:rPr lang="en-GB" dirty="0" err="1"/>
              <a:t>yn</a:t>
            </a:r>
            <a:r>
              <a:rPr lang="en-GB" dirty="0"/>
              <a:t> </a:t>
            </a:r>
            <a:r>
              <a:rPr lang="en-GB" dirty="0" err="1"/>
              <a:t>bwysig</a:t>
            </a:r>
            <a:r>
              <a:rPr lang="en-GB" dirty="0"/>
              <a:t> o </a:t>
            </a:r>
            <a:r>
              <a:rPr lang="en-GB" dirty="0" err="1"/>
              <a:t>fewn</a:t>
            </a:r>
            <a:r>
              <a:rPr lang="en-GB" dirty="0"/>
              <a:t> </a:t>
            </a:r>
            <a:r>
              <a:rPr lang="en-GB" dirty="0" err="1"/>
              <a:t>darpariaeth</a:t>
            </a:r>
            <a:r>
              <a:rPr lang="en-GB" dirty="0"/>
              <a:t> </a:t>
            </a:r>
            <a:r>
              <a:rPr lang="en-GB" dirty="0" err="1"/>
              <a:t>blynyddoedd</a:t>
            </a:r>
            <a:r>
              <a:rPr lang="en-GB" dirty="0"/>
              <a:t> </a:t>
            </a:r>
            <a:r>
              <a:rPr lang="en-GB" dirty="0" err="1"/>
              <a:t>cynnar</a:t>
            </a:r>
            <a:r>
              <a:rPr lang="en-GB" dirty="0"/>
              <a:t>?</a:t>
            </a:r>
          </a:p>
        </p:txBody>
      </p:sp>
      <p:sp>
        <p:nvSpPr>
          <p:cNvPr id="6" name="Content Placeholder 5"/>
          <p:cNvSpPr>
            <a:spLocks noGrp="1"/>
          </p:cNvSpPr>
          <p:nvPr>
            <p:ph sz="half" idx="2"/>
          </p:nvPr>
        </p:nvSpPr>
        <p:spPr/>
        <p:txBody>
          <a:bodyPr/>
          <a:lstStyle/>
          <a:p>
            <a:r>
              <a:rPr lang="en-GB" dirty="0"/>
              <a:t>What is quality?</a:t>
            </a:r>
          </a:p>
          <a:p>
            <a:r>
              <a:rPr lang="en-GB" dirty="0"/>
              <a:t>How is it defined?</a:t>
            </a:r>
          </a:p>
          <a:p>
            <a:r>
              <a:rPr lang="en-GB" dirty="0"/>
              <a:t>How is quality measured?</a:t>
            </a:r>
          </a:p>
          <a:p>
            <a:r>
              <a:rPr lang="en-GB" dirty="0"/>
              <a:t>Why is quality important to early years provision?</a:t>
            </a:r>
          </a:p>
        </p:txBody>
      </p:sp>
    </p:spTree>
    <p:extLst>
      <p:ext uri="{BB962C8B-B14F-4D97-AF65-F5344CB8AC3E}">
        <p14:creationId xmlns:p14="http://schemas.microsoft.com/office/powerpoint/2010/main" val="3406479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err="1"/>
              <a:t>Proffesiynoldeb</a:t>
            </a:r>
            <a:r>
              <a:rPr lang="en-GB" sz="3600" dirty="0"/>
              <a:t> o </a:t>
            </a:r>
            <a:r>
              <a:rPr lang="en-GB" sz="3600" dirty="0" err="1"/>
              <a:t>fewn</a:t>
            </a:r>
            <a:r>
              <a:rPr lang="en-GB" sz="3600" dirty="0"/>
              <a:t> y </a:t>
            </a:r>
            <a:r>
              <a:rPr lang="en-GB" sz="3600" dirty="0" err="1"/>
              <a:t>Blynyddoedd</a:t>
            </a:r>
            <a:r>
              <a:rPr lang="en-GB" sz="3600" dirty="0"/>
              <a:t> </a:t>
            </a:r>
            <a:r>
              <a:rPr lang="en-GB" sz="3600" dirty="0" err="1"/>
              <a:t>Cynnar</a:t>
            </a:r>
            <a:br>
              <a:rPr lang="en-GB" sz="3600" dirty="0"/>
            </a:br>
            <a:r>
              <a:rPr lang="en-GB" sz="3600" dirty="0"/>
              <a:t>Professionalism within the Early Years</a:t>
            </a:r>
            <a:endParaRPr lang="en-GB" dirty="0"/>
          </a:p>
        </p:txBody>
      </p:sp>
      <p:sp>
        <p:nvSpPr>
          <p:cNvPr id="3" name="Content Placeholder 2"/>
          <p:cNvSpPr>
            <a:spLocks noGrp="1"/>
          </p:cNvSpPr>
          <p:nvPr>
            <p:ph sz="half" idx="1"/>
          </p:nvPr>
        </p:nvSpPr>
        <p:spPr>
          <a:xfrm>
            <a:off x="457200" y="2132855"/>
            <a:ext cx="4038600" cy="3456385"/>
          </a:xfrm>
        </p:spPr>
        <p:txBody>
          <a:bodyPr/>
          <a:lstStyle/>
          <a:p>
            <a:r>
              <a:rPr lang="en-GB" dirty="0" err="1"/>
              <a:t>Modiwl</a:t>
            </a:r>
            <a:r>
              <a:rPr lang="en-GB" dirty="0"/>
              <a:t> EAEE4002C </a:t>
            </a:r>
          </a:p>
          <a:p>
            <a:r>
              <a:rPr lang="en-GB" dirty="0"/>
              <a:t>Beth </a:t>
            </a:r>
            <a:r>
              <a:rPr lang="en-GB" dirty="0" err="1"/>
              <a:t>yw</a:t>
            </a:r>
            <a:r>
              <a:rPr lang="en-GB" dirty="0"/>
              <a:t> </a:t>
            </a:r>
            <a:r>
              <a:rPr lang="en-GB" dirty="0" err="1"/>
              <a:t>arfer</a:t>
            </a:r>
            <a:r>
              <a:rPr lang="en-GB" dirty="0"/>
              <a:t> </a:t>
            </a:r>
            <a:r>
              <a:rPr lang="en-GB" dirty="0" err="1"/>
              <a:t>proffesiynol</a:t>
            </a:r>
            <a:r>
              <a:rPr lang="en-GB" dirty="0"/>
              <a:t>?</a:t>
            </a:r>
          </a:p>
          <a:p>
            <a:r>
              <a:rPr lang="en-GB" dirty="0" err="1"/>
              <a:t>Arfer</a:t>
            </a:r>
            <a:r>
              <a:rPr lang="en-GB" dirty="0"/>
              <a:t> </a:t>
            </a:r>
            <a:r>
              <a:rPr lang="en-GB" dirty="0" err="1"/>
              <a:t>pedagogaidd</a:t>
            </a:r>
            <a:endParaRPr lang="en-GB" dirty="0"/>
          </a:p>
          <a:p>
            <a:endParaRPr lang="en-GB" dirty="0"/>
          </a:p>
        </p:txBody>
      </p:sp>
      <p:sp>
        <p:nvSpPr>
          <p:cNvPr id="4" name="Content Placeholder 3"/>
          <p:cNvSpPr>
            <a:spLocks noGrp="1"/>
          </p:cNvSpPr>
          <p:nvPr>
            <p:ph sz="half" idx="2"/>
          </p:nvPr>
        </p:nvSpPr>
        <p:spPr>
          <a:xfrm>
            <a:off x="4648200" y="1988839"/>
            <a:ext cx="4038600" cy="3600401"/>
          </a:xfrm>
        </p:spPr>
        <p:txBody>
          <a:bodyPr/>
          <a:lstStyle/>
          <a:p>
            <a:r>
              <a:rPr lang="en-GB" dirty="0"/>
              <a:t>Module EAEE4002C</a:t>
            </a:r>
          </a:p>
          <a:p>
            <a:r>
              <a:rPr lang="en-GB" dirty="0"/>
              <a:t>What is professional practice?</a:t>
            </a:r>
          </a:p>
          <a:p>
            <a:r>
              <a:rPr lang="en-GB" dirty="0"/>
              <a:t>Pedagogical practice</a:t>
            </a:r>
          </a:p>
        </p:txBody>
      </p:sp>
    </p:spTree>
    <p:extLst>
      <p:ext uri="{BB962C8B-B14F-4D97-AF65-F5344CB8AC3E}">
        <p14:creationId xmlns:p14="http://schemas.microsoft.com/office/powerpoint/2010/main" val="3406687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Arfer</a:t>
            </a:r>
            <a:r>
              <a:rPr lang="en-GB" dirty="0"/>
              <a:t> </a:t>
            </a:r>
            <a:r>
              <a:rPr lang="en-GB" dirty="0" err="1"/>
              <a:t>proffesiynol</a:t>
            </a:r>
            <a:br>
              <a:rPr lang="en-GB" dirty="0"/>
            </a:br>
            <a:r>
              <a:rPr lang="en-GB" dirty="0"/>
              <a:t>Professional practice</a:t>
            </a:r>
          </a:p>
        </p:txBody>
      </p:sp>
      <p:sp>
        <p:nvSpPr>
          <p:cNvPr id="3" name="Content Placeholder 2"/>
          <p:cNvSpPr>
            <a:spLocks noGrp="1"/>
          </p:cNvSpPr>
          <p:nvPr>
            <p:ph sz="half" idx="1"/>
          </p:nvPr>
        </p:nvSpPr>
        <p:spPr/>
        <p:txBody>
          <a:bodyPr/>
          <a:lstStyle/>
          <a:p>
            <a:r>
              <a:rPr lang="en-GB" dirty="0" err="1"/>
              <a:t>Rhinweddau</a:t>
            </a:r>
            <a:endParaRPr lang="en-GB" dirty="0"/>
          </a:p>
          <a:p>
            <a:r>
              <a:rPr lang="en-GB" dirty="0" err="1"/>
              <a:t>Cymhwysterau</a:t>
            </a:r>
            <a:endParaRPr lang="en-GB" dirty="0"/>
          </a:p>
          <a:p>
            <a:r>
              <a:rPr lang="en-GB" dirty="0" err="1"/>
              <a:t>Profiad</a:t>
            </a:r>
            <a:endParaRPr lang="en-GB" dirty="0"/>
          </a:p>
          <a:p>
            <a:r>
              <a:rPr lang="en-GB" dirty="0" err="1"/>
              <a:t>Heriau</a:t>
            </a:r>
            <a:r>
              <a:rPr lang="en-GB" dirty="0"/>
              <a:t> </a:t>
            </a:r>
          </a:p>
        </p:txBody>
      </p:sp>
      <p:sp>
        <p:nvSpPr>
          <p:cNvPr id="4" name="Content Placeholder 3"/>
          <p:cNvSpPr>
            <a:spLocks noGrp="1"/>
          </p:cNvSpPr>
          <p:nvPr>
            <p:ph sz="half" idx="2"/>
          </p:nvPr>
        </p:nvSpPr>
        <p:spPr/>
        <p:txBody>
          <a:bodyPr/>
          <a:lstStyle/>
          <a:p>
            <a:r>
              <a:rPr lang="en-GB" dirty="0"/>
              <a:t>Qualities</a:t>
            </a:r>
          </a:p>
          <a:p>
            <a:r>
              <a:rPr lang="en-GB" dirty="0"/>
              <a:t>Qualifications</a:t>
            </a:r>
          </a:p>
          <a:p>
            <a:r>
              <a:rPr lang="en-GB" dirty="0"/>
              <a:t>Experience</a:t>
            </a:r>
          </a:p>
          <a:p>
            <a:r>
              <a:rPr lang="en-GB" dirty="0"/>
              <a:t>Challenges </a:t>
            </a:r>
          </a:p>
        </p:txBody>
      </p:sp>
      <p:sp>
        <p:nvSpPr>
          <p:cNvPr id="5" name="TextBox 4"/>
          <p:cNvSpPr txBox="1"/>
          <p:nvPr/>
        </p:nvSpPr>
        <p:spPr>
          <a:xfrm>
            <a:off x="1187624" y="4509120"/>
            <a:ext cx="6336704" cy="892552"/>
          </a:xfrm>
          <a:prstGeom prst="rect">
            <a:avLst/>
          </a:prstGeom>
          <a:noFill/>
        </p:spPr>
        <p:txBody>
          <a:bodyPr wrap="square" rtlCol="0">
            <a:spAutoFit/>
          </a:bodyPr>
          <a:lstStyle/>
          <a:p>
            <a:pPr algn="ctr"/>
            <a:r>
              <a:rPr lang="en-GB" sz="2800" dirty="0"/>
              <a:t>‘… professional thoughtfulness.’ </a:t>
            </a:r>
            <a:r>
              <a:rPr lang="en-GB" sz="2400" dirty="0"/>
              <a:t>(Lindon &amp; </a:t>
            </a:r>
            <a:r>
              <a:rPr lang="en-GB" sz="2400" dirty="0" err="1"/>
              <a:t>Trodd</a:t>
            </a:r>
            <a:r>
              <a:rPr lang="en-GB" sz="2400" dirty="0"/>
              <a:t>, 2016:44)</a:t>
            </a:r>
          </a:p>
        </p:txBody>
      </p:sp>
    </p:spTree>
    <p:extLst>
      <p:ext uri="{BB962C8B-B14F-4D97-AF65-F5344CB8AC3E}">
        <p14:creationId xmlns:p14="http://schemas.microsoft.com/office/powerpoint/2010/main" val="1287684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F650F6-0861-40A9-9DB5-6947D6B3A9A1}"/>
              </a:ext>
            </a:extLst>
          </p:cNvPr>
          <p:cNvSpPr>
            <a:spLocks noGrp="1"/>
          </p:cNvSpPr>
          <p:nvPr>
            <p:ph type="title"/>
          </p:nvPr>
        </p:nvSpPr>
        <p:spPr/>
        <p:txBody>
          <a:bodyPr/>
          <a:lstStyle/>
          <a:p>
            <a:r>
              <a:rPr lang="en-GB" dirty="0"/>
              <a:t>Hallett, 2013:103</a:t>
            </a:r>
          </a:p>
        </p:txBody>
      </p:sp>
      <p:sp>
        <p:nvSpPr>
          <p:cNvPr id="6" name="Content Placeholder 5">
            <a:extLst>
              <a:ext uri="{FF2B5EF4-FFF2-40B4-BE49-F238E27FC236}">
                <a16:creationId xmlns:a16="http://schemas.microsoft.com/office/drawing/2014/main" id="{798237FA-646C-42D7-9CA4-68D3424008FA}"/>
              </a:ext>
            </a:extLst>
          </p:cNvPr>
          <p:cNvSpPr>
            <a:spLocks noGrp="1"/>
          </p:cNvSpPr>
          <p:nvPr>
            <p:ph idx="1"/>
          </p:nvPr>
        </p:nvSpPr>
        <p:spPr/>
        <p:txBody>
          <a:bodyPr/>
          <a:lstStyle/>
          <a:p>
            <a:pPr marL="0" indent="0" algn="ctr">
              <a:buNone/>
            </a:pPr>
            <a:r>
              <a:rPr lang="en-GB" dirty="0"/>
              <a:t>‘The importance of practitioners being able to engage in reflection is central to the development of reflective and democratic professionals.’</a:t>
            </a:r>
          </a:p>
        </p:txBody>
      </p:sp>
    </p:spTree>
    <p:extLst>
      <p:ext uri="{BB962C8B-B14F-4D97-AF65-F5344CB8AC3E}">
        <p14:creationId xmlns:p14="http://schemas.microsoft.com/office/powerpoint/2010/main" val="33348941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63FEBA-F594-494F-8A8E-DC739023C8C2}"/>
              </a:ext>
            </a:extLst>
          </p:cNvPr>
          <p:cNvSpPr>
            <a:spLocks noGrp="1"/>
          </p:cNvSpPr>
          <p:nvPr>
            <p:ph type="title"/>
          </p:nvPr>
        </p:nvSpPr>
        <p:spPr/>
        <p:txBody>
          <a:bodyPr>
            <a:noAutofit/>
          </a:bodyPr>
          <a:lstStyle/>
          <a:p>
            <a:r>
              <a:rPr lang="en-GB" sz="3600" dirty="0"/>
              <a:t>7 </a:t>
            </a:r>
            <a:r>
              <a:rPr lang="en-GB" sz="3600" dirty="0" err="1"/>
              <a:t>dimensiwm</a:t>
            </a:r>
            <a:r>
              <a:rPr lang="en-GB" sz="3600" dirty="0"/>
              <a:t> </a:t>
            </a:r>
            <a:r>
              <a:rPr lang="en-GB" sz="3600" dirty="0" err="1"/>
              <a:t>proffefsiynoldeb</a:t>
            </a:r>
            <a:br>
              <a:rPr lang="en-GB" sz="3600" dirty="0"/>
            </a:br>
            <a:r>
              <a:rPr lang="en-GB" sz="3600" dirty="0"/>
              <a:t>7 dimensions of </a:t>
            </a:r>
            <a:r>
              <a:rPr lang="en-GB" sz="3600" dirty="0" err="1"/>
              <a:t>porffesionalism</a:t>
            </a:r>
            <a:endParaRPr lang="en-GB" sz="3600" dirty="0"/>
          </a:p>
        </p:txBody>
      </p:sp>
      <p:sp>
        <p:nvSpPr>
          <p:cNvPr id="5" name="Content Placeholder 4">
            <a:extLst>
              <a:ext uri="{FF2B5EF4-FFF2-40B4-BE49-F238E27FC236}">
                <a16:creationId xmlns:a16="http://schemas.microsoft.com/office/drawing/2014/main" id="{D2DDEE4D-8DDC-41A5-9899-3EDF9F9FEF8E}"/>
              </a:ext>
            </a:extLst>
          </p:cNvPr>
          <p:cNvSpPr>
            <a:spLocks noGrp="1"/>
          </p:cNvSpPr>
          <p:nvPr>
            <p:ph sz="half" idx="1"/>
          </p:nvPr>
        </p:nvSpPr>
        <p:spPr/>
        <p:txBody>
          <a:bodyPr>
            <a:normAutofit lnSpcReduction="10000"/>
          </a:bodyPr>
          <a:lstStyle/>
          <a:p>
            <a:pPr marL="514350" indent="-514350">
              <a:buFont typeface="+mj-lt"/>
              <a:buAutoNum type="arabicParenR"/>
            </a:pPr>
            <a:r>
              <a:rPr lang="en-GB" dirty="0" err="1"/>
              <a:t>Gwybodaeth</a:t>
            </a:r>
            <a:endParaRPr lang="en-GB" dirty="0"/>
          </a:p>
          <a:p>
            <a:pPr marL="514350" indent="-514350">
              <a:buFont typeface="+mj-lt"/>
              <a:buAutoNum type="arabicParenR"/>
            </a:pPr>
            <a:r>
              <a:rPr lang="en-GB" dirty="0"/>
              <a:t>Addysg ac </a:t>
            </a:r>
            <a:r>
              <a:rPr lang="en-GB" dirty="0" err="1"/>
              <a:t>hyfforddiant</a:t>
            </a:r>
            <a:endParaRPr lang="en-GB" dirty="0"/>
          </a:p>
          <a:p>
            <a:pPr marL="514350" indent="-514350">
              <a:buFont typeface="+mj-lt"/>
              <a:buAutoNum type="arabicParenR"/>
            </a:pPr>
            <a:r>
              <a:rPr lang="en-GB" dirty="0" err="1"/>
              <a:t>Sgiliau</a:t>
            </a:r>
            <a:endParaRPr lang="en-GB" dirty="0"/>
          </a:p>
          <a:p>
            <a:pPr marL="514350" indent="-514350">
              <a:buFont typeface="+mj-lt"/>
              <a:buAutoNum type="arabicParenR"/>
            </a:pPr>
            <a:r>
              <a:rPr lang="en-GB" dirty="0" err="1"/>
              <a:t>Ymreolaeth</a:t>
            </a:r>
            <a:endParaRPr lang="en-GB" dirty="0"/>
          </a:p>
          <a:p>
            <a:pPr marL="514350" indent="-514350">
              <a:buFont typeface="+mj-lt"/>
              <a:buAutoNum type="arabicParenR"/>
            </a:pPr>
            <a:r>
              <a:rPr lang="en-GB" dirty="0" err="1"/>
              <a:t>Gwerthoedd</a:t>
            </a:r>
            <a:endParaRPr lang="en-GB" dirty="0"/>
          </a:p>
          <a:p>
            <a:pPr marL="514350" indent="-514350">
              <a:buFont typeface="+mj-lt"/>
              <a:buAutoNum type="arabicParenR"/>
            </a:pPr>
            <a:r>
              <a:rPr lang="en-GB" dirty="0" err="1"/>
              <a:t>Moeseg</a:t>
            </a:r>
            <a:endParaRPr lang="en-GB" dirty="0"/>
          </a:p>
          <a:p>
            <a:pPr marL="514350" indent="-514350">
              <a:buFont typeface="+mj-lt"/>
              <a:buAutoNum type="arabicParenR"/>
            </a:pPr>
            <a:r>
              <a:rPr lang="en-GB" dirty="0" err="1"/>
              <a:t>Gwobr</a:t>
            </a:r>
            <a:endParaRPr lang="en-GB" dirty="0"/>
          </a:p>
        </p:txBody>
      </p:sp>
      <p:sp>
        <p:nvSpPr>
          <p:cNvPr id="6" name="Content Placeholder 5">
            <a:extLst>
              <a:ext uri="{FF2B5EF4-FFF2-40B4-BE49-F238E27FC236}">
                <a16:creationId xmlns:a16="http://schemas.microsoft.com/office/drawing/2014/main" id="{F8A4D86C-D7D5-4C1C-BACA-03433FC77975}"/>
              </a:ext>
            </a:extLst>
          </p:cNvPr>
          <p:cNvSpPr>
            <a:spLocks noGrp="1"/>
          </p:cNvSpPr>
          <p:nvPr>
            <p:ph sz="half" idx="2"/>
          </p:nvPr>
        </p:nvSpPr>
        <p:spPr/>
        <p:txBody>
          <a:bodyPr>
            <a:normAutofit lnSpcReduction="10000"/>
          </a:bodyPr>
          <a:lstStyle/>
          <a:p>
            <a:pPr marL="514350" indent="-514350">
              <a:buFont typeface="+mj-lt"/>
              <a:buAutoNum type="arabicParenR"/>
            </a:pPr>
            <a:r>
              <a:rPr lang="en-GB" dirty="0"/>
              <a:t>Knowledge</a:t>
            </a:r>
          </a:p>
          <a:p>
            <a:pPr marL="514350" indent="-514350">
              <a:buFont typeface="+mj-lt"/>
              <a:buAutoNum type="arabicParenR"/>
            </a:pPr>
            <a:r>
              <a:rPr lang="en-GB" dirty="0"/>
              <a:t>Education and training</a:t>
            </a:r>
          </a:p>
          <a:p>
            <a:pPr marL="514350" indent="-514350">
              <a:buFont typeface="+mj-lt"/>
              <a:buAutoNum type="arabicParenR"/>
            </a:pPr>
            <a:r>
              <a:rPr lang="en-GB" dirty="0"/>
              <a:t>Skills</a:t>
            </a:r>
          </a:p>
          <a:p>
            <a:pPr marL="514350" indent="-514350">
              <a:buFont typeface="+mj-lt"/>
              <a:buAutoNum type="arabicParenR"/>
            </a:pPr>
            <a:r>
              <a:rPr lang="en-GB" dirty="0"/>
              <a:t>Autonomy</a:t>
            </a:r>
          </a:p>
          <a:p>
            <a:pPr marL="514350" indent="-514350">
              <a:buFont typeface="+mj-lt"/>
              <a:buAutoNum type="arabicParenR"/>
            </a:pPr>
            <a:r>
              <a:rPr lang="en-GB" dirty="0"/>
              <a:t>Values</a:t>
            </a:r>
          </a:p>
          <a:p>
            <a:pPr marL="514350" indent="-514350">
              <a:buFont typeface="+mj-lt"/>
              <a:buAutoNum type="arabicParenR"/>
            </a:pPr>
            <a:r>
              <a:rPr lang="en-GB" dirty="0"/>
              <a:t>Ethics</a:t>
            </a:r>
          </a:p>
          <a:p>
            <a:pPr marL="514350" indent="-514350">
              <a:buFont typeface="+mj-lt"/>
              <a:buAutoNum type="arabicParenR"/>
            </a:pPr>
            <a:r>
              <a:rPr lang="en-GB" dirty="0"/>
              <a:t>Reward </a:t>
            </a:r>
          </a:p>
        </p:txBody>
      </p:sp>
    </p:spTree>
    <p:extLst>
      <p:ext uri="{BB962C8B-B14F-4D97-AF65-F5344CB8AC3E}">
        <p14:creationId xmlns:p14="http://schemas.microsoft.com/office/powerpoint/2010/main" val="10524002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GB" altLang="en-US"/>
              <a:t>Adfyfyrio        </a:t>
            </a:r>
            <a:r>
              <a:rPr lang="en-GB" altLang="en-US" i="1"/>
              <a:t>Reflection</a:t>
            </a:r>
            <a:endParaRPr lang="en-GB" altLang="en-US"/>
          </a:p>
        </p:txBody>
      </p:sp>
      <p:sp>
        <p:nvSpPr>
          <p:cNvPr id="7170" name="Rectangle 2"/>
          <p:cNvSpPr>
            <a:spLocks noGrp="1" noChangeArrowheads="1"/>
          </p:cNvSpPr>
          <p:nvPr>
            <p:ph sz="half" idx="1"/>
          </p:nvPr>
        </p:nvSpPr>
        <p:spPr>
          <a:xfrm>
            <a:off x="457200" y="1600200"/>
            <a:ext cx="4038600" cy="3989388"/>
          </a:xfrm>
        </p:spPr>
        <p:txBody>
          <a:bodyPr rtlCol="0">
            <a:normAutofit/>
          </a:bodyPr>
          <a:lstStyle/>
          <a:p>
            <a:pPr marL="0" indent="0" eaLnBrk="1" fontAlgn="auto" hangingPunct="1">
              <a:spcAft>
                <a:spcPts val="0"/>
              </a:spcAft>
              <a:buFontTx/>
              <a:buNone/>
              <a:defRPr/>
            </a:pPr>
            <a:r>
              <a:rPr lang="en-GB" altLang="en-US" dirty="0" err="1"/>
              <a:t>Nodweddion</a:t>
            </a:r>
            <a:r>
              <a:rPr lang="en-GB" altLang="en-US" dirty="0"/>
              <a:t> o </a:t>
            </a:r>
            <a:r>
              <a:rPr lang="en-GB" altLang="en-US" dirty="0" err="1"/>
              <a:t>arfer</a:t>
            </a:r>
            <a:r>
              <a:rPr lang="en-GB" altLang="en-US" dirty="0"/>
              <a:t> </a:t>
            </a:r>
            <a:r>
              <a:rPr lang="en-GB" altLang="en-US" dirty="0" err="1"/>
              <a:t>broffesiynol</a:t>
            </a:r>
            <a:endParaRPr lang="en-GB" altLang="en-US" dirty="0"/>
          </a:p>
          <a:p>
            <a:pPr eaLnBrk="1" fontAlgn="auto" hangingPunct="1">
              <a:spcAft>
                <a:spcPts val="0"/>
              </a:spcAft>
              <a:defRPr/>
            </a:pPr>
            <a:r>
              <a:rPr lang="en-GB" altLang="en-US" dirty="0" err="1"/>
              <a:t>Ymwybodol</a:t>
            </a:r>
            <a:endParaRPr lang="en-GB" altLang="en-US" dirty="0"/>
          </a:p>
          <a:p>
            <a:pPr eaLnBrk="1" fontAlgn="auto" hangingPunct="1">
              <a:spcAft>
                <a:spcPts val="0"/>
              </a:spcAft>
              <a:defRPr/>
            </a:pPr>
            <a:r>
              <a:rPr lang="en-GB" altLang="en-US" dirty="0" err="1"/>
              <a:t>Critigol</a:t>
            </a:r>
            <a:endParaRPr lang="en-GB" altLang="en-US" dirty="0"/>
          </a:p>
          <a:p>
            <a:pPr eaLnBrk="1" fontAlgn="auto" hangingPunct="1">
              <a:spcAft>
                <a:spcPts val="0"/>
              </a:spcAft>
              <a:defRPr/>
            </a:pPr>
            <a:r>
              <a:rPr lang="en-GB" altLang="en-US" dirty="0" err="1"/>
              <a:t>Newidiadau</a:t>
            </a:r>
            <a:r>
              <a:rPr lang="en-GB" altLang="en-US" dirty="0"/>
              <a:t> </a:t>
            </a:r>
            <a:r>
              <a:rPr lang="en-GB" altLang="en-US" dirty="0" err="1"/>
              <a:t>i</a:t>
            </a:r>
            <a:r>
              <a:rPr lang="en-GB" altLang="en-US" dirty="0"/>
              <a:t> </a:t>
            </a:r>
            <a:r>
              <a:rPr lang="en-GB" altLang="en-US" dirty="0" err="1"/>
              <a:t>ymarfer</a:t>
            </a:r>
            <a:endParaRPr lang="en-GB" altLang="en-US" dirty="0"/>
          </a:p>
        </p:txBody>
      </p:sp>
      <p:sp>
        <p:nvSpPr>
          <p:cNvPr id="3" name="Content Placeholder 2"/>
          <p:cNvSpPr>
            <a:spLocks noGrp="1"/>
          </p:cNvSpPr>
          <p:nvPr>
            <p:ph sz="half" idx="2"/>
          </p:nvPr>
        </p:nvSpPr>
        <p:spPr>
          <a:xfrm>
            <a:off x="4648200" y="1600200"/>
            <a:ext cx="4038600" cy="3989388"/>
          </a:xfrm>
        </p:spPr>
        <p:txBody>
          <a:bodyPr rtlCol="0">
            <a:normAutofit/>
          </a:bodyPr>
          <a:lstStyle/>
          <a:p>
            <a:pPr marL="0" indent="0" eaLnBrk="1" fontAlgn="auto" hangingPunct="1">
              <a:spcAft>
                <a:spcPts val="0"/>
              </a:spcAft>
              <a:buFontTx/>
              <a:buNone/>
              <a:defRPr/>
            </a:pPr>
            <a:r>
              <a:rPr lang="en-GB" i="1" dirty="0"/>
              <a:t>Characteristics of professional practice</a:t>
            </a:r>
          </a:p>
          <a:p>
            <a:pPr eaLnBrk="1" fontAlgn="auto" hangingPunct="1">
              <a:spcAft>
                <a:spcPts val="0"/>
              </a:spcAft>
              <a:defRPr/>
            </a:pPr>
            <a:r>
              <a:rPr lang="en-GB" i="1" dirty="0"/>
              <a:t>Conscious</a:t>
            </a:r>
          </a:p>
          <a:p>
            <a:pPr eaLnBrk="1" fontAlgn="auto" hangingPunct="1">
              <a:spcAft>
                <a:spcPts val="0"/>
              </a:spcAft>
              <a:defRPr/>
            </a:pPr>
            <a:r>
              <a:rPr lang="en-GB" i="1" dirty="0"/>
              <a:t>Critical</a:t>
            </a:r>
          </a:p>
          <a:p>
            <a:pPr eaLnBrk="1" fontAlgn="auto" hangingPunct="1">
              <a:spcAft>
                <a:spcPts val="0"/>
              </a:spcAft>
              <a:defRPr/>
            </a:pPr>
            <a:r>
              <a:rPr lang="en-GB" i="1" dirty="0"/>
              <a:t>Changes to practice</a:t>
            </a:r>
          </a:p>
        </p:txBody>
      </p:sp>
    </p:spTree>
    <p:extLst>
      <p:ext uri="{BB962C8B-B14F-4D97-AF65-F5344CB8AC3E}">
        <p14:creationId xmlns:p14="http://schemas.microsoft.com/office/powerpoint/2010/main" val="3604627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Lindon &amp; </a:t>
            </a:r>
            <a:r>
              <a:rPr lang="en-GB" dirty="0" err="1"/>
              <a:t>Trodd</a:t>
            </a:r>
            <a:r>
              <a:rPr lang="en-GB" dirty="0"/>
              <a:t>, 2016: 1</a:t>
            </a:r>
          </a:p>
        </p:txBody>
      </p:sp>
      <p:sp>
        <p:nvSpPr>
          <p:cNvPr id="5" name="Content Placeholder 4"/>
          <p:cNvSpPr>
            <a:spLocks noGrp="1"/>
          </p:cNvSpPr>
          <p:nvPr>
            <p:ph idx="1"/>
          </p:nvPr>
        </p:nvSpPr>
        <p:spPr/>
        <p:txBody>
          <a:bodyPr/>
          <a:lstStyle/>
          <a:p>
            <a:pPr marL="0" indent="0" algn="ctr">
              <a:buNone/>
            </a:pPr>
            <a:r>
              <a:rPr lang="en-GB" dirty="0"/>
              <a:t>‘Remember that, in the end, reflective practice is about the way you work, how you think about it, how you could improve your practice and how this could improve outcomes for the children and families in your care!’</a:t>
            </a:r>
          </a:p>
        </p:txBody>
      </p:sp>
    </p:spTree>
    <p:extLst>
      <p:ext uri="{BB962C8B-B14F-4D97-AF65-F5344CB8AC3E}">
        <p14:creationId xmlns:p14="http://schemas.microsoft.com/office/powerpoint/2010/main" val="37564985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fontScale="90000"/>
          </a:bodyPr>
          <a:lstStyle/>
          <a:p>
            <a:r>
              <a:rPr lang="en-GB" altLang="en-US" sz="3600"/>
              <a:t>Rôl yr ymarferwr blynyddoedd cynnar</a:t>
            </a:r>
            <a:br>
              <a:rPr lang="en-GB" altLang="en-US" sz="3600"/>
            </a:br>
            <a:r>
              <a:rPr lang="en-GB" altLang="en-US" sz="3600" i="1"/>
              <a:t>The role of the early years practitioner</a:t>
            </a:r>
            <a:endParaRPr lang="en-GB" altLang="en-US" sz="3600"/>
          </a:p>
        </p:txBody>
      </p:sp>
      <p:sp>
        <p:nvSpPr>
          <p:cNvPr id="33795" name="Content Placeholder 2"/>
          <p:cNvSpPr>
            <a:spLocks noGrp="1"/>
          </p:cNvSpPr>
          <p:nvPr>
            <p:ph sz="half" idx="1"/>
          </p:nvPr>
        </p:nvSpPr>
        <p:spPr>
          <a:xfrm>
            <a:off x="457200" y="1600200"/>
            <a:ext cx="4038600" cy="3989388"/>
          </a:xfrm>
        </p:spPr>
        <p:txBody>
          <a:bodyPr/>
          <a:lstStyle/>
          <a:p>
            <a:r>
              <a:rPr lang="en-GB" altLang="en-US"/>
              <a:t>Adfyfyrio</a:t>
            </a:r>
          </a:p>
          <a:p>
            <a:r>
              <a:rPr lang="en-GB" altLang="en-US"/>
              <a:t>Datblygiad broffesiynol parhaus</a:t>
            </a:r>
          </a:p>
          <a:p>
            <a:r>
              <a:rPr lang="en-GB" altLang="en-US"/>
              <a:t>Cydweithio ag eraill</a:t>
            </a:r>
          </a:p>
          <a:p>
            <a:r>
              <a:rPr lang="en-GB" altLang="en-US"/>
              <a:t>Datblygu arbenigedd</a:t>
            </a:r>
          </a:p>
          <a:p>
            <a:endParaRPr lang="en-GB" altLang="en-US"/>
          </a:p>
        </p:txBody>
      </p:sp>
      <p:sp>
        <p:nvSpPr>
          <p:cNvPr id="33796" name="Content Placeholder 3"/>
          <p:cNvSpPr>
            <a:spLocks noGrp="1"/>
          </p:cNvSpPr>
          <p:nvPr>
            <p:ph sz="half" idx="2"/>
          </p:nvPr>
        </p:nvSpPr>
        <p:spPr>
          <a:xfrm>
            <a:off x="4648200" y="1600200"/>
            <a:ext cx="4038600" cy="3989388"/>
          </a:xfrm>
        </p:spPr>
        <p:txBody>
          <a:bodyPr/>
          <a:lstStyle/>
          <a:p>
            <a:r>
              <a:rPr lang="en-GB" altLang="en-US" i="1"/>
              <a:t>Reflection</a:t>
            </a:r>
          </a:p>
          <a:p>
            <a:r>
              <a:rPr lang="en-GB" altLang="en-US" i="1"/>
              <a:t>Continuous professional development</a:t>
            </a:r>
          </a:p>
          <a:p>
            <a:r>
              <a:rPr lang="en-GB" altLang="en-US" i="1"/>
              <a:t>Working collaboratively</a:t>
            </a:r>
          </a:p>
          <a:p>
            <a:r>
              <a:rPr lang="en-GB" altLang="en-US" i="1"/>
              <a:t>Developing expertise</a:t>
            </a:r>
          </a:p>
        </p:txBody>
      </p:sp>
    </p:spTree>
    <p:extLst>
      <p:ext uri="{BB962C8B-B14F-4D97-AF65-F5344CB8AC3E}">
        <p14:creationId xmlns:p14="http://schemas.microsoft.com/office/powerpoint/2010/main" val="31540538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2663201"/>
            <a:ext cx="1584176" cy="369332"/>
          </a:xfrm>
          <a:prstGeom prst="rect">
            <a:avLst/>
          </a:prstGeom>
          <a:noFill/>
        </p:spPr>
        <p:txBody>
          <a:bodyPr wrap="square" rtlCol="0">
            <a:spAutoFit/>
          </a:bodyPr>
          <a:lstStyle/>
          <a:p>
            <a:r>
              <a:rPr lang="en-GB" dirty="0"/>
              <a:t>*</a:t>
            </a:r>
          </a:p>
        </p:txBody>
      </p:sp>
      <p:sp>
        <p:nvSpPr>
          <p:cNvPr id="3" name="Title 2"/>
          <p:cNvSpPr>
            <a:spLocks noGrp="1"/>
          </p:cNvSpPr>
          <p:nvPr>
            <p:ph type="title"/>
          </p:nvPr>
        </p:nvSpPr>
        <p:spPr/>
        <p:txBody>
          <a:bodyPr/>
          <a:lstStyle/>
          <a:p>
            <a:r>
              <a:rPr lang="en-GB" dirty="0" err="1"/>
              <a:t>Perspectif</a:t>
            </a:r>
            <a:r>
              <a:rPr lang="en-GB" dirty="0"/>
              <a:t>      Perspective </a:t>
            </a:r>
          </a:p>
        </p:txBody>
      </p:sp>
      <p:sp>
        <p:nvSpPr>
          <p:cNvPr id="4" name="Content Placeholder 3"/>
          <p:cNvSpPr>
            <a:spLocks noGrp="1"/>
          </p:cNvSpPr>
          <p:nvPr>
            <p:ph idx="1"/>
          </p:nvPr>
        </p:nvSpPr>
        <p:spPr/>
        <p:txBody>
          <a:bodyPr>
            <a:normAutofit fontScale="92500"/>
          </a:bodyPr>
          <a:lstStyle/>
          <a:p>
            <a:pPr marL="0" indent="0" algn="ctr">
              <a:buNone/>
            </a:pPr>
            <a:r>
              <a:rPr lang="en-GB" dirty="0" err="1"/>
              <a:t>Sawl</a:t>
            </a:r>
            <a:r>
              <a:rPr lang="en-GB" dirty="0"/>
              <a:t> </a:t>
            </a:r>
            <a:r>
              <a:rPr lang="en-GB" dirty="0" err="1"/>
              <a:t>seren</a:t>
            </a:r>
            <a:r>
              <a:rPr lang="en-GB" dirty="0"/>
              <a:t>?          How many stars?</a:t>
            </a:r>
          </a:p>
          <a:p>
            <a:pPr marL="0" indent="0" algn="ctr">
              <a:buNone/>
            </a:pPr>
            <a:endParaRPr lang="en-GB" dirty="0"/>
          </a:p>
          <a:p>
            <a:pPr marL="0" indent="0" algn="ctr">
              <a:buNone/>
            </a:pPr>
            <a:r>
              <a:rPr lang="en-GB" sz="11500" dirty="0">
                <a:solidFill>
                  <a:srgbClr val="FF0000"/>
                </a:solidFill>
              </a:rPr>
              <a:t>*</a:t>
            </a:r>
            <a:r>
              <a:rPr lang="en-GB" sz="11500" dirty="0"/>
              <a:t>+ </a:t>
            </a:r>
            <a:r>
              <a:rPr lang="en-GB" sz="11500" dirty="0">
                <a:solidFill>
                  <a:srgbClr val="FF0000"/>
                </a:solidFill>
              </a:rPr>
              <a:t>* *</a:t>
            </a:r>
            <a:r>
              <a:rPr lang="en-GB" sz="11500" dirty="0"/>
              <a:t> = </a:t>
            </a:r>
            <a:r>
              <a:rPr lang="en-GB" sz="11500" dirty="0">
                <a:solidFill>
                  <a:srgbClr val="FF0000"/>
                </a:solidFill>
              </a:rPr>
              <a:t>* * *</a:t>
            </a:r>
          </a:p>
        </p:txBody>
      </p:sp>
    </p:spTree>
    <p:extLst>
      <p:ext uri="{BB962C8B-B14F-4D97-AF65-F5344CB8AC3E}">
        <p14:creationId xmlns:p14="http://schemas.microsoft.com/office/powerpoint/2010/main" val="35604506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4"/>
          <p:cNvSpPr>
            <a:spLocks noGrp="1"/>
          </p:cNvSpPr>
          <p:nvPr>
            <p:ph type="title"/>
          </p:nvPr>
        </p:nvSpPr>
        <p:spPr/>
        <p:txBody>
          <a:bodyPr/>
          <a:lstStyle/>
          <a:p>
            <a:endParaRPr lang="en-GB" altLang="en-US"/>
          </a:p>
        </p:txBody>
      </p:sp>
      <p:sp>
        <p:nvSpPr>
          <p:cNvPr id="19459" name="Content Placeholder 5"/>
          <p:cNvSpPr>
            <a:spLocks noGrp="1"/>
          </p:cNvSpPr>
          <p:nvPr>
            <p:ph idx="1"/>
          </p:nvPr>
        </p:nvSpPr>
        <p:spPr>
          <a:xfrm>
            <a:off x="457200" y="1600200"/>
            <a:ext cx="8229600" cy="3916363"/>
          </a:xfrm>
        </p:spPr>
        <p:txBody>
          <a:bodyPr>
            <a:normAutofit lnSpcReduction="10000"/>
          </a:bodyPr>
          <a:lstStyle/>
          <a:p>
            <a:r>
              <a:rPr lang="en-GB" altLang="en-US" b="1" dirty="0"/>
              <a:t>‘If children experience high quality early education and care, this can have a lasting, positive impact on educational outcomes and more…. We know that high quality provision matters and that poor and mediocre provision will not benefit children’.     </a:t>
            </a:r>
            <a:r>
              <a:rPr lang="en-GB" altLang="en-US" sz="2800" b="1" dirty="0"/>
              <a:t>(</a:t>
            </a:r>
            <a:r>
              <a:rPr lang="en-GB" altLang="en-US" sz="2800" b="1" dirty="0" err="1"/>
              <a:t>Nutbrown</a:t>
            </a:r>
            <a:r>
              <a:rPr lang="en-GB" altLang="en-US" sz="2800" b="1" dirty="0"/>
              <a:t>,  2012, pp.12-13).</a:t>
            </a:r>
            <a:endParaRPr lang="en-GB" altLang="en-US" dirty="0"/>
          </a:p>
          <a:p>
            <a:endParaRPr lang="en-GB" altLang="en-US" dirty="0"/>
          </a:p>
        </p:txBody>
      </p:sp>
    </p:spTree>
    <p:extLst>
      <p:ext uri="{BB962C8B-B14F-4D97-AF65-F5344CB8AC3E}">
        <p14:creationId xmlns:p14="http://schemas.microsoft.com/office/powerpoint/2010/main" val="413521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84213" y="476250"/>
            <a:ext cx="7772400" cy="1079500"/>
          </a:xfrm>
        </p:spPr>
        <p:txBody>
          <a:bodyPr>
            <a:normAutofit fontScale="90000"/>
          </a:bodyPr>
          <a:lstStyle/>
          <a:p>
            <a:pPr eaLnBrk="1" hangingPunct="1"/>
            <a:r>
              <a:rPr lang="en-GB" altLang="en-US" sz="4000" noProof="1"/>
              <a:t>Dysgu o Brofiad</a:t>
            </a:r>
            <a:br>
              <a:rPr lang="en-GB" altLang="en-US" sz="4000" noProof="1"/>
            </a:br>
            <a:r>
              <a:rPr lang="en-GB" altLang="en-US" sz="4000" i="1" noProof="1"/>
              <a:t>Learning From Experience</a:t>
            </a:r>
            <a:br>
              <a:rPr lang="en-GB" altLang="en-US" sz="4000" noProof="1"/>
            </a:br>
            <a:endParaRPr lang="en-GB" altLang="en-US" sz="4000" noProof="1"/>
          </a:p>
        </p:txBody>
      </p:sp>
      <p:sp>
        <p:nvSpPr>
          <p:cNvPr id="21507" name="Rectangle 3"/>
          <p:cNvSpPr>
            <a:spLocks noGrp="1" noChangeArrowheads="1"/>
          </p:cNvSpPr>
          <p:nvPr>
            <p:ph type="body" sz="half" idx="1"/>
          </p:nvPr>
        </p:nvSpPr>
        <p:spPr>
          <a:xfrm>
            <a:off x="457200" y="1600200"/>
            <a:ext cx="4038600" cy="4525963"/>
          </a:xfrm>
        </p:spPr>
        <p:txBody>
          <a:bodyPr/>
          <a:lstStyle/>
          <a:p>
            <a:pPr eaLnBrk="1" hangingPunct="1">
              <a:lnSpc>
                <a:spcPct val="90000"/>
              </a:lnSpc>
            </a:pPr>
            <a:r>
              <a:rPr lang="en-GB" altLang="en-US" sz="2400" noProof="1"/>
              <a:t>Nid yw adfyfyrio yn nod ynddo’i hun</a:t>
            </a:r>
          </a:p>
          <a:p>
            <a:pPr eaLnBrk="1" hangingPunct="1">
              <a:lnSpc>
                <a:spcPct val="90000"/>
              </a:lnSpc>
            </a:pPr>
            <a:r>
              <a:rPr lang="en-GB" altLang="en-US" sz="2400" noProof="1"/>
              <a:t>Y pwrpas yw dysgu a pharatoi ar gyfer profiadau pellach fel y gallwn weithredu mewn ffyrdd mwy ystyriol a gwybodus. </a:t>
            </a:r>
          </a:p>
          <a:p>
            <a:pPr eaLnBrk="1" hangingPunct="1">
              <a:lnSpc>
                <a:spcPct val="90000"/>
              </a:lnSpc>
            </a:pPr>
            <a:r>
              <a:rPr lang="en-GB" altLang="en-US" sz="2400" noProof="1"/>
              <a:t>Ffyrdd newydd / mwy priodol o wneud pethau</a:t>
            </a:r>
            <a:endParaRPr lang="en-GB" altLang="en-US" sz="2800" noProof="1"/>
          </a:p>
        </p:txBody>
      </p:sp>
      <p:sp>
        <p:nvSpPr>
          <p:cNvPr id="21508" name="Rectangle 5"/>
          <p:cNvSpPr>
            <a:spLocks noGrp="1" noChangeArrowheads="1"/>
          </p:cNvSpPr>
          <p:nvPr>
            <p:ph type="body" sz="half" idx="4294967295"/>
          </p:nvPr>
        </p:nvSpPr>
        <p:spPr>
          <a:xfrm>
            <a:off x="4648200" y="1600200"/>
            <a:ext cx="4038600" cy="4525963"/>
          </a:xfrm>
        </p:spPr>
        <p:txBody>
          <a:bodyPr/>
          <a:lstStyle/>
          <a:p>
            <a:pPr eaLnBrk="1" hangingPunct="1">
              <a:lnSpc>
                <a:spcPct val="90000"/>
              </a:lnSpc>
            </a:pPr>
            <a:r>
              <a:rPr lang="en-GB" altLang="en-US" sz="2400" i="1" noProof="1"/>
              <a:t>Reflection is not an end in itself</a:t>
            </a:r>
          </a:p>
          <a:p>
            <a:pPr eaLnBrk="1" hangingPunct="1">
              <a:lnSpc>
                <a:spcPct val="90000"/>
              </a:lnSpc>
            </a:pPr>
            <a:r>
              <a:rPr lang="en-GB" altLang="en-US" sz="2400" i="1" noProof="1"/>
              <a:t>The purpose is to learn and prepare for further experiences so we can act in more informed thoughtful ways. </a:t>
            </a:r>
          </a:p>
          <a:p>
            <a:pPr eaLnBrk="1" hangingPunct="1">
              <a:lnSpc>
                <a:spcPct val="90000"/>
              </a:lnSpc>
            </a:pPr>
            <a:r>
              <a:rPr lang="en-GB" altLang="en-US" sz="2400" i="1" noProof="1"/>
              <a:t>New / more appropriate ways of doing things. </a:t>
            </a:r>
          </a:p>
          <a:p>
            <a:pPr eaLnBrk="1" hangingPunct="1">
              <a:lnSpc>
                <a:spcPct val="90000"/>
              </a:lnSpc>
            </a:pPr>
            <a:endParaRPr lang="en-GB" altLang="en-US" sz="2400" noProof="1"/>
          </a:p>
        </p:txBody>
      </p:sp>
    </p:spTree>
    <p:extLst>
      <p:ext uri="{BB962C8B-B14F-4D97-AF65-F5344CB8AC3E}">
        <p14:creationId xmlns:p14="http://schemas.microsoft.com/office/powerpoint/2010/main" val="12878255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Quality Interactions in the Early Years</a:t>
            </a:r>
          </a:p>
          <a:p>
            <a:r>
              <a:rPr lang="en-GB" dirty="0">
                <a:hlinkClick r:id="rId3"/>
              </a:rPr>
              <a:t>https://www.youtube.com/watch?v=efeizNuuEo0</a:t>
            </a:r>
            <a:r>
              <a:rPr lang="en-GB" dirty="0"/>
              <a:t> </a:t>
            </a:r>
          </a:p>
        </p:txBody>
      </p:sp>
    </p:spTree>
    <p:extLst>
      <p:ext uri="{BB962C8B-B14F-4D97-AF65-F5344CB8AC3E}">
        <p14:creationId xmlns:p14="http://schemas.microsoft.com/office/powerpoint/2010/main" val="10461952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normAutofit fontScale="90000"/>
          </a:bodyPr>
          <a:lstStyle/>
          <a:p>
            <a:r>
              <a:rPr lang="en-GB" altLang="en-US" sz="3600" dirty="0" err="1"/>
              <a:t>Adnabod</a:t>
            </a:r>
            <a:r>
              <a:rPr lang="en-GB" altLang="en-US" sz="3600" dirty="0"/>
              <a:t> a </a:t>
            </a:r>
            <a:r>
              <a:rPr lang="en-GB" altLang="en-US" sz="3600" dirty="0" err="1"/>
              <a:t>mesur</a:t>
            </a:r>
            <a:r>
              <a:rPr lang="en-GB" altLang="en-US" sz="3600" dirty="0"/>
              <a:t> </a:t>
            </a:r>
            <a:r>
              <a:rPr lang="en-GB" altLang="en-US" sz="3600" dirty="0" err="1"/>
              <a:t>ansawdd</a:t>
            </a:r>
            <a:br>
              <a:rPr lang="en-GB" altLang="en-US" sz="3600" dirty="0"/>
            </a:br>
            <a:r>
              <a:rPr lang="en-GB" altLang="en-US" sz="3600" i="1" dirty="0"/>
              <a:t>Recognising and measuring quality</a:t>
            </a:r>
            <a:endParaRPr lang="en-GB" altLang="en-US" sz="3600" dirty="0"/>
          </a:p>
        </p:txBody>
      </p:sp>
      <p:sp>
        <p:nvSpPr>
          <p:cNvPr id="3" name="Content Placeholder 2"/>
          <p:cNvSpPr>
            <a:spLocks noGrp="1"/>
          </p:cNvSpPr>
          <p:nvPr>
            <p:ph sz="half" idx="1"/>
          </p:nvPr>
        </p:nvSpPr>
        <p:spPr>
          <a:xfrm>
            <a:off x="457200" y="1600200"/>
            <a:ext cx="4038600" cy="3989388"/>
          </a:xfrm>
        </p:spPr>
        <p:txBody>
          <a:bodyPr/>
          <a:lstStyle/>
          <a:p>
            <a:pPr>
              <a:defRPr/>
            </a:pPr>
            <a:r>
              <a:rPr lang="en-GB" dirty="0" err="1"/>
              <a:t>Gweld</a:t>
            </a:r>
            <a:r>
              <a:rPr lang="en-GB" dirty="0"/>
              <a:t> a </a:t>
            </a:r>
            <a:r>
              <a:rPr lang="en-GB" dirty="0" err="1"/>
              <a:t>chlywed</a:t>
            </a:r>
            <a:endParaRPr lang="en-GB" dirty="0"/>
          </a:p>
          <a:p>
            <a:pPr>
              <a:defRPr/>
            </a:pPr>
            <a:r>
              <a:rPr lang="en-GB" dirty="0" err="1"/>
              <a:t>Arsylwi</a:t>
            </a:r>
            <a:endParaRPr lang="en-GB" dirty="0"/>
          </a:p>
          <a:p>
            <a:pPr>
              <a:defRPr/>
            </a:pPr>
            <a:r>
              <a:rPr lang="en-GB" dirty="0" err="1"/>
              <a:t>Dealltwriaeth</a:t>
            </a:r>
            <a:endParaRPr lang="en-GB" dirty="0"/>
          </a:p>
          <a:p>
            <a:pPr>
              <a:defRPr/>
            </a:pPr>
            <a:r>
              <a:rPr lang="en-GB" dirty="0" err="1"/>
              <a:t>Lles</a:t>
            </a:r>
            <a:endParaRPr lang="en-GB" dirty="0"/>
          </a:p>
          <a:p>
            <a:pPr>
              <a:defRPr/>
            </a:pPr>
            <a:r>
              <a:rPr lang="en-GB" dirty="0" err="1"/>
              <a:t>Datblygiad</a:t>
            </a:r>
            <a:endParaRPr lang="en-GB" dirty="0"/>
          </a:p>
          <a:p>
            <a:pPr>
              <a:defRPr/>
            </a:pPr>
            <a:r>
              <a:rPr lang="en-GB" dirty="0" err="1"/>
              <a:t>Deilliannau</a:t>
            </a:r>
            <a:endParaRPr lang="en-GB" dirty="0"/>
          </a:p>
          <a:p>
            <a:pPr marL="0" indent="0">
              <a:buFont typeface="Arial" panose="020B0604020202020204" pitchFamily="34" charset="0"/>
              <a:buNone/>
              <a:defRPr/>
            </a:pPr>
            <a:endParaRPr lang="en-GB" dirty="0"/>
          </a:p>
        </p:txBody>
      </p:sp>
      <p:sp>
        <p:nvSpPr>
          <p:cNvPr id="31748" name="Content Placeholder 3"/>
          <p:cNvSpPr>
            <a:spLocks noGrp="1"/>
          </p:cNvSpPr>
          <p:nvPr>
            <p:ph sz="half" idx="2"/>
          </p:nvPr>
        </p:nvSpPr>
        <p:spPr>
          <a:xfrm>
            <a:off x="4648200" y="1600200"/>
            <a:ext cx="4038600" cy="3989388"/>
          </a:xfrm>
        </p:spPr>
        <p:txBody>
          <a:bodyPr/>
          <a:lstStyle/>
          <a:p>
            <a:r>
              <a:rPr lang="en-GB" altLang="en-US" i="1"/>
              <a:t>Looking and listening</a:t>
            </a:r>
          </a:p>
          <a:p>
            <a:r>
              <a:rPr lang="en-GB" altLang="en-US" i="1"/>
              <a:t>Observation</a:t>
            </a:r>
          </a:p>
          <a:p>
            <a:r>
              <a:rPr lang="en-GB" altLang="en-US" i="1"/>
              <a:t>Understanding</a:t>
            </a:r>
          </a:p>
          <a:p>
            <a:r>
              <a:rPr lang="en-GB" altLang="en-US" i="1"/>
              <a:t>Well-being</a:t>
            </a:r>
          </a:p>
          <a:p>
            <a:r>
              <a:rPr lang="en-GB" altLang="en-US" i="1"/>
              <a:t>Development </a:t>
            </a:r>
          </a:p>
          <a:p>
            <a:r>
              <a:rPr lang="en-GB" altLang="en-US" i="1"/>
              <a:t>Outcomes</a:t>
            </a:r>
          </a:p>
          <a:p>
            <a:endParaRPr lang="en-GB" altLang="en-US" i="1"/>
          </a:p>
          <a:p>
            <a:endParaRPr lang="en-GB" altLang="en-US" i="1"/>
          </a:p>
        </p:txBody>
      </p:sp>
    </p:spTree>
    <p:extLst>
      <p:ext uri="{BB962C8B-B14F-4D97-AF65-F5344CB8AC3E}">
        <p14:creationId xmlns:p14="http://schemas.microsoft.com/office/powerpoint/2010/main" val="16436348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Arsylwi</a:t>
            </a:r>
            <a:r>
              <a:rPr lang="en-GB" dirty="0"/>
              <a:t> ac </a:t>
            </a:r>
            <a:r>
              <a:rPr lang="en-GB" dirty="0" err="1"/>
              <a:t>adfyfyrio</a:t>
            </a:r>
            <a:br>
              <a:rPr lang="en-GB" dirty="0"/>
            </a:br>
            <a:r>
              <a:rPr lang="en-GB" dirty="0"/>
              <a:t>Observation and reflection</a:t>
            </a:r>
          </a:p>
        </p:txBody>
      </p:sp>
      <p:sp>
        <p:nvSpPr>
          <p:cNvPr id="3" name="Content Placeholder 2"/>
          <p:cNvSpPr>
            <a:spLocks noGrp="1"/>
          </p:cNvSpPr>
          <p:nvPr>
            <p:ph sz="half" idx="1"/>
          </p:nvPr>
        </p:nvSpPr>
        <p:spPr/>
        <p:txBody>
          <a:bodyPr/>
          <a:lstStyle/>
          <a:p>
            <a:r>
              <a:rPr lang="en-GB" dirty="0" err="1"/>
              <a:t>Gweld</a:t>
            </a:r>
            <a:endParaRPr lang="en-GB" dirty="0"/>
          </a:p>
          <a:p>
            <a:r>
              <a:rPr lang="en-GB" dirty="0" err="1"/>
              <a:t>Arsylwi</a:t>
            </a:r>
            <a:endParaRPr lang="en-GB" dirty="0"/>
          </a:p>
          <a:p>
            <a:r>
              <a:rPr lang="en-GB" dirty="0" err="1"/>
              <a:t>Bwriad</a:t>
            </a:r>
            <a:endParaRPr lang="en-GB" dirty="0"/>
          </a:p>
          <a:p>
            <a:r>
              <a:rPr lang="en-GB" dirty="0" err="1"/>
              <a:t>Dysgu</a:t>
            </a:r>
            <a:endParaRPr lang="en-GB" dirty="0"/>
          </a:p>
          <a:p>
            <a:r>
              <a:rPr lang="en-GB" dirty="0" err="1"/>
              <a:t>Adfyfyrio</a:t>
            </a:r>
            <a:endParaRPr lang="en-GB" dirty="0"/>
          </a:p>
          <a:p>
            <a:r>
              <a:rPr lang="en-GB" dirty="0" err="1"/>
              <a:t>Gweithredu</a:t>
            </a:r>
            <a:r>
              <a:rPr lang="en-GB" dirty="0"/>
              <a:t> </a:t>
            </a:r>
          </a:p>
        </p:txBody>
      </p:sp>
      <p:sp>
        <p:nvSpPr>
          <p:cNvPr id="4" name="Content Placeholder 3"/>
          <p:cNvSpPr>
            <a:spLocks noGrp="1"/>
          </p:cNvSpPr>
          <p:nvPr>
            <p:ph sz="half" idx="2"/>
          </p:nvPr>
        </p:nvSpPr>
        <p:spPr/>
        <p:txBody>
          <a:bodyPr/>
          <a:lstStyle/>
          <a:p>
            <a:r>
              <a:rPr lang="en-GB" dirty="0"/>
              <a:t>Seeing</a:t>
            </a:r>
          </a:p>
          <a:p>
            <a:r>
              <a:rPr lang="en-GB" dirty="0"/>
              <a:t>Observing</a:t>
            </a:r>
          </a:p>
          <a:p>
            <a:r>
              <a:rPr lang="en-GB" dirty="0"/>
              <a:t>Intention</a:t>
            </a:r>
          </a:p>
          <a:p>
            <a:r>
              <a:rPr lang="en-GB" dirty="0"/>
              <a:t>Learning</a:t>
            </a:r>
          </a:p>
          <a:p>
            <a:r>
              <a:rPr lang="en-GB" dirty="0"/>
              <a:t>Reflection</a:t>
            </a:r>
          </a:p>
          <a:p>
            <a:r>
              <a:rPr lang="en-GB" dirty="0"/>
              <a:t>Action </a:t>
            </a:r>
          </a:p>
        </p:txBody>
      </p:sp>
    </p:spTree>
    <p:extLst>
      <p:ext uri="{BB962C8B-B14F-4D97-AF65-F5344CB8AC3E}">
        <p14:creationId xmlns:p14="http://schemas.microsoft.com/office/powerpoint/2010/main" val="10272903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Arsylwad</a:t>
            </a:r>
            <a:r>
              <a:rPr lang="en-GB" dirty="0"/>
              <a:t> 1     Observation 1</a:t>
            </a:r>
          </a:p>
        </p:txBody>
      </p:sp>
      <p:sp>
        <p:nvSpPr>
          <p:cNvPr id="5" name="Content Placeholder 4"/>
          <p:cNvSpPr>
            <a:spLocks noGrp="1"/>
          </p:cNvSpPr>
          <p:nvPr>
            <p:ph idx="1"/>
          </p:nvPr>
        </p:nvSpPr>
        <p:spPr/>
        <p:txBody>
          <a:bodyPr/>
          <a:lstStyle/>
          <a:p>
            <a:r>
              <a:rPr lang="en-GB" dirty="0">
                <a:hlinkClick r:id="rId3"/>
              </a:rPr>
              <a:t>https://www.youtube.com/watch?v=ig3oAzod6Xk</a:t>
            </a:r>
            <a:r>
              <a:rPr lang="en-GB" dirty="0"/>
              <a:t> </a:t>
            </a:r>
          </a:p>
          <a:p>
            <a:r>
              <a:rPr lang="en-GB" dirty="0" err="1"/>
              <a:t>Arsylwch</a:t>
            </a:r>
            <a:r>
              <a:rPr lang="en-GB" dirty="0"/>
              <a:t> ac </a:t>
            </a:r>
            <a:r>
              <a:rPr lang="en-GB" dirty="0" err="1"/>
              <a:t>yna</a:t>
            </a:r>
            <a:r>
              <a:rPr lang="en-GB" dirty="0"/>
              <a:t> </a:t>
            </a:r>
            <a:r>
              <a:rPr lang="en-GB" dirty="0" err="1"/>
              <a:t>trafodwch</a:t>
            </a:r>
            <a:endParaRPr lang="en-GB" dirty="0"/>
          </a:p>
          <a:p>
            <a:r>
              <a:rPr lang="en-GB" i="1" dirty="0"/>
              <a:t>Observe and then discuss</a:t>
            </a:r>
          </a:p>
        </p:txBody>
      </p:sp>
    </p:spTree>
    <p:extLst>
      <p:ext uri="{BB962C8B-B14F-4D97-AF65-F5344CB8AC3E}">
        <p14:creationId xmlns:p14="http://schemas.microsoft.com/office/powerpoint/2010/main" val="41768792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Arsylwad</a:t>
            </a:r>
            <a:r>
              <a:rPr lang="en-GB" dirty="0"/>
              <a:t> 2    Observation 2</a:t>
            </a:r>
          </a:p>
        </p:txBody>
      </p:sp>
      <p:sp>
        <p:nvSpPr>
          <p:cNvPr id="3" name="Content Placeholder 2"/>
          <p:cNvSpPr>
            <a:spLocks noGrp="1"/>
          </p:cNvSpPr>
          <p:nvPr>
            <p:ph idx="1"/>
          </p:nvPr>
        </p:nvSpPr>
        <p:spPr/>
        <p:txBody>
          <a:bodyPr/>
          <a:lstStyle/>
          <a:p>
            <a:r>
              <a:rPr lang="en-GB" dirty="0">
                <a:hlinkClick r:id="rId3"/>
              </a:rPr>
              <a:t>https://www.youtube.com/watch?v=GSR8PIGLkZY</a:t>
            </a:r>
            <a:endParaRPr lang="en-GB" dirty="0"/>
          </a:p>
          <a:p>
            <a:r>
              <a:rPr lang="en-GB" dirty="0"/>
              <a:t>Engaging with babies and toddlers</a:t>
            </a:r>
          </a:p>
        </p:txBody>
      </p:sp>
    </p:spTree>
    <p:extLst>
      <p:ext uri="{BB962C8B-B14F-4D97-AF65-F5344CB8AC3E}">
        <p14:creationId xmlns:p14="http://schemas.microsoft.com/office/powerpoint/2010/main" val="4296857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634082"/>
          </a:xfrm>
        </p:spPr>
        <p:txBody>
          <a:bodyPr>
            <a:normAutofit fontScale="90000"/>
          </a:bodyPr>
          <a:lstStyle/>
          <a:p>
            <a:r>
              <a:rPr lang="en-GB" dirty="0"/>
              <a:t>EPPE + REPEY</a:t>
            </a:r>
          </a:p>
        </p:txBody>
      </p:sp>
      <p:sp>
        <p:nvSpPr>
          <p:cNvPr id="6" name="Content Placeholder 5"/>
          <p:cNvSpPr>
            <a:spLocks noGrp="1"/>
          </p:cNvSpPr>
          <p:nvPr>
            <p:ph idx="1"/>
          </p:nvPr>
        </p:nvSpPr>
        <p:spPr>
          <a:xfrm>
            <a:off x="457200" y="1052736"/>
            <a:ext cx="8229600" cy="4464497"/>
          </a:xfrm>
        </p:spPr>
        <p:txBody>
          <a:bodyPr>
            <a:normAutofit fontScale="92500" lnSpcReduction="10000"/>
          </a:bodyPr>
          <a:lstStyle/>
          <a:p>
            <a:r>
              <a:rPr lang="en-GB" dirty="0"/>
              <a:t>Researching Effective Pedagogy in the Early Years</a:t>
            </a:r>
          </a:p>
          <a:p>
            <a:r>
              <a:rPr lang="en-GB" dirty="0" err="1"/>
              <a:t>Siraj</a:t>
            </a:r>
            <a:r>
              <a:rPr lang="en-GB" dirty="0"/>
              <a:t>-Blatchford, I., Sylva, K., </a:t>
            </a:r>
            <a:r>
              <a:rPr lang="en-GB" dirty="0" err="1"/>
              <a:t>Muttock</a:t>
            </a:r>
            <a:r>
              <a:rPr lang="en-GB" dirty="0"/>
              <a:t>, S.,  </a:t>
            </a:r>
            <a:r>
              <a:rPr lang="en-GB" dirty="0" err="1"/>
              <a:t>Gilden</a:t>
            </a:r>
            <a:r>
              <a:rPr lang="en-GB" dirty="0"/>
              <a:t>, R. and Bell, D.</a:t>
            </a:r>
          </a:p>
          <a:p>
            <a:pPr marL="0" indent="0">
              <a:buNone/>
            </a:pPr>
            <a:endParaRPr lang="en-GB" dirty="0"/>
          </a:p>
          <a:p>
            <a:r>
              <a:rPr lang="en-GB" dirty="0"/>
              <a:t>The Effective Provision for Pre-school Education project</a:t>
            </a:r>
          </a:p>
          <a:p>
            <a:r>
              <a:rPr lang="en-GB" dirty="0"/>
              <a:t>Sylva, K., </a:t>
            </a:r>
            <a:r>
              <a:rPr lang="en-GB" dirty="0" err="1"/>
              <a:t>Melhuish</a:t>
            </a:r>
            <a:r>
              <a:rPr lang="en-GB" dirty="0"/>
              <a:t>, T.,  Sammons, P., </a:t>
            </a:r>
            <a:r>
              <a:rPr lang="en-GB" dirty="0" err="1"/>
              <a:t>Siraj</a:t>
            </a:r>
            <a:r>
              <a:rPr lang="en-GB" dirty="0"/>
              <a:t>-Blatchford, I. and Taggart, B.</a:t>
            </a:r>
          </a:p>
          <a:p>
            <a:endParaRPr lang="en-GB" dirty="0"/>
          </a:p>
        </p:txBody>
      </p:sp>
    </p:spTree>
    <p:extLst>
      <p:ext uri="{BB962C8B-B14F-4D97-AF65-F5344CB8AC3E}">
        <p14:creationId xmlns:p14="http://schemas.microsoft.com/office/powerpoint/2010/main" val="3584600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Gwasanaethau</a:t>
            </a:r>
            <a:r>
              <a:rPr lang="en-GB" dirty="0"/>
              <a:t> o </a:t>
            </a:r>
            <a:r>
              <a:rPr lang="en-GB" dirty="0" err="1"/>
              <a:t>ansawdd</a:t>
            </a:r>
            <a:br>
              <a:rPr lang="en-GB" dirty="0"/>
            </a:br>
            <a:r>
              <a:rPr lang="en-GB" dirty="0"/>
              <a:t>Quality services</a:t>
            </a:r>
          </a:p>
        </p:txBody>
      </p:sp>
      <p:sp>
        <p:nvSpPr>
          <p:cNvPr id="4" name="Content Placeholder 3"/>
          <p:cNvSpPr>
            <a:spLocks noGrp="1"/>
          </p:cNvSpPr>
          <p:nvPr>
            <p:ph sz="half" idx="1"/>
          </p:nvPr>
        </p:nvSpPr>
        <p:spPr/>
        <p:txBody>
          <a:bodyPr>
            <a:normAutofit lnSpcReduction="10000"/>
          </a:bodyPr>
          <a:lstStyle/>
          <a:p>
            <a:r>
              <a:rPr lang="en-GB" dirty="0" err="1"/>
              <a:t>Estyn</a:t>
            </a:r>
            <a:r>
              <a:rPr lang="en-GB" dirty="0"/>
              <a:t> (</a:t>
            </a:r>
            <a:r>
              <a:rPr lang="en-GB" dirty="0" err="1"/>
              <a:t>Cymru</a:t>
            </a:r>
            <a:r>
              <a:rPr lang="en-GB" dirty="0"/>
              <a:t>)</a:t>
            </a:r>
          </a:p>
          <a:p>
            <a:r>
              <a:rPr lang="en-GB" dirty="0" err="1"/>
              <a:t>Arolygaeth</a:t>
            </a:r>
            <a:r>
              <a:rPr lang="en-GB" dirty="0"/>
              <a:t> </a:t>
            </a:r>
            <a:r>
              <a:rPr lang="en-GB" dirty="0" err="1"/>
              <a:t>Gofal</a:t>
            </a:r>
            <a:r>
              <a:rPr lang="en-GB" dirty="0"/>
              <a:t> </a:t>
            </a:r>
            <a:r>
              <a:rPr lang="en-GB" dirty="0" err="1"/>
              <a:t>Cymru</a:t>
            </a:r>
            <a:endParaRPr lang="en-GB" dirty="0"/>
          </a:p>
          <a:p>
            <a:r>
              <a:rPr lang="en-GB" dirty="0"/>
              <a:t>Ofsted (</a:t>
            </a:r>
            <a:r>
              <a:rPr lang="en-GB" dirty="0" err="1"/>
              <a:t>Lloegr</a:t>
            </a:r>
            <a:r>
              <a:rPr lang="en-GB" dirty="0"/>
              <a:t>)</a:t>
            </a:r>
          </a:p>
          <a:p>
            <a:r>
              <a:rPr lang="en-GB" dirty="0" err="1"/>
              <a:t>Gofynion</a:t>
            </a:r>
            <a:r>
              <a:rPr lang="en-GB" dirty="0"/>
              <a:t> </a:t>
            </a:r>
            <a:r>
              <a:rPr lang="en-GB" dirty="0" err="1"/>
              <a:t>sefydliadol</a:t>
            </a:r>
            <a:r>
              <a:rPr lang="en-GB" dirty="0"/>
              <a:t> – </a:t>
            </a:r>
            <a:r>
              <a:rPr lang="en-GB" dirty="0" err="1"/>
              <a:t>Mudiad</a:t>
            </a:r>
            <a:r>
              <a:rPr lang="en-GB" dirty="0"/>
              <a:t> </a:t>
            </a:r>
            <a:r>
              <a:rPr lang="en-GB" dirty="0" err="1"/>
              <a:t>Meithrin</a:t>
            </a:r>
            <a:r>
              <a:rPr lang="en-GB" dirty="0"/>
              <a:t>, PACEY, </a:t>
            </a:r>
            <a:r>
              <a:rPr lang="en-GB" dirty="0" err="1"/>
              <a:t>Dechrau’n</a:t>
            </a:r>
            <a:r>
              <a:rPr lang="en-GB" dirty="0"/>
              <a:t> </a:t>
            </a:r>
            <a:r>
              <a:rPr lang="en-GB" dirty="0" err="1"/>
              <a:t>Deg</a:t>
            </a:r>
            <a:r>
              <a:rPr lang="en-GB" dirty="0"/>
              <a:t>, </a:t>
            </a:r>
            <a:r>
              <a:rPr lang="en-GB" dirty="0" err="1"/>
              <a:t>Chwarae</a:t>
            </a:r>
            <a:r>
              <a:rPr lang="en-GB" dirty="0"/>
              <a:t> </a:t>
            </a:r>
            <a:r>
              <a:rPr lang="en-GB" dirty="0" err="1"/>
              <a:t>Cymru</a:t>
            </a:r>
            <a:endParaRPr lang="en-GB" dirty="0"/>
          </a:p>
          <a:p>
            <a:endParaRPr lang="en-GB" dirty="0"/>
          </a:p>
        </p:txBody>
      </p:sp>
      <p:sp>
        <p:nvSpPr>
          <p:cNvPr id="5" name="Content Placeholder 4"/>
          <p:cNvSpPr>
            <a:spLocks noGrp="1"/>
          </p:cNvSpPr>
          <p:nvPr>
            <p:ph sz="half" idx="2"/>
          </p:nvPr>
        </p:nvSpPr>
        <p:spPr/>
        <p:txBody>
          <a:bodyPr>
            <a:normAutofit lnSpcReduction="10000"/>
          </a:bodyPr>
          <a:lstStyle/>
          <a:p>
            <a:r>
              <a:rPr lang="en-GB" dirty="0" err="1"/>
              <a:t>Estyn</a:t>
            </a:r>
            <a:r>
              <a:rPr lang="en-GB" dirty="0"/>
              <a:t> (Wales)</a:t>
            </a:r>
          </a:p>
          <a:p>
            <a:r>
              <a:rPr lang="en-GB" dirty="0"/>
              <a:t>Care Inspectorate Wales</a:t>
            </a:r>
          </a:p>
          <a:p>
            <a:r>
              <a:rPr lang="en-GB" dirty="0"/>
              <a:t>Ofsted (England)</a:t>
            </a:r>
          </a:p>
          <a:p>
            <a:r>
              <a:rPr lang="en-GB" dirty="0"/>
              <a:t>Organisational requirements – </a:t>
            </a:r>
            <a:r>
              <a:rPr lang="en-GB" dirty="0" err="1"/>
              <a:t>Mudiad</a:t>
            </a:r>
            <a:r>
              <a:rPr lang="en-GB" dirty="0"/>
              <a:t> </a:t>
            </a:r>
            <a:r>
              <a:rPr lang="en-GB" dirty="0" err="1"/>
              <a:t>Meithrin</a:t>
            </a:r>
            <a:r>
              <a:rPr lang="en-GB" dirty="0"/>
              <a:t>, PACEY, Flying Start, Play Wales</a:t>
            </a:r>
          </a:p>
        </p:txBody>
      </p:sp>
    </p:spTree>
    <p:extLst>
      <p:ext uri="{BB962C8B-B14F-4D97-AF65-F5344CB8AC3E}">
        <p14:creationId xmlns:p14="http://schemas.microsoft.com/office/powerpoint/2010/main" val="18203276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C1405-135B-4144-95D8-41EB83390412}"/>
              </a:ext>
            </a:extLst>
          </p:cNvPr>
          <p:cNvSpPr>
            <a:spLocks noGrp="1"/>
          </p:cNvSpPr>
          <p:nvPr>
            <p:ph type="title"/>
          </p:nvPr>
        </p:nvSpPr>
        <p:spPr/>
        <p:txBody>
          <a:bodyPr/>
          <a:lstStyle/>
          <a:p>
            <a:r>
              <a:rPr lang="en-GB" dirty="0"/>
              <a:t>ESTYN</a:t>
            </a:r>
          </a:p>
        </p:txBody>
      </p:sp>
      <p:sp>
        <p:nvSpPr>
          <p:cNvPr id="5" name="Content Placeholder 4">
            <a:extLst>
              <a:ext uri="{FF2B5EF4-FFF2-40B4-BE49-F238E27FC236}">
                <a16:creationId xmlns:a16="http://schemas.microsoft.com/office/drawing/2014/main" id="{FF61E824-6E8A-4584-9817-5D5C091196A5}"/>
              </a:ext>
            </a:extLst>
          </p:cNvPr>
          <p:cNvSpPr>
            <a:spLocks noGrp="1"/>
          </p:cNvSpPr>
          <p:nvPr>
            <p:ph idx="1"/>
          </p:nvPr>
        </p:nvSpPr>
        <p:spPr/>
        <p:txBody>
          <a:bodyPr/>
          <a:lstStyle/>
          <a:p>
            <a:r>
              <a:rPr lang="en-GB" dirty="0">
                <a:hlinkClick r:id="rId3"/>
              </a:rPr>
              <a:t>https://www.youtube.com/watch?v=sNZBKB_OK_4</a:t>
            </a:r>
            <a:r>
              <a:rPr lang="en-GB" dirty="0"/>
              <a:t> </a:t>
            </a:r>
          </a:p>
        </p:txBody>
      </p:sp>
    </p:spTree>
    <p:extLst>
      <p:ext uri="{BB962C8B-B14F-4D97-AF65-F5344CB8AC3E}">
        <p14:creationId xmlns:p14="http://schemas.microsoft.com/office/powerpoint/2010/main" val="8492699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C51BF-58C9-4982-A7E5-A347B0E266FF}"/>
              </a:ext>
            </a:extLst>
          </p:cNvPr>
          <p:cNvSpPr>
            <a:spLocks noGrp="1"/>
          </p:cNvSpPr>
          <p:nvPr>
            <p:ph type="title"/>
          </p:nvPr>
        </p:nvSpPr>
        <p:spPr/>
        <p:txBody>
          <a:bodyPr/>
          <a:lstStyle/>
          <a:p>
            <a:r>
              <a:rPr lang="en-GB" dirty="0"/>
              <a:t>ASG      CIW</a:t>
            </a:r>
          </a:p>
        </p:txBody>
      </p:sp>
      <p:sp>
        <p:nvSpPr>
          <p:cNvPr id="3" name="Content Placeholder 2">
            <a:extLst>
              <a:ext uri="{FF2B5EF4-FFF2-40B4-BE49-F238E27FC236}">
                <a16:creationId xmlns:a16="http://schemas.microsoft.com/office/drawing/2014/main" id="{6ABE941C-CADA-489F-AADA-4354E90E3DE7}"/>
              </a:ext>
            </a:extLst>
          </p:cNvPr>
          <p:cNvSpPr>
            <a:spLocks noGrp="1"/>
          </p:cNvSpPr>
          <p:nvPr>
            <p:ph idx="1"/>
          </p:nvPr>
        </p:nvSpPr>
        <p:spPr/>
        <p:txBody>
          <a:bodyPr/>
          <a:lstStyle/>
          <a:p>
            <a:r>
              <a:rPr lang="en-GB" dirty="0">
                <a:hlinkClick r:id="rId3"/>
              </a:rPr>
              <a:t>https://www.youtube.com/watch?v=B8i-Z4YdOgQ</a:t>
            </a:r>
            <a:endParaRPr lang="en-GB" dirty="0"/>
          </a:p>
          <a:p>
            <a:r>
              <a:rPr lang="en-GB" dirty="0"/>
              <a:t>Shan Jones </a:t>
            </a:r>
            <a:r>
              <a:rPr lang="en-GB" dirty="0" err="1"/>
              <a:t>Arolygydd</a:t>
            </a:r>
            <a:r>
              <a:rPr lang="en-GB" dirty="0"/>
              <a:t> ASG/CIW Inspector</a:t>
            </a:r>
          </a:p>
        </p:txBody>
      </p:sp>
    </p:spTree>
    <p:extLst>
      <p:ext uri="{BB962C8B-B14F-4D97-AF65-F5344CB8AC3E}">
        <p14:creationId xmlns:p14="http://schemas.microsoft.com/office/powerpoint/2010/main" val="33082113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9DFF723-31A5-4496-A0CA-4DB20FB31B16}"/>
              </a:ext>
            </a:extLst>
          </p:cNvPr>
          <p:cNvSpPr>
            <a:spLocks noGrp="1"/>
          </p:cNvSpPr>
          <p:nvPr>
            <p:ph type="title"/>
          </p:nvPr>
        </p:nvSpPr>
        <p:spPr/>
        <p:txBody>
          <a:bodyPr/>
          <a:lstStyle/>
          <a:p>
            <a:r>
              <a:rPr lang="en-GB" dirty="0" err="1"/>
              <a:t>Adroddiadau</a:t>
            </a:r>
            <a:r>
              <a:rPr lang="en-GB" dirty="0"/>
              <a:t>    Reports</a:t>
            </a:r>
          </a:p>
        </p:txBody>
      </p:sp>
      <p:sp>
        <p:nvSpPr>
          <p:cNvPr id="5" name="Content Placeholder 4">
            <a:extLst>
              <a:ext uri="{FF2B5EF4-FFF2-40B4-BE49-F238E27FC236}">
                <a16:creationId xmlns:a16="http://schemas.microsoft.com/office/drawing/2014/main" id="{F8E7AAD7-DB43-4353-9BDA-85CA83CCC15A}"/>
              </a:ext>
            </a:extLst>
          </p:cNvPr>
          <p:cNvSpPr>
            <a:spLocks noGrp="1"/>
          </p:cNvSpPr>
          <p:nvPr>
            <p:ph sz="half" idx="1"/>
          </p:nvPr>
        </p:nvSpPr>
        <p:spPr/>
        <p:txBody>
          <a:bodyPr/>
          <a:lstStyle/>
          <a:p>
            <a:pPr marL="0" indent="0">
              <a:buNone/>
            </a:pPr>
            <a:r>
              <a:rPr lang="en-GB" dirty="0"/>
              <a:t>Moodle</a:t>
            </a:r>
          </a:p>
          <a:p>
            <a:r>
              <a:rPr lang="en-GB" dirty="0"/>
              <a:t>1. </a:t>
            </a:r>
            <a:r>
              <a:rPr lang="en-GB" dirty="0" err="1"/>
              <a:t>Cylch</a:t>
            </a:r>
            <a:r>
              <a:rPr lang="en-GB" dirty="0"/>
              <a:t> </a:t>
            </a:r>
            <a:r>
              <a:rPr lang="en-GB" dirty="0" err="1"/>
              <a:t>Meithrin</a:t>
            </a:r>
            <a:r>
              <a:rPr lang="en-GB" dirty="0"/>
              <a:t> ASG + Estyn</a:t>
            </a:r>
          </a:p>
          <a:p>
            <a:r>
              <a:rPr lang="en-GB" dirty="0"/>
              <a:t>2. </a:t>
            </a:r>
            <a:r>
              <a:rPr lang="en-GB" dirty="0" err="1"/>
              <a:t>Meithrinfa</a:t>
            </a:r>
            <a:r>
              <a:rPr lang="en-GB" dirty="0"/>
              <a:t> ASG + Estyn</a:t>
            </a:r>
          </a:p>
          <a:p>
            <a:r>
              <a:rPr lang="en-GB" dirty="0"/>
              <a:t>3. Ysgol Gynradd Estyn</a:t>
            </a:r>
          </a:p>
        </p:txBody>
      </p:sp>
      <p:sp>
        <p:nvSpPr>
          <p:cNvPr id="6" name="Content Placeholder 5">
            <a:extLst>
              <a:ext uri="{FF2B5EF4-FFF2-40B4-BE49-F238E27FC236}">
                <a16:creationId xmlns:a16="http://schemas.microsoft.com/office/drawing/2014/main" id="{003F889E-A51F-4716-8574-75E329EB1BCD}"/>
              </a:ext>
            </a:extLst>
          </p:cNvPr>
          <p:cNvSpPr>
            <a:spLocks noGrp="1"/>
          </p:cNvSpPr>
          <p:nvPr>
            <p:ph sz="half" idx="2"/>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Moodle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1. </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Cylch</a:t>
            </a: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Meithrin</a:t>
            </a:r>
            <a:r>
              <a:rPr kumimoji="0" lang="en-GB" sz="2800" b="0" i="0" u="none" strike="noStrike" kern="1200" cap="none" spc="0" normalizeH="0" baseline="0" noProof="0" dirty="0">
                <a:ln>
                  <a:noFill/>
                </a:ln>
                <a:solidFill>
                  <a:prstClr val="black"/>
                </a:solidFill>
                <a:effectLst/>
                <a:uLnTx/>
                <a:uFillTx/>
                <a:latin typeface="Myriad Pro"/>
                <a:ea typeface="+mn-ea"/>
                <a:cs typeface="+mn-cs"/>
              </a:rPr>
              <a:t> CIW + Estyn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2. </a:t>
            </a:r>
            <a:r>
              <a:rPr lang="en-GB" dirty="0">
                <a:solidFill>
                  <a:prstClr val="black"/>
                </a:solidFill>
                <a:latin typeface="Myriad Pro"/>
              </a:rPr>
              <a:t>Nursery CIW</a:t>
            </a:r>
            <a:r>
              <a:rPr kumimoji="0" lang="en-GB" sz="2800" b="0" i="0" u="none" strike="noStrike" kern="1200" cap="none" spc="0" normalizeH="0" baseline="0" noProof="0" dirty="0">
                <a:ln>
                  <a:noFill/>
                </a:ln>
                <a:solidFill>
                  <a:prstClr val="black"/>
                </a:solidFill>
                <a:effectLst/>
                <a:uLnTx/>
                <a:uFillTx/>
                <a:latin typeface="Myriad Pro"/>
                <a:ea typeface="+mn-ea"/>
                <a:cs typeface="+mn-cs"/>
              </a:rPr>
              <a:t> + Estyn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3. </a:t>
            </a:r>
            <a:r>
              <a:rPr lang="en-GB" dirty="0">
                <a:solidFill>
                  <a:prstClr val="black"/>
                </a:solidFill>
                <a:latin typeface="Myriad Pro"/>
              </a:rPr>
              <a:t>Primary School </a:t>
            </a:r>
            <a:r>
              <a:rPr kumimoji="0" lang="en-GB" sz="2800" b="0" i="0" u="none" strike="noStrike" kern="1200" cap="none" spc="0" normalizeH="0" baseline="0" noProof="0" dirty="0">
                <a:ln>
                  <a:noFill/>
                </a:ln>
                <a:solidFill>
                  <a:prstClr val="black"/>
                </a:solidFill>
                <a:effectLst/>
                <a:uLnTx/>
                <a:uFillTx/>
                <a:latin typeface="Myriad Pro"/>
                <a:ea typeface="+mn-ea"/>
                <a:cs typeface="+mn-cs"/>
              </a:rPr>
              <a:t>Estyn</a:t>
            </a:r>
          </a:p>
          <a:p>
            <a:endParaRPr lang="en-GB" dirty="0"/>
          </a:p>
        </p:txBody>
      </p:sp>
    </p:spTree>
    <p:extLst>
      <p:ext uri="{BB962C8B-B14F-4D97-AF65-F5344CB8AC3E}">
        <p14:creationId xmlns:p14="http://schemas.microsoft.com/office/powerpoint/2010/main" val="29530853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Graham Donaldson</a:t>
            </a:r>
          </a:p>
        </p:txBody>
      </p:sp>
      <p:sp>
        <p:nvSpPr>
          <p:cNvPr id="3" name="Content Placeholder 2"/>
          <p:cNvSpPr>
            <a:spLocks noGrp="1"/>
          </p:cNvSpPr>
          <p:nvPr>
            <p:ph idx="1"/>
          </p:nvPr>
        </p:nvSpPr>
        <p:spPr/>
        <p:txBody>
          <a:bodyPr/>
          <a:lstStyle/>
          <a:p>
            <a:r>
              <a:rPr lang="en-GB" dirty="0" err="1"/>
              <a:t>Dyfodol</a:t>
            </a:r>
            <a:r>
              <a:rPr lang="en-GB" dirty="0"/>
              <a:t> </a:t>
            </a:r>
            <a:r>
              <a:rPr lang="en-GB" dirty="0" err="1"/>
              <a:t>Llwyddiannus</a:t>
            </a:r>
            <a:endParaRPr lang="en-GB" dirty="0"/>
          </a:p>
          <a:p>
            <a:endParaRPr lang="en-GB" dirty="0"/>
          </a:p>
          <a:p>
            <a:r>
              <a:rPr lang="en-GB" dirty="0"/>
              <a:t>Successful Futures</a:t>
            </a:r>
          </a:p>
        </p:txBody>
      </p:sp>
    </p:spTree>
    <p:extLst>
      <p:ext uri="{BB962C8B-B14F-4D97-AF65-F5344CB8AC3E}">
        <p14:creationId xmlns:p14="http://schemas.microsoft.com/office/powerpoint/2010/main" val="15586041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274638"/>
            <a:ext cx="8229600" cy="490066"/>
          </a:xfrm>
        </p:spPr>
        <p:txBody>
          <a:bodyPr>
            <a:normAutofit fontScale="90000"/>
          </a:bodyPr>
          <a:lstStyle/>
          <a:p>
            <a:r>
              <a:rPr lang="en-GB" dirty="0"/>
              <a:t>Donaldson 2015</a:t>
            </a:r>
          </a:p>
        </p:txBody>
      </p:sp>
      <p:sp>
        <p:nvSpPr>
          <p:cNvPr id="7" name="Content Placeholder 6"/>
          <p:cNvSpPr>
            <a:spLocks noGrp="1"/>
          </p:cNvSpPr>
          <p:nvPr>
            <p:ph sz="half" idx="1"/>
          </p:nvPr>
        </p:nvSpPr>
        <p:spPr>
          <a:xfrm>
            <a:off x="457200" y="980728"/>
            <a:ext cx="4038600" cy="4608513"/>
          </a:xfrm>
        </p:spPr>
        <p:txBody>
          <a:bodyPr>
            <a:normAutofit fontScale="55000" lnSpcReduction="20000"/>
          </a:bodyPr>
          <a:lstStyle/>
          <a:p>
            <a:r>
              <a:rPr lang="en-GB" sz="3500" dirty="0" err="1"/>
              <a:t>Dylai’r</a:t>
            </a:r>
            <a:r>
              <a:rPr lang="en-GB" sz="3500" dirty="0"/>
              <a:t> </a:t>
            </a:r>
            <a:r>
              <a:rPr lang="en-GB" sz="3500" dirty="0" err="1"/>
              <a:t>cwricwlwm</a:t>
            </a:r>
            <a:r>
              <a:rPr lang="en-GB" sz="3500" dirty="0"/>
              <a:t> </a:t>
            </a:r>
            <a:r>
              <a:rPr lang="en-GB" sz="3500" dirty="0" err="1"/>
              <a:t>fod</a:t>
            </a:r>
            <a:r>
              <a:rPr lang="en-GB" sz="3500" dirty="0"/>
              <a:t> â </a:t>
            </a:r>
            <a:r>
              <a:rPr lang="en-GB" sz="3500" dirty="0" err="1"/>
              <a:t>phedwar</a:t>
            </a:r>
            <a:r>
              <a:rPr lang="en-GB" sz="3500" dirty="0"/>
              <a:t> </a:t>
            </a:r>
            <a:r>
              <a:rPr lang="en-GB" sz="3500" dirty="0" err="1"/>
              <a:t>diben</a:t>
            </a:r>
            <a:r>
              <a:rPr lang="en-GB" sz="3500" dirty="0"/>
              <a:t> </a:t>
            </a:r>
            <a:r>
              <a:rPr lang="en-GB" sz="3500" dirty="0" err="1"/>
              <a:t>sy’n</a:t>
            </a:r>
            <a:r>
              <a:rPr lang="en-GB" sz="3500" dirty="0"/>
              <a:t> </a:t>
            </a:r>
            <a:r>
              <a:rPr lang="en-GB" sz="3500" dirty="0" err="1"/>
              <a:t>golygu</a:t>
            </a:r>
            <a:r>
              <a:rPr lang="en-GB" sz="3500" dirty="0"/>
              <a:t> y </a:t>
            </a:r>
            <a:r>
              <a:rPr lang="en-GB" sz="3500" dirty="0" err="1"/>
              <a:t>bydd</a:t>
            </a:r>
            <a:r>
              <a:rPr lang="en-GB" sz="3500" dirty="0"/>
              <a:t> yr </a:t>
            </a:r>
            <a:r>
              <a:rPr lang="en-GB" sz="3500" dirty="0" err="1"/>
              <a:t>holl</a:t>
            </a:r>
            <a:r>
              <a:rPr lang="en-GB" sz="3500" dirty="0"/>
              <a:t> </a:t>
            </a:r>
            <a:r>
              <a:rPr lang="en-GB" sz="3500" dirty="0" err="1"/>
              <a:t>blant</a:t>
            </a:r>
            <a:r>
              <a:rPr lang="en-GB" sz="3500" dirty="0"/>
              <a:t> a </a:t>
            </a:r>
            <a:r>
              <a:rPr lang="en-GB" sz="3500" dirty="0" err="1"/>
              <a:t>phobl</a:t>
            </a:r>
            <a:r>
              <a:rPr lang="en-GB" sz="3500" dirty="0"/>
              <a:t> </a:t>
            </a:r>
            <a:r>
              <a:rPr lang="en-GB" sz="3500" dirty="0" err="1"/>
              <a:t>ifanc</a:t>
            </a:r>
            <a:r>
              <a:rPr lang="en-GB" sz="3500" dirty="0"/>
              <a:t>: </a:t>
            </a:r>
          </a:p>
          <a:p>
            <a:endParaRPr lang="en-GB" sz="3500" dirty="0"/>
          </a:p>
          <a:p>
            <a:r>
              <a:rPr lang="en-GB" sz="3500" dirty="0" err="1"/>
              <a:t>yn</a:t>
            </a:r>
            <a:r>
              <a:rPr lang="en-GB" sz="3500" dirty="0"/>
              <a:t> </a:t>
            </a:r>
            <a:r>
              <a:rPr lang="en-GB" sz="3500" dirty="0" err="1"/>
              <a:t>ddysgwyr</a:t>
            </a:r>
            <a:r>
              <a:rPr lang="en-GB" sz="3500" dirty="0"/>
              <a:t> </a:t>
            </a:r>
            <a:r>
              <a:rPr lang="en-GB" sz="3500" dirty="0" err="1"/>
              <a:t>uchelgeisiol</a:t>
            </a:r>
            <a:r>
              <a:rPr lang="en-GB" sz="3500" dirty="0"/>
              <a:t>, </a:t>
            </a:r>
            <a:r>
              <a:rPr lang="en-GB" sz="3500" dirty="0" err="1"/>
              <a:t>galluog</a:t>
            </a:r>
            <a:r>
              <a:rPr lang="en-GB" sz="3500" dirty="0"/>
              <a:t> </a:t>
            </a:r>
            <a:r>
              <a:rPr lang="en-GB" sz="3500" dirty="0" err="1"/>
              <a:t>sy’n</a:t>
            </a:r>
            <a:r>
              <a:rPr lang="en-GB" sz="3500" dirty="0"/>
              <a:t> </a:t>
            </a:r>
            <a:r>
              <a:rPr lang="en-GB" sz="3500" dirty="0" err="1"/>
              <a:t>barod</a:t>
            </a:r>
            <a:r>
              <a:rPr lang="en-GB" sz="3500" dirty="0"/>
              <a:t> </a:t>
            </a:r>
            <a:r>
              <a:rPr lang="en-GB" sz="3500" dirty="0" err="1"/>
              <a:t>i</a:t>
            </a:r>
            <a:r>
              <a:rPr lang="en-GB" sz="3500" dirty="0"/>
              <a:t> </a:t>
            </a:r>
            <a:r>
              <a:rPr lang="en-GB" sz="3500" dirty="0" err="1"/>
              <a:t>ddysgu</a:t>
            </a:r>
            <a:r>
              <a:rPr lang="en-GB" sz="3500" dirty="0"/>
              <a:t> </a:t>
            </a:r>
            <a:r>
              <a:rPr lang="en-GB" sz="3500" dirty="0" err="1"/>
              <a:t>drwy</a:t>
            </a:r>
            <a:r>
              <a:rPr lang="en-GB" sz="3500" dirty="0"/>
              <a:t> </a:t>
            </a:r>
            <a:r>
              <a:rPr lang="en-GB" sz="3500" dirty="0" err="1"/>
              <a:t>gydol</a:t>
            </a:r>
            <a:r>
              <a:rPr lang="en-GB" sz="3500" dirty="0"/>
              <a:t> </a:t>
            </a:r>
            <a:r>
              <a:rPr lang="en-GB" sz="3500" dirty="0" err="1"/>
              <a:t>eu</a:t>
            </a:r>
            <a:r>
              <a:rPr lang="en-GB" sz="3500" dirty="0"/>
              <a:t> hoes</a:t>
            </a:r>
          </a:p>
          <a:p>
            <a:r>
              <a:rPr lang="en-GB" sz="3500" dirty="0" err="1"/>
              <a:t>yn</a:t>
            </a:r>
            <a:r>
              <a:rPr lang="en-GB" sz="3500" dirty="0"/>
              <a:t> </a:t>
            </a:r>
            <a:r>
              <a:rPr lang="en-GB" sz="3500" dirty="0" err="1"/>
              <a:t>gyfranwyr</a:t>
            </a:r>
            <a:r>
              <a:rPr lang="en-GB" sz="3500" dirty="0"/>
              <a:t> </a:t>
            </a:r>
            <a:r>
              <a:rPr lang="en-GB" sz="3500" dirty="0" err="1"/>
              <a:t>mentrus</a:t>
            </a:r>
            <a:r>
              <a:rPr lang="en-GB" sz="3500" dirty="0"/>
              <a:t>, </a:t>
            </a:r>
            <a:r>
              <a:rPr lang="en-GB" sz="3500" dirty="0" err="1"/>
              <a:t>creadigol</a:t>
            </a:r>
            <a:r>
              <a:rPr lang="en-GB" sz="3500" dirty="0"/>
              <a:t> </a:t>
            </a:r>
            <a:r>
              <a:rPr lang="en-GB" sz="3500" dirty="0" err="1"/>
              <a:t>sy’n</a:t>
            </a:r>
            <a:r>
              <a:rPr lang="en-GB" sz="3500" dirty="0"/>
              <a:t> </a:t>
            </a:r>
            <a:r>
              <a:rPr lang="en-GB" sz="3500" dirty="0" err="1"/>
              <a:t>barod</a:t>
            </a:r>
            <a:r>
              <a:rPr lang="en-GB" sz="3500" dirty="0"/>
              <a:t> </a:t>
            </a:r>
            <a:r>
              <a:rPr lang="en-GB" sz="3500" dirty="0" err="1"/>
              <a:t>i</a:t>
            </a:r>
            <a:r>
              <a:rPr lang="en-GB" sz="3500" dirty="0"/>
              <a:t> </a:t>
            </a:r>
            <a:r>
              <a:rPr lang="en-GB" sz="3500" dirty="0" err="1"/>
              <a:t>chwarae</a:t>
            </a:r>
            <a:r>
              <a:rPr lang="en-GB" sz="3500" dirty="0"/>
              <a:t> </a:t>
            </a:r>
            <a:r>
              <a:rPr lang="en-GB" sz="3500" dirty="0" err="1"/>
              <a:t>eu</a:t>
            </a:r>
            <a:r>
              <a:rPr lang="en-GB" sz="3500" dirty="0"/>
              <a:t> </a:t>
            </a:r>
            <a:r>
              <a:rPr lang="en-GB" sz="3500" dirty="0" err="1"/>
              <a:t>rhan</a:t>
            </a:r>
            <a:r>
              <a:rPr lang="en-GB" sz="3500" dirty="0"/>
              <a:t> </a:t>
            </a:r>
            <a:r>
              <a:rPr lang="en-GB" sz="3500" dirty="0" err="1"/>
              <a:t>yn</a:t>
            </a:r>
            <a:r>
              <a:rPr lang="en-GB" sz="3500" dirty="0"/>
              <a:t> </a:t>
            </a:r>
            <a:r>
              <a:rPr lang="en-GB" sz="3500" dirty="0" err="1"/>
              <a:t>llawn</a:t>
            </a:r>
            <a:r>
              <a:rPr lang="en-GB" sz="3500" dirty="0"/>
              <a:t> </a:t>
            </a:r>
            <a:r>
              <a:rPr lang="en-GB" sz="3500" dirty="0" err="1"/>
              <a:t>yn</a:t>
            </a:r>
            <a:r>
              <a:rPr lang="en-GB" sz="3500" dirty="0"/>
              <a:t> </a:t>
            </a:r>
            <a:r>
              <a:rPr lang="en-GB" sz="3500" dirty="0" err="1"/>
              <a:t>eu</a:t>
            </a:r>
            <a:r>
              <a:rPr lang="en-GB" sz="3500" dirty="0"/>
              <a:t> </a:t>
            </a:r>
            <a:r>
              <a:rPr lang="en-GB" sz="3500" dirty="0" err="1"/>
              <a:t>bywyd</a:t>
            </a:r>
            <a:r>
              <a:rPr lang="en-GB" sz="3500" dirty="0"/>
              <a:t> </a:t>
            </a:r>
            <a:r>
              <a:rPr lang="en-GB" sz="3500" dirty="0" err="1"/>
              <a:t>a’u</a:t>
            </a:r>
            <a:r>
              <a:rPr lang="en-GB" sz="3500" dirty="0"/>
              <a:t> </a:t>
            </a:r>
            <a:r>
              <a:rPr lang="en-GB" sz="3500" dirty="0" err="1"/>
              <a:t>gwaith</a:t>
            </a:r>
            <a:endParaRPr lang="en-GB" sz="3500" dirty="0"/>
          </a:p>
          <a:p>
            <a:r>
              <a:rPr lang="en-GB" sz="3500" dirty="0" err="1"/>
              <a:t>yn</a:t>
            </a:r>
            <a:r>
              <a:rPr lang="en-GB" sz="3500" dirty="0"/>
              <a:t> </a:t>
            </a:r>
            <a:r>
              <a:rPr lang="en-GB" sz="3500" dirty="0" err="1"/>
              <a:t>ddinasyddion</a:t>
            </a:r>
            <a:r>
              <a:rPr lang="en-GB" sz="3500" dirty="0"/>
              <a:t> </a:t>
            </a:r>
            <a:r>
              <a:rPr lang="en-GB" sz="3500" dirty="0" err="1"/>
              <a:t>egwyddorol</a:t>
            </a:r>
            <a:r>
              <a:rPr lang="en-GB" sz="3500" dirty="0"/>
              <a:t>, </a:t>
            </a:r>
            <a:r>
              <a:rPr lang="en-GB" sz="3500" dirty="0" err="1"/>
              <a:t>gwybodus</a:t>
            </a:r>
            <a:r>
              <a:rPr lang="en-GB" sz="3500" dirty="0"/>
              <a:t> </a:t>
            </a:r>
            <a:r>
              <a:rPr lang="en-GB" sz="3500" dirty="0" err="1"/>
              <a:t>sy’n</a:t>
            </a:r>
            <a:r>
              <a:rPr lang="en-GB" sz="3500" dirty="0"/>
              <a:t> </a:t>
            </a:r>
            <a:r>
              <a:rPr lang="en-GB" sz="3500" dirty="0" err="1"/>
              <a:t>barod</a:t>
            </a:r>
            <a:r>
              <a:rPr lang="en-GB" sz="3500" dirty="0"/>
              <a:t> </a:t>
            </a:r>
            <a:r>
              <a:rPr lang="en-GB" sz="3500" dirty="0" err="1"/>
              <a:t>i</a:t>
            </a:r>
            <a:r>
              <a:rPr lang="en-GB" sz="3500" dirty="0"/>
              <a:t> </a:t>
            </a:r>
            <a:r>
              <a:rPr lang="en-GB" sz="3500" dirty="0" err="1"/>
              <a:t>fod</a:t>
            </a:r>
            <a:r>
              <a:rPr lang="en-GB" sz="3500" dirty="0"/>
              <a:t> </a:t>
            </a:r>
            <a:r>
              <a:rPr lang="en-GB" sz="3500" dirty="0" err="1"/>
              <a:t>yn</a:t>
            </a:r>
            <a:r>
              <a:rPr lang="en-GB" sz="3500" dirty="0"/>
              <a:t> </a:t>
            </a:r>
            <a:r>
              <a:rPr lang="en-GB" sz="3500" dirty="0" err="1"/>
              <a:t>ddinasyddion</a:t>
            </a:r>
            <a:r>
              <a:rPr lang="en-GB" sz="3500" dirty="0"/>
              <a:t> </a:t>
            </a:r>
            <a:r>
              <a:rPr lang="en-GB" sz="3500" dirty="0" err="1"/>
              <a:t>Cymru</a:t>
            </a:r>
            <a:r>
              <a:rPr lang="en-GB" sz="3500" dirty="0"/>
              <a:t> </a:t>
            </a:r>
            <a:r>
              <a:rPr lang="en-GB" sz="3500" dirty="0" err="1"/>
              <a:t>a’r</a:t>
            </a:r>
            <a:r>
              <a:rPr lang="en-GB" sz="3500" dirty="0"/>
              <a:t> </a:t>
            </a:r>
            <a:r>
              <a:rPr lang="en-GB" sz="3500" dirty="0" err="1"/>
              <a:t>byd</a:t>
            </a:r>
            <a:endParaRPr lang="en-GB" sz="3500" dirty="0"/>
          </a:p>
          <a:p>
            <a:r>
              <a:rPr lang="en-GB" sz="3500" dirty="0" err="1"/>
              <a:t>yn</a:t>
            </a:r>
            <a:r>
              <a:rPr lang="en-GB" sz="3500" dirty="0"/>
              <a:t> </a:t>
            </a:r>
            <a:r>
              <a:rPr lang="en-GB" sz="3500" dirty="0" err="1"/>
              <a:t>unigolion</a:t>
            </a:r>
            <a:r>
              <a:rPr lang="en-GB" sz="3500" dirty="0"/>
              <a:t> </a:t>
            </a:r>
            <a:r>
              <a:rPr lang="en-GB" sz="3500" dirty="0" err="1"/>
              <a:t>iach</a:t>
            </a:r>
            <a:r>
              <a:rPr lang="en-GB" sz="3500" dirty="0"/>
              <a:t>, </a:t>
            </a:r>
            <a:r>
              <a:rPr lang="en-GB" sz="3500" dirty="0" err="1"/>
              <a:t>hyderus</a:t>
            </a:r>
            <a:r>
              <a:rPr lang="en-GB" sz="3500" dirty="0"/>
              <a:t> </a:t>
            </a:r>
            <a:r>
              <a:rPr lang="en-GB" sz="3500" dirty="0" err="1"/>
              <a:t>sy’n</a:t>
            </a:r>
            <a:r>
              <a:rPr lang="en-GB" sz="3500" dirty="0"/>
              <a:t> </a:t>
            </a:r>
            <a:r>
              <a:rPr lang="en-GB" sz="3500" dirty="0" err="1"/>
              <a:t>barod</a:t>
            </a:r>
            <a:r>
              <a:rPr lang="en-GB" sz="3500" dirty="0"/>
              <a:t> </a:t>
            </a:r>
            <a:r>
              <a:rPr lang="en-GB" sz="3500" dirty="0" err="1"/>
              <a:t>i</a:t>
            </a:r>
            <a:r>
              <a:rPr lang="en-GB" sz="3500" dirty="0"/>
              <a:t> </a:t>
            </a:r>
            <a:r>
              <a:rPr lang="en-GB" sz="3500" dirty="0" err="1"/>
              <a:t>fyw</a:t>
            </a:r>
            <a:r>
              <a:rPr lang="en-GB" sz="3500" dirty="0"/>
              <a:t> </a:t>
            </a:r>
            <a:r>
              <a:rPr lang="en-GB" sz="3500" dirty="0" err="1"/>
              <a:t>bywydau</a:t>
            </a:r>
            <a:r>
              <a:rPr lang="en-GB" sz="3500" dirty="0"/>
              <a:t> </a:t>
            </a:r>
            <a:r>
              <a:rPr lang="en-GB" sz="3500" dirty="0" err="1"/>
              <a:t>boddhaus</a:t>
            </a:r>
            <a:r>
              <a:rPr lang="en-GB" sz="3500" dirty="0"/>
              <a:t> </a:t>
            </a:r>
            <a:r>
              <a:rPr lang="en-GB" sz="3500" dirty="0" err="1"/>
              <a:t>fel</a:t>
            </a:r>
            <a:r>
              <a:rPr lang="en-GB" sz="3500" dirty="0"/>
              <a:t> </a:t>
            </a:r>
            <a:r>
              <a:rPr lang="en-GB" sz="3500" dirty="0" err="1"/>
              <a:t>aelodau</a:t>
            </a:r>
            <a:r>
              <a:rPr lang="en-GB" sz="3500" dirty="0"/>
              <a:t> </a:t>
            </a:r>
            <a:r>
              <a:rPr lang="en-GB" sz="3500" dirty="0" err="1"/>
              <a:t>gwerthfawr</a:t>
            </a:r>
            <a:r>
              <a:rPr lang="en-GB" sz="3500" dirty="0"/>
              <a:t> o </a:t>
            </a:r>
            <a:r>
              <a:rPr lang="en-GB" sz="3500" dirty="0" err="1"/>
              <a:t>gymdeithas</a:t>
            </a:r>
            <a:endParaRPr lang="en-GB" sz="3500" dirty="0"/>
          </a:p>
          <a:p>
            <a:endParaRPr lang="en-GB" dirty="0"/>
          </a:p>
        </p:txBody>
      </p:sp>
      <p:sp>
        <p:nvSpPr>
          <p:cNvPr id="8" name="Content Placeholder 7"/>
          <p:cNvSpPr>
            <a:spLocks noGrp="1"/>
          </p:cNvSpPr>
          <p:nvPr>
            <p:ph sz="half" idx="2"/>
          </p:nvPr>
        </p:nvSpPr>
        <p:spPr>
          <a:xfrm>
            <a:off x="4648200" y="980728"/>
            <a:ext cx="4038600" cy="4608513"/>
          </a:xfrm>
        </p:spPr>
        <p:txBody>
          <a:bodyPr>
            <a:normAutofit fontScale="55000" lnSpcReduction="20000"/>
          </a:bodyPr>
          <a:lstStyle/>
          <a:p>
            <a:pPr marL="0" indent="0">
              <a:buNone/>
            </a:pPr>
            <a:r>
              <a:rPr lang="en-GB" sz="3500" dirty="0"/>
              <a:t>The purposes of the curriculum in Wales should be that children and young people develop as:</a:t>
            </a:r>
          </a:p>
          <a:p>
            <a:pPr marL="0" indent="0">
              <a:buNone/>
            </a:pPr>
            <a:endParaRPr lang="en-GB" sz="3500" dirty="0"/>
          </a:p>
          <a:p>
            <a:r>
              <a:rPr lang="en-GB" sz="3500" dirty="0"/>
              <a:t> ambitious, capable learners, ready to learn throughout their lives</a:t>
            </a:r>
          </a:p>
          <a:p>
            <a:r>
              <a:rPr lang="en-GB" sz="3500" dirty="0"/>
              <a:t> enterprising, creative contributors, ready to play a full part in life and work</a:t>
            </a:r>
          </a:p>
          <a:p>
            <a:r>
              <a:rPr lang="en-GB" sz="3500" dirty="0"/>
              <a:t> ethical, informed citizens of Wales and the world</a:t>
            </a:r>
          </a:p>
          <a:p>
            <a:r>
              <a:rPr lang="en-GB" sz="3500" dirty="0"/>
              <a:t> healthy, confident individuals, ready to lead fulfilling lives as valued    members of society.</a:t>
            </a:r>
          </a:p>
          <a:p>
            <a:endParaRPr lang="en-GB" dirty="0"/>
          </a:p>
        </p:txBody>
      </p:sp>
    </p:spTree>
    <p:extLst>
      <p:ext uri="{BB962C8B-B14F-4D97-AF65-F5344CB8AC3E}">
        <p14:creationId xmlns:p14="http://schemas.microsoft.com/office/powerpoint/2010/main" val="27511205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r>
              <a:rPr lang="en-GB" sz="3200" dirty="0"/>
              <a:t>Donaldson (2015)</a:t>
            </a:r>
            <a:br>
              <a:rPr lang="en-GB" sz="3200" dirty="0"/>
            </a:br>
            <a:r>
              <a:rPr lang="en-GB" sz="3200" dirty="0" err="1"/>
              <a:t>Goblygiadau</a:t>
            </a:r>
            <a:r>
              <a:rPr lang="en-GB" sz="3200" dirty="0"/>
              <a:t>     Implications</a:t>
            </a:r>
          </a:p>
        </p:txBody>
      </p:sp>
      <p:sp>
        <p:nvSpPr>
          <p:cNvPr id="6" name="Content Placeholder 5"/>
          <p:cNvSpPr>
            <a:spLocks noGrp="1"/>
          </p:cNvSpPr>
          <p:nvPr>
            <p:ph sz="half" idx="1"/>
          </p:nvPr>
        </p:nvSpPr>
        <p:spPr>
          <a:xfrm>
            <a:off x="457200" y="1196752"/>
            <a:ext cx="4038600" cy="4392489"/>
          </a:xfrm>
        </p:spPr>
        <p:txBody>
          <a:bodyPr>
            <a:normAutofit fontScale="92500" lnSpcReduction="20000"/>
          </a:bodyPr>
          <a:lstStyle/>
          <a:p>
            <a:r>
              <a:rPr lang="en-GB" dirty="0" err="1"/>
              <a:t>Datblygiad</a:t>
            </a:r>
            <a:r>
              <a:rPr lang="en-GB" dirty="0"/>
              <a:t> </a:t>
            </a:r>
            <a:r>
              <a:rPr lang="en-GB" dirty="0" err="1"/>
              <a:t>proffesiynol</a:t>
            </a:r>
            <a:r>
              <a:rPr lang="en-GB" dirty="0"/>
              <a:t> a </a:t>
            </a:r>
            <a:r>
              <a:rPr lang="en-GB" dirty="0" err="1"/>
              <a:t>hyfforddiant</a:t>
            </a:r>
            <a:r>
              <a:rPr lang="en-GB" dirty="0"/>
              <a:t>. </a:t>
            </a:r>
          </a:p>
          <a:p>
            <a:r>
              <a:rPr lang="en-GB" dirty="0" err="1"/>
              <a:t>Meysydd</a:t>
            </a:r>
            <a:r>
              <a:rPr lang="en-GB" dirty="0"/>
              <a:t> </a:t>
            </a:r>
            <a:r>
              <a:rPr lang="en-GB" dirty="0" err="1"/>
              <a:t>Dysgu</a:t>
            </a:r>
            <a:r>
              <a:rPr lang="en-GB" dirty="0"/>
              <a:t> a </a:t>
            </a:r>
            <a:r>
              <a:rPr lang="en-GB" dirty="0" err="1"/>
              <a:t>Phrofiad</a:t>
            </a:r>
            <a:endParaRPr lang="en-GB" dirty="0"/>
          </a:p>
          <a:p>
            <a:pPr lvl="1"/>
            <a:r>
              <a:rPr lang="en-GB" dirty="0" err="1"/>
              <a:t>Celfyddydau</a:t>
            </a:r>
            <a:r>
              <a:rPr lang="en-GB" dirty="0"/>
              <a:t> </a:t>
            </a:r>
            <a:r>
              <a:rPr lang="en-GB" dirty="0" err="1"/>
              <a:t>mynegiannol</a:t>
            </a:r>
            <a:endParaRPr lang="en-GB" dirty="0"/>
          </a:p>
          <a:p>
            <a:pPr lvl="1"/>
            <a:r>
              <a:rPr lang="en-GB" dirty="0" err="1"/>
              <a:t>Iechyd</a:t>
            </a:r>
            <a:r>
              <a:rPr lang="en-GB" dirty="0"/>
              <a:t> a </a:t>
            </a:r>
            <a:r>
              <a:rPr lang="en-GB" dirty="0" err="1"/>
              <a:t>lles</a:t>
            </a:r>
            <a:endParaRPr lang="en-GB" dirty="0"/>
          </a:p>
          <a:p>
            <a:pPr lvl="1"/>
            <a:r>
              <a:rPr lang="en-GB" dirty="0" err="1"/>
              <a:t>Dyniaethau</a:t>
            </a:r>
            <a:r>
              <a:rPr lang="en-GB" dirty="0"/>
              <a:t> </a:t>
            </a:r>
          </a:p>
          <a:p>
            <a:pPr lvl="1"/>
            <a:r>
              <a:rPr lang="en-GB" dirty="0" err="1"/>
              <a:t>Ieithoedd</a:t>
            </a:r>
            <a:r>
              <a:rPr lang="en-GB" dirty="0"/>
              <a:t>, </a:t>
            </a:r>
            <a:r>
              <a:rPr lang="en-GB" dirty="0" err="1"/>
              <a:t>llythrennedd</a:t>
            </a:r>
            <a:r>
              <a:rPr lang="en-GB" dirty="0"/>
              <a:t> a </a:t>
            </a:r>
            <a:r>
              <a:rPr lang="en-GB" dirty="0" err="1"/>
              <a:t>chyfathrebu</a:t>
            </a:r>
            <a:endParaRPr lang="en-GB" dirty="0"/>
          </a:p>
          <a:p>
            <a:pPr lvl="1"/>
            <a:r>
              <a:rPr lang="en-GB" dirty="0" err="1"/>
              <a:t>Mathemateg</a:t>
            </a:r>
            <a:r>
              <a:rPr lang="en-GB" dirty="0"/>
              <a:t> a </a:t>
            </a:r>
            <a:r>
              <a:rPr lang="en-GB" dirty="0" err="1"/>
              <a:t>rhifedd</a:t>
            </a:r>
            <a:endParaRPr lang="en-GB" dirty="0"/>
          </a:p>
          <a:p>
            <a:pPr lvl="1"/>
            <a:r>
              <a:rPr lang="en-GB" dirty="0" err="1"/>
              <a:t>Gwyddoniaeth</a:t>
            </a:r>
            <a:r>
              <a:rPr lang="en-GB" dirty="0"/>
              <a:t> a </a:t>
            </a:r>
            <a:r>
              <a:rPr lang="en-GB" dirty="0" err="1"/>
              <a:t>thechnoleg</a:t>
            </a:r>
            <a:endParaRPr lang="en-GB" dirty="0"/>
          </a:p>
        </p:txBody>
      </p:sp>
      <p:sp>
        <p:nvSpPr>
          <p:cNvPr id="7" name="Content Placeholder 6"/>
          <p:cNvSpPr>
            <a:spLocks noGrp="1"/>
          </p:cNvSpPr>
          <p:nvPr>
            <p:ph sz="half" idx="2"/>
          </p:nvPr>
        </p:nvSpPr>
        <p:spPr>
          <a:xfrm>
            <a:off x="4648200" y="1196752"/>
            <a:ext cx="4038600" cy="4392489"/>
          </a:xfrm>
        </p:spPr>
        <p:txBody>
          <a:bodyPr>
            <a:normAutofit fontScale="92500" lnSpcReduction="20000"/>
          </a:bodyPr>
          <a:lstStyle/>
          <a:p>
            <a:r>
              <a:rPr lang="en-GB" dirty="0"/>
              <a:t>Professional development and training</a:t>
            </a:r>
          </a:p>
          <a:p>
            <a:r>
              <a:rPr lang="en-GB" dirty="0"/>
              <a:t>Areas of Learning and Experience</a:t>
            </a:r>
          </a:p>
          <a:p>
            <a:pPr lvl="1"/>
            <a:r>
              <a:rPr lang="en-GB" dirty="0"/>
              <a:t> Expressive arts </a:t>
            </a:r>
          </a:p>
          <a:p>
            <a:pPr lvl="1"/>
            <a:r>
              <a:rPr lang="en-GB" dirty="0"/>
              <a:t>Health and well-being </a:t>
            </a:r>
          </a:p>
          <a:p>
            <a:pPr lvl="1"/>
            <a:r>
              <a:rPr lang="en-GB" dirty="0"/>
              <a:t>Humanities</a:t>
            </a:r>
          </a:p>
          <a:p>
            <a:pPr lvl="1"/>
            <a:r>
              <a:rPr lang="en-GB" dirty="0"/>
              <a:t>Languages, literacy and communication </a:t>
            </a:r>
          </a:p>
          <a:p>
            <a:pPr lvl="1"/>
            <a:r>
              <a:rPr lang="en-GB" dirty="0"/>
              <a:t>Mathematics and numeracy </a:t>
            </a:r>
          </a:p>
          <a:p>
            <a:pPr lvl="1"/>
            <a:r>
              <a:rPr lang="en-GB" dirty="0"/>
              <a:t>Science and technology </a:t>
            </a:r>
          </a:p>
          <a:p>
            <a:pPr lvl="1"/>
            <a:endParaRPr lang="en-GB" dirty="0"/>
          </a:p>
        </p:txBody>
      </p:sp>
    </p:spTree>
    <p:extLst>
      <p:ext uri="{BB962C8B-B14F-4D97-AF65-F5344CB8AC3E}">
        <p14:creationId xmlns:p14="http://schemas.microsoft.com/office/powerpoint/2010/main" val="37666281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B39720-4B28-4282-AAE5-83BE9CD13BC6}"/>
              </a:ext>
            </a:extLst>
          </p:cNvPr>
          <p:cNvSpPr>
            <a:spLocks noGrp="1"/>
          </p:cNvSpPr>
          <p:nvPr>
            <p:ph type="title"/>
          </p:nvPr>
        </p:nvSpPr>
        <p:spPr/>
        <p:txBody>
          <a:bodyPr/>
          <a:lstStyle/>
          <a:p>
            <a:r>
              <a:rPr lang="en-GB" dirty="0"/>
              <a:t>OFSTED</a:t>
            </a:r>
          </a:p>
        </p:txBody>
      </p:sp>
      <p:sp>
        <p:nvSpPr>
          <p:cNvPr id="6" name="Content Placeholder 5">
            <a:extLst>
              <a:ext uri="{FF2B5EF4-FFF2-40B4-BE49-F238E27FC236}">
                <a16:creationId xmlns:a16="http://schemas.microsoft.com/office/drawing/2014/main" id="{FEFA4BDC-DB14-4040-AC61-227900D0AC17}"/>
              </a:ext>
            </a:extLst>
          </p:cNvPr>
          <p:cNvSpPr>
            <a:spLocks noGrp="1"/>
          </p:cNvSpPr>
          <p:nvPr>
            <p:ph idx="1"/>
          </p:nvPr>
        </p:nvSpPr>
        <p:spPr/>
        <p:txBody>
          <a:bodyPr/>
          <a:lstStyle/>
          <a:p>
            <a:r>
              <a:rPr lang="en-GB" dirty="0"/>
              <a:t>AN OUTSTANDING NURSERY TOUR | CURIOSITY APPROACH | LEARNING ENVIRONMENTS</a:t>
            </a:r>
          </a:p>
          <a:p>
            <a:r>
              <a:rPr lang="en-GB" dirty="0">
                <a:hlinkClick r:id="rId3"/>
              </a:rPr>
              <a:t>https://www.youtube.com/watch?v=Poq4Mad24aA</a:t>
            </a:r>
            <a:r>
              <a:rPr lang="en-GB" dirty="0"/>
              <a:t> </a:t>
            </a:r>
          </a:p>
        </p:txBody>
      </p:sp>
    </p:spTree>
    <p:extLst>
      <p:ext uri="{BB962C8B-B14F-4D97-AF65-F5344CB8AC3E}">
        <p14:creationId xmlns:p14="http://schemas.microsoft.com/office/powerpoint/2010/main" val="33001292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a:t>Gwyliwch</a:t>
            </a:r>
            <a:r>
              <a:rPr lang="en-GB" dirty="0"/>
              <a:t>…     Watch…</a:t>
            </a:r>
          </a:p>
        </p:txBody>
      </p:sp>
      <p:sp>
        <p:nvSpPr>
          <p:cNvPr id="8" name="Content Placeholder 7"/>
          <p:cNvSpPr>
            <a:spLocks noGrp="1"/>
          </p:cNvSpPr>
          <p:nvPr>
            <p:ph idx="1"/>
          </p:nvPr>
        </p:nvSpPr>
        <p:spPr/>
        <p:txBody>
          <a:bodyPr/>
          <a:lstStyle/>
          <a:p>
            <a:r>
              <a:rPr lang="en-GB" dirty="0"/>
              <a:t>Engaging Young Children: Lessons from research about quality in early childhood education and care </a:t>
            </a:r>
          </a:p>
          <a:p>
            <a:r>
              <a:rPr lang="en-GB" dirty="0" err="1"/>
              <a:t>Schleicher</a:t>
            </a:r>
            <a:r>
              <a:rPr lang="en-GB" dirty="0"/>
              <a:t>, A., 2018</a:t>
            </a:r>
          </a:p>
          <a:p>
            <a:r>
              <a:rPr lang="en-GB" dirty="0">
                <a:hlinkClick r:id="rId3"/>
              </a:rPr>
              <a:t>https://www.youtube.com/watch?v=rbbzPZnrqOc</a:t>
            </a:r>
            <a:r>
              <a:rPr lang="en-GB" dirty="0"/>
              <a:t> </a:t>
            </a:r>
          </a:p>
        </p:txBody>
      </p:sp>
    </p:spTree>
    <p:extLst>
      <p:ext uri="{BB962C8B-B14F-4D97-AF65-F5344CB8AC3E}">
        <p14:creationId xmlns:p14="http://schemas.microsoft.com/office/powerpoint/2010/main" val="30821958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3"/>
          <p:cNvSpPr>
            <a:spLocks noGrp="1"/>
          </p:cNvSpPr>
          <p:nvPr>
            <p:ph type="title"/>
          </p:nvPr>
        </p:nvSpPr>
        <p:spPr>
          <a:xfrm>
            <a:off x="457200" y="274638"/>
            <a:ext cx="8229600" cy="706437"/>
          </a:xfrm>
        </p:spPr>
        <p:txBody>
          <a:bodyPr>
            <a:normAutofit fontScale="90000"/>
          </a:bodyPr>
          <a:lstStyle/>
          <a:p>
            <a:r>
              <a:rPr lang="en-GB" altLang="en-US"/>
              <a:t>Asesu        Assessment</a:t>
            </a:r>
          </a:p>
        </p:txBody>
      </p:sp>
      <p:sp>
        <p:nvSpPr>
          <p:cNvPr id="17411" name="Content Placeholder 4"/>
          <p:cNvSpPr>
            <a:spLocks noGrp="1"/>
          </p:cNvSpPr>
          <p:nvPr>
            <p:ph sz="half" idx="1"/>
          </p:nvPr>
        </p:nvSpPr>
        <p:spPr>
          <a:xfrm>
            <a:off x="457200" y="1052513"/>
            <a:ext cx="4038600" cy="4537075"/>
          </a:xfrm>
        </p:spPr>
        <p:txBody>
          <a:bodyPr>
            <a:normAutofit fontScale="92500" lnSpcReduction="20000"/>
          </a:bodyPr>
          <a:lstStyle/>
          <a:p>
            <a:r>
              <a:rPr lang="en-GB" altLang="en-US" dirty="0" err="1"/>
              <a:t>Portffolio</a:t>
            </a:r>
            <a:endParaRPr lang="en-GB" altLang="en-US" dirty="0"/>
          </a:p>
          <a:p>
            <a:r>
              <a:rPr lang="en-GB" altLang="en-US" dirty="0"/>
              <a:t>4 </a:t>
            </a:r>
            <a:r>
              <a:rPr lang="en-GB" altLang="en-US" dirty="0" err="1"/>
              <a:t>elfen</a:t>
            </a:r>
            <a:endParaRPr lang="en-GB" altLang="en-US" dirty="0"/>
          </a:p>
          <a:p>
            <a:pPr lvl="1"/>
            <a:r>
              <a:rPr lang="en-GB" altLang="en-US" dirty="0" err="1"/>
              <a:t>Gwerthuso</a:t>
            </a:r>
            <a:r>
              <a:rPr lang="en-GB" altLang="en-US" dirty="0"/>
              <a:t> y </a:t>
            </a:r>
            <a:r>
              <a:rPr lang="en-GB" altLang="en-US" dirty="0" err="1"/>
              <a:t>ddefnydd</a:t>
            </a:r>
            <a:r>
              <a:rPr lang="en-GB" altLang="en-US" dirty="0"/>
              <a:t> o </a:t>
            </a:r>
            <a:r>
              <a:rPr lang="en-GB" altLang="en-US" dirty="0" err="1"/>
              <a:t>modelau</a:t>
            </a:r>
            <a:r>
              <a:rPr lang="en-GB" altLang="en-US" dirty="0"/>
              <a:t> </a:t>
            </a:r>
            <a:r>
              <a:rPr lang="en-GB" altLang="en-US" dirty="0" err="1"/>
              <a:t>adfyfyriol</a:t>
            </a:r>
            <a:endParaRPr lang="en-GB" altLang="en-US" dirty="0"/>
          </a:p>
          <a:p>
            <a:pPr lvl="1"/>
            <a:r>
              <a:rPr lang="en-GB" altLang="en-US" dirty="0" err="1"/>
              <a:t>Papur</a:t>
            </a:r>
            <a:r>
              <a:rPr lang="en-GB" altLang="en-US" dirty="0"/>
              <a:t> </a:t>
            </a:r>
            <a:r>
              <a:rPr lang="en-GB" altLang="en-US" dirty="0" err="1"/>
              <a:t>briffio</a:t>
            </a:r>
            <a:endParaRPr lang="en-GB" altLang="en-US" dirty="0"/>
          </a:p>
          <a:p>
            <a:pPr lvl="1"/>
            <a:r>
              <a:rPr lang="en-GB" altLang="en-US" dirty="0"/>
              <a:t>Log </a:t>
            </a:r>
            <a:r>
              <a:rPr lang="en-GB" altLang="en-US" dirty="0" err="1"/>
              <a:t>adfyfyriol</a:t>
            </a:r>
            <a:endParaRPr lang="en-GB" altLang="en-US" dirty="0"/>
          </a:p>
          <a:p>
            <a:pPr lvl="1"/>
            <a:r>
              <a:rPr lang="en-GB" altLang="en-US" dirty="0" err="1"/>
              <a:t>Cynllun</a:t>
            </a:r>
            <a:r>
              <a:rPr lang="en-GB" altLang="en-US" dirty="0"/>
              <a:t> </a:t>
            </a:r>
            <a:r>
              <a:rPr lang="en-GB" altLang="en-US" dirty="0" err="1"/>
              <a:t>Datblygiad</a:t>
            </a:r>
            <a:r>
              <a:rPr lang="en-GB" altLang="en-US" dirty="0"/>
              <a:t> </a:t>
            </a:r>
            <a:r>
              <a:rPr lang="en-GB" altLang="en-US" dirty="0" err="1"/>
              <a:t>Personol</a:t>
            </a:r>
            <a:r>
              <a:rPr lang="en-GB" altLang="en-US" dirty="0"/>
              <a:t> (CDP)</a:t>
            </a:r>
          </a:p>
          <a:p>
            <a:r>
              <a:rPr lang="en-GB" altLang="en-US" dirty="0" err="1"/>
              <a:t>Dyddiad</a:t>
            </a:r>
            <a:r>
              <a:rPr lang="en-GB" altLang="en-US" dirty="0"/>
              <a:t> </a:t>
            </a:r>
            <a:r>
              <a:rPr lang="en-GB" altLang="en-US" dirty="0" err="1"/>
              <a:t>cyflwyno</a:t>
            </a:r>
            <a:r>
              <a:rPr lang="en-GB" altLang="en-US" dirty="0"/>
              <a:t>: 17.01.2021 23.59 </a:t>
            </a:r>
            <a:r>
              <a:rPr lang="en-GB" altLang="en-US" dirty="0" err="1"/>
              <a:t>Turnitin</a:t>
            </a:r>
            <a:endParaRPr lang="en-GB" altLang="en-US" dirty="0"/>
          </a:p>
        </p:txBody>
      </p:sp>
      <p:sp>
        <p:nvSpPr>
          <p:cNvPr id="17412" name="Content Placeholder 5"/>
          <p:cNvSpPr>
            <a:spLocks noGrp="1"/>
          </p:cNvSpPr>
          <p:nvPr>
            <p:ph sz="half" idx="2"/>
          </p:nvPr>
        </p:nvSpPr>
        <p:spPr>
          <a:xfrm>
            <a:off x="4572000" y="1058863"/>
            <a:ext cx="4038600" cy="3989387"/>
          </a:xfrm>
        </p:spPr>
        <p:txBody>
          <a:bodyPr>
            <a:normAutofit fontScale="92500" lnSpcReduction="20000"/>
          </a:bodyPr>
          <a:lstStyle/>
          <a:p>
            <a:r>
              <a:rPr lang="en-GB" altLang="en-US" dirty="0"/>
              <a:t>Portfolio</a:t>
            </a:r>
          </a:p>
          <a:p>
            <a:r>
              <a:rPr lang="en-GB" altLang="en-US" dirty="0"/>
              <a:t>4 elements</a:t>
            </a:r>
          </a:p>
          <a:p>
            <a:pPr lvl="1"/>
            <a:r>
              <a:rPr lang="en-GB" altLang="en-US" dirty="0"/>
              <a:t>Evaluate the use of reflective models</a:t>
            </a:r>
          </a:p>
          <a:p>
            <a:pPr lvl="1"/>
            <a:r>
              <a:rPr lang="en-GB" altLang="en-US" dirty="0"/>
              <a:t>Briefing paper</a:t>
            </a:r>
          </a:p>
          <a:p>
            <a:pPr lvl="1"/>
            <a:r>
              <a:rPr lang="en-GB" altLang="en-US" dirty="0"/>
              <a:t>Reflective log</a:t>
            </a:r>
          </a:p>
          <a:p>
            <a:pPr lvl="1"/>
            <a:r>
              <a:rPr lang="en-GB" altLang="en-US" dirty="0"/>
              <a:t>Personal Development Plan (PDP)</a:t>
            </a:r>
          </a:p>
          <a:p>
            <a:r>
              <a:rPr lang="en-GB" altLang="en-US" dirty="0"/>
              <a:t>Submission date:</a:t>
            </a:r>
          </a:p>
          <a:p>
            <a:r>
              <a:rPr lang="en-GB" altLang="en-US" dirty="0"/>
              <a:t>17.01.2021 23.59 </a:t>
            </a:r>
            <a:r>
              <a:rPr lang="en-GB" altLang="en-US" dirty="0" err="1"/>
              <a:t>Turnitin</a:t>
            </a:r>
            <a:endParaRPr lang="en-GB" altLang="en-US" dirty="0"/>
          </a:p>
          <a:p>
            <a:endParaRPr lang="en-GB" altLang="en-US" dirty="0"/>
          </a:p>
        </p:txBody>
      </p:sp>
    </p:spTree>
    <p:extLst>
      <p:ext uri="{BB962C8B-B14F-4D97-AF65-F5344CB8AC3E}">
        <p14:creationId xmlns:p14="http://schemas.microsoft.com/office/powerpoint/2010/main" val="28764079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274638"/>
            <a:ext cx="8229600" cy="561975"/>
          </a:xfrm>
        </p:spPr>
        <p:txBody>
          <a:bodyPr>
            <a:normAutofit fontScale="90000"/>
          </a:bodyPr>
          <a:lstStyle/>
          <a:p>
            <a:r>
              <a:rPr lang="en-GB" altLang="en-US"/>
              <a:t>Elfen 1          Element 1      </a:t>
            </a:r>
          </a:p>
        </p:txBody>
      </p:sp>
      <p:sp>
        <p:nvSpPr>
          <p:cNvPr id="19459" name="Content Placeholder 2"/>
          <p:cNvSpPr>
            <a:spLocks noGrp="1"/>
          </p:cNvSpPr>
          <p:nvPr>
            <p:ph sz="half" idx="1"/>
          </p:nvPr>
        </p:nvSpPr>
        <p:spPr>
          <a:xfrm>
            <a:off x="250825" y="1052513"/>
            <a:ext cx="4033838" cy="4537075"/>
          </a:xfrm>
        </p:spPr>
        <p:txBody>
          <a:bodyPr/>
          <a:lstStyle/>
          <a:p>
            <a:r>
              <a:rPr lang="en-GB" altLang="en-US" sz="2400" dirty="0" err="1"/>
              <a:t>Gwerthuswch</a:t>
            </a:r>
            <a:r>
              <a:rPr lang="en-GB" altLang="en-US" sz="2400" dirty="0"/>
              <a:t> </a:t>
            </a:r>
            <a:r>
              <a:rPr lang="en-GB" altLang="en-US" sz="2400" dirty="0" err="1"/>
              <a:t>ddefnydd</a:t>
            </a:r>
            <a:r>
              <a:rPr lang="en-GB" altLang="en-US" sz="2400" dirty="0"/>
              <a:t> </a:t>
            </a:r>
            <a:r>
              <a:rPr lang="en-GB" altLang="en-US" sz="2400" dirty="0" err="1"/>
              <a:t>modelau</a:t>
            </a:r>
            <a:r>
              <a:rPr lang="en-GB" altLang="en-US" sz="2400" dirty="0"/>
              <a:t> </a:t>
            </a:r>
            <a:r>
              <a:rPr lang="en-GB" altLang="en-US" sz="2400" dirty="0" err="1"/>
              <a:t>adfyfyriol</a:t>
            </a:r>
            <a:r>
              <a:rPr lang="en-GB" altLang="en-US" sz="2400" dirty="0"/>
              <a:t> </a:t>
            </a:r>
            <a:r>
              <a:rPr lang="en-GB" altLang="en-US" sz="2400" dirty="0" err="1"/>
              <a:t>fel</a:t>
            </a:r>
            <a:r>
              <a:rPr lang="en-GB" altLang="en-US" sz="2400" dirty="0"/>
              <a:t> </a:t>
            </a:r>
            <a:r>
              <a:rPr lang="en-GB" altLang="en-US" sz="2400" dirty="0" err="1"/>
              <a:t>adnoddau</a:t>
            </a:r>
            <a:r>
              <a:rPr lang="en-GB" altLang="en-US" sz="2400" dirty="0"/>
              <a:t> </a:t>
            </a:r>
            <a:r>
              <a:rPr lang="en-GB" altLang="en-US" sz="2400" dirty="0" err="1"/>
              <a:t>ar</a:t>
            </a:r>
            <a:r>
              <a:rPr lang="en-GB" altLang="en-US" sz="2400" dirty="0"/>
              <a:t> </a:t>
            </a:r>
            <a:r>
              <a:rPr lang="en-GB" altLang="en-US" sz="2400" dirty="0" err="1"/>
              <a:t>gyfer</a:t>
            </a:r>
            <a:r>
              <a:rPr lang="en-GB" altLang="en-US" sz="2400" dirty="0"/>
              <a:t> </a:t>
            </a:r>
            <a:r>
              <a:rPr lang="en-GB" altLang="en-US" sz="2400" dirty="0" err="1"/>
              <a:t>cefnogi</a:t>
            </a:r>
            <a:r>
              <a:rPr lang="en-GB" altLang="en-US" sz="2400" dirty="0"/>
              <a:t> </a:t>
            </a:r>
            <a:r>
              <a:rPr lang="en-GB" altLang="en-US" sz="2400" dirty="0" err="1"/>
              <a:t>arfer</a:t>
            </a:r>
            <a:r>
              <a:rPr lang="en-GB" altLang="en-US" sz="2400" dirty="0"/>
              <a:t> </a:t>
            </a:r>
            <a:r>
              <a:rPr lang="en-GB" altLang="en-US" sz="2400" dirty="0" err="1"/>
              <a:t>adfyfyriol</a:t>
            </a:r>
            <a:r>
              <a:rPr lang="en-GB" altLang="en-US" sz="2400" dirty="0"/>
              <a:t> </a:t>
            </a:r>
            <a:r>
              <a:rPr lang="en-GB" altLang="en-US" sz="2400" dirty="0" err="1"/>
              <a:t>effeithiol</a:t>
            </a:r>
            <a:r>
              <a:rPr lang="en-GB" altLang="en-US" sz="2400" dirty="0"/>
              <a:t> o </a:t>
            </a:r>
            <a:r>
              <a:rPr lang="en-GB" altLang="en-US" sz="2400" dirty="0" err="1"/>
              <a:t>fewn</a:t>
            </a:r>
            <a:r>
              <a:rPr lang="en-GB" altLang="en-US" sz="2400" dirty="0"/>
              <a:t> </a:t>
            </a:r>
            <a:r>
              <a:rPr lang="en-GB" altLang="en-US" sz="2400" dirty="0" err="1"/>
              <a:t>arfer</a:t>
            </a:r>
            <a:r>
              <a:rPr lang="en-GB" altLang="en-US" sz="2400" dirty="0"/>
              <a:t> </a:t>
            </a:r>
            <a:r>
              <a:rPr lang="en-GB" altLang="en-US" sz="2400" dirty="0" err="1"/>
              <a:t>blynyddoedd</a:t>
            </a:r>
            <a:r>
              <a:rPr lang="en-GB" altLang="en-US" sz="2400" dirty="0"/>
              <a:t> </a:t>
            </a:r>
            <a:r>
              <a:rPr lang="en-GB" altLang="en-US" sz="2400" dirty="0" err="1"/>
              <a:t>cynnar</a:t>
            </a:r>
            <a:r>
              <a:rPr lang="en-GB" altLang="en-US" sz="2400" dirty="0"/>
              <a:t> (1,000 o </a:t>
            </a:r>
            <a:r>
              <a:rPr lang="en-GB" altLang="en-US" sz="2400" dirty="0" err="1"/>
              <a:t>eiriau</a:t>
            </a:r>
            <a:r>
              <a:rPr lang="en-GB" altLang="en-US" sz="2400" dirty="0"/>
              <a:t>).</a:t>
            </a:r>
          </a:p>
          <a:p>
            <a:r>
              <a:rPr lang="en-GB" altLang="en-US" sz="2400" dirty="0"/>
              <a:t>30 marc</a:t>
            </a:r>
          </a:p>
          <a:p>
            <a:endParaRPr lang="en-GB" altLang="en-US" dirty="0"/>
          </a:p>
          <a:p>
            <a:endParaRPr lang="en-GB" altLang="en-US" dirty="0"/>
          </a:p>
        </p:txBody>
      </p:sp>
      <p:sp>
        <p:nvSpPr>
          <p:cNvPr id="19460" name="Content Placeholder 3"/>
          <p:cNvSpPr>
            <a:spLocks noGrp="1"/>
          </p:cNvSpPr>
          <p:nvPr>
            <p:ph sz="half" idx="2"/>
          </p:nvPr>
        </p:nvSpPr>
        <p:spPr>
          <a:xfrm>
            <a:off x="4427538" y="1052513"/>
            <a:ext cx="4259262" cy="4537075"/>
          </a:xfrm>
        </p:spPr>
        <p:txBody>
          <a:bodyPr/>
          <a:lstStyle/>
          <a:p>
            <a:r>
              <a:rPr lang="en-GB" altLang="en-US" sz="2400" dirty="0"/>
              <a:t>Evaluate the use of models of reflection as resources for supporting effective reflective practice within early years practice (1,000 words). </a:t>
            </a:r>
          </a:p>
          <a:p>
            <a:r>
              <a:rPr lang="en-GB" altLang="en-US" sz="2400" dirty="0"/>
              <a:t>30 marks</a:t>
            </a:r>
          </a:p>
          <a:p>
            <a:endParaRPr lang="en-GB" altLang="en-US" dirty="0"/>
          </a:p>
        </p:txBody>
      </p:sp>
    </p:spTree>
    <p:extLst>
      <p:ext uri="{BB962C8B-B14F-4D97-AF65-F5344CB8AC3E}">
        <p14:creationId xmlns:p14="http://schemas.microsoft.com/office/powerpoint/2010/main" val="1075300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457200" y="327025"/>
            <a:ext cx="8229600" cy="438150"/>
          </a:xfrm>
        </p:spPr>
        <p:txBody>
          <a:bodyPr>
            <a:normAutofit fontScale="90000"/>
          </a:bodyPr>
          <a:lstStyle/>
          <a:p>
            <a:r>
              <a:rPr lang="en-GB" altLang="en-US"/>
              <a:t>Elfen 2          Element 2 </a:t>
            </a:r>
          </a:p>
        </p:txBody>
      </p:sp>
      <p:sp>
        <p:nvSpPr>
          <p:cNvPr id="20483" name="Content Placeholder 2"/>
          <p:cNvSpPr>
            <a:spLocks noGrp="1"/>
          </p:cNvSpPr>
          <p:nvPr>
            <p:ph sz="half" idx="1"/>
          </p:nvPr>
        </p:nvSpPr>
        <p:spPr>
          <a:xfrm>
            <a:off x="457200" y="981075"/>
            <a:ext cx="4038600" cy="4608513"/>
          </a:xfrm>
        </p:spPr>
        <p:txBody>
          <a:bodyPr/>
          <a:lstStyle/>
          <a:p>
            <a:r>
              <a:rPr lang="en-GB" altLang="en-US" sz="2600"/>
              <a:t>Paratowch bapur briffio ar gyfer ymarferwyr blynyddoedd cynnar am bwysigrwydd arfer adfyfyriol fel dull o gynnal gwasanaethau o safon ar gyfer plant ifanc a’u teuluoedd  (2 tudalen A4);</a:t>
            </a:r>
          </a:p>
          <a:p>
            <a:r>
              <a:rPr lang="en-GB" altLang="en-US" sz="2600"/>
              <a:t>30 marc</a:t>
            </a:r>
          </a:p>
          <a:p>
            <a:endParaRPr lang="en-GB" altLang="en-US"/>
          </a:p>
          <a:p>
            <a:endParaRPr lang="en-GB" altLang="en-US"/>
          </a:p>
        </p:txBody>
      </p:sp>
      <p:sp>
        <p:nvSpPr>
          <p:cNvPr id="20484" name="Content Placeholder 3"/>
          <p:cNvSpPr>
            <a:spLocks noGrp="1"/>
          </p:cNvSpPr>
          <p:nvPr>
            <p:ph sz="half" idx="2"/>
          </p:nvPr>
        </p:nvSpPr>
        <p:spPr>
          <a:xfrm>
            <a:off x="4648200" y="981075"/>
            <a:ext cx="4038600" cy="4608513"/>
          </a:xfrm>
        </p:spPr>
        <p:txBody>
          <a:bodyPr/>
          <a:lstStyle/>
          <a:p>
            <a:r>
              <a:rPr lang="en-GB" altLang="en-US" sz="2600" dirty="0"/>
              <a:t>Prepare a briefing paper aimed at early years practitioners about the importance of reflective practice as a means of maintaining quality services for young children and their families. (2 A4 pages)</a:t>
            </a:r>
          </a:p>
          <a:p>
            <a:r>
              <a:rPr lang="en-GB" altLang="en-US" sz="2600" dirty="0"/>
              <a:t>30 marks</a:t>
            </a:r>
          </a:p>
        </p:txBody>
      </p:sp>
    </p:spTree>
    <p:extLst>
      <p:ext uri="{BB962C8B-B14F-4D97-AF65-F5344CB8AC3E}">
        <p14:creationId xmlns:p14="http://schemas.microsoft.com/office/powerpoint/2010/main" val="35662222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274638"/>
            <a:ext cx="8229600" cy="561975"/>
          </a:xfrm>
        </p:spPr>
        <p:txBody>
          <a:bodyPr>
            <a:normAutofit fontScale="90000"/>
          </a:bodyPr>
          <a:lstStyle/>
          <a:p>
            <a:r>
              <a:rPr lang="en-GB" altLang="en-US"/>
              <a:t>Elfen 3          Element 3</a:t>
            </a:r>
          </a:p>
        </p:txBody>
      </p:sp>
      <p:sp>
        <p:nvSpPr>
          <p:cNvPr id="21507" name="Content Placeholder 2"/>
          <p:cNvSpPr>
            <a:spLocks noGrp="1"/>
          </p:cNvSpPr>
          <p:nvPr>
            <p:ph sz="half" idx="1"/>
          </p:nvPr>
        </p:nvSpPr>
        <p:spPr>
          <a:xfrm>
            <a:off x="457200" y="981075"/>
            <a:ext cx="4038600" cy="4608513"/>
          </a:xfrm>
        </p:spPr>
        <p:txBody>
          <a:bodyPr/>
          <a:lstStyle/>
          <a:p>
            <a:r>
              <a:rPr lang="en-GB" altLang="en-US" sz="2400"/>
              <a:t>Log adfyfyriol yn manylu eich cyfraniad tuag at weithgaredd yn eich lleoliad/gweithle; adnabyddwch sut mae’r gweithgaredd hyn wedi helpu datblygu sgiliau, gwerthoedd a gwybodaeth benodol (1000 o eiriau);</a:t>
            </a:r>
          </a:p>
          <a:p>
            <a:r>
              <a:rPr lang="en-GB" altLang="en-US" sz="2400"/>
              <a:t>20 marc</a:t>
            </a:r>
          </a:p>
          <a:p>
            <a:endParaRPr lang="en-GB" altLang="en-US"/>
          </a:p>
        </p:txBody>
      </p:sp>
      <p:sp>
        <p:nvSpPr>
          <p:cNvPr id="21508" name="Content Placeholder 3"/>
          <p:cNvSpPr>
            <a:spLocks noGrp="1"/>
          </p:cNvSpPr>
          <p:nvPr>
            <p:ph sz="half" idx="2"/>
          </p:nvPr>
        </p:nvSpPr>
        <p:spPr>
          <a:xfrm>
            <a:off x="4648200" y="981075"/>
            <a:ext cx="4038600" cy="4608513"/>
          </a:xfrm>
        </p:spPr>
        <p:txBody>
          <a:bodyPr/>
          <a:lstStyle/>
          <a:p>
            <a:r>
              <a:rPr lang="en-GB" altLang="en-US" sz="2400"/>
              <a:t>A reflective log detailing your contribution to an activity within your placement/workplace; identifying how this activity helped you to develop specific skills, values and knowledge. (1000 words) </a:t>
            </a:r>
          </a:p>
          <a:p>
            <a:r>
              <a:rPr lang="en-GB" altLang="en-US" sz="2400"/>
              <a:t>20 marks</a:t>
            </a:r>
          </a:p>
        </p:txBody>
      </p:sp>
    </p:spTree>
    <p:extLst>
      <p:ext uri="{BB962C8B-B14F-4D97-AF65-F5344CB8AC3E}">
        <p14:creationId xmlns:p14="http://schemas.microsoft.com/office/powerpoint/2010/main" val="19943378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457200" y="274638"/>
            <a:ext cx="8229600" cy="633412"/>
          </a:xfrm>
        </p:spPr>
        <p:txBody>
          <a:bodyPr>
            <a:normAutofit fontScale="90000"/>
          </a:bodyPr>
          <a:lstStyle/>
          <a:p>
            <a:r>
              <a:rPr lang="en-GB" altLang="en-US"/>
              <a:t>Elfen 4         Element 4</a:t>
            </a:r>
          </a:p>
        </p:txBody>
      </p:sp>
      <p:sp>
        <p:nvSpPr>
          <p:cNvPr id="23555" name="Content Placeholder 2"/>
          <p:cNvSpPr>
            <a:spLocks noGrp="1"/>
          </p:cNvSpPr>
          <p:nvPr>
            <p:ph sz="half" idx="1"/>
          </p:nvPr>
        </p:nvSpPr>
        <p:spPr>
          <a:xfrm>
            <a:off x="457200" y="1052513"/>
            <a:ext cx="4038600" cy="4537075"/>
          </a:xfrm>
        </p:spPr>
        <p:txBody>
          <a:bodyPr/>
          <a:lstStyle/>
          <a:p>
            <a:r>
              <a:rPr lang="en-GB" altLang="en-US"/>
              <a:t>Cynllun Datblygiad Personol yn nodi agweddau ar gyfer datblygiad personol a phroffesiynol pellach wedi ei gysylltu â’ch profiadau ar leoliad ac o fewn eich lleoliad a/neu’r gweithle.</a:t>
            </a:r>
          </a:p>
          <a:p>
            <a:r>
              <a:rPr lang="en-GB" altLang="en-US"/>
              <a:t>10 marc</a:t>
            </a:r>
          </a:p>
        </p:txBody>
      </p:sp>
      <p:sp>
        <p:nvSpPr>
          <p:cNvPr id="23556" name="Content Placeholder 3"/>
          <p:cNvSpPr>
            <a:spLocks noGrp="1"/>
          </p:cNvSpPr>
          <p:nvPr>
            <p:ph sz="half" idx="2"/>
          </p:nvPr>
        </p:nvSpPr>
        <p:spPr>
          <a:xfrm>
            <a:off x="4648200" y="1052513"/>
            <a:ext cx="4038600" cy="4537075"/>
          </a:xfrm>
        </p:spPr>
        <p:txBody>
          <a:bodyPr/>
          <a:lstStyle/>
          <a:p>
            <a:r>
              <a:rPr lang="en-GB" altLang="en-US"/>
              <a:t>A Personal Development Plan identifying areas for further personal and professional development linked to your placement and/or workplace experiences</a:t>
            </a:r>
          </a:p>
          <a:p>
            <a:r>
              <a:rPr lang="en-GB" altLang="en-US"/>
              <a:t>10 marks</a:t>
            </a:r>
          </a:p>
        </p:txBody>
      </p:sp>
    </p:spTree>
    <p:extLst>
      <p:ext uri="{BB962C8B-B14F-4D97-AF65-F5344CB8AC3E}">
        <p14:creationId xmlns:p14="http://schemas.microsoft.com/office/powerpoint/2010/main" val="39478962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418058"/>
          </a:xfrm>
        </p:spPr>
        <p:txBody>
          <a:bodyPr>
            <a:normAutofit fontScale="90000"/>
          </a:bodyPr>
          <a:lstStyle/>
          <a:p>
            <a:r>
              <a:rPr lang="en-GB" dirty="0" err="1"/>
              <a:t>Cyfeiridadau</a:t>
            </a:r>
            <a:r>
              <a:rPr lang="en-GB" dirty="0"/>
              <a:t>     References</a:t>
            </a:r>
          </a:p>
        </p:txBody>
      </p:sp>
      <p:sp>
        <p:nvSpPr>
          <p:cNvPr id="6" name="Content Placeholder 5"/>
          <p:cNvSpPr>
            <a:spLocks noGrp="1"/>
          </p:cNvSpPr>
          <p:nvPr>
            <p:ph idx="1"/>
          </p:nvPr>
        </p:nvSpPr>
        <p:spPr>
          <a:xfrm>
            <a:off x="457200" y="1124744"/>
            <a:ext cx="8229600" cy="4392489"/>
          </a:xfrm>
        </p:spPr>
        <p:txBody>
          <a:bodyPr>
            <a:normAutofit fontScale="77500" lnSpcReduction="20000"/>
          </a:bodyPr>
          <a:lstStyle/>
          <a:p>
            <a:r>
              <a:rPr lang="en-GB" dirty="0"/>
              <a:t>Donaldson, G. (2015) </a:t>
            </a:r>
            <a:r>
              <a:rPr lang="en-GB" i="1" dirty="0"/>
              <a:t>Successful Futures: Independent Review of Curriculum  and Assessment Arrangements in Wales. </a:t>
            </a:r>
            <a:r>
              <a:rPr lang="en-GB" dirty="0"/>
              <a:t>Moodle</a:t>
            </a:r>
          </a:p>
          <a:p>
            <a:r>
              <a:rPr lang="en-GB" dirty="0" err="1"/>
              <a:t>Marshik</a:t>
            </a:r>
            <a:r>
              <a:rPr lang="en-GB" dirty="0"/>
              <a:t>, T. (2015) </a:t>
            </a:r>
            <a:r>
              <a:rPr lang="en-GB" i="1" dirty="0"/>
              <a:t>Learning styles &amp; the importance of critical self-reflection. </a:t>
            </a:r>
            <a:r>
              <a:rPr lang="en-GB" dirty="0"/>
              <a:t>Available at: </a:t>
            </a:r>
            <a:r>
              <a:rPr lang="en-GB" dirty="0">
                <a:hlinkClick r:id="rId3"/>
              </a:rPr>
              <a:t>https://www.youtube.com/watch?v=855Now8h5Rs</a:t>
            </a:r>
            <a:r>
              <a:rPr lang="en-GB" dirty="0"/>
              <a:t> </a:t>
            </a:r>
          </a:p>
          <a:p>
            <a:r>
              <a:rPr lang="en-GB" dirty="0"/>
              <a:t>Sylva, K., </a:t>
            </a:r>
            <a:r>
              <a:rPr lang="en-GB" dirty="0" err="1"/>
              <a:t>Melhuish</a:t>
            </a:r>
            <a:r>
              <a:rPr lang="en-GB" dirty="0"/>
              <a:t>, T.,  Sammons, P., </a:t>
            </a:r>
            <a:r>
              <a:rPr lang="en-GB" dirty="0" err="1"/>
              <a:t>Siraj</a:t>
            </a:r>
            <a:r>
              <a:rPr lang="en-GB" dirty="0"/>
              <a:t>-Blatchford, I. and Taggart, B. (2004) </a:t>
            </a:r>
            <a:r>
              <a:rPr lang="en-GB" i="1" dirty="0"/>
              <a:t>The Effective Provision for Pre-school Education (EPPE) project.</a:t>
            </a:r>
            <a:r>
              <a:rPr lang="en-GB" dirty="0"/>
              <a:t> Moodle</a:t>
            </a:r>
          </a:p>
          <a:p>
            <a:r>
              <a:rPr lang="en-GB" dirty="0" err="1"/>
              <a:t>Schleicher</a:t>
            </a:r>
            <a:r>
              <a:rPr lang="en-GB" dirty="0"/>
              <a:t>, A. (2018) </a:t>
            </a:r>
            <a:r>
              <a:rPr lang="en-GB" i="1" dirty="0"/>
              <a:t>Engaging Young Children: Lessons from research about quality in early childhood education and care.</a:t>
            </a:r>
            <a:r>
              <a:rPr lang="en-GB" dirty="0"/>
              <a:t>  Available at: </a:t>
            </a:r>
            <a:r>
              <a:rPr lang="en-GB" dirty="0">
                <a:hlinkClick r:id="rId4"/>
              </a:rPr>
              <a:t>https://www.youtube.com/watch?v=rbbzPZnrqOc</a:t>
            </a:r>
            <a:r>
              <a:rPr lang="en-GB" dirty="0"/>
              <a:t> </a:t>
            </a:r>
            <a:endParaRPr lang="en-GB" i="1" dirty="0"/>
          </a:p>
          <a:p>
            <a:endParaRPr lang="en-GB" dirty="0"/>
          </a:p>
          <a:p>
            <a:endParaRPr lang="en-GB" i="1"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416502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Cyfeiridadau</a:t>
            </a:r>
            <a:r>
              <a:rPr lang="en-GB" dirty="0"/>
              <a:t>     References</a:t>
            </a:r>
          </a:p>
        </p:txBody>
      </p:sp>
      <p:sp>
        <p:nvSpPr>
          <p:cNvPr id="3" name="Content Placeholder 2"/>
          <p:cNvSpPr>
            <a:spLocks noGrp="1"/>
          </p:cNvSpPr>
          <p:nvPr>
            <p:ph idx="1"/>
          </p:nvPr>
        </p:nvSpPr>
        <p:spPr/>
        <p:txBody>
          <a:bodyPr>
            <a:normAutofit fontScale="92500"/>
          </a:bodyPr>
          <a:lstStyle/>
          <a:p>
            <a:r>
              <a:rPr lang="en-GB" sz="2400" dirty="0"/>
              <a:t>Miller-Young, J. (2016) ‘How did I get here?  Reflections on learning from multidisciplinary communities of practice’. </a:t>
            </a:r>
            <a:r>
              <a:rPr lang="en-GB" sz="2400" i="1" dirty="0"/>
              <a:t>Transformative Dialogues: Teaching and Learning Journal, 9, 1, pp.1-5.</a:t>
            </a:r>
            <a:endParaRPr lang="en-GB" sz="2400" dirty="0"/>
          </a:p>
          <a:p>
            <a:pPr lvl="0"/>
            <a:r>
              <a:rPr lang="en-GB" sz="2200" dirty="0" err="1">
                <a:solidFill>
                  <a:prstClr val="black"/>
                </a:solidFill>
              </a:rPr>
              <a:t>Siraj</a:t>
            </a:r>
            <a:r>
              <a:rPr lang="en-GB" sz="2200" dirty="0">
                <a:solidFill>
                  <a:prstClr val="black"/>
                </a:solidFill>
              </a:rPr>
              <a:t>-Blatchford, I., Sylva, K., </a:t>
            </a:r>
            <a:r>
              <a:rPr lang="en-GB" sz="2200" dirty="0" err="1">
                <a:solidFill>
                  <a:prstClr val="black"/>
                </a:solidFill>
              </a:rPr>
              <a:t>Muttock</a:t>
            </a:r>
            <a:r>
              <a:rPr lang="en-GB" sz="2200" dirty="0">
                <a:solidFill>
                  <a:prstClr val="black"/>
                </a:solidFill>
              </a:rPr>
              <a:t>, S.,  </a:t>
            </a:r>
            <a:r>
              <a:rPr lang="en-GB" sz="2200" dirty="0" err="1">
                <a:solidFill>
                  <a:prstClr val="black"/>
                </a:solidFill>
              </a:rPr>
              <a:t>Gilden</a:t>
            </a:r>
            <a:r>
              <a:rPr lang="en-GB" sz="2200" dirty="0">
                <a:solidFill>
                  <a:prstClr val="black"/>
                </a:solidFill>
              </a:rPr>
              <a:t>, R. and Bell, D. (2002) ‘Researching Effective Pedagogy in the Early Years’. Moodle</a:t>
            </a:r>
          </a:p>
          <a:p>
            <a:pPr lvl="0"/>
            <a:r>
              <a:rPr lang="en-GB" sz="2200" dirty="0" err="1">
                <a:solidFill>
                  <a:prstClr val="black"/>
                </a:solidFill>
              </a:rPr>
              <a:t>Stingu</a:t>
            </a:r>
            <a:r>
              <a:rPr lang="en-GB" sz="2200" dirty="0">
                <a:solidFill>
                  <a:prstClr val="black"/>
                </a:solidFill>
              </a:rPr>
              <a:t>, M., Ulrich, C. and </a:t>
            </a:r>
            <a:r>
              <a:rPr lang="en-GB" sz="2200" dirty="0" err="1">
                <a:solidFill>
                  <a:prstClr val="black"/>
                </a:solidFill>
              </a:rPr>
              <a:t>Vrasmas</a:t>
            </a:r>
            <a:r>
              <a:rPr lang="en-GB" sz="2200" dirty="0">
                <a:solidFill>
                  <a:prstClr val="black"/>
                </a:solidFill>
              </a:rPr>
              <a:t>, E. (2014) ‘Using reflective practice to enhance professional development through written, spoken and visual materials’. </a:t>
            </a:r>
            <a:r>
              <a:rPr lang="en-GB" sz="2200" i="1" dirty="0">
                <a:solidFill>
                  <a:prstClr val="black"/>
                </a:solidFill>
              </a:rPr>
              <a:t>6th International Conference Edu World 2014 “Education Facing Contemporary World Issues”, 7th - 9th November. </a:t>
            </a:r>
            <a:r>
              <a:rPr lang="en-GB" sz="2200" dirty="0">
                <a:solidFill>
                  <a:prstClr val="black"/>
                </a:solidFill>
              </a:rPr>
              <a:t>Available at: www.sciencedirect.com.</a:t>
            </a:r>
            <a:endParaRPr lang="en-GB" sz="2200" i="1" dirty="0">
              <a:solidFill>
                <a:prstClr val="black"/>
              </a:solidFill>
            </a:endParaRPr>
          </a:p>
          <a:p>
            <a:endParaRPr lang="en-GB" dirty="0"/>
          </a:p>
        </p:txBody>
      </p:sp>
    </p:spTree>
    <p:extLst>
      <p:ext uri="{BB962C8B-B14F-4D97-AF65-F5344CB8AC3E}">
        <p14:creationId xmlns:p14="http://schemas.microsoft.com/office/powerpoint/2010/main" val="30991105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1979</Words>
  <Application>Microsoft Office PowerPoint</Application>
  <PresentationFormat>On-screen Show (4:3)</PresentationFormat>
  <Paragraphs>335</Paragraphs>
  <Slides>44</Slides>
  <Notes>43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Myriad Pro</vt:lpstr>
      <vt:lpstr>Arial</vt:lpstr>
      <vt:lpstr>Calibri</vt:lpstr>
      <vt:lpstr>20140311PresentationUWTSDTemplate</vt:lpstr>
      <vt:lpstr>   EAEE5002C/EAEE5007C: Adfyfyrio ar ddarpariaeth blynyddoedd cynnar  EAEE5002/EAEE5007: Reflections on early years provision   </vt:lpstr>
      <vt:lpstr>Cynnwys     Contents</vt:lpstr>
      <vt:lpstr>NOS</vt:lpstr>
      <vt:lpstr>Moodle</vt:lpstr>
      <vt:lpstr>Cymunedau o arfer Communities of practice</vt:lpstr>
      <vt:lpstr>Gweithio mewn partneriaeth Partnership working</vt:lpstr>
      <vt:lpstr>Common Core of Skills</vt:lpstr>
      <vt:lpstr>Cymunedau arfer  Communities of practice </vt:lpstr>
      <vt:lpstr>Cymunedau arfer  Communities of practice </vt:lpstr>
      <vt:lpstr>Cymuned dysgu A community of learners</vt:lpstr>
      <vt:lpstr>Hallet, 2013:123</vt:lpstr>
      <vt:lpstr>Gwasanaethau o ansawdd Quality services</vt:lpstr>
      <vt:lpstr>Proffesiynoldeb o fewn y Blynyddoedd Cynnar Professionalism within the Early Years</vt:lpstr>
      <vt:lpstr>Arfer proffesiynol Professional practice</vt:lpstr>
      <vt:lpstr>Hallett, 2013:103</vt:lpstr>
      <vt:lpstr>7 dimensiwm proffefsiynoldeb 7 dimensions of porffesionalism</vt:lpstr>
      <vt:lpstr>Adfyfyrio        Reflection</vt:lpstr>
      <vt:lpstr>Lindon &amp; Trodd, 2016: 1</vt:lpstr>
      <vt:lpstr>Rôl yr ymarferwr blynyddoedd cynnar The role of the early years practitioner</vt:lpstr>
      <vt:lpstr>Perspectif      Perspective </vt:lpstr>
      <vt:lpstr>PowerPoint Presentation</vt:lpstr>
      <vt:lpstr>Dysgu o Brofiad Learning From Experience </vt:lpstr>
      <vt:lpstr>PowerPoint Presentation</vt:lpstr>
      <vt:lpstr>Adnabod a mesur ansawdd Recognising and measuring quality</vt:lpstr>
      <vt:lpstr>Arsylwi ac adfyfyrio Observation and reflection</vt:lpstr>
      <vt:lpstr>Arsylwad 1     Observation 1</vt:lpstr>
      <vt:lpstr>Arsylwad 2    Observation 2</vt:lpstr>
      <vt:lpstr>EPPE + REPEY</vt:lpstr>
      <vt:lpstr>Gwasanaethau o ansawdd Quality services</vt:lpstr>
      <vt:lpstr>ESTYN</vt:lpstr>
      <vt:lpstr>ASG      CIW</vt:lpstr>
      <vt:lpstr>Adroddiadau    Reports</vt:lpstr>
      <vt:lpstr>Graham Donaldson</vt:lpstr>
      <vt:lpstr>Donaldson 2015</vt:lpstr>
      <vt:lpstr>Donaldson (2015) Goblygiadau     Implications</vt:lpstr>
      <vt:lpstr>OFSTED</vt:lpstr>
      <vt:lpstr>Gwyliwch…     Watch…</vt:lpstr>
      <vt:lpstr>Asesu        Assessment</vt:lpstr>
      <vt:lpstr>Elfen 1          Element 1      </vt:lpstr>
      <vt:lpstr>Elfen 2          Element 2 </vt:lpstr>
      <vt:lpstr>Elfen 3          Element 3</vt:lpstr>
      <vt:lpstr>Elfen 4         Element 4</vt:lpstr>
      <vt:lpstr>Cyfeiridadau     References</vt:lpstr>
      <vt:lpstr>Cyfeiridadau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Gwyneth Davies</cp:lastModifiedBy>
  <cp:revision>71</cp:revision>
  <cp:lastPrinted>2018-01-15T09:13:17Z</cp:lastPrinted>
  <dcterms:created xsi:type="dcterms:W3CDTF">2015-04-14T15:21:28Z</dcterms:created>
  <dcterms:modified xsi:type="dcterms:W3CDTF">2020-12-18T15:10:53Z</dcterms:modified>
</cp:coreProperties>
</file>