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jpg" ContentType="image/jpeg"/>
  <Default Extension="emf" ContentType="image/x-emf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9" r:id="rId1"/>
  </p:sldMasterIdLst>
  <p:notesMasterIdLst>
    <p:notesMasterId r:id="rId36"/>
  </p:notesMasterIdLst>
  <p:sldIdLst>
    <p:sldId id="256" r:id="rId2"/>
    <p:sldId id="257" r:id="rId3"/>
    <p:sldId id="281" r:id="rId4"/>
    <p:sldId id="282" r:id="rId5"/>
    <p:sldId id="258" r:id="rId6"/>
    <p:sldId id="259" r:id="rId7"/>
    <p:sldId id="283" r:id="rId8"/>
    <p:sldId id="260" r:id="rId9"/>
    <p:sldId id="261" r:id="rId10"/>
    <p:sldId id="263" r:id="rId11"/>
    <p:sldId id="278" r:id="rId12"/>
    <p:sldId id="264" r:id="rId13"/>
    <p:sldId id="265" r:id="rId14"/>
    <p:sldId id="284" r:id="rId15"/>
    <p:sldId id="268" r:id="rId16"/>
    <p:sldId id="277" r:id="rId17"/>
    <p:sldId id="267" r:id="rId18"/>
    <p:sldId id="269" r:id="rId19"/>
    <p:sldId id="271" r:id="rId20"/>
    <p:sldId id="272" r:id="rId21"/>
    <p:sldId id="285" r:id="rId22"/>
    <p:sldId id="286" r:id="rId23"/>
    <p:sldId id="287" r:id="rId24"/>
    <p:sldId id="288" r:id="rId25"/>
    <p:sldId id="289" r:id="rId26"/>
    <p:sldId id="290" r:id="rId27"/>
    <p:sldId id="291" r:id="rId28"/>
    <p:sldId id="273" r:id="rId29"/>
    <p:sldId id="274" r:id="rId30"/>
    <p:sldId id="279" r:id="rId31"/>
    <p:sldId id="280" r:id="rId32"/>
    <p:sldId id="275" r:id="rId33"/>
    <p:sldId id="292" r:id="rId34"/>
    <p:sldId id="276" r:id="rId35"/>
  </p:sldIdLst>
  <p:sldSz cx="12192000" cy="6858000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9647"/>
    <p:restoredTop sz="73272" autoAdjust="0"/>
  </p:normalViewPr>
  <p:slideViewPr>
    <p:cSldViewPr snapToGrid="0" snapToObjects="1">
      <p:cViewPr varScale="1">
        <p:scale>
          <a:sx n="79" d="100"/>
          <a:sy n="79" d="100"/>
        </p:scale>
        <p:origin x="1624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slide" Target="slides/slide22.xml"/><Relationship Id="rId24" Type="http://schemas.openxmlformats.org/officeDocument/2006/relationships/slide" Target="slides/slide23.xml"/><Relationship Id="rId25" Type="http://schemas.openxmlformats.org/officeDocument/2006/relationships/slide" Target="slides/slide24.xml"/><Relationship Id="rId26" Type="http://schemas.openxmlformats.org/officeDocument/2006/relationships/slide" Target="slides/slide25.xml"/><Relationship Id="rId27" Type="http://schemas.openxmlformats.org/officeDocument/2006/relationships/slide" Target="slides/slide26.xml"/><Relationship Id="rId28" Type="http://schemas.openxmlformats.org/officeDocument/2006/relationships/slide" Target="slides/slide27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30" Type="http://schemas.openxmlformats.org/officeDocument/2006/relationships/slide" Target="slides/slide29.xml"/><Relationship Id="rId31" Type="http://schemas.openxmlformats.org/officeDocument/2006/relationships/slide" Target="slides/slide30.xml"/><Relationship Id="rId32" Type="http://schemas.openxmlformats.org/officeDocument/2006/relationships/slide" Target="slides/slide31.xml"/><Relationship Id="rId9" Type="http://schemas.openxmlformats.org/officeDocument/2006/relationships/slide" Target="slides/slide8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33" Type="http://schemas.openxmlformats.org/officeDocument/2006/relationships/slide" Target="slides/slide32.xml"/><Relationship Id="rId34" Type="http://schemas.openxmlformats.org/officeDocument/2006/relationships/slide" Target="slides/slide33.xml"/><Relationship Id="rId35" Type="http://schemas.openxmlformats.org/officeDocument/2006/relationships/slide" Target="slides/slide34.xml"/><Relationship Id="rId36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37" Type="http://schemas.openxmlformats.org/officeDocument/2006/relationships/presProps" Target="presProps.xml"/><Relationship Id="rId38" Type="http://schemas.openxmlformats.org/officeDocument/2006/relationships/viewProps" Target="viewProps.xml"/><Relationship Id="rId39" Type="http://schemas.openxmlformats.org/officeDocument/2006/relationships/theme" Target="theme/theme1.xml"/><Relationship Id="rId40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E8115C9-4CD2-CE4E-A664-EC98FE7B8A77}" type="datetimeFigureOut">
              <a:rPr lang="en-US" smtClean="0"/>
              <a:t>9/16/18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9F9B14C-7E83-D848-8821-8FA68783ED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74077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.xml"/></Relationships>
</file>

<file path=ppt/notesSlides/_rels/notesSlide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.xml"/></Relationships>
</file>

<file path=ppt/notesSlides/_rels/notesSlide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5.xml"/></Relationships>
</file>

<file path=ppt/notesSlides/_rels/notesSlide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6.xml"/></Relationships>
</file>

<file path=ppt/notesSlides/_rels/notesSlide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7.xml"/></Relationships>
</file>

<file path=ppt/notesSlides/_rels/notesSlide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8.xml"/></Relationships>
</file>

<file path=ppt/notesSlides/_rels/notesSlide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9.xml"/></Relationships>
</file>

<file path=ppt/notesSlides/_rels/notesSlide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0.xml"/></Relationships>
</file>

<file path=ppt/notesSlides/_rels/notesSlide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1.xml"/></Relationships>
</file>

<file path=ppt/notesSlides/_rels/notesSlide1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2.xml"/></Relationships>
</file>

<file path=ppt/notesSlides/_rels/notesSlide1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3.xml"/></Relationships>
</file>

<file path=ppt/notesSlides/_rels/notesSlide1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4.xml"/></Relationships>
</file>

<file path=ppt/notesSlides/_rels/notesSlide1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5.xml"/></Relationships>
</file>

<file path=ppt/notesSlides/_rels/notesSlide1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6.xml"/></Relationships>
</file>

<file path=ppt/notesSlides/_rels/notesSlide1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7.xml"/></Relationships>
</file>

<file path=ppt/notesSlides/_rels/notesSlide1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8.xml"/></Relationships>
</file>

<file path=ppt/notesSlides/_rels/notesSlide1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19.xml"/></Relationships>
</file>

<file path=ppt/notesSlides/_rels/notesSlide1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0.xml"/></Relationships>
</file>

<file path=ppt/notesSlides/_rels/notesSlide1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1.xml"/></Relationships>
</file>

<file path=ppt/notesSlides/_rels/notesSlide2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2.xml"/></Relationships>
</file>

<file path=ppt/notesSlides/_rels/notesSlide2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3.xml"/></Relationships>
</file>

<file path=ppt/notesSlides/_rels/notesSlide22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4.xml"/></Relationships>
</file>

<file path=ppt/notesSlides/_rels/notesSlide23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5.xml"/></Relationships>
</file>

<file path=ppt/notesSlides/_rels/notesSlide24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6.xml"/></Relationships>
</file>

<file path=ppt/notesSlides/_rels/notesSlide25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7.xml"/></Relationships>
</file>

<file path=ppt/notesSlides/_rels/notesSlide26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8.xml"/></Relationships>
</file>

<file path=ppt/notesSlides/_rels/notesSlide27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29.xml"/></Relationships>
</file>

<file path=ppt/notesSlides/_rels/notesSlide28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0.xml"/></Relationships>
</file>

<file path=ppt/notesSlides/_rels/notesSlide29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1.xml"/></Relationships>
</file>

<file path=ppt/notesSlides/_rels/notesSlide30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2.xml"/></Relationships>
</file>

<file path=ppt/notesSlides/_rels/notesSlide3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4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8910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Dyma</a:t>
            </a:r>
            <a:r>
              <a:rPr lang="en-GB" dirty="0" smtClean="0"/>
              <a:t> </a:t>
            </a:r>
            <a:r>
              <a:rPr lang="en-GB" dirty="0" err="1" smtClean="0"/>
              <a:t>ein</a:t>
            </a:r>
            <a:r>
              <a:rPr lang="en-GB" dirty="0" smtClean="0"/>
              <a:t> </a:t>
            </a:r>
            <a:r>
              <a:rPr lang="en-GB" dirty="0" err="1" smtClean="0"/>
              <a:t>deilliannau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am y </a:t>
            </a:r>
            <a:r>
              <a:rPr lang="en-GB" dirty="0" err="1" smtClean="0"/>
              <a:t>wers</a:t>
            </a:r>
            <a:r>
              <a:rPr lang="en-GB" dirty="0" smtClean="0"/>
              <a:t> –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</a:t>
            </a:r>
            <a:r>
              <a:rPr lang="en-GB" dirty="0" err="1" smtClean="0"/>
              <a:t>ydynt</a:t>
            </a:r>
            <a:r>
              <a:rPr lang="en-GB" dirty="0" smtClean="0"/>
              <a:t>? </a:t>
            </a:r>
            <a:r>
              <a:rPr lang="en-GB" dirty="0" err="1" smtClean="0"/>
              <a:t>Cawn</a:t>
            </a:r>
            <a:r>
              <a:rPr lang="en-GB" dirty="0" smtClean="0"/>
              <a:t> weld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ystod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sesiynau</a:t>
            </a:r>
            <a:r>
              <a:rPr lang="en-GB" baseline="0" dirty="0" smtClean="0"/>
              <a:t>.</a:t>
            </a:r>
          </a:p>
          <a:p>
            <a:endParaRPr lang="en-GB" baseline="0" dirty="0" smtClean="0"/>
          </a:p>
          <a:p>
            <a:r>
              <a:rPr lang="en-GB" baseline="0" dirty="0" err="1" smtClean="0"/>
              <a:t>Trafod</a:t>
            </a:r>
            <a:r>
              <a:rPr lang="en-GB" baseline="0" dirty="0" smtClean="0"/>
              <a:t> un am un.</a:t>
            </a:r>
          </a:p>
          <a:p>
            <a:endParaRPr lang="en-GB" baseline="0" dirty="0" smtClean="0"/>
          </a:p>
          <a:p>
            <a:r>
              <a:rPr lang="en-GB" baseline="0" dirty="0" smtClean="0"/>
              <a:t>Dull </a:t>
            </a:r>
            <a:r>
              <a:rPr lang="en-GB" baseline="0" dirty="0" err="1" smtClean="0"/>
              <a:t>goleadau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traffig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wrth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gynllunio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856076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Trafod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977019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Angen</a:t>
            </a:r>
            <a:r>
              <a:rPr lang="en-GB" dirty="0" smtClean="0"/>
              <a:t> 3 </a:t>
            </a:r>
            <a:r>
              <a:rPr lang="en-GB" dirty="0" err="1" smtClean="0"/>
              <a:t>pheth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pwerus</a:t>
            </a:r>
            <a:r>
              <a:rPr lang="en-GB" dirty="0" smtClean="0"/>
              <a:t> </a:t>
            </a:r>
            <a:r>
              <a:rPr lang="en-GB" dirty="0" err="1" smtClean="0"/>
              <a:t>sef</a:t>
            </a:r>
            <a:r>
              <a:rPr lang="en-GB" dirty="0" smtClean="0"/>
              <a:t>…</a:t>
            </a:r>
          </a:p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 err="1" smtClean="0"/>
              <a:t>yw</a:t>
            </a:r>
            <a:r>
              <a:rPr lang="en-GB" dirty="0" smtClean="0"/>
              <a:t> </a:t>
            </a:r>
            <a:r>
              <a:rPr lang="en-GB" dirty="0" err="1" smtClean="0"/>
              <a:t>cwestiynnu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</a:t>
            </a:r>
            <a:r>
              <a:rPr lang="en-GB" dirty="0" err="1" smtClean="0"/>
              <a:t>er</a:t>
            </a:r>
            <a:r>
              <a:rPr lang="en-GB" dirty="0" smtClean="0"/>
              <a:t> </a:t>
            </a:r>
            <a:r>
              <a:rPr lang="en-GB" dirty="0" err="1" smtClean="0"/>
              <a:t>mwyn</a:t>
            </a:r>
            <a:r>
              <a:rPr lang="en-GB" dirty="0" smtClean="0"/>
              <a:t> </a:t>
            </a:r>
            <a:r>
              <a:rPr lang="en-GB" dirty="0" err="1" smtClean="0"/>
              <a:t>sicrhau</a:t>
            </a:r>
            <a:r>
              <a:rPr lang="en-GB" dirty="0" smtClean="0"/>
              <a:t> y tri </a:t>
            </a:r>
            <a:r>
              <a:rPr lang="en-GB" dirty="0" err="1" smtClean="0"/>
              <a:t>pheth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 err="1" smtClean="0"/>
              <a:t>oes</a:t>
            </a:r>
            <a:r>
              <a:rPr lang="en-GB" dirty="0" smtClean="0"/>
              <a:t> </a:t>
            </a:r>
            <a:r>
              <a:rPr lang="en-GB" dirty="0" err="1" smtClean="0"/>
              <a:t>rhywbeth</a:t>
            </a:r>
            <a:r>
              <a:rPr lang="en-GB" dirty="0" smtClean="0"/>
              <a:t> </a:t>
            </a:r>
            <a:r>
              <a:rPr lang="en-GB" dirty="0" err="1" smtClean="0"/>
              <a:t>arall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dirty="0" smtClean="0"/>
              <a:t> </a:t>
            </a:r>
            <a:r>
              <a:rPr lang="en-GB" dirty="0" err="1" smtClean="0"/>
              <a:t>hefyd</a:t>
            </a:r>
            <a:r>
              <a:rPr lang="en-GB" dirty="0" smtClean="0"/>
              <a:t>….</a:t>
            </a:r>
            <a:r>
              <a:rPr lang="en-GB" dirty="0" err="1" smtClean="0"/>
              <a:t>gwrando</a:t>
            </a:r>
            <a:r>
              <a:rPr lang="en-GB" dirty="0" smtClean="0"/>
              <a:t> ac </a:t>
            </a:r>
            <a:r>
              <a:rPr lang="en-GB" dirty="0" err="1" smtClean="0"/>
              <a:t>arsylwi</a:t>
            </a:r>
            <a:r>
              <a:rPr lang="en-GB" dirty="0" smtClean="0"/>
              <a:t>….MYFYRIO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640420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Strategaeth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Beth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yw’r</a:t>
            </a:r>
            <a:r>
              <a:rPr lang="en-GB" dirty="0" smtClean="0"/>
              <a:t> plenty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anghywir</a:t>
            </a:r>
            <a:r>
              <a:rPr lang="en-GB" dirty="0" smtClean="0"/>
              <a:t>?   </a:t>
            </a:r>
            <a:r>
              <a:rPr lang="en-GB" dirty="0" err="1" smtClean="0"/>
              <a:t>Sut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gallwn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ymateb</a:t>
            </a:r>
            <a:r>
              <a:rPr lang="en-GB" baseline="0" dirty="0" smtClean="0"/>
              <a:t>?</a:t>
            </a:r>
          </a:p>
          <a:p>
            <a:endParaRPr lang="en-GB" baseline="0" dirty="0" smtClean="0"/>
          </a:p>
          <a:p>
            <a:r>
              <a:rPr lang="en-GB" baseline="0" dirty="0" err="1" smtClean="0"/>
              <a:t>Eich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bai</a:t>
            </a:r>
            <a:r>
              <a:rPr lang="en-GB" baseline="0" dirty="0" smtClean="0"/>
              <a:t> chi am </a:t>
            </a:r>
            <a:r>
              <a:rPr lang="en-GB" baseline="0" dirty="0" err="1" smtClean="0"/>
              <a:t>beidio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sylwui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ystod</a:t>
            </a:r>
            <a:r>
              <a:rPr lang="en-GB" baseline="0" dirty="0" smtClean="0"/>
              <a:t> y </a:t>
            </a:r>
            <a:r>
              <a:rPr lang="en-GB" baseline="0" dirty="0" err="1" smtClean="0"/>
              <a:t>wers</a:t>
            </a:r>
            <a:r>
              <a:rPr lang="en-GB" baseline="0" dirty="0" smtClean="0"/>
              <a:t>?</a:t>
            </a:r>
          </a:p>
          <a:p>
            <a:endParaRPr lang="en-GB" baseline="0" dirty="0" smtClean="0"/>
          </a:p>
          <a:p>
            <a:r>
              <a:rPr lang="en-GB" baseline="0" dirty="0" err="1" smtClean="0"/>
              <a:t>Strategaeth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wedi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dod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gosod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ymatebion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bwrpasol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mewn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grwp</a:t>
            </a:r>
            <a:r>
              <a:rPr lang="en-GB" baseline="0" dirty="0" smtClean="0"/>
              <a:t> – </a:t>
            </a:r>
            <a:r>
              <a:rPr lang="en-GB" baseline="0" dirty="0" err="1" smtClean="0"/>
              <a:t>dysgu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cymheiriaid</a:t>
            </a:r>
            <a:r>
              <a:rPr lang="en-GB" baseline="0" dirty="0" smtClean="0"/>
              <a:t> a </a:t>
            </a:r>
            <a:r>
              <a:rPr lang="en-GB" baseline="0" dirty="0" err="1" smtClean="0"/>
              <a:t>sgaffaldu’r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dysgu</a:t>
            </a:r>
            <a:r>
              <a:rPr lang="en-GB" baseline="0" dirty="0" smtClean="0"/>
              <a:t>.</a:t>
            </a:r>
          </a:p>
          <a:p>
            <a:endParaRPr lang="en-GB" baseline="0" dirty="0" smtClean="0"/>
          </a:p>
          <a:p>
            <a:r>
              <a:rPr lang="en-GB" baseline="0" dirty="0" smtClean="0"/>
              <a:t>ZPD  Vygotsky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999885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nad</a:t>
            </a:r>
            <a:r>
              <a:rPr lang="en-GB" dirty="0" smtClean="0"/>
              <a:t> </a:t>
            </a:r>
            <a:r>
              <a:rPr lang="en-GB" dirty="0" err="1" smtClean="0"/>
              <a:t>ydyw’n</a:t>
            </a:r>
            <a:r>
              <a:rPr lang="en-GB" dirty="0" smtClean="0"/>
              <a:t> </a:t>
            </a:r>
            <a:r>
              <a:rPr lang="en-GB" dirty="0" err="1" smtClean="0"/>
              <a:t>bwysig</a:t>
            </a:r>
            <a:r>
              <a:rPr lang="en-GB" baseline="0" dirty="0" smtClean="0"/>
              <a:t> </a:t>
            </a:r>
            <a:r>
              <a:rPr lang="en-GB" baseline="0" dirty="0" err="1" smtClean="0"/>
              <a:t>bydd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ymennydd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anghofio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wir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unrhyw</a:t>
            </a:r>
            <a:r>
              <a:rPr lang="en-GB" baseline="0" dirty="0" smtClean="0"/>
              <a:t> </a:t>
            </a:r>
            <a:r>
              <a:rPr lang="en-GB" baseline="0" dirty="0" err="1" smtClean="0"/>
              <a:t>wybodaeth</a:t>
            </a:r>
            <a:r>
              <a:rPr lang="en-GB" baseline="0" dirty="0" smtClean="0"/>
              <a:t>.</a:t>
            </a:r>
          </a:p>
          <a:p>
            <a:endParaRPr lang="en-GB" baseline="0" dirty="0" smtClean="0"/>
          </a:p>
          <a:p>
            <a:r>
              <a:rPr lang="en-GB" baseline="0" dirty="0" err="1" smtClean="0"/>
              <a:t>Heddiw</a:t>
            </a:r>
            <a:r>
              <a:rPr lang="en-GB" baseline="0" dirty="0" smtClean="0"/>
              <a:t> </a:t>
            </a:r>
            <a:r>
              <a:rPr lang="en-GB" baseline="0" dirty="0" err="1" smtClean="0"/>
              <a:t>i</a:t>
            </a:r>
            <a:r>
              <a:rPr lang="en-GB" baseline="0" dirty="0" smtClean="0"/>
              <a:t> chi – </a:t>
            </a:r>
            <a:r>
              <a:rPr lang="en-GB" baseline="0" dirty="0" err="1" smtClean="0"/>
              <a:t>nifer</a:t>
            </a:r>
            <a:r>
              <a:rPr lang="en-GB" baseline="0" dirty="0" smtClean="0"/>
              <a:t> o </a:t>
            </a:r>
            <a:r>
              <a:rPr lang="en-GB" baseline="0" dirty="0" err="1" smtClean="0"/>
              <a:t>strategaethau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defnyddiiol</a:t>
            </a:r>
            <a:r>
              <a:rPr lang="en-GB" baseline="0" dirty="0" smtClean="0"/>
              <a:t> pan </a:t>
            </a:r>
            <a:r>
              <a:rPr lang="en-GB" baseline="0" dirty="0" err="1" smtClean="0"/>
              <a:t>fyddwch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gyda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phlant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26751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Sawl</a:t>
            </a:r>
            <a:r>
              <a:rPr lang="en-GB" dirty="0" smtClean="0"/>
              <a:t> </a:t>
            </a:r>
            <a:r>
              <a:rPr lang="en-GB" dirty="0" err="1" smtClean="0"/>
              <a:t>mis</a:t>
            </a:r>
            <a:r>
              <a:rPr lang="en-GB" dirty="0" smtClean="0"/>
              <a:t> </a:t>
            </a:r>
            <a:r>
              <a:rPr lang="en-GB" dirty="0" err="1" smtClean="0"/>
              <a:t>ychwanegol</a:t>
            </a:r>
            <a:r>
              <a:rPr lang="en-GB" dirty="0" smtClean="0"/>
              <a:t> o </a:t>
            </a:r>
            <a:r>
              <a:rPr lang="en-GB" dirty="0" err="1" smtClean="0"/>
              <a:t>addysgu</a:t>
            </a:r>
            <a:r>
              <a:rPr lang="en-GB" dirty="0" smtClean="0"/>
              <a:t> </a:t>
            </a:r>
            <a:r>
              <a:rPr lang="en-GB" dirty="0" err="1" smtClean="0"/>
              <a:t>wna</a:t>
            </a:r>
            <a:r>
              <a:rPr lang="en-GB" dirty="0" smtClean="0"/>
              <a:t> </a:t>
            </a:r>
            <a:r>
              <a:rPr lang="en-GB" dirty="0" err="1" smtClean="0"/>
              <a:t>ddigwydd</a:t>
            </a:r>
            <a:r>
              <a:rPr lang="en-GB" dirty="0" smtClean="0"/>
              <a:t> </a:t>
            </a:r>
            <a:r>
              <a:rPr lang="en-GB" dirty="0" err="1" smtClean="0"/>
              <a:t>os</a:t>
            </a:r>
            <a:r>
              <a:rPr lang="en-GB" dirty="0" smtClean="0"/>
              <a:t> </a:t>
            </a:r>
            <a:r>
              <a:rPr lang="en-GB" dirty="0" err="1" smtClean="0"/>
              <a:t>gwnawn</a:t>
            </a:r>
            <a:r>
              <a:rPr lang="en-GB" dirty="0" smtClean="0"/>
              <a:t>….</a:t>
            </a:r>
          </a:p>
          <a:p>
            <a:endParaRPr lang="en-GB" dirty="0" smtClean="0"/>
          </a:p>
          <a:p>
            <a:r>
              <a:rPr lang="en-GB" dirty="0" smtClean="0"/>
              <a:t>Un am un</a:t>
            </a:r>
          </a:p>
          <a:p>
            <a:endParaRPr lang="en-GB" dirty="0" smtClean="0"/>
          </a:p>
          <a:p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ymgyrchoedd</a:t>
            </a:r>
            <a:r>
              <a:rPr lang="en-GB" dirty="0" smtClean="0"/>
              <a:t> </a:t>
            </a:r>
            <a:r>
              <a:rPr lang="en-GB" dirty="0" err="1" smtClean="0"/>
              <a:t>mae’r</a:t>
            </a:r>
            <a:r>
              <a:rPr lang="en-GB" dirty="0" smtClean="0"/>
              <a:t> </a:t>
            </a:r>
            <a:r>
              <a:rPr lang="en-GB" dirty="0" err="1" smtClean="0"/>
              <a:t>Llywodraeth</a:t>
            </a:r>
            <a:r>
              <a:rPr lang="en-GB" dirty="0" smtClean="0"/>
              <a:t> </a:t>
            </a:r>
            <a:r>
              <a:rPr lang="en-GB" dirty="0" err="1" smtClean="0"/>
              <a:t>wedi’u</a:t>
            </a:r>
            <a:r>
              <a:rPr lang="en-GB" dirty="0" smtClean="0"/>
              <a:t> </a:t>
            </a:r>
            <a:r>
              <a:rPr lang="en-GB" dirty="0" err="1" smtClean="0"/>
              <a:t>mabwysiadu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er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mwyn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codi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safonau</a:t>
            </a:r>
            <a:r>
              <a:rPr lang="en-GB" baseline="0" dirty="0" smtClean="0"/>
              <a:t>/ </a:t>
            </a:r>
            <a:r>
              <a:rPr lang="en-GB" baseline="0" dirty="0" err="1" smtClean="0"/>
              <a:t>gwella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ysgolion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52195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ol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</a:t>
            </a:r>
            <a:r>
              <a:rPr lang="en-GB" dirty="0" err="1" smtClean="0"/>
              <a:t>ymchwil</a:t>
            </a:r>
            <a:r>
              <a:rPr lang="en-GB" dirty="0" smtClean="0"/>
              <a:t> pan </a:t>
            </a:r>
            <a:r>
              <a:rPr lang="en-GB" dirty="0" err="1" smtClean="0"/>
              <a:t>rydym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ystyried</a:t>
            </a:r>
            <a:r>
              <a:rPr lang="en-GB" dirty="0" smtClean="0"/>
              <a:t> </a:t>
            </a:r>
            <a:r>
              <a:rPr lang="en-GB" dirty="0" err="1" smtClean="0"/>
              <a:t>asesu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gyfer</a:t>
            </a:r>
            <a:r>
              <a:rPr lang="en-GB" dirty="0" smtClean="0"/>
              <a:t> </a:t>
            </a:r>
            <a:r>
              <a:rPr lang="en-GB" dirty="0" err="1" smtClean="0"/>
              <a:t>dysgu</a:t>
            </a:r>
            <a:r>
              <a:rPr lang="en-GB" dirty="0" smtClean="0"/>
              <a:t> </a:t>
            </a:r>
            <a:r>
              <a:rPr lang="en-GB" dirty="0" err="1" smtClean="0"/>
              <a:t>mae</a:t>
            </a:r>
            <a:r>
              <a:rPr lang="en-GB" dirty="0" smtClean="0"/>
              <a:t> </a:t>
            </a:r>
            <a:r>
              <a:rPr lang="en-GB" dirty="0" err="1" smtClean="0"/>
              <a:t>yna</a:t>
            </a:r>
            <a:r>
              <a:rPr lang="en-GB" dirty="0" smtClean="0"/>
              <a:t> </a:t>
            </a:r>
            <a:r>
              <a:rPr lang="en-GB" dirty="0" err="1" smtClean="0"/>
              <a:t>bedair</a:t>
            </a:r>
            <a:r>
              <a:rPr lang="en-GB" dirty="0" smtClean="0"/>
              <a:t> </a:t>
            </a:r>
            <a:r>
              <a:rPr lang="en-GB" dirty="0" err="1" smtClean="0"/>
              <a:t>elfen</a:t>
            </a:r>
            <a:r>
              <a:rPr lang="en-GB" dirty="0" smtClean="0"/>
              <a:t> a </a:t>
            </a:r>
            <a:r>
              <a:rPr lang="en-GB" dirty="0" err="1" smtClean="0"/>
              <a:t>berthyn</a:t>
            </a:r>
            <a:r>
              <a:rPr lang="en-GB" dirty="0" smtClean="0"/>
              <a:t> </a:t>
            </a:r>
            <a:r>
              <a:rPr lang="en-GB" dirty="0" err="1" smtClean="0"/>
              <a:t>iddo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err="1" smtClean="0"/>
              <a:t>Sef</a:t>
            </a:r>
            <a:r>
              <a:rPr lang="en-GB" dirty="0" smtClean="0"/>
              <a:t>….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darllen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Yr</a:t>
            </a:r>
            <a:r>
              <a:rPr lang="en-GB" dirty="0" smtClean="0"/>
              <a:t> ail </a:t>
            </a:r>
            <a:r>
              <a:rPr lang="en-GB" dirty="0" err="1" smtClean="0"/>
              <a:t>o’r</a:t>
            </a:r>
            <a:r>
              <a:rPr lang="en-GB" dirty="0" smtClean="0"/>
              <a:t> </a:t>
            </a:r>
            <a:r>
              <a:rPr lang="en-GB" dirty="0" err="1" smtClean="0"/>
              <a:t>rhain</a:t>
            </a:r>
            <a:r>
              <a:rPr lang="en-GB" dirty="0" smtClean="0"/>
              <a:t> </a:t>
            </a:r>
            <a:r>
              <a:rPr lang="en-GB" dirty="0" err="1" smtClean="0"/>
              <a:t>byddwn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ymwneud</a:t>
            </a:r>
            <a:r>
              <a:rPr lang="en-GB" dirty="0" smtClean="0"/>
              <a:t> ag </a:t>
            </a:r>
            <a:r>
              <a:rPr lang="en-GB" dirty="0" err="1" smtClean="0"/>
              <a:t>ef</a:t>
            </a:r>
            <a:r>
              <a:rPr lang="en-GB" dirty="0" smtClean="0"/>
              <a:t> </a:t>
            </a:r>
            <a:r>
              <a:rPr lang="en-GB" dirty="0" err="1" smtClean="0"/>
              <a:t>heddiw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0101107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Chware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</a:t>
            </a:r>
            <a:r>
              <a:rPr lang="en-GB" dirty="0" err="1" smtClean="0"/>
              <a:t>llawr</a:t>
            </a:r>
            <a:r>
              <a:rPr lang="en-GB" dirty="0" smtClean="0"/>
              <a:t>?  Dim </a:t>
            </a:r>
            <a:r>
              <a:rPr lang="en-GB" dirty="0" err="1" smtClean="0"/>
              <a:t>teimlo</a:t>
            </a:r>
            <a:r>
              <a:rPr lang="en-GB" dirty="0" smtClean="0"/>
              <a:t> </a:t>
            </a:r>
            <a:r>
              <a:rPr lang="en-GB" dirty="0" err="1" smtClean="0"/>
              <a:t>bygythiad</a:t>
            </a:r>
            <a:r>
              <a:rPr lang="en-GB" dirty="0" smtClean="0"/>
              <a:t> o </a:t>
            </a:r>
            <a:r>
              <a:rPr lang="en-GB" dirty="0" err="1" smtClean="0"/>
              <a:t>bosib</a:t>
            </a:r>
            <a:r>
              <a:rPr lang="en-GB" dirty="0" smtClean="0"/>
              <a:t>?   Fe </a:t>
            </a:r>
            <a:r>
              <a:rPr lang="en-GB" dirty="0" err="1" smtClean="0"/>
              <a:t>wnewn</a:t>
            </a:r>
            <a:r>
              <a:rPr lang="en-GB" dirty="0" smtClean="0"/>
              <a:t> </a:t>
            </a:r>
            <a:r>
              <a:rPr lang="en-GB" dirty="0" err="1" smtClean="0"/>
              <a:t>ei</a:t>
            </a:r>
            <a:r>
              <a:rPr lang="en-GB" dirty="0" smtClean="0"/>
              <a:t> </a:t>
            </a:r>
            <a:r>
              <a:rPr lang="en-GB" dirty="0" err="1" smtClean="0"/>
              <a:t>dreialu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Pwy</a:t>
            </a:r>
            <a:r>
              <a:rPr lang="en-GB" dirty="0" smtClean="0"/>
              <a:t> </a:t>
            </a:r>
            <a:r>
              <a:rPr lang="en-GB" dirty="0" err="1" smtClean="0"/>
              <a:t>yw’r</a:t>
            </a:r>
            <a:r>
              <a:rPr lang="en-GB" dirty="0" smtClean="0"/>
              <a:t> person </a:t>
            </a:r>
            <a:r>
              <a:rPr lang="en-GB" dirty="0" err="1" smtClean="0"/>
              <a:t>mwyaf</a:t>
            </a:r>
            <a:r>
              <a:rPr lang="en-GB" dirty="0" smtClean="0"/>
              <a:t> </a:t>
            </a:r>
            <a:r>
              <a:rPr lang="en-GB" dirty="0" err="1" smtClean="0"/>
              <a:t>dylanwadol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blant</a:t>
            </a:r>
            <a:r>
              <a:rPr lang="en-GB" dirty="0" smtClean="0"/>
              <a:t> </a:t>
            </a:r>
            <a:r>
              <a:rPr lang="en-GB" dirty="0" err="1" smtClean="0"/>
              <a:t>yn</a:t>
            </a:r>
            <a:r>
              <a:rPr lang="en-GB" dirty="0" smtClean="0"/>
              <a:t> </a:t>
            </a:r>
            <a:r>
              <a:rPr lang="en-GB" dirty="0" err="1" smtClean="0"/>
              <a:t>eu</a:t>
            </a:r>
            <a:r>
              <a:rPr lang="en-GB" dirty="0" smtClean="0"/>
              <a:t> </a:t>
            </a:r>
            <a:r>
              <a:rPr lang="en-GB" dirty="0" err="1" smtClean="0"/>
              <a:t>harddegau</a:t>
            </a:r>
            <a:r>
              <a:rPr lang="en-GB" dirty="0" smtClean="0"/>
              <a:t>?</a:t>
            </a:r>
          </a:p>
          <a:p>
            <a:endParaRPr lang="en-GB" dirty="0" smtClean="0"/>
          </a:p>
          <a:p>
            <a:r>
              <a:rPr lang="en-GB" dirty="0" smtClean="0"/>
              <a:t>1 </a:t>
            </a:r>
            <a:r>
              <a:rPr lang="en-GB" dirty="0" err="1" smtClean="0"/>
              <a:t>Ysgrifennu</a:t>
            </a:r>
            <a:r>
              <a:rPr lang="en-GB" dirty="0" smtClean="0"/>
              <a:t> </a:t>
            </a:r>
            <a:r>
              <a:rPr lang="en-GB" dirty="0" err="1" smtClean="0"/>
              <a:t>ymatebion</a:t>
            </a:r>
            <a:r>
              <a:rPr lang="en-GB" dirty="0" smtClean="0"/>
              <a:t> y plant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fwrdd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gwyn</a:t>
            </a:r>
            <a:endParaRPr lang="en-GB" baseline="0" dirty="0" smtClean="0"/>
          </a:p>
          <a:p>
            <a:r>
              <a:rPr lang="en-GB" baseline="0" dirty="0" smtClean="0"/>
              <a:t>2 Holi pam </a:t>
            </a:r>
            <a:r>
              <a:rPr lang="en-GB" baseline="0" dirty="0" err="1" smtClean="0"/>
              <a:t>rydych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meddwl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hynny</a:t>
            </a:r>
            <a:r>
              <a:rPr lang="en-GB" baseline="0" dirty="0" smtClean="0"/>
              <a:t>?</a:t>
            </a:r>
          </a:p>
          <a:p>
            <a:r>
              <a:rPr lang="en-GB" baseline="0" dirty="0" smtClean="0"/>
              <a:t>3. </a:t>
            </a:r>
            <a:r>
              <a:rPr lang="en-GB" baseline="0" dirty="0" err="1" smtClean="0"/>
              <a:t>Tynnu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sylw</a:t>
            </a:r>
            <a:r>
              <a:rPr lang="en-GB" baseline="0" dirty="0" smtClean="0"/>
              <a:t> at </a:t>
            </a:r>
            <a:r>
              <a:rPr lang="en-GB" baseline="0" dirty="0" err="1" smtClean="0"/>
              <a:t>anghysonderau</a:t>
            </a:r>
            <a:r>
              <a:rPr lang="en-GB" baseline="0" dirty="0" smtClean="0"/>
              <a:t> – </a:t>
            </a:r>
            <a:r>
              <a:rPr lang="en-GB" baseline="0" dirty="0" err="1" smtClean="0"/>
              <a:t>chwilio</a:t>
            </a:r>
            <a:r>
              <a:rPr lang="en-GB" baseline="0" dirty="0" smtClean="0"/>
              <a:t> am </a:t>
            </a:r>
            <a:r>
              <a:rPr lang="en-GB" baseline="0" dirty="0" err="1" smtClean="0"/>
              <a:t>atebion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tebyg</a:t>
            </a:r>
            <a:r>
              <a:rPr lang="en-GB" baseline="0" dirty="0" smtClean="0"/>
              <a:t> Mae </a:t>
            </a:r>
            <a:r>
              <a:rPr lang="en-GB" baseline="0" dirty="0" err="1" smtClean="0"/>
              <a:t>grwp</a:t>
            </a:r>
            <a:r>
              <a:rPr lang="en-GB" baseline="0" dirty="0" smtClean="0"/>
              <a:t> ..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meddwl</a:t>
            </a:r>
            <a:r>
              <a:rPr lang="en-GB" baseline="0" dirty="0" smtClean="0"/>
              <a:t>..</a:t>
            </a:r>
            <a:r>
              <a:rPr lang="en-GB" baseline="0" dirty="0" err="1" smtClean="0"/>
              <a:t>ond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mae</a:t>
            </a:r>
            <a:r>
              <a:rPr lang="en-GB" baseline="0" dirty="0" smtClean="0"/>
              <a:t> </a:t>
            </a:r>
            <a:r>
              <a:rPr lang="en-GB" baseline="0" dirty="0" err="1" smtClean="0"/>
              <a:t>grwp</a:t>
            </a:r>
            <a:r>
              <a:rPr lang="en-GB" baseline="0" dirty="0" smtClean="0"/>
              <a:t>.. </a:t>
            </a:r>
            <a:r>
              <a:rPr lang="en-GB" baseline="0" dirty="0" err="1" smtClean="0"/>
              <a:t>Yn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dweud</a:t>
            </a:r>
            <a:r>
              <a:rPr lang="en-GB" baseline="0" dirty="0" smtClean="0"/>
              <a:t> </a:t>
            </a:r>
            <a:r>
              <a:rPr lang="en-GB" baseline="0" dirty="0" err="1" smtClean="0"/>
              <a:t>fel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arall</a:t>
            </a:r>
            <a:r>
              <a:rPr lang="en-GB" baseline="0" dirty="0" smtClean="0"/>
              <a:t>.</a:t>
            </a:r>
          </a:p>
          <a:p>
            <a:r>
              <a:rPr lang="en-GB" baseline="0" dirty="0" smtClean="0"/>
              <a:t>4. Felly </a:t>
            </a:r>
            <a:r>
              <a:rPr lang="en-GB" baseline="0" dirty="0" err="1" smtClean="0"/>
              <a:t>rydych</a:t>
            </a:r>
            <a:r>
              <a:rPr lang="en-GB" baseline="0" dirty="0" smtClean="0"/>
              <a:t> </a:t>
            </a:r>
            <a:r>
              <a:rPr lang="en-GB" baseline="0" dirty="0" err="1" smtClean="0"/>
              <a:t>chi’n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meddwl</a:t>
            </a:r>
            <a:r>
              <a:rPr lang="en-GB" baseline="0" dirty="0" smtClean="0"/>
              <a:t> </a:t>
            </a:r>
            <a:r>
              <a:rPr lang="en-GB" baseline="0" dirty="0" err="1" smtClean="0"/>
              <a:t>mai</a:t>
            </a:r>
            <a:r>
              <a:rPr lang="en-GB" baseline="0" dirty="0" smtClean="0"/>
              <a:t>….</a:t>
            </a:r>
          </a:p>
          <a:p>
            <a:r>
              <a:rPr lang="en-GB" baseline="0" dirty="0" smtClean="0"/>
              <a:t>     </a:t>
            </a:r>
            <a:r>
              <a:rPr lang="en-GB" baseline="0" dirty="0" err="1" smtClean="0"/>
              <a:t>Cytuno</a:t>
            </a:r>
            <a:r>
              <a:rPr lang="en-GB" baseline="0" dirty="0" smtClean="0"/>
              <a:t> </a:t>
            </a:r>
            <a:r>
              <a:rPr lang="en-GB" baseline="0" dirty="0" err="1" smtClean="0"/>
              <a:t>neu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anghytuno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4245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Edrych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y grid a </a:t>
            </a:r>
            <a:r>
              <a:rPr lang="en-GB" dirty="0" err="1" smtClean="0"/>
              <a:t>gosod</a:t>
            </a:r>
            <a:r>
              <a:rPr lang="en-GB" dirty="0" smtClean="0"/>
              <a:t> </a:t>
            </a:r>
            <a:r>
              <a:rPr lang="en-GB" dirty="0" err="1" smtClean="0"/>
              <a:t>ser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Gwerthuso’r</a:t>
            </a:r>
            <a:r>
              <a:rPr lang="en-GB" dirty="0" smtClean="0"/>
              <a:t> </a:t>
            </a:r>
            <a:r>
              <a:rPr lang="en-GB" dirty="0" err="1" smtClean="0"/>
              <a:t>rhai</a:t>
            </a:r>
            <a:r>
              <a:rPr lang="en-GB" dirty="0" smtClean="0"/>
              <a:t> </a:t>
            </a:r>
            <a:r>
              <a:rPr lang="en-GB" dirty="0" err="1" smtClean="0"/>
              <a:t>gwahanol</a:t>
            </a:r>
            <a:r>
              <a:rPr lang="en-GB" dirty="0" smtClean="0"/>
              <a:t> </a:t>
            </a:r>
            <a:r>
              <a:rPr lang="en-GB" dirty="0" err="1" smtClean="0"/>
              <a:t>ar</a:t>
            </a:r>
            <a:r>
              <a:rPr lang="en-GB" dirty="0" smtClean="0"/>
              <a:t> </a:t>
            </a:r>
            <a:r>
              <a:rPr lang="en-GB" dirty="0" err="1" smtClean="0"/>
              <a:t>ol</a:t>
            </a:r>
            <a:r>
              <a:rPr lang="en-GB" dirty="0" smtClean="0"/>
              <a:t> 10 </a:t>
            </a:r>
            <a:r>
              <a:rPr lang="en-GB" dirty="0" err="1" smtClean="0"/>
              <a:t>mun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2916408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13674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Holi </a:t>
            </a:r>
            <a:r>
              <a:rPr lang="en-GB" dirty="0" err="1" smtClean="0"/>
              <a:t>strategaeth</a:t>
            </a:r>
            <a:r>
              <a:rPr lang="en-GB" dirty="0" smtClean="0"/>
              <a:t> ping pong</a:t>
            </a:r>
          </a:p>
          <a:p>
            <a:r>
              <a:rPr lang="en-GB" dirty="0" err="1" smtClean="0"/>
              <a:t>Neu</a:t>
            </a:r>
            <a:endParaRPr lang="en-GB" dirty="0" smtClean="0"/>
          </a:p>
          <a:p>
            <a:r>
              <a:rPr lang="en-GB" dirty="0" err="1" smtClean="0"/>
              <a:t>Strategaeth</a:t>
            </a:r>
            <a:r>
              <a:rPr lang="en-GB" dirty="0" smtClean="0"/>
              <a:t> </a:t>
            </a:r>
            <a:r>
              <a:rPr lang="en-GB" dirty="0" err="1" smtClean="0"/>
              <a:t>pel</a:t>
            </a:r>
            <a:r>
              <a:rPr lang="en-GB" dirty="0" smtClean="0"/>
              <a:t> </a:t>
            </a:r>
            <a:r>
              <a:rPr lang="en-GB" dirty="0" err="1" smtClean="0"/>
              <a:t>fasged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smtClean="0"/>
              <a:t>Un </a:t>
            </a:r>
            <a:r>
              <a:rPr lang="en-GB" dirty="0" err="1" smtClean="0"/>
              <a:t>ffaith</a:t>
            </a:r>
            <a:r>
              <a:rPr lang="en-GB" dirty="0" smtClean="0"/>
              <a:t> </a:t>
            </a:r>
            <a:r>
              <a:rPr lang="en-GB" dirty="0" err="1" smtClean="0"/>
              <a:t>yr</a:t>
            </a:r>
            <a:r>
              <a:rPr lang="en-GB" dirty="0" smtClean="0"/>
              <a:t> un am…</a:t>
            </a:r>
            <a:r>
              <a:rPr lang="en-GB" dirty="0" err="1" smtClean="0"/>
              <a:t>ddraenogod</a:t>
            </a:r>
            <a:r>
              <a:rPr lang="en-GB" dirty="0" smtClean="0"/>
              <a:t>.</a:t>
            </a:r>
          </a:p>
          <a:p>
            <a:endParaRPr lang="en-GB" dirty="0" smtClean="0"/>
          </a:p>
          <a:p>
            <a:r>
              <a:rPr lang="en-GB" dirty="0" err="1" smtClean="0"/>
              <a:t>Diwedd</a:t>
            </a:r>
            <a:r>
              <a:rPr lang="en-GB" dirty="0" smtClean="0"/>
              <a:t> </a:t>
            </a:r>
            <a:r>
              <a:rPr lang="en-GB" dirty="0" err="1" smtClean="0"/>
              <a:t>gwers</a:t>
            </a:r>
            <a:r>
              <a:rPr lang="en-GB" dirty="0" smtClean="0"/>
              <a:t> o </a:t>
            </a:r>
            <a:r>
              <a:rPr lang="en-GB" dirty="0" err="1" smtClean="0"/>
              <a:t>bosib</a:t>
            </a:r>
            <a:r>
              <a:rPr lang="en-GB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7562277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9188355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0985903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001880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28525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435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0136592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Newid</a:t>
            </a:r>
            <a:r>
              <a:rPr lang="en-GB" dirty="0" smtClean="0"/>
              <a:t> y </a:t>
            </a:r>
            <a:r>
              <a:rPr lang="en-GB" dirty="0" err="1" smtClean="0"/>
              <a:t>ffordd</a:t>
            </a:r>
            <a:r>
              <a:rPr lang="en-GB" dirty="0" smtClean="0"/>
              <a:t> o </a:t>
            </a:r>
            <a:r>
              <a:rPr lang="en-GB" dirty="0" err="1" smtClean="0"/>
              <a:t>ofyn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372015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WALT  </a:t>
            </a:r>
            <a:r>
              <a:rPr lang="en-GB" dirty="0" smtClean="0"/>
              <a:t>WILF    BREG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22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528578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Ffilmio</a:t>
            </a:r>
            <a:r>
              <a:rPr lang="en-GB" dirty="0" smtClean="0"/>
              <a:t> – un </a:t>
            </a:r>
            <a:r>
              <a:rPr lang="en-GB" dirty="0" err="1" smtClean="0"/>
              <a:t>syniad</a:t>
            </a:r>
            <a:r>
              <a:rPr lang="en-GB" dirty="0" smtClean="0"/>
              <a:t> o </a:t>
            </a:r>
            <a:r>
              <a:rPr lang="en-GB" dirty="0" err="1" smtClean="0"/>
              <a:t>gasglu</a:t>
            </a:r>
            <a:r>
              <a:rPr lang="en-GB" dirty="0" smtClean="0"/>
              <a:t> </a:t>
            </a:r>
            <a:r>
              <a:rPr lang="en-GB" dirty="0" err="1" smtClean="0"/>
              <a:t>adborth</a:t>
            </a:r>
            <a:r>
              <a:rPr lang="en-GB" dirty="0" smtClean="0"/>
              <a:t> y plant</a:t>
            </a:r>
          </a:p>
          <a:p>
            <a:endParaRPr lang="en-GB" dirty="0" smtClean="0"/>
          </a:p>
          <a:p>
            <a:r>
              <a:rPr lang="en-GB" dirty="0" err="1" smtClean="0"/>
              <a:t>Sgiliau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4616899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Y </a:t>
            </a:r>
            <a:r>
              <a:rPr lang="en-GB" dirty="0" err="1" smtClean="0"/>
              <a:t>gadair</a:t>
            </a:r>
            <a:r>
              <a:rPr lang="en-GB" dirty="0" smtClean="0"/>
              <a:t> </a:t>
            </a:r>
            <a:r>
              <a:rPr lang="en-GB" dirty="0" err="1" smtClean="0"/>
              <a:t>goch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736916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Conseswsgrams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3372091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Parau</a:t>
            </a:r>
            <a:r>
              <a:rPr lang="en-GB" dirty="0" smtClean="0"/>
              <a:t> </a:t>
            </a:r>
            <a:r>
              <a:rPr lang="en-GB" dirty="0" err="1" smtClean="0"/>
              <a:t>siarad</a:t>
            </a:r>
            <a:r>
              <a:rPr lang="en-GB" dirty="0" smtClean="0"/>
              <a:t> pili </a:t>
            </a:r>
            <a:r>
              <a:rPr lang="en-GB" dirty="0" err="1" smtClean="0"/>
              <a:t>palas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err="1" smtClean="0"/>
              <a:t>Grwp</a:t>
            </a:r>
            <a:r>
              <a:rPr lang="en-GB" dirty="0" smtClean="0"/>
              <a:t>  </a:t>
            </a:r>
            <a:r>
              <a:rPr lang="en-GB" dirty="0" err="1" smtClean="0"/>
              <a:t>Cymru</a:t>
            </a:r>
            <a:r>
              <a:rPr lang="en-GB" dirty="0" smtClean="0"/>
              <a:t>  y </a:t>
            </a:r>
            <a:r>
              <a:rPr lang="en-GB" dirty="0" err="1" smtClean="0"/>
              <a:t>faner</a:t>
            </a:r>
            <a:r>
              <a:rPr lang="en-GB" dirty="0" smtClean="0"/>
              <a:t>  </a:t>
            </a:r>
            <a:r>
              <a:rPr lang="en-GB" dirty="0" err="1" smtClean="0"/>
              <a:t>cennin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78997701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Linellau</a:t>
            </a:r>
            <a:r>
              <a:rPr lang="en-GB" baseline="0" dirty="0" smtClean="0"/>
              <a:t> </a:t>
            </a:r>
            <a:r>
              <a:rPr lang="en-GB" baseline="0" dirty="0" err="1" smtClean="0"/>
              <a:t>sicrwydd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244689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1464870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err="1" smtClean="0"/>
              <a:t>Dechreadau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6458479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Ask trainees to match the words to either open or closed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FAE8129-05A0-5944-82BB-2E013E98081A}" type="slidenum">
              <a:rPr lang="en-US" smtClean="0"/>
              <a:pPr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6317782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31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0948180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32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8392746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9F9B14C-7E83-D848-8821-8FA68783ED31}" type="slidenum">
              <a:rPr lang="en-US" smtClean="0"/>
              <a:t>34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380140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962399" y="1964267"/>
            <a:ext cx="7197726" cy="2421464"/>
          </a:xfrm>
        </p:spPr>
        <p:txBody>
          <a:bodyPr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962399" y="4385732"/>
            <a:ext cx="7197726" cy="1405467"/>
          </a:xfrm>
        </p:spPr>
        <p:txBody>
          <a:bodyPr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308581"/>
            <a:ext cx="10131427" cy="1468800"/>
          </a:xfrm>
        </p:spPr>
        <p:txBody>
          <a:bodyPr anchor="b"/>
          <a:lstStyle>
            <a:lvl1pPr algn="l">
              <a:defRPr sz="4000" b="0" cap="all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7381"/>
            <a:ext cx="1013142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 cap="all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2142067"/>
            <a:ext cx="4995334" cy="3649134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21895" y="2142067"/>
            <a:ext cx="4995332" cy="3649133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73670" y="2218267"/>
            <a:ext cx="4709054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1" y="2870201"/>
            <a:ext cx="4996923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096003" y="2226734"/>
            <a:ext cx="4722813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823483" y="2870201"/>
            <a:ext cx="4995334" cy="2920998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074333"/>
            <a:ext cx="3680885" cy="1371600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1" y="609601"/>
            <a:ext cx="6169026" cy="5181600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445933"/>
            <a:ext cx="3680885" cy="1828800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600200"/>
            <a:ext cx="6164653" cy="137160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536253" y="914400"/>
            <a:ext cx="3280974" cy="4572000"/>
          </a:xfrm>
          <a:prstGeom prst="roundRect">
            <a:avLst>
              <a:gd name="adj" fmla="val 42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2971800"/>
            <a:ext cx="6164653" cy="1828800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4732865"/>
            <a:ext cx="1013142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371600" y="932112"/>
            <a:ext cx="8759827" cy="3164976"/>
          </a:xfrm>
          <a:prstGeom prst="roundRect">
            <a:avLst>
              <a:gd name="adj" fmla="val 4380"/>
            </a:avLst>
          </a:prstGeom>
          <a:ln w="50800" cap="sq" cmpd="dbl">
            <a:gradFill flip="none" rotWithShape="1">
              <a:gsLst>
                <a:gs pos="0">
                  <a:srgbClr val="FFFFFF"/>
                </a:gs>
                <a:gs pos="100000">
                  <a:schemeClr val="tx1">
                    <a:alpha val="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miter lim="800000"/>
          </a:ln>
          <a:effectLst>
            <a:outerShdw blurRad="254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299603"/>
            <a:ext cx="10131427" cy="49371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3124199"/>
          </a:xfrm>
        </p:spPr>
        <p:txBody>
          <a:bodyPr anchor="ctr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097875" y="3352800"/>
            <a:ext cx="9339184" cy="381000"/>
          </a:xfrm>
        </p:spPr>
        <p:txBody>
          <a:bodyPr anchor="ctr"/>
          <a:lstStyle>
            <a:lvl1pPr marL="0" indent="0">
              <a:buFontTx/>
              <a:buNone/>
              <a:defRPr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7465" y="4343400"/>
            <a:ext cx="10152367" cy="1447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2" y="3308581"/>
            <a:ext cx="10131425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4777381"/>
            <a:ext cx="10131426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3" name="TextBox 12"/>
          <p:cNvSpPr txBox="1"/>
          <p:nvPr/>
        </p:nvSpPr>
        <p:spPr>
          <a:xfrm>
            <a:off x="10237867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48827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6" name="Title 1"/>
          <p:cNvSpPr>
            <a:spLocks noGrp="1"/>
          </p:cNvSpPr>
          <p:nvPr>
            <p:ph type="title"/>
          </p:nvPr>
        </p:nvSpPr>
        <p:spPr>
          <a:xfrm>
            <a:off x="992267" y="609601"/>
            <a:ext cx="9550399" cy="2743199"/>
          </a:xfrm>
        </p:spPr>
        <p:txBody>
          <a:bodyPr anchor="ctr">
            <a:normAutofit/>
          </a:bodyPr>
          <a:lstStyle>
            <a:lvl1pPr algn="l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0" y="3886200"/>
            <a:ext cx="10135436" cy="8890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4775200"/>
            <a:ext cx="10135436" cy="10160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131427" cy="2743199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85801" y="3505200"/>
            <a:ext cx="10131428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343400"/>
            <a:ext cx="10131428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8675" y="609599"/>
            <a:ext cx="2158552" cy="5181601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609600"/>
            <a:ext cx="7832116" cy="5181600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131425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1" y="2142067"/>
            <a:ext cx="10131425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smtClean="0"/>
              <a:pPr/>
              <a:t>9/16/18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60" y="5870575"/>
            <a:ext cx="551167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047198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70" r:id="rId1"/>
    <p:sldLayoutId id="2147483671" r:id="rId2"/>
    <p:sldLayoutId id="2147483672" r:id="rId3"/>
    <p:sldLayoutId id="2147483673" r:id="rId4"/>
    <p:sldLayoutId id="2147483674" r:id="rId5"/>
    <p:sldLayoutId id="2147483675" r:id="rId6"/>
    <p:sldLayoutId id="2147483676" r:id="rId7"/>
    <p:sldLayoutId id="2147483677" r:id="rId8"/>
    <p:sldLayoutId id="2147483678" r:id="rId9"/>
    <p:sldLayoutId id="2147483679" r:id="rId10"/>
    <p:sldLayoutId id="2147483680" r:id="rId11"/>
    <p:sldLayoutId id="2147483681" r:id="rId12"/>
    <p:sldLayoutId id="2147483682" r:id="rId13"/>
    <p:sldLayoutId id="2147483683" r:id="rId14"/>
    <p:sldLayoutId id="2147483684" r:id="rId15"/>
    <p:sldLayoutId id="2147483685" r:id="rId16"/>
    <p:sldLayoutId id="2147483686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4" Type="http://schemas.openxmlformats.org/officeDocument/2006/relationships/image" Target="../media/image9.png"/><Relationship Id="rId5" Type="http://schemas.openxmlformats.org/officeDocument/2006/relationships/image" Target="../media/image10.jpg"/><Relationship Id="rId6" Type="http://schemas.openxmlformats.org/officeDocument/2006/relationships/image" Target="../media/image11.jpg"/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7.jp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4" Type="http://schemas.openxmlformats.org/officeDocument/2006/relationships/image" Target="../media/image14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7.xml"/><Relationship Id="rId3" Type="http://schemas.openxmlformats.org/officeDocument/2006/relationships/image" Target="../media/image16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4" Type="http://schemas.openxmlformats.org/officeDocument/2006/relationships/image" Target="../media/image18.jpeg"/><Relationship Id="rId5" Type="http://schemas.openxmlformats.org/officeDocument/2006/relationships/image" Target="../media/image19.jpeg"/><Relationship Id="rId6" Type="http://schemas.openxmlformats.org/officeDocument/2006/relationships/image" Target="../media/image20.pn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9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21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2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4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25.png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26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27.jpeg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1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7.xml"/><Relationship Id="rId3" Type="http://schemas.openxmlformats.org/officeDocument/2006/relationships/image" Target="../media/image28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18.xml"/><Relationship Id="rId3" Type="http://schemas.openxmlformats.org/officeDocument/2006/relationships/image" Target="../media/image29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4" Type="http://schemas.openxmlformats.org/officeDocument/2006/relationships/image" Target="../media/image31.jpg"/><Relationship Id="rId5" Type="http://schemas.openxmlformats.org/officeDocument/2006/relationships/image" Target="../media/image32.jpg"/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19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0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4" Type="http://schemas.openxmlformats.org/officeDocument/2006/relationships/image" Target="../media/image34.jpg"/><Relationship Id="rId5" Type="http://schemas.openxmlformats.org/officeDocument/2006/relationships/image" Target="../media/image35.png"/><Relationship Id="rId6" Type="http://schemas.openxmlformats.org/officeDocument/2006/relationships/image" Target="../media/image36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1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g"/><Relationship Id="rId4" Type="http://schemas.openxmlformats.org/officeDocument/2006/relationships/image" Target="../media/image38.jp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jpg"/><Relationship Id="rId4" Type="http://schemas.openxmlformats.org/officeDocument/2006/relationships/image" Target="../media/image40.png"/><Relationship Id="rId5" Type="http://schemas.openxmlformats.org/officeDocument/2006/relationships/image" Target="../media/image41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g"/><Relationship Id="rId4" Type="http://schemas.openxmlformats.org/officeDocument/2006/relationships/image" Target="../media/image43.png"/><Relationship Id="rId5" Type="http://schemas.openxmlformats.org/officeDocument/2006/relationships/image" Target="../media/image44.png"/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4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5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26.xml"/><Relationship Id="rId3" Type="http://schemas.openxmlformats.org/officeDocument/2006/relationships/image" Target="../media/image45.png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7.xml"/><Relationship Id="rId3" Type="http://schemas.openxmlformats.org/officeDocument/2006/relationships/image" Target="../media/image46.jpeg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8.xml"/><Relationship Id="rId3" Type="http://schemas.openxmlformats.org/officeDocument/2006/relationships/image" Target="../media/image47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Relationship Id="rId2" Type="http://schemas.openxmlformats.org/officeDocument/2006/relationships/notesSlide" Target="../notesSlides/notesSlide29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notesSlide" Target="../notesSlides/notesSlide30.xml"/><Relationship Id="rId3" Type="http://schemas.openxmlformats.org/officeDocument/2006/relationships/image" Target="../media/image48.emf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Relationship Id="rId2" Type="http://schemas.openxmlformats.org/officeDocument/2006/relationships/image" Target="../media/image6.pn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3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1365" y="108572"/>
            <a:ext cx="11658600" cy="2421464"/>
          </a:xfrm>
        </p:spPr>
        <p:txBody>
          <a:bodyPr/>
          <a:lstStyle/>
          <a:p>
            <a:r>
              <a:rPr lang="en-US" dirty="0" err="1" smtClean="0"/>
              <a:t>Mmm</a:t>
            </a:r>
            <a:r>
              <a:rPr lang="en-US" dirty="0" smtClean="0"/>
              <a:t> </a:t>
            </a:r>
            <a:r>
              <a:rPr lang="mr-IN" dirty="0" smtClean="0"/>
              <a:t>…</a:t>
            </a:r>
            <a:r>
              <a:rPr lang="cy-GB" dirty="0" smtClean="0"/>
              <a:t> beth oedd y cwestiwn ‘na eto? 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391802" y="5452533"/>
            <a:ext cx="7197726" cy="1405467"/>
          </a:xfrm>
        </p:spPr>
        <p:txBody>
          <a:bodyPr>
            <a:normAutofit/>
          </a:bodyPr>
          <a:lstStyle/>
          <a:p>
            <a:pPr algn="ctr"/>
            <a:r>
              <a:rPr lang="en-US" sz="2400" dirty="0" smtClean="0"/>
              <a:t>18-9-18</a:t>
            </a:r>
            <a:endParaRPr lang="en-US" sz="2400" dirty="0"/>
          </a:p>
        </p:txBody>
      </p:sp>
      <p:pic>
        <p:nvPicPr>
          <p:cNvPr id="1026" name="Picture 2" descr="ttps://altoday.com/wp-content/uploads/2017/10/question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88605" y="2758637"/>
            <a:ext cx="3804120" cy="21380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2757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AMCANION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2" y="2142067"/>
            <a:ext cx="6979022" cy="3649133"/>
          </a:xfrm>
        </p:spPr>
        <p:txBody>
          <a:bodyPr/>
          <a:lstStyle/>
          <a:p>
            <a:pPr>
              <a:buSzPct val="101000"/>
              <a:buFont typeface="Wingdings" charset="2"/>
              <a:buChar char="q"/>
            </a:pPr>
            <a:r>
              <a:rPr lang="en-US" sz="2600" dirty="0" smtClean="0"/>
              <a:t> </a:t>
            </a:r>
            <a:r>
              <a:rPr lang="en-US" sz="2600" dirty="0" err="1" smtClean="0">
                <a:solidFill>
                  <a:srgbClr val="FF0000"/>
                </a:solidFill>
              </a:rPr>
              <a:t>Dyfnhau</a:t>
            </a:r>
            <a:r>
              <a:rPr lang="en-US" sz="2600" dirty="0" smtClean="0">
                <a:solidFill>
                  <a:srgbClr val="FF0000"/>
                </a:solidFill>
              </a:rPr>
              <a:t> </a:t>
            </a:r>
            <a:r>
              <a:rPr lang="en-US" sz="2600" dirty="0" err="1" smtClean="0">
                <a:solidFill>
                  <a:srgbClr val="FF0000"/>
                </a:solidFill>
              </a:rPr>
              <a:t>dealltwriaeth</a:t>
            </a:r>
            <a:r>
              <a:rPr lang="en-US" sz="2600" dirty="0" smtClean="0">
                <a:solidFill>
                  <a:srgbClr val="FF0000"/>
                </a:solidFill>
              </a:rPr>
              <a:t> o </a:t>
            </a:r>
            <a:r>
              <a:rPr lang="en-US" sz="2600" dirty="0" err="1" smtClean="0">
                <a:solidFill>
                  <a:srgbClr val="FF0000"/>
                </a:solidFill>
              </a:rPr>
              <a:t>bwysigrwydd</a:t>
            </a:r>
            <a:r>
              <a:rPr lang="en-US" sz="2600" dirty="0" smtClean="0">
                <a:solidFill>
                  <a:srgbClr val="FF0000"/>
                </a:solidFill>
              </a:rPr>
              <a:t> </a:t>
            </a:r>
            <a:r>
              <a:rPr lang="en-US" sz="2600" dirty="0" err="1" smtClean="0">
                <a:solidFill>
                  <a:srgbClr val="FF0000"/>
                </a:solidFill>
              </a:rPr>
              <a:t>holi</a:t>
            </a:r>
            <a:endParaRPr lang="en-US" sz="2600" dirty="0" smtClean="0">
              <a:solidFill>
                <a:srgbClr val="FF0000"/>
              </a:solidFill>
            </a:endParaRPr>
          </a:p>
          <a:p>
            <a:pPr>
              <a:buSzPct val="101000"/>
              <a:buFont typeface="Wingdings" charset="2"/>
              <a:buChar char="q"/>
            </a:pPr>
            <a:r>
              <a:rPr lang="en-US" sz="2600" dirty="0" smtClean="0">
                <a:solidFill>
                  <a:srgbClr val="FF0000"/>
                </a:solidFill>
              </a:rPr>
              <a:t> </a:t>
            </a:r>
            <a:r>
              <a:rPr lang="en-US" sz="2600" dirty="0" smtClean="0">
                <a:solidFill>
                  <a:srgbClr val="FFC000"/>
                </a:solidFill>
              </a:rPr>
              <a:t>Codi </a:t>
            </a:r>
            <a:r>
              <a:rPr lang="en-US" sz="2600" dirty="0" err="1" smtClean="0">
                <a:solidFill>
                  <a:srgbClr val="FFC000"/>
                </a:solidFill>
              </a:rPr>
              <a:t>ymwybyddiaeth</a:t>
            </a:r>
            <a:r>
              <a:rPr lang="en-US" sz="2600" dirty="0" smtClean="0">
                <a:solidFill>
                  <a:srgbClr val="FFC000"/>
                </a:solidFill>
              </a:rPr>
              <a:t> </a:t>
            </a:r>
            <a:r>
              <a:rPr lang="en-US" sz="2600" dirty="0" err="1" smtClean="0">
                <a:solidFill>
                  <a:srgbClr val="FFC000"/>
                </a:solidFill>
              </a:rPr>
              <a:t>penodol</a:t>
            </a:r>
            <a:r>
              <a:rPr lang="en-US" sz="2600" dirty="0" smtClean="0">
                <a:solidFill>
                  <a:srgbClr val="FFC000"/>
                </a:solidFill>
              </a:rPr>
              <a:t> </a:t>
            </a:r>
            <a:r>
              <a:rPr lang="en-US" sz="2600" dirty="0" err="1" smtClean="0">
                <a:solidFill>
                  <a:srgbClr val="FFC000"/>
                </a:solidFill>
              </a:rPr>
              <a:t>o’r</a:t>
            </a:r>
            <a:r>
              <a:rPr lang="en-US" sz="2600" dirty="0" smtClean="0">
                <a:solidFill>
                  <a:srgbClr val="FFC000"/>
                </a:solidFill>
              </a:rPr>
              <a:t> ‘</a:t>
            </a:r>
            <a:r>
              <a:rPr lang="en-US" sz="2600" dirty="0" err="1" smtClean="0">
                <a:solidFill>
                  <a:srgbClr val="FFC000"/>
                </a:solidFill>
              </a:rPr>
              <a:t>gwaith</a:t>
            </a:r>
            <a:r>
              <a:rPr lang="en-US" sz="2600" dirty="0" smtClean="0">
                <a:solidFill>
                  <a:srgbClr val="FFC000"/>
                </a:solidFill>
              </a:rPr>
              <a:t> </a:t>
            </a:r>
            <a:r>
              <a:rPr lang="en-US" sz="2600" dirty="0" err="1" smtClean="0">
                <a:solidFill>
                  <a:srgbClr val="FFC000"/>
                </a:solidFill>
              </a:rPr>
              <a:t>manwl</a:t>
            </a:r>
            <a:r>
              <a:rPr lang="en-US" sz="2600" dirty="0" smtClean="0">
                <a:solidFill>
                  <a:srgbClr val="FFC000"/>
                </a:solidFill>
              </a:rPr>
              <a:t>’ </a:t>
            </a:r>
            <a:r>
              <a:rPr lang="en-US" sz="2600" dirty="0" err="1" smtClean="0">
                <a:solidFill>
                  <a:srgbClr val="FFC000"/>
                </a:solidFill>
              </a:rPr>
              <a:t>wrth</a:t>
            </a:r>
            <a:r>
              <a:rPr lang="en-US" sz="2600" dirty="0" smtClean="0">
                <a:solidFill>
                  <a:srgbClr val="FFC000"/>
                </a:solidFill>
              </a:rPr>
              <a:t> </a:t>
            </a:r>
            <a:r>
              <a:rPr lang="en-US" sz="2600" dirty="0" err="1" smtClean="0">
                <a:solidFill>
                  <a:srgbClr val="FFC000"/>
                </a:solidFill>
              </a:rPr>
              <a:t>ddefnyddio</a:t>
            </a:r>
            <a:r>
              <a:rPr lang="en-US" sz="2600" dirty="0" smtClean="0">
                <a:solidFill>
                  <a:srgbClr val="FFC000"/>
                </a:solidFill>
              </a:rPr>
              <a:t> </a:t>
            </a:r>
            <a:r>
              <a:rPr lang="en-US" sz="2600" dirty="0" err="1" smtClean="0">
                <a:solidFill>
                  <a:srgbClr val="FFC000"/>
                </a:solidFill>
              </a:rPr>
              <a:t>technegau</a:t>
            </a:r>
            <a:r>
              <a:rPr lang="en-US" sz="2600" dirty="0" smtClean="0">
                <a:solidFill>
                  <a:srgbClr val="FFC000"/>
                </a:solidFill>
              </a:rPr>
              <a:t> </a:t>
            </a:r>
            <a:r>
              <a:rPr lang="en-US" sz="2600" dirty="0" err="1" smtClean="0">
                <a:solidFill>
                  <a:srgbClr val="FFC000"/>
                </a:solidFill>
              </a:rPr>
              <a:t>holi</a:t>
            </a:r>
            <a:endParaRPr lang="en-US" sz="2600" dirty="0" smtClean="0">
              <a:solidFill>
                <a:srgbClr val="FFC000"/>
              </a:solidFill>
            </a:endParaRPr>
          </a:p>
          <a:p>
            <a:pPr>
              <a:buSzPct val="101000"/>
              <a:buFont typeface="Wingdings" charset="2"/>
              <a:buChar char="q"/>
            </a:pPr>
            <a:r>
              <a:rPr lang="en-US" sz="2600" dirty="0" smtClean="0">
                <a:solidFill>
                  <a:srgbClr val="FFC000"/>
                </a:solidFill>
              </a:rPr>
              <a:t> </a:t>
            </a:r>
            <a:r>
              <a:rPr lang="en-US" sz="2600" dirty="0" err="1" smtClean="0">
                <a:solidFill>
                  <a:srgbClr val="FFC000"/>
                </a:solidFill>
              </a:rPr>
              <a:t>Ehangu</a:t>
            </a:r>
            <a:r>
              <a:rPr lang="en-US" sz="2600" dirty="0" smtClean="0">
                <a:solidFill>
                  <a:srgbClr val="FFC000"/>
                </a:solidFill>
              </a:rPr>
              <a:t> </a:t>
            </a:r>
            <a:r>
              <a:rPr lang="en-US" sz="2600" dirty="0" err="1" smtClean="0">
                <a:solidFill>
                  <a:srgbClr val="FFC000"/>
                </a:solidFill>
              </a:rPr>
              <a:t>amrywiaeth</a:t>
            </a:r>
            <a:r>
              <a:rPr lang="en-US" sz="2600" dirty="0" smtClean="0">
                <a:solidFill>
                  <a:srgbClr val="FFC000"/>
                </a:solidFill>
              </a:rPr>
              <a:t> o </a:t>
            </a:r>
            <a:r>
              <a:rPr lang="en-US" sz="2600" dirty="0" err="1" smtClean="0">
                <a:solidFill>
                  <a:srgbClr val="FFC000"/>
                </a:solidFill>
              </a:rPr>
              <a:t>wahanol</a:t>
            </a:r>
            <a:r>
              <a:rPr lang="en-US" sz="2600" dirty="0" smtClean="0">
                <a:solidFill>
                  <a:srgbClr val="FFC000"/>
                </a:solidFill>
              </a:rPr>
              <a:t> </a:t>
            </a:r>
            <a:r>
              <a:rPr lang="en-US" sz="2600" dirty="0" err="1" smtClean="0">
                <a:solidFill>
                  <a:srgbClr val="FFC000"/>
                </a:solidFill>
              </a:rPr>
              <a:t>dechnegau</a:t>
            </a:r>
            <a:r>
              <a:rPr lang="en-US" sz="2600" dirty="0" smtClean="0">
                <a:solidFill>
                  <a:srgbClr val="FFC000"/>
                </a:solidFill>
              </a:rPr>
              <a:t> </a:t>
            </a:r>
            <a:r>
              <a:rPr lang="en-US" sz="2600" dirty="0" err="1" smtClean="0">
                <a:solidFill>
                  <a:srgbClr val="FFC000"/>
                </a:solidFill>
              </a:rPr>
              <a:t>cwestiynu</a:t>
            </a:r>
            <a:r>
              <a:rPr lang="en-US" sz="2600" dirty="0" smtClean="0">
                <a:solidFill>
                  <a:srgbClr val="FFC000"/>
                </a:solidFill>
              </a:rPr>
              <a:t> </a:t>
            </a:r>
            <a:r>
              <a:rPr lang="en-US" sz="2600" dirty="0" err="1" smtClean="0">
                <a:solidFill>
                  <a:srgbClr val="FFC000"/>
                </a:solidFill>
              </a:rPr>
              <a:t>llwyddiannus</a:t>
            </a:r>
            <a:endParaRPr lang="en-US" sz="2600" dirty="0" smtClean="0">
              <a:solidFill>
                <a:srgbClr val="FFC000"/>
              </a:solidFill>
            </a:endParaRPr>
          </a:p>
          <a:p>
            <a:pPr>
              <a:buSzPct val="101000"/>
              <a:buFont typeface="Wingdings" charset="2"/>
              <a:buChar char="q"/>
            </a:pPr>
            <a:r>
              <a:rPr lang="en-US" sz="2600" dirty="0" smtClean="0"/>
              <a:t> </a:t>
            </a:r>
            <a:r>
              <a:rPr lang="en-US" sz="2600" dirty="0" err="1" smtClean="0">
                <a:solidFill>
                  <a:srgbClr val="92D050"/>
                </a:solidFill>
              </a:rPr>
              <a:t>Gwerthuso</a:t>
            </a:r>
            <a:r>
              <a:rPr lang="en-US" sz="2600" dirty="0" smtClean="0">
                <a:solidFill>
                  <a:srgbClr val="92D050"/>
                </a:solidFill>
              </a:rPr>
              <a:t> </a:t>
            </a:r>
            <a:r>
              <a:rPr lang="en-US" sz="2600" dirty="0" err="1" smtClean="0">
                <a:solidFill>
                  <a:srgbClr val="92D050"/>
                </a:solidFill>
              </a:rPr>
              <a:t>effaith</a:t>
            </a:r>
            <a:r>
              <a:rPr lang="en-US" sz="2600" dirty="0" smtClean="0">
                <a:solidFill>
                  <a:srgbClr val="92D050"/>
                </a:solidFill>
              </a:rPr>
              <a:t> </a:t>
            </a:r>
            <a:r>
              <a:rPr lang="en-US" sz="2600" dirty="0" err="1" smtClean="0">
                <a:solidFill>
                  <a:srgbClr val="92D050"/>
                </a:solidFill>
              </a:rPr>
              <a:t>strategaethau</a:t>
            </a:r>
            <a:r>
              <a:rPr lang="en-US" sz="2600" dirty="0" smtClean="0">
                <a:solidFill>
                  <a:srgbClr val="92D050"/>
                </a:solidFill>
              </a:rPr>
              <a:t> </a:t>
            </a:r>
            <a:r>
              <a:rPr lang="en-US" sz="2600" dirty="0" err="1" smtClean="0">
                <a:solidFill>
                  <a:srgbClr val="92D050"/>
                </a:solidFill>
              </a:rPr>
              <a:t>cwestiynu</a:t>
            </a:r>
            <a:r>
              <a:rPr lang="en-US" sz="2600" dirty="0" smtClean="0">
                <a:solidFill>
                  <a:srgbClr val="92D050"/>
                </a:solidFill>
              </a:rPr>
              <a:t> </a:t>
            </a:r>
            <a:r>
              <a:rPr lang="en-US" sz="2600" dirty="0" err="1" smtClean="0">
                <a:solidFill>
                  <a:srgbClr val="92D050"/>
                </a:solidFill>
              </a:rPr>
              <a:t>penodol</a:t>
            </a:r>
            <a:endParaRPr lang="en-US" sz="2600" dirty="0" smtClean="0">
              <a:solidFill>
                <a:srgbClr val="92D050"/>
              </a:solidFill>
            </a:endParaRPr>
          </a:p>
          <a:p>
            <a:pPr>
              <a:buSzPct val="101000"/>
              <a:buFont typeface="Wingdings" charset="2"/>
              <a:buChar char="q"/>
            </a:pPr>
            <a:endParaRPr lang="en-US" dirty="0" smtClean="0"/>
          </a:p>
          <a:p>
            <a:pPr>
              <a:buSzPct val="101000"/>
              <a:buFont typeface="Wingdings" charset="2"/>
              <a:buChar char="q"/>
            </a:pPr>
            <a:endParaRPr lang="en-US" dirty="0" smtClean="0"/>
          </a:p>
          <a:p>
            <a:pPr>
              <a:buSzPct val="101000"/>
              <a:buFont typeface="Wingdings" charset="2"/>
              <a:buChar char="q"/>
            </a:pPr>
            <a:endParaRPr lang="en-US" dirty="0"/>
          </a:p>
        </p:txBody>
      </p:sp>
      <p:pic>
        <p:nvPicPr>
          <p:cNvPr id="2054" name="Picture 6" descr="ttp://browntape.com/wp-content/uploads/2016/11/Question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112386">
            <a:off x="7578927" y="1761565"/>
            <a:ext cx="4219575" cy="28041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747598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9429" y="692466"/>
            <a:ext cx="4168239" cy="551461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051470" y="2327564"/>
            <a:ext cx="31825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/>
              <a:t>Pwysicaf</a:t>
            </a:r>
            <a:r>
              <a:rPr lang="en-GB" sz="2800" dirty="0" smtClean="0"/>
              <a:t> 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9760595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342" y="2717408"/>
            <a:ext cx="4239491" cy="3262421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68" y="479465"/>
            <a:ext cx="3077822" cy="172934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32472" y="313210"/>
            <a:ext cx="1685925" cy="27146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83369" y="689027"/>
            <a:ext cx="3621232" cy="2701996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13232" y="3811980"/>
            <a:ext cx="3857123" cy="2566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95130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Y </a:t>
            </a:r>
            <a:r>
              <a:rPr lang="en-US" dirty="0" err="1" smtClean="0"/>
              <a:t>cwestiwn</a:t>
            </a:r>
            <a:r>
              <a:rPr lang="en-US" dirty="0" smtClean="0"/>
              <a:t> </a:t>
            </a:r>
            <a:r>
              <a:rPr lang="en-US" dirty="0" err="1" smtClean="0"/>
              <a:t>mawr</a:t>
            </a:r>
            <a:r>
              <a:rPr lang="en-US" dirty="0" smtClean="0"/>
              <a:t>! </a:t>
            </a:r>
            <a:endParaRPr lang="en-US" dirty="0"/>
          </a:p>
        </p:txBody>
      </p:sp>
      <p:sp>
        <p:nvSpPr>
          <p:cNvPr id="4" name="Rectangle 3"/>
          <p:cNvSpPr/>
          <p:nvPr/>
        </p:nvSpPr>
        <p:spPr>
          <a:xfrm>
            <a:off x="541157" y="2967335"/>
            <a:ext cx="11109709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y-GB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Pam mae cwestiynau a chwestiynu </a:t>
            </a:r>
          </a:p>
          <a:p>
            <a:pPr algn="ctr"/>
            <a:r>
              <a:rPr lang="cy-GB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mor bwysig ar gyfer datblygu’r dysgu?</a:t>
            </a:r>
            <a:endParaRPr lang="cy-GB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39072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3" name="Picture 1" descr="age4image27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55694" y="178172"/>
            <a:ext cx="8525435" cy="6394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59784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1283" y="1931068"/>
            <a:ext cx="5510893" cy="3086100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82053" y="950495"/>
            <a:ext cx="3729789" cy="523220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C000"/>
                </a:solidFill>
              </a:rPr>
              <a:t>Cerdyn</a:t>
            </a:r>
            <a:r>
              <a:rPr lang="en-GB" sz="2800" b="1" dirty="0" smtClean="0">
                <a:solidFill>
                  <a:srgbClr val="FFC000"/>
                </a:solidFill>
              </a:rPr>
              <a:t> </a:t>
            </a:r>
            <a:r>
              <a:rPr lang="en-GB" sz="2800" b="1" dirty="0" err="1" smtClean="0">
                <a:solidFill>
                  <a:srgbClr val="FFC000"/>
                </a:solidFill>
              </a:rPr>
              <a:t>cyn</a:t>
            </a:r>
            <a:r>
              <a:rPr lang="en-GB" sz="2800" b="1" dirty="0" smtClean="0">
                <a:solidFill>
                  <a:srgbClr val="FFC000"/>
                </a:solidFill>
              </a:rPr>
              <a:t> </a:t>
            </a:r>
            <a:r>
              <a:rPr lang="en-GB" sz="2800" b="1" dirty="0" err="1" smtClean="0">
                <a:solidFill>
                  <a:srgbClr val="FFC000"/>
                </a:solidFill>
              </a:rPr>
              <a:t>gadael</a:t>
            </a:r>
            <a:endParaRPr lang="en-GB" sz="2800" b="1" dirty="0">
              <a:solidFill>
                <a:srgbClr val="FFC000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8614" y="2172368"/>
            <a:ext cx="2857500" cy="284480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8964386" y="2922814"/>
            <a:ext cx="391885" cy="42454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/>
          <p:cNvSpPr/>
          <p:nvPr/>
        </p:nvSpPr>
        <p:spPr>
          <a:xfrm>
            <a:off x="6578025" y="2918946"/>
            <a:ext cx="391885" cy="42454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6382083" y="4103914"/>
            <a:ext cx="391885" cy="42454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5274129" y="3679371"/>
            <a:ext cx="391885" cy="42454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7157357" y="2710542"/>
            <a:ext cx="391885" cy="42454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8969828" y="2214670"/>
            <a:ext cx="391885" cy="424543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8572501" y="3594768"/>
            <a:ext cx="391885" cy="42454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9626027" y="3170225"/>
            <a:ext cx="391885" cy="424543"/>
          </a:xfrm>
          <a:prstGeom prst="rect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/>
          <p:cNvSpPr/>
          <p:nvPr/>
        </p:nvSpPr>
        <p:spPr>
          <a:xfrm>
            <a:off x="9540012" y="2472059"/>
            <a:ext cx="426932" cy="364672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/>
          <p:cNvSpPr/>
          <p:nvPr/>
        </p:nvSpPr>
        <p:spPr>
          <a:xfrm flipH="1">
            <a:off x="5652407" y="4409715"/>
            <a:ext cx="422156" cy="42454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/>
          <p:cNvSpPr/>
          <p:nvPr/>
        </p:nvSpPr>
        <p:spPr>
          <a:xfrm>
            <a:off x="9234142" y="3828477"/>
            <a:ext cx="391885" cy="42454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/>
          <p:cNvSpPr/>
          <p:nvPr/>
        </p:nvSpPr>
        <p:spPr>
          <a:xfrm>
            <a:off x="7719712" y="2412188"/>
            <a:ext cx="391885" cy="424543"/>
          </a:xfrm>
          <a:prstGeom prst="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16152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7" name="Picture 1" descr="age12image27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9105" y="349624"/>
            <a:ext cx="7543800" cy="56578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02901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1" name="Picture 1" descr="age15image27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58152" y="242046"/>
            <a:ext cx="8471647" cy="63537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035351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5460" y="125506"/>
            <a:ext cx="10131425" cy="1456267"/>
          </a:xfrm>
        </p:spPr>
        <p:txBody>
          <a:bodyPr/>
          <a:lstStyle/>
          <a:p>
            <a:r>
              <a:rPr lang="en-US" dirty="0" smtClean="0"/>
              <a:t> 4 </a:t>
            </a:r>
            <a:r>
              <a:rPr lang="en-US" dirty="0" err="1" smtClean="0"/>
              <a:t>elfen</a:t>
            </a:r>
            <a:endParaRPr lang="en-US" dirty="0"/>
          </a:p>
        </p:txBody>
      </p:sp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89207956"/>
              </p:ext>
            </p:extLst>
          </p:nvPr>
        </p:nvGraphicFramePr>
        <p:xfrm>
          <a:off x="1949824" y="1396999"/>
          <a:ext cx="8827060" cy="5030695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2206765"/>
                <a:gridCol w="2206765"/>
                <a:gridCol w="2206765"/>
                <a:gridCol w="2206765"/>
              </a:tblGrid>
              <a:tr h="1048061">
                <a:tc>
                  <a:txBody>
                    <a:bodyPr/>
                    <a:lstStyle/>
                    <a:p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Rhannu</a:t>
                      </a:r>
                      <a:r>
                        <a:rPr lang="en-US" b="1" i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meini</a:t>
                      </a:r>
                      <a:r>
                        <a:rPr lang="en-US" b="1" i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prawf</a:t>
                      </a:r>
                      <a:r>
                        <a:rPr lang="en-US" b="1" i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gyda</a:t>
                      </a:r>
                      <a:r>
                        <a:rPr lang="en-US" b="1" i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disgyblion</a:t>
                      </a:r>
                      <a:endParaRPr lang="en-US" b="1" i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dirty="0" err="1" smtClean="0">
                          <a:solidFill>
                            <a:schemeClr val="bg1"/>
                          </a:solidFill>
                        </a:rPr>
                        <a:t>Ansawdd</a:t>
                      </a:r>
                      <a:r>
                        <a:rPr lang="en-US" b="1" i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bg1"/>
                          </a:solidFill>
                        </a:rPr>
                        <a:t>cwestiynau/ansawdd</a:t>
                      </a:r>
                      <a:r>
                        <a:rPr lang="en-US" b="1" i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bg1"/>
                          </a:solidFill>
                        </a:rPr>
                        <a:t>y</a:t>
                      </a:r>
                      <a:r>
                        <a:rPr lang="en-US" b="1" i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bg1"/>
                          </a:solidFill>
                        </a:rPr>
                        <a:t>siarad</a:t>
                      </a:r>
                      <a:endParaRPr lang="en-US" b="1" i="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Defnydd</a:t>
                      </a:r>
                      <a:r>
                        <a:rPr lang="en-US" b="1" i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o</a:t>
                      </a:r>
                      <a:r>
                        <a:rPr lang="en-US" b="1" i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adborth</a:t>
                      </a:r>
                      <a:r>
                        <a:rPr lang="en-US" b="1" i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dirty="0" err="1" smtClean="0">
                          <a:solidFill>
                            <a:schemeClr val="tx1"/>
                          </a:solidFill>
                        </a:rPr>
                        <a:t>safonol</a:t>
                      </a:r>
                      <a:endParaRPr lang="en-US" b="1" i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b="1" i="0" dirty="0" smtClean="0">
                          <a:solidFill>
                            <a:schemeClr val="tx1"/>
                          </a:solidFill>
                        </a:rPr>
                        <a:t>Hunan</a:t>
                      </a:r>
                      <a:r>
                        <a:rPr lang="en-US" b="1" i="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baseline="0" dirty="0" err="1" smtClean="0">
                          <a:solidFill>
                            <a:schemeClr val="tx1"/>
                          </a:solidFill>
                        </a:rPr>
                        <a:t>asesu</a:t>
                      </a:r>
                      <a:r>
                        <a:rPr lang="en-US" b="1" i="0" baseline="0" dirty="0" smtClean="0">
                          <a:solidFill>
                            <a:schemeClr val="tx1"/>
                          </a:solidFill>
                        </a:rPr>
                        <a:t> ac </a:t>
                      </a:r>
                      <a:r>
                        <a:rPr lang="en-US" b="1" i="0" baseline="0" dirty="0" err="1" smtClean="0">
                          <a:solidFill>
                            <a:schemeClr val="tx1"/>
                          </a:solidFill>
                        </a:rPr>
                        <a:t>asesu</a:t>
                      </a:r>
                      <a:r>
                        <a:rPr lang="en-US" b="1" i="0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i="0" baseline="0" dirty="0" err="1" smtClean="0">
                          <a:solidFill>
                            <a:schemeClr val="tx1"/>
                          </a:solidFill>
                        </a:rPr>
                        <a:t>cymheiriaid</a:t>
                      </a:r>
                      <a:endParaRPr lang="en-US" b="1" i="0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991317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Dysgwyr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gwybod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beth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sydd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angen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gyflawni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gwaith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da. 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Pob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dysgwr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meddwl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weithredol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am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atebion</a:t>
                      </a:r>
                      <a:r>
                        <a:rPr lang="en-US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bg1"/>
                          </a:solidFill>
                        </a:rPr>
                        <a:t>i</a:t>
                      </a:r>
                      <a:r>
                        <a:rPr lang="en-US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bg1"/>
                          </a:solidFill>
                        </a:rPr>
                        <a:t>gwestiynau</a:t>
                      </a:r>
                      <a:r>
                        <a:rPr lang="en-US" baseline="0" dirty="0" smtClean="0">
                          <a:solidFill>
                            <a:schemeClr val="bg1"/>
                          </a:solidFill>
                        </a:rPr>
                        <a:t> pen-</a:t>
                      </a:r>
                      <a:r>
                        <a:rPr lang="en-US" baseline="0" dirty="0" err="1" smtClean="0">
                          <a:solidFill>
                            <a:schemeClr val="bg1"/>
                          </a:solidFill>
                        </a:rPr>
                        <a:t>agored</a:t>
                      </a:r>
                      <a:r>
                        <a:rPr lang="en-US" baseline="0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bg1"/>
                          </a:solidFill>
                        </a:rPr>
                        <a:t>da</a:t>
                      </a:r>
                      <a:r>
                        <a:rPr lang="en-US" baseline="0" dirty="0" smtClean="0">
                          <a:solidFill>
                            <a:schemeClr val="bg1"/>
                          </a:solidFill>
                        </a:rPr>
                        <a:t>. 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Adborth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parhaus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cadw’r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trywydd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cywir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Dysgwyr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elwa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o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werthuso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gwaith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ei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gilydd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1991317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Dysgwyr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gwybod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maen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nhw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arni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a’r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camau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nesaf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unol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â’r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meini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prawf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Dysgwyr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egluro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syniadau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i’w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gilydd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,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gan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atgyfnerthu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eu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dysgu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a’u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bg1"/>
                          </a:solidFill>
                        </a:rPr>
                        <a:t>dealltwriaeth</a:t>
                      </a:r>
                      <a:r>
                        <a:rPr lang="en-US" dirty="0" smtClean="0">
                          <a:solidFill>
                            <a:schemeClr val="bg1"/>
                          </a:solidFill>
                        </a:rPr>
                        <a:t>. </a:t>
                      </a:r>
                      <a:endParaRPr lang="en-US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Dysgwyr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gweithredu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yr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adborth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fan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a’r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lle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Dysgwyr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cymryd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y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cam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nesaf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Dysgwyr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raddol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dod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fwy</a:t>
                      </a:r>
                      <a:r>
                        <a:rPr lang="en-US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chemeClr val="tx1"/>
                          </a:solidFill>
                        </a:rPr>
                        <a:t>annibynnol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wrth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sut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chemeClr val="tx1"/>
                          </a:solidFill>
                        </a:rPr>
                        <a:t>hunan-asesu</a:t>
                      </a:r>
                      <a:r>
                        <a:rPr lang="en-US" baseline="0" dirty="0" smtClean="0">
                          <a:solidFill>
                            <a:schemeClr val="tx1"/>
                          </a:solidFill>
                        </a:rPr>
                        <a:t>. </a:t>
                      </a:r>
                      <a:endParaRPr lang="en-US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58078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102" y="356580"/>
            <a:ext cx="10131425" cy="1456267"/>
          </a:xfrm>
        </p:spPr>
        <p:txBody>
          <a:bodyPr/>
          <a:lstStyle/>
          <a:p>
            <a:r>
              <a:rPr lang="en-US" dirty="0" err="1" smtClean="0"/>
              <a:t>Cwestiynu</a:t>
            </a:r>
            <a:r>
              <a:rPr lang="en-US" dirty="0" smtClean="0"/>
              <a:t> pendant</a:t>
            </a:r>
            <a:endParaRPr lang="en-US" dirty="0"/>
          </a:p>
        </p:txBody>
      </p:sp>
      <p:pic>
        <p:nvPicPr>
          <p:cNvPr id="3" name="Picture 2" descr="IMG_0728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67467" y="3622115"/>
            <a:ext cx="1540933" cy="1155700"/>
          </a:xfrm>
          <a:prstGeom prst="rect">
            <a:avLst/>
          </a:prstGeom>
        </p:spPr>
      </p:pic>
      <p:pic>
        <p:nvPicPr>
          <p:cNvPr id="5" name="Picture 4" descr="SDC11457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08400" y="2031998"/>
            <a:ext cx="1710267" cy="1282700"/>
          </a:xfrm>
          <a:prstGeom prst="rect">
            <a:avLst/>
          </a:prstGeom>
        </p:spPr>
      </p:pic>
      <p:pic>
        <p:nvPicPr>
          <p:cNvPr id="6" name="Picture 5" descr="SAM_0575.JPG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21556" y="1680633"/>
            <a:ext cx="1766711" cy="1325033"/>
          </a:xfrm>
          <a:prstGeom prst="rect">
            <a:avLst/>
          </a:prstGeom>
        </p:spPr>
      </p:pic>
      <p:pic>
        <p:nvPicPr>
          <p:cNvPr id="4" name="Picture 3" descr="Question.png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" y="1767940"/>
            <a:ext cx="1947333" cy="1947333"/>
          </a:xfrm>
          <a:prstGeom prst="rect">
            <a:avLst/>
          </a:prstGeom>
        </p:spPr>
      </p:pic>
      <p:sp>
        <p:nvSpPr>
          <p:cNvPr id="7" name="TextBox 6"/>
          <p:cNvSpPr txBox="1"/>
          <p:nvPr/>
        </p:nvSpPr>
        <p:spPr>
          <a:xfrm>
            <a:off x="1524000" y="3114643"/>
            <a:ext cx="185529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 err="1"/>
              <a:t>Grwpiau</a:t>
            </a:r>
            <a:r>
              <a:rPr lang="en-US" sz="2000" dirty="0"/>
              <a:t> ‘Buzz ‘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3708399" y="3314698"/>
            <a:ext cx="308123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Athrawes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monitro</a:t>
            </a:r>
            <a:endParaRPr lang="en-US" dirty="0"/>
          </a:p>
          <a:p>
            <a:r>
              <a:rPr lang="en-US" dirty="0"/>
              <a:t>“</a:t>
            </a:r>
            <a:r>
              <a:rPr lang="en-US" dirty="0" err="1"/>
              <a:t>Ti’n</a:t>
            </a:r>
            <a:r>
              <a:rPr lang="en-US" dirty="0"/>
              <a:t> </a:t>
            </a:r>
            <a:r>
              <a:rPr lang="en-US" dirty="0" err="1"/>
              <a:t>iawn</a:t>
            </a:r>
            <a:r>
              <a:rPr lang="en-US" dirty="0"/>
              <a:t>?”</a:t>
            </a:r>
          </a:p>
          <a:p>
            <a:r>
              <a:rPr lang="en-US" dirty="0"/>
              <a:t> “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awgrym</a:t>
            </a:r>
            <a:r>
              <a:rPr lang="en-US" dirty="0"/>
              <a:t>?”</a:t>
            </a:r>
          </a:p>
          <a:p>
            <a:r>
              <a:rPr lang="en-US" dirty="0"/>
              <a:t>“</a:t>
            </a:r>
            <a:r>
              <a:rPr lang="en-US" dirty="0" err="1"/>
              <a:t>Wyt</a:t>
            </a:r>
            <a:r>
              <a:rPr lang="en-US" dirty="0"/>
              <a:t> </a:t>
            </a:r>
            <a:r>
              <a:rPr lang="en-US" dirty="0" err="1"/>
              <a:t>ti</a:t>
            </a:r>
            <a:r>
              <a:rPr lang="en-US" dirty="0"/>
              <a:t> </a:t>
            </a:r>
            <a:r>
              <a:rPr lang="en-US" dirty="0" err="1"/>
              <a:t>angen</a:t>
            </a:r>
            <a:r>
              <a:rPr lang="en-US" dirty="0"/>
              <a:t> </a:t>
            </a:r>
            <a:r>
              <a:rPr lang="en-US" dirty="0" err="1"/>
              <a:t>mwy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</a:t>
            </a:r>
            <a:r>
              <a:rPr lang="en-US" dirty="0" err="1"/>
              <a:t>amser</a:t>
            </a:r>
            <a:r>
              <a:rPr lang="en-US" dirty="0"/>
              <a:t>?”</a:t>
            </a:r>
          </a:p>
          <a:p>
            <a:r>
              <a:rPr lang="en-US" dirty="0"/>
              <a:t>“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gan</a:t>
            </a:r>
            <a:r>
              <a:rPr lang="en-US" dirty="0"/>
              <a:t> </a:t>
            </a:r>
            <a:r>
              <a:rPr lang="en-US" dirty="0" err="1"/>
              <a:t>bawb</a:t>
            </a:r>
            <a:r>
              <a:rPr lang="en-US" dirty="0"/>
              <a:t>?”</a:t>
            </a:r>
          </a:p>
        </p:txBody>
      </p:sp>
      <p:sp>
        <p:nvSpPr>
          <p:cNvPr id="9" name="Striped Right Arrow 8"/>
          <p:cNvSpPr/>
          <p:nvPr/>
        </p:nvSpPr>
        <p:spPr>
          <a:xfrm rot="19773066">
            <a:off x="5473535" y="2746779"/>
            <a:ext cx="1117600" cy="520698"/>
          </a:xfrm>
          <a:prstGeom prst="strip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Box 9"/>
          <p:cNvSpPr txBox="1"/>
          <p:nvPr/>
        </p:nvSpPr>
        <p:spPr>
          <a:xfrm>
            <a:off x="2574672" y="4777815"/>
            <a:ext cx="15748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DIM UN ATEB!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6541551" y="1805337"/>
            <a:ext cx="225213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dirty="0"/>
              <a:t>Yr </a:t>
            </a:r>
            <a:r>
              <a:rPr lang="en-US" dirty="0" err="1"/>
              <a:t>athrawes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enwebu</a:t>
            </a:r>
            <a:r>
              <a:rPr lang="en-US" dirty="0"/>
              <a:t> un </a:t>
            </a:r>
            <a:r>
              <a:rPr lang="en-US" dirty="0" err="1"/>
              <a:t>aelod</a:t>
            </a:r>
            <a:r>
              <a:rPr lang="en-US" dirty="0"/>
              <a:t> </a:t>
            </a:r>
            <a:r>
              <a:rPr lang="en-US" dirty="0" err="1"/>
              <a:t>o</a:t>
            </a:r>
            <a:r>
              <a:rPr lang="en-US" dirty="0"/>
              <a:t> bob </a:t>
            </a:r>
            <a:r>
              <a:rPr lang="en-US" dirty="0" err="1"/>
              <a:t>grŵp</a:t>
            </a:r>
            <a:r>
              <a:rPr lang="en-US" dirty="0"/>
              <a:t> </a:t>
            </a:r>
            <a:r>
              <a:rPr lang="en-US" dirty="0" err="1"/>
              <a:t>i</a:t>
            </a:r>
            <a:r>
              <a:rPr lang="en-US" dirty="0"/>
              <a:t> </a:t>
            </a:r>
            <a:r>
              <a:rPr lang="en-US" dirty="0" err="1"/>
              <a:t>roi</a:t>
            </a:r>
            <a:r>
              <a:rPr lang="en-US" dirty="0"/>
              <a:t>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ar</a:t>
            </a:r>
            <a:r>
              <a:rPr lang="en-US" dirty="0"/>
              <a:t> ran </a:t>
            </a:r>
            <a:r>
              <a:rPr lang="en-US" dirty="0" err="1"/>
              <a:t>y</a:t>
            </a:r>
            <a:r>
              <a:rPr lang="en-US" dirty="0"/>
              <a:t> </a:t>
            </a:r>
            <a:r>
              <a:rPr lang="en-US" dirty="0" err="1"/>
              <a:t>grŵp</a:t>
            </a:r>
            <a:r>
              <a:rPr lang="en-US" dirty="0"/>
              <a:t>. </a:t>
            </a:r>
          </a:p>
        </p:txBody>
      </p:sp>
      <p:sp>
        <p:nvSpPr>
          <p:cNvPr id="12" name="Striped Right Arrow 11"/>
          <p:cNvSpPr/>
          <p:nvPr/>
        </p:nvSpPr>
        <p:spPr>
          <a:xfrm rot="3323169">
            <a:off x="8458895" y="2854294"/>
            <a:ext cx="1117600" cy="520698"/>
          </a:xfrm>
          <a:prstGeom prst="strip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6884843" y="3514753"/>
            <a:ext cx="3817684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Diolch</a:t>
            </a:r>
            <a:r>
              <a:rPr lang="en-US" dirty="0"/>
              <a:t>. </a:t>
            </a:r>
            <a:r>
              <a:rPr lang="en-US" dirty="0" err="1"/>
              <a:t>Cyfiawnhau</a:t>
            </a:r>
            <a:r>
              <a:rPr lang="en-US" dirty="0"/>
              <a:t> – Pam </a:t>
            </a:r>
            <a:r>
              <a:rPr lang="en-US" dirty="0" err="1"/>
              <a:t>ydych</a:t>
            </a:r>
            <a:r>
              <a:rPr lang="en-US" dirty="0"/>
              <a:t> </a:t>
            </a:r>
            <a:r>
              <a:rPr lang="en-US" dirty="0" err="1"/>
              <a:t>chi’n</a:t>
            </a:r>
            <a:r>
              <a:rPr lang="en-US" dirty="0"/>
              <a:t> </a:t>
            </a:r>
          </a:p>
          <a:p>
            <a:r>
              <a:rPr lang="en-US" dirty="0" err="1"/>
              <a:t>Meddwl</a:t>
            </a:r>
            <a:r>
              <a:rPr lang="en-US" dirty="0"/>
              <a:t> </a:t>
            </a:r>
            <a:r>
              <a:rPr lang="en-US" dirty="0" err="1"/>
              <a:t>fel</a:t>
            </a:r>
            <a:r>
              <a:rPr lang="en-US" dirty="0"/>
              <a:t> </a:t>
            </a:r>
            <a:r>
              <a:rPr lang="en-US" dirty="0" err="1"/>
              <a:t>hyn</a:t>
            </a:r>
            <a:r>
              <a:rPr lang="en-US" dirty="0"/>
              <a:t>?</a:t>
            </a:r>
          </a:p>
          <a:p>
            <a:r>
              <a:rPr lang="en-US" dirty="0" err="1"/>
              <a:t>Pwy</a:t>
            </a:r>
            <a:r>
              <a:rPr lang="en-US" dirty="0"/>
              <a:t> </a:t>
            </a:r>
            <a:r>
              <a:rPr lang="en-US" dirty="0" err="1"/>
              <a:t>sy’n</a:t>
            </a:r>
            <a:r>
              <a:rPr lang="en-US" dirty="0"/>
              <a:t> </a:t>
            </a:r>
            <a:r>
              <a:rPr lang="en-US" dirty="0" err="1"/>
              <a:t>cytuno/rhywbeth</a:t>
            </a:r>
            <a:r>
              <a:rPr lang="en-US" dirty="0"/>
              <a:t> </a:t>
            </a:r>
            <a:r>
              <a:rPr lang="en-US" dirty="0" err="1"/>
              <a:t>gwahanol</a:t>
            </a:r>
            <a:r>
              <a:rPr lang="en-US" dirty="0"/>
              <a:t>?</a:t>
            </a:r>
          </a:p>
          <a:p>
            <a:r>
              <a:rPr lang="en-US" dirty="0" err="1"/>
              <a:t>Nid</a:t>
            </a:r>
            <a:r>
              <a:rPr lang="en-US" dirty="0"/>
              <a:t> </a:t>
            </a:r>
            <a:r>
              <a:rPr lang="en-US" dirty="0" err="1"/>
              <a:t>yw’r</a:t>
            </a:r>
            <a:r>
              <a:rPr lang="en-US" dirty="0"/>
              <a:t> </a:t>
            </a:r>
            <a:r>
              <a:rPr lang="en-US" dirty="0" err="1"/>
              <a:t>athrawes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gwerthuso</a:t>
            </a:r>
            <a:r>
              <a:rPr lang="en-US" dirty="0"/>
              <a:t>!</a:t>
            </a:r>
          </a:p>
          <a:p>
            <a:endParaRPr lang="en-US" dirty="0"/>
          </a:p>
        </p:txBody>
      </p:sp>
      <p:sp>
        <p:nvSpPr>
          <p:cNvPr id="14" name="Striped Right Arrow 13"/>
          <p:cNvSpPr/>
          <p:nvPr/>
        </p:nvSpPr>
        <p:spPr>
          <a:xfrm rot="7990458">
            <a:off x="8754356" y="4886798"/>
            <a:ext cx="1117600" cy="520698"/>
          </a:xfrm>
          <a:prstGeom prst="strip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/>
          <p:cNvSpPr txBox="1"/>
          <p:nvPr/>
        </p:nvSpPr>
        <p:spPr>
          <a:xfrm>
            <a:off x="6807201" y="5588000"/>
            <a:ext cx="35909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Athrawes</a:t>
            </a:r>
            <a:r>
              <a:rPr lang="en-US" dirty="0"/>
              <a:t> – </a:t>
            </a:r>
            <a:r>
              <a:rPr lang="en-US" dirty="0" err="1"/>
              <a:t>amlygu’r</a:t>
            </a:r>
            <a:r>
              <a:rPr lang="en-US" dirty="0"/>
              <a:t> </a:t>
            </a:r>
            <a:r>
              <a:rPr lang="en-US" dirty="0" err="1"/>
              <a:t>anghysonderau</a:t>
            </a:r>
            <a:endParaRPr lang="en-US" dirty="0"/>
          </a:p>
        </p:txBody>
      </p:sp>
      <p:sp>
        <p:nvSpPr>
          <p:cNvPr id="16" name="Striped Right Arrow 15"/>
          <p:cNvSpPr/>
          <p:nvPr/>
        </p:nvSpPr>
        <p:spPr>
          <a:xfrm rot="10800000">
            <a:off x="5418666" y="5588001"/>
            <a:ext cx="1117600" cy="520698"/>
          </a:xfrm>
          <a:prstGeom prst="strip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TextBox 16"/>
          <p:cNvSpPr txBox="1"/>
          <p:nvPr/>
        </p:nvSpPr>
        <p:spPr>
          <a:xfrm>
            <a:off x="2346826" y="5548137"/>
            <a:ext cx="28698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 err="1"/>
              <a:t>Consensws</a:t>
            </a:r>
            <a:r>
              <a:rPr lang="en-US" dirty="0"/>
              <a:t> – ‘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dosbarth</a:t>
            </a:r>
            <a:r>
              <a:rPr lang="en-US" dirty="0"/>
              <a:t>’</a:t>
            </a:r>
          </a:p>
        </p:txBody>
      </p:sp>
      <p:sp>
        <p:nvSpPr>
          <p:cNvPr id="18" name="Curved Right Arrow 17"/>
          <p:cNvSpPr/>
          <p:nvPr/>
        </p:nvSpPr>
        <p:spPr>
          <a:xfrm>
            <a:off x="1678192" y="5638435"/>
            <a:ext cx="625271" cy="940531"/>
          </a:xfrm>
          <a:prstGeom prst="curvedRightArrow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9" name="TextBox 18"/>
          <p:cNvSpPr txBox="1"/>
          <p:nvPr/>
        </p:nvSpPr>
        <p:spPr>
          <a:xfrm>
            <a:off x="2644255" y="6233067"/>
            <a:ext cx="691374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Yr </a:t>
            </a:r>
            <a:r>
              <a:rPr lang="en-US" dirty="0" err="1"/>
              <a:t>athrawes</a:t>
            </a:r>
            <a:r>
              <a:rPr lang="en-US" dirty="0"/>
              <a:t> ‘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rhoi’r</a:t>
            </a:r>
            <a:r>
              <a:rPr lang="en-US" dirty="0"/>
              <a:t>’ </a:t>
            </a:r>
            <a:r>
              <a:rPr lang="en-US" dirty="0" err="1"/>
              <a:t>ateb</a:t>
            </a:r>
            <a:r>
              <a:rPr lang="en-US" dirty="0"/>
              <a:t> </a:t>
            </a:r>
            <a:r>
              <a:rPr lang="en-US" dirty="0" err="1"/>
              <a:t>cywir</a:t>
            </a:r>
            <a:r>
              <a:rPr lang="en-US" dirty="0"/>
              <a:t> </a:t>
            </a:r>
            <a:r>
              <a:rPr lang="en-US" dirty="0" err="1"/>
              <a:t>neu’n</a:t>
            </a:r>
            <a:r>
              <a:rPr lang="en-US" dirty="0"/>
              <a:t> </a:t>
            </a:r>
            <a:r>
              <a:rPr lang="en-US" dirty="0" err="1"/>
              <a:t>gwerthsuo/gwneud</a:t>
            </a:r>
            <a:r>
              <a:rPr lang="en-US" dirty="0"/>
              <a:t> </a:t>
            </a:r>
            <a:r>
              <a:rPr lang="en-US" dirty="0" err="1"/>
              <a:t>sylwadau</a:t>
            </a:r>
            <a:r>
              <a:rPr lang="en-US" dirty="0"/>
              <a:t>.</a:t>
            </a:r>
          </a:p>
        </p:txBody>
      </p:sp>
      <p:sp>
        <p:nvSpPr>
          <p:cNvPr id="20" name="TextBox 19"/>
          <p:cNvSpPr txBox="1"/>
          <p:nvPr/>
        </p:nvSpPr>
        <p:spPr>
          <a:xfrm>
            <a:off x="6224988" y="2252654"/>
            <a:ext cx="31656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1</a:t>
            </a:r>
            <a:endParaRPr lang="en-GB" dirty="0"/>
          </a:p>
        </p:txBody>
      </p:sp>
      <p:sp>
        <p:nvSpPr>
          <p:cNvPr id="21" name="TextBox 20"/>
          <p:cNvSpPr txBox="1"/>
          <p:nvPr/>
        </p:nvSpPr>
        <p:spPr>
          <a:xfrm>
            <a:off x="9370274" y="3069222"/>
            <a:ext cx="35822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2</a:t>
            </a:r>
            <a:endParaRPr lang="en-GB" dirty="0"/>
          </a:p>
        </p:txBody>
      </p:sp>
      <p:sp>
        <p:nvSpPr>
          <p:cNvPr id="22" name="TextBox 21"/>
          <p:cNvSpPr txBox="1"/>
          <p:nvPr/>
        </p:nvSpPr>
        <p:spPr>
          <a:xfrm>
            <a:off x="9385509" y="5318373"/>
            <a:ext cx="3277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3</a:t>
            </a:r>
            <a:endParaRPr lang="en-GB" dirty="0"/>
          </a:p>
        </p:txBody>
      </p:sp>
      <p:sp>
        <p:nvSpPr>
          <p:cNvPr id="23" name="TextBox 22"/>
          <p:cNvSpPr txBox="1"/>
          <p:nvPr/>
        </p:nvSpPr>
        <p:spPr>
          <a:xfrm>
            <a:off x="1449072" y="6233067"/>
            <a:ext cx="458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4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9961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69" name="Picture 1" descr="age26image27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42246" y="201705"/>
            <a:ext cx="8673353" cy="65050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80249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3" name="Picture 1" descr="age27image27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49824" y="188258"/>
            <a:ext cx="8485094" cy="6363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9465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9245" y="427121"/>
            <a:ext cx="5831054" cy="325454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77830" y="2634915"/>
            <a:ext cx="5140451" cy="3835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303133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1" name="Picture 1" descr="age34image27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2587" y="336175"/>
            <a:ext cx="8216153" cy="616211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07346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3463" y="-184811"/>
            <a:ext cx="7581901" cy="1392378"/>
          </a:xfrm>
        </p:spPr>
        <p:txBody>
          <a:bodyPr/>
          <a:lstStyle/>
          <a:p>
            <a:r>
              <a:rPr lang="en-US" dirty="0" smtClean="0"/>
              <a:t>Y trap </a:t>
            </a:r>
            <a:r>
              <a:rPr lang="en-US" dirty="0" err="1" smtClean="0"/>
              <a:t>siarad</a:t>
            </a:r>
            <a:endParaRPr lang="en-US" dirty="0"/>
          </a:p>
        </p:txBody>
      </p:sp>
      <p:sp>
        <p:nvSpPr>
          <p:cNvPr id="4" name="Down Arrow Callout 3"/>
          <p:cNvSpPr/>
          <p:nvPr/>
        </p:nvSpPr>
        <p:spPr>
          <a:xfrm>
            <a:off x="3318933" y="1359967"/>
            <a:ext cx="5960534" cy="892166"/>
          </a:xfrm>
          <a:prstGeom prst="down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Box 2"/>
          <p:cNvSpPr txBox="1"/>
          <p:nvPr/>
        </p:nvSpPr>
        <p:spPr>
          <a:xfrm>
            <a:off x="2717800" y="1315289"/>
            <a:ext cx="716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Mae’r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rhan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fwyaf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o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bobl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yn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siarad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tua</a:t>
            </a:r>
            <a:r>
              <a:rPr lang="en-US" sz="2000" dirty="0">
                <a:solidFill>
                  <a:schemeClr val="bg1"/>
                </a:solidFill>
              </a:rPr>
              <a:t> 100 to 200 </a:t>
            </a:r>
            <a:r>
              <a:rPr lang="en-US" sz="2000" dirty="0" err="1">
                <a:solidFill>
                  <a:schemeClr val="bg1"/>
                </a:solidFill>
              </a:rPr>
              <a:t>gair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</a:p>
          <a:p>
            <a:pPr algn="ctr"/>
            <a:r>
              <a:rPr lang="en-US" sz="2000" dirty="0">
                <a:solidFill>
                  <a:schemeClr val="bg1"/>
                </a:solidFill>
              </a:rPr>
              <a:t>bob </a:t>
            </a:r>
            <a:r>
              <a:rPr lang="en-US" sz="2000" dirty="0" err="1">
                <a:solidFill>
                  <a:schemeClr val="bg1"/>
                </a:solidFill>
              </a:rPr>
              <a:t>munud</a:t>
            </a:r>
            <a:endParaRPr lang="en-US" sz="2000" dirty="0">
              <a:solidFill>
                <a:schemeClr val="bg1"/>
              </a:solidFill>
            </a:endParaRPr>
          </a:p>
        </p:txBody>
      </p:sp>
      <p:sp>
        <p:nvSpPr>
          <p:cNvPr id="5" name="Down Arrow Callout 4"/>
          <p:cNvSpPr/>
          <p:nvPr/>
        </p:nvSpPr>
        <p:spPr>
          <a:xfrm>
            <a:off x="3318933" y="2252133"/>
            <a:ext cx="5960534" cy="892166"/>
          </a:xfrm>
          <a:prstGeom prst="down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2722563" y="2252133"/>
            <a:ext cx="716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Mi </a:t>
            </a:r>
            <a:r>
              <a:rPr lang="en-US" sz="2000" dirty="0" err="1">
                <a:solidFill>
                  <a:schemeClr val="bg1"/>
                </a:solidFill>
              </a:rPr>
              <a:t>allai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darlith</a:t>
            </a:r>
            <a:r>
              <a:rPr lang="en-US" sz="2000" dirty="0">
                <a:solidFill>
                  <a:schemeClr val="bg1"/>
                </a:solidFill>
              </a:rPr>
              <a:t> 2 </a:t>
            </a:r>
            <a:r>
              <a:rPr lang="en-US" sz="2000" dirty="0" err="1">
                <a:solidFill>
                  <a:schemeClr val="bg1"/>
                </a:solidFill>
              </a:rPr>
              <a:t>awr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gynnwys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hyd</a:t>
            </a:r>
            <a:r>
              <a:rPr lang="en-US" sz="2000" dirty="0">
                <a:solidFill>
                  <a:schemeClr val="bg1"/>
                </a:solidFill>
              </a:rPr>
              <a:t> at 24,000 </a:t>
            </a:r>
            <a:r>
              <a:rPr lang="en-US" sz="2000" dirty="0" err="1">
                <a:solidFill>
                  <a:schemeClr val="bg1"/>
                </a:solidFill>
              </a:rPr>
              <a:t>o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eiriau</a:t>
            </a:r>
            <a:r>
              <a:rPr lang="en-US" sz="2000" dirty="0">
                <a:solidFill>
                  <a:schemeClr val="bg1"/>
                </a:solidFill>
              </a:rPr>
              <a:t>.</a:t>
            </a:r>
          </a:p>
        </p:txBody>
      </p:sp>
      <p:sp>
        <p:nvSpPr>
          <p:cNvPr id="7" name="Down Arrow Callout 6"/>
          <p:cNvSpPr/>
          <p:nvPr/>
        </p:nvSpPr>
        <p:spPr>
          <a:xfrm>
            <a:off x="3318933" y="3353315"/>
            <a:ext cx="5960534" cy="892166"/>
          </a:xfrm>
          <a:prstGeom prst="down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Down Arrow Callout 7"/>
          <p:cNvSpPr/>
          <p:nvPr/>
        </p:nvSpPr>
        <p:spPr>
          <a:xfrm>
            <a:off x="3318933" y="4459757"/>
            <a:ext cx="5960534" cy="892166"/>
          </a:xfrm>
          <a:prstGeom prst="downArrowCallout">
            <a:avLst/>
          </a:prstGeom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Box 8"/>
          <p:cNvSpPr txBox="1"/>
          <p:nvPr/>
        </p:nvSpPr>
        <p:spPr>
          <a:xfrm>
            <a:off x="2722563" y="3353315"/>
            <a:ext cx="7162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 err="1">
                <a:solidFill>
                  <a:schemeClr val="bg1"/>
                </a:solidFill>
              </a:rPr>
              <a:t>Effaith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ar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gof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tymor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hir/byr</a:t>
            </a:r>
            <a:r>
              <a:rPr lang="en-US" sz="2000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722563" y="4459757"/>
            <a:ext cx="71628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>
                <a:solidFill>
                  <a:schemeClr val="bg1"/>
                </a:solidFill>
              </a:rPr>
              <a:t>Rhychwant</a:t>
            </a:r>
            <a:r>
              <a:rPr lang="en-US" sz="2000" dirty="0">
                <a:solidFill>
                  <a:schemeClr val="bg1"/>
                </a:solidFill>
              </a:rPr>
              <a:t> </a:t>
            </a:r>
            <a:r>
              <a:rPr lang="en-US" sz="2000" dirty="0" err="1" smtClean="0">
                <a:solidFill>
                  <a:schemeClr val="bg1"/>
                </a:solidFill>
              </a:rPr>
              <a:t>canolbwyntio</a:t>
            </a:r>
            <a:r>
              <a:rPr lang="en-US" sz="2000" dirty="0" smtClean="0">
                <a:solidFill>
                  <a:schemeClr val="bg1"/>
                </a:solidFill>
              </a:rPr>
              <a:t> = 5 </a:t>
            </a:r>
            <a:r>
              <a:rPr lang="en-US" sz="2000" dirty="0" err="1">
                <a:solidFill>
                  <a:schemeClr val="bg1"/>
                </a:solidFill>
              </a:rPr>
              <a:t>munud</a:t>
            </a:r>
            <a:endParaRPr lang="en-US" sz="2000" dirty="0">
              <a:solidFill>
                <a:schemeClr val="bg1"/>
              </a:solidFill>
            </a:endParaRPr>
          </a:p>
          <a:p>
            <a:pPr algn="ctr"/>
            <a:r>
              <a:rPr lang="en-US" sz="2000" dirty="0">
                <a:solidFill>
                  <a:schemeClr val="bg1"/>
                </a:solidFill>
              </a:rPr>
              <a:t>(</a:t>
            </a:r>
            <a:r>
              <a:rPr lang="en-US" sz="2000" dirty="0" err="1">
                <a:solidFill>
                  <a:schemeClr val="bg1"/>
                </a:solidFill>
              </a:rPr>
              <a:t>Israddedigion</a:t>
            </a:r>
            <a:r>
              <a:rPr lang="en-US" sz="2000" dirty="0">
                <a:solidFill>
                  <a:schemeClr val="bg1"/>
                </a:solidFill>
              </a:rPr>
              <a:t> 15-20munud).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2997200" y="5351923"/>
            <a:ext cx="662093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“A lecture is an event where information passes from the notes of the lecturer into the notes of the student, without passing through the brains of either. “(Petty, 2009)</a:t>
            </a:r>
          </a:p>
        </p:txBody>
      </p:sp>
      <p:pic>
        <p:nvPicPr>
          <p:cNvPr id="12" name="Picture 11" descr="MBT-book-1024x684.pn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21196" y="2116955"/>
            <a:ext cx="1602734" cy="10705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60788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Sgwrsio</a:t>
            </a:r>
            <a:r>
              <a:rPr lang="en-US" dirty="0" smtClean="0"/>
              <a:t> </a:t>
            </a:r>
            <a:r>
              <a:rPr lang="en-US" dirty="0" err="1" smtClean="0"/>
              <a:t>safonol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1" y="2142067"/>
            <a:ext cx="8901951" cy="3649134"/>
          </a:xfrm>
        </p:spPr>
        <p:txBody>
          <a:bodyPr>
            <a:normAutofit/>
          </a:bodyPr>
          <a:lstStyle/>
          <a:p>
            <a:r>
              <a:rPr lang="en-US" sz="2800" dirty="0" err="1" smtClean="0"/>
              <a:t>Sgwrsio</a:t>
            </a:r>
            <a:r>
              <a:rPr lang="en-US" sz="2800" dirty="0" smtClean="0"/>
              <a:t> </a:t>
            </a:r>
            <a:r>
              <a:rPr lang="en-US" sz="2800" dirty="0" err="1" smtClean="0"/>
              <a:t>safonol</a:t>
            </a:r>
            <a:r>
              <a:rPr lang="en-US" sz="2800" dirty="0" smtClean="0"/>
              <a:t> </a:t>
            </a:r>
            <a:r>
              <a:rPr lang="en-US" sz="2800" dirty="0" err="1" smtClean="0"/>
              <a:t>yw’r</a:t>
            </a:r>
            <a:r>
              <a:rPr lang="en-US" sz="2800" dirty="0" smtClean="0"/>
              <a:t> dull </a:t>
            </a:r>
            <a:r>
              <a:rPr lang="en-US" sz="2800" dirty="0" err="1" smtClean="0"/>
              <a:t>addysgu</a:t>
            </a:r>
            <a:r>
              <a:rPr lang="en-US" sz="2800" dirty="0" smtClean="0"/>
              <a:t> </a:t>
            </a:r>
            <a:r>
              <a:rPr lang="en-US" sz="2800" dirty="0" err="1" smtClean="0"/>
              <a:t>mwyaf</a:t>
            </a:r>
            <a:r>
              <a:rPr lang="en-US" sz="2800" dirty="0" smtClean="0"/>
              <a:t> </a:t>
            </a:r>
            <a:r>
              <a:rPr lang="en-US" sz="2800" dirty="0" err="1" smtClean="0"/>
              <a:t>cyffredin</a:t>
            </a:r>
            <a:r>
              <a:rPr lang="en-US" sz="2800" dirty="0" smtClean="0"/>
              <a:t> </a:t>
            </a:r>
          </a:p>
          <a:p>
            <a:r>
              <a:rPr lang="en-US" sz="2800" dirty="0" err="1" smtClean="0"/>
              <a:t>Mae’n</a:t>
            </a:r>
            <a:r>
              <a:rPr lang="en-US" sz="2800" dirty="0" smtClean="0"/>
              <a:t> 60% </a:t>
            </a:r>
            <a:r>
              <a:rPr lang="en-US" sz="2800" dirty="0" err="1" smtClean="0"/>
              <a:t>o’r</a:t>
            </a:r>
            <a:r>
              <a:rPr lang="en-US" sz="2800" dirty="0" smtClean="0"/>
              <a:t> </a:t>
            </a:r>
            <a:r>
              <a:rPr lang="en-US" sz="2800" dirty="0" err="1" smtClean="0"/>
              <a:t>rhan</a:t>
            </a:r>
            <a:r>
              <a:rPr lang="en-US" sz="2800" dirty="0" smtClean="0"/>
              <a:t> </a:t>
            </a:r>
            <a:r>
              <a:rPr lang="en-US" sz="2800" dirty="0" err="1" smtClean="0"/>
              <a:t>fwyaf</a:t>
            </a:r>
            <a:r>
              <a:rPr lang="en-US" sz="2800" dirty="0" smtClean="0"/>
              <a:t> o </a:t>
            </a:r>
            <a:r>
              <a:rPr lang="en-US" sz="2800" dirty="0" err="1" smtClean="0"/>
              <a:t>wersi</a:t>
            </a:r>
            <a:r>
              <a:rPr lang="en-US" sz="2800" dirty="0" smtClean="0"/>
              <a:t> (Petty, 2009)</a:t>
            </a:r>
          </a:p>
          <a:p>
            <a:r>
              <a:rPr lang="en-US" sz="2800" dirty="0" smtClean="0"/>
              <a:t>Gall </a:t>
            </a:r>
            <a:r>
              <a:rPr lang="en-US" sz="2800" dirty="0" err="1" smtClean="0"/>
              <a:t>sgwrsio</a:t>
            </a:r>
            <a:r>
              <a:rPr lang="en-US" sz="2800" dirty="0" smtClean="0"/>
              <a:t> </a:t>
            </a:r>
            <a:r>
              <a:rPr lang="en-US" sz="2800" dirty="0" err="1" smtClean="0"/>
              <a:t>safonol</a:t>
            </a:r>
            <a:r>
              <a:rPr lang="en-US" sz="2800" dirty="0" smtClean="0"/>
              <a:t> </a:t>
            </a:r>
            <a:r>
              <a:rPr lang="en-US" sz="2800" dirty="0" err="1" smtClean="0"/>
              <a:t>helpu</a:t>
            </a:r>
            <a:r>
              <a:rPr lang="en-US" sz="2800" dirty="0" smtClean="0"/>
              <a:t> </a:t>
            </a:r>
            <a:r>
              <a:rPr lang="en-US" sz="2800" dirty="0" err="1" smtClean="0"/>
              <a:t>gydag</a:t>
            </a:r>
            <a:r>
              <a:rPr lang="en-US" sz="2800" dirty="0" smtClean="0"/>
              <a:t> </a:t>
            </a:r>
            <a:r>
              <a:rPr lang="en-US" sz="2800" dirty="0" err="1" smtClean="0"/>
              <a:t>esboniadau</a:t>
            </a:r>
            <a:r>
              <a:rPr lang="en-US" sz="2800" dirty="0" smtClean="0"/>
              <a:t> </a:t>
            </a:r>
            <a:r>
              <a:rPr lang="en-US" sz="2800" dirty="0" err="1" smtClean="0"/>
              <a:t>manylach</a:t>
            </a:r>
            <a:endParaRPr lang="en-US" sz="2800" dirty="0" smtClean="0"/>
          </a:p>
          <a:p>
            <a:r>
              <a:rPr lang="en-US" sz="2800" dirty="0" smtClean="0"/>
              <a:t>Mae </a:t>
            </a:r>
            <a:r>
              <a:rPr lang="en-US" sz="2800" dirty="0" err="1" smtClean="0"/>
              <a:t>sgwrsio</a:t>
            </a:r>
            <a:r>
              <a:rPr lang="en-US" sz="2800" dirty="0" smtClean="0"/>
              <a:t> </a:t>
            </a:r>
            <a:r>
              <a:rPr lang="en-US" sz="2800" dirty="0" err="1" smtClean="0"/>
              <a:t>safonol</a:t>
            </a:r>
            <a:r>
              <a:rPr lang="en-US" sz="2800" dirty="0" smtClean="0"/>
              <a:t> </a:t>
            </a:r>
            <a:r>
              <a:rPr lang="en-US" sz="2800" dirty="0" err="1" smtClean="0"/>
              <a:t>yn</a:t>
            </a:r>
            <a:r>
              <a:rPr lang="en-US" sz="2800" dirty="0" smtClean="0"/>
              <a:t> </a:t>
            </a:r>
            <a:r>
              <a:rPr lang="en-US" sz="2800" dirty="0" err="1" smtClean="0"/>
              <a:t>ddull</a:t>
            </a:r>
            <a:r>
              <a:rPr lang="en-US" sz="2800" dirty="0" smtClean="0"/>
              <a:t> ‘</a:t>
            </a:r>
            <a:r>
              <a:rPr lang="en-US" sz="2800" dirty="0" err="1" smtClean="0"/>
              <a:t>didactig</a:t>
            </a:r>
            <a:r>
              <a:rPr lang="en-US" sz="2800" dirty="0" smtClean="0"/>
              <a:t>’ </a:t>
            </a:r>
            <a:r>
              <a:rPr lang="en-US" sz="2800" dirty="0" err="1" smtClean="0"/>
              <a:t>neu</a:t>
            </a:r>
            <a:r>
              <a:rPr lang="en-US" sz="2800" dirty="0" smtClean="0"/>
              <a:t> </a:t>
            </a:r>
            <a:r>
              <a:rPr lang="en-US" sz="2800" dirty="0" err="1" smtClean="0"/>
              <a:t>athro-ganolog</a:t>
            </a:r>
            <a:endParaRPr lang="en-US" sz="2800" dirty="0"/>
          </a:p>
        </p:txBody>
      </p:sp>
      <p:pic>
        <p:nvPicPr>
          <p:cNvPr id="11268" name="Picture 4" descr="ttps://thinkinpinkin.files.wordpress.com/2015/01/teacher-tal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60005">
            <a:off x="7966985" y="735353"/>
            <a:ext cx="3501086" cy="23496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906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/>
              <a:t>Sgwrsio</a:t>
            </a:r>
            <a:r>
              <a:rPr lang="en-US" dirty="0"/>
              <a:t> </a:t>
            </a:r>
            <a:r>
              <a:rPr lang="en-US" dirty="0" err="1"/>
              <a:t>safonol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1" y="1738656"/>
            <a:ext cx="4995334" cy="3649134"/>
          </a:xfrm>
        </p:spPr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O BLAID: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smtClean="0"/>
              <a:t>Dull </a:t>
            </a:r>
            <a:r>
              <a:rPr lang="en-US" dirty="0" err="1" smtClean="0"/>
              <a:t>cyfleus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gyflwyno</a:t>
            </a:r>
            <a:r>
              <a:rPr lang="en-US" dirty="0" smtClean="0"/>
              <a:t> </a:t>
            </a:r>
            <a:r>
              <a:rPr lang="en-US" dirty="0" err="1" smtClean="0"/>
              <a:t>eglurhad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wahanol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lyfr</a:t>
            </a:r>
            <a:r>
              <a:rPr lang="en-US" dirty="0" smtClean="0"/>
              <a:t>, gall y </a:t>
            </a:r>
            <a:r>
              <a:rPr lang="en-US" dirty="0" err="1" smtClean="0"/>
              <a:t>cynnwys</a:t>
            </a:r>
            <a:r>
              <a:rPr lang="en-US" dirty="0" smtClean="0"/>
              <a:t> </a:t>
            </a:r>
            <a:r>
              <a:rPr lang="en-US" dirty="0" err="1" smtClean="0"/>
              <a:t>gael</a:t>
            </a:r>
            <a:r>
              <a:rPr lang="en-US" dirty="0" smtClean="0"/>
              <a:t> </a:t>
            </a:r>
            <a:r>
              <a:rPr lang="en-US" dirty="0" err="1" smtClean="0"/>
              <a:t>ei</a:t>
            </a:r>
            <a:r>
              <a:rPr lang="en-US" dirty="0" smtClean="0"/>
              <a:t> </a:t>
            </a:r>
            <a:r>
              <a:rPr lang="en-US" dirty="0" err="1" smtClean="0"/>
              <a:t>addasu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gyfer</a:t>
            </a:r>
            <a:r>
              <a:rPr lang="en-US" dirty="0" smtClean="0"/>
              <a:t> </a:t>
            </a:r>
            <a:r>
              <a:rPr lang="en-US" dirty="0" err="1" smtClean="0"/>
              <a:t>anghenion</a:t>
            </a:r>
            <a:r>
              <a:rPr lang="en-US" dirty="0" smtClean="0"/>
              <a:t> y </a:t>
            </a:r>
            <a:r>
              <a:rPr lang="en-US" dirty="0" err="1" smtClean="0"/>
              <a:t>dosbarth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smtClean="0"/>
              <a:t>Gall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ysbrydoledig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err="1" smtClean="0"/>
              <a:t>Ychydig</a:t>
            </a:r>
            <a:r>
              <a:rPr lang="en-US" dirty="0" smtClean="0"/>
              <a:t> o </a:t>
            </a:r>
            <a:r>
              <a:rPr lang="en-US" dirty="0" err="1" smtClean="0"/>
              <a:t>baratoi</a:t>
            </a:r>
            <a:r>
              <a:rPr lang="en-US" dirty="0" smtClean="0"/>
              <a:t> </a:t>
            </a:r>
            <a:r>
              <a:rPr lang="en-US" dirty="0" err="1" smtClean="0"/>
              <a:t>sydd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(</a:t>
            </a:r>
            <a:r>
              <a:rPr lang="en-US" dirty="0" err="1" smtClean="0"/>
              <a:t>os</a:t>
            </a:r>
            <a:r>
              <a:rPr lang="en-US" dirty="0" smtClean="0"/>
              <a:t> </a:t>
            </a:r>
            <a:r>
              <a:rPr lang="en-US" dirty="0" err="1" smtClean="0"/>
              <a:t>ydych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brofiadol</a:t>
            </a:r>
            <a:r>
              <a:rPr lang="en-US" dirty="0" smtClean="0"/>
              <a:t>)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smtClean="0"/>
              <a:t>Dull o </a:t>
            </a:r>
            <a:r>
              <a:rPr lang="en-US" dirty="0" err="1" smtClean="0"/>
              <a:t>gyflwyno</a:t>
            </a:r>
            <a:r>
              <a:rPr lang="en-US" dirty="0" smtClean="0"/>
              <a:t> </a:t>
            </a:r>
            <a:r>
              <a:rPr lang="en-US" dirty="0" err="1" smtClean="0"/>
              <a:t>deunydd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gyflym</a:t>
            </a:r>
            <a:r>
              <a:rPr lang="en-US" dirty="0" smtClean="0"/>
              <a:t> 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fwy</a:t>
            </a:r>
            <a:r>
              <a:rPr lang="en-US" dirty="0" smtClean="0"/>
              <a:t> </a:t>
            </a:r>
            <a:r>
              <a:rPr lang="en-US" dirty="0" err="1" smtClean="0"/>
              <a:t>personol</a:t>
            </a:r>
            <a:r>
              <a:rPr lang="en-US" dirty="0" smtClean="0"/>
              <a:t> </a:t>
            </a:r>
            <a:r>
              <a:rPr lang="en-US" dirty="0" err="1" smtClean="0"/>
              <a:t>na’r</a:t>
            </a:r>
            <a:r>
              <a:rPr lang="en-US" dirty="0" smtClean="0"/>
              <a:t> </a:t>
            </a:r>
            <a:r>
              <a:rPr lang="en-US" dirty="0" err="1" smtClean="0"/>
              <a:t>dulliau</a:t>
            </a:r>
            <a:r>
              <a:rPr lang="en-US" dirty="0" smtClean="0"/>
              <a:t> </a:t>
            </a:r>
            <a:r>
              <a:rPr lang="en-US" dirty="0" err="1" smtClean="0"/>
              <a:t>ysgrifenedig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dirty="0" smtClean="0"/>
              <a:t>YN ERBYN: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yw’n</a:t>
            </a:r>
            <a:r>
              <a:rPr lang="en-US" dirty="0" smtClean="0"/>
              <a:t> </a:t>
            </a:r>
            <a:r>
              <a:rPr lang="en-US" dirty="0" err="1" smtClean="0"/>
              <a:t>ofynnol</a:t>
            </a:r>
            <a:r>
              <a:rPr lang="en-US" dirty="0" smtClean="0"/>
              <a:t> </a:t>
            </a:r>
            <a:r>
              <a:rPr lang="en-US" dirty="0" err="1" smtClean="0"/>
              <a:t>i’r</a:t>
            </a:r>
            <a:r>
              <a:rPr lang="en-US" dirty="0" smtClean="0"/>
              <a:t> </a:t>
            </a:r>
            <a:r>
              <a:rPr lang="en-US" dirty="0" err="1" smtClean="0"/>
              <a:t>dysgwr</a:t>
            </a:r>
            <a:r>
              <a:rPr lang="en-US" dirty="0" smtClean="0"/>
              <a:t> </a:t>
            </a:r>
            <a:r>
              <a:rPr lang="en-US" dirty="0" err="1" smtClean="0"/>
              <a:t>i</a:t>
            </a:r>
            <a:r>
              <a:rPr lang="en-US" dirty="0" smtClean="0"/>
              <a:t> </a:t>
            </a:r>
            <a:r>
              <a:rPr lang="en-US" dirty="0" err="1" smtClean="0"/>
              <a:t>ffurfio</a:t>
            </a:r>
            <a:r>
              <a:rPr lang="en-US" dirty="0" smtClean="0"/>
              <a:t> </a:t>
            </a:r>
            <a:r>
              <a:rPr lang="en-US" dirty="0" err="1" smtClean="0"/>
              <a:t>unrhyw</a:t>
            </a:r>
            <a:r>
              <a:rPr lang="en-US" dirty="0" smtClean="0"/>
              <a:t> </a:t>
            </a:r>
            <a:r>
              <a:rPr lang="en-US" dirty="0" err="1" smtClean="0"/>
              <a:t>ddealltwriaeth</a:t>
            </a:r>
            <a:r>
              <a:rPr lang="en-US" dirty="0" smtClean="0"/>
              <a:t> </a:t>
            </a:r>
            <a:r>
              <a:rPr lang="en-US" dirty="0" err="1" smtClean="0"/>
              <a:t>neu</a:t>
            </a:r>
            <a:r>
              <a:rPr lang="en-US" dirty="0" smtClean="0"/>
              <a:t> </a:t>
            </a:r>
            <a:r>
              <a:rPr lang="en-US" dirty="0" err="1" smtClean="0"/>
              <a:t>adeiladu</a:t>
            </a:r>
            <a:r>
              <a:rPr lang="en-US" dirty="0" smtClean="0"/>
              <a:t>/</a:t>
            </a:r>
            <a:r>
              <a:rPr lang="en-US" dirty="0" err="1" smtClean="0"/>
              <a:t>defnyddio</a:t>
            </a:r>
            <a:r>
              <a:rPr lang="en-US" dirty="0" smtClean="0"/>
              <a:t> </a:t>
            </a:r>
            <a:r>
              <a:rPr lang="en-US" dirty="0" err="1" smtClean="0"/>
              <a:t>syniadau</a:t>
            </a:r>
            <a:r>
              <a:rPr lang="en-US" dirty="0" smtClean="0"/>
              <a:t>.</a:t>
            </a:r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smtClean="0"/>
              <a:t>Dim </a:t>
            </a:r>
            <a:r>
              <a:rPr lang="en-US" dirty="0" err="1" smtClean="0"/>
              <a:t>adborth</a:t>
            </a:r>
            <a:r>
              <a:rPr lang="en-US" dirty="0" smtClean="0"/>
              <a:t> </a:t>
            </a:r>
            <a:r>
              <a:rPr lang="en-US" dirty="0" err="1" smtClean="0"/>
              <a:t>ar</a:t>
            </a:r>
            <a:r>
              <a:rPr lang="en-US" dirty="0" smtClean="0"/>
              <a:t> </a:t>
            </a:r>
            <a:r>
              <a:rPr lang="en-US" dirty="0" err="1" smtClean="0"/>
              <a:t>ddealltwriaeth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err="1" smtClean="0"/>
              <a:t>Nid</a:t>
            </a:r>
            <a:r>
              <a:rPr lang="en-US" dirty="0" smtClean="0"/>
              <a:t> </a:t>
            </a:r>
            <a:r>
              <a:rPr lang="en-US" dirty="0" err="1" smtClean="0"/>
              <a:t>oes</a:t>
            </a:r>
            <a:r>
              <a:rPr lang="en-US" dirty="0" smtClean="0"/>
              <a:t> </a:t>
            </a:r>
            <a:r>
              <a:rPr lang="en-US" dirty="0" err="1" smtClean="0"/>
              <a:t>angen</a:t>
            </a:r>
            <a:r>
              <a:rPr lang="en-US" dirty="0" smtClean="0"/>
              <a:t> </a:t>
            </a:r>
            <a:r>
              <a:rPr lang="en-US" dirty="0" err="1" smtClean="0"/>
              <a:t>cadw</a:t>
            </a:r>
            <a:r>
              <a:rPr lang="en-US" dirty="0" smtClean="0"/>
              <a:t> </a:t>
            </a:r>
            <a:r>
              <a:rPr lang="en-US" dirty="0" err="1" smtClean="0"/>
              <a:t>llawer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y </a:t>
            </a:r>
            <a:r>
              <a:rPr lang="en-US" dirty="0" err="1" smtClean="0"/>
              <a:t>cof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err="1" smtClean="0"/>
              <a:t>Yr</a:t>
            </a:r>
            <a:r>
              <a:rPr lang="en-US" dirty="0" smtClean="0"/>
              <a:t> un </a:t>
            </a:r>
            <a:r>
              <a:rPr lang="en-US" dirty="0" err="1" smtClean="0"/>
              <a:t>cyflymdra</a:t>
            </a:r>
            <a:r>
              <a:rPr lang="en-US" dirty="0" smtClean="0"/>
              <a:t> </a:t>
            </a:r>
            <a:r>
              <a:rPr lang="en-US" dirty="0" err="1" smtClean="0"/>
              <a:t>gyda’r</a:t>
            </a:r>
            <a:r>
              <a:rPr lang="en-US" dirty="0" smtClean="0"/>
              <a:t> </a:t>
            </a:r>
            <a:r>
              <a:rPr lang="en-US" dirty="0" err="1" smtClean="0"/>
              <a:t>dosbarth</a:t>
            </a:r>
            <a:r>
              <a:rPr lang="en-US" dirty="0" smtClean="0"/>
              <a:t> </a:t>
            </a:r>
            <a:r>
              <a:rPr lang="en-US" dirty="0" err="1" smtClean="0"/>
              <a:t>cyfan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err="1" smtClean="0"/>
              <a:t>Athrawon</a:t>
            </a:r>
            <a:r>
              <a:rPr lang="en-US" dirty="0" smtClean="0"/>
              <a:t> </a:t>
            </a:r>
            <a:r>
              <a:rPr lang="en-US" dirty="0" err="1" smtClean="0"/>
              <a:t>dibrofiad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cyflwyno’n</a:t>
            </a:r>
            <a:r>
              <a:rPr lang="en-US" dirty="0" smtClean="0"/>
              <a:t> </a:t>
            </a:r>
            <a:r>
              <a:rPr lang="en-US" dirty="0" err="1" smtClean="0"/>
              <a:t>rhy</a:t>
            </a:r>
            <a:r>
              <a:rPr lang="en-US" dirty="0" smtClean="0"/>
              <a:t> </a:t>
            </a:r>
            <a:r>
              <a:rPr lang="en-US" dirty="0" err="1" smtClean="0"/>
              <a:t>gyflym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smtClean="0"/>
              <a:t>Gall </a:t>
            </a:r>
            <a:r>
              <a:rPr lang="en-US" dirty="0" err="1" smtClean="0"/>
              <a:t>fod</a:t>
            </a:r>
            <a:r>
              <a:rPr lang="en-US" dirty="0" smtClean="0"/>
              <a:t> </a:t>
            </a:r>
            <a:r>
              <a:rPr lang="en-US" dirty="0" err="1" smtClean="0"/>
              <a:t>yn</a:t>
            </a:r>
            <a:r>
              <a:rPr lang="en-US" dirty="0" smtClean="0"/>
              <a:t> </a:t>
            </a:r>
            <a:r>
              <a:rPr lang="en-US" dirty="0" err="1" smtClean="0"/>
              <a:t>ddiflas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smtClean="0"/>
              <a:t>Dim </a:t>
            </a:r>
            <a:r>
              <a:rPr lang="en-US" dirty="0" err="1" smtClean="0"/>
              <a:t>cyfranogiad</a:t>
            </a:r>
            <a:r>
              <a:rPr lang="en-US" dirty="0" smtClean="0"/>
              <a:t> </a:t>
            </a:r>
            <a:r>
              <a:rPr lang="en-US" dirty="0" err="1" smtClean="0"/>
              <a:t>gweithredol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r>
              <a:rPr lang="en-US" dirty="0" err="1" smtClean="0"/>
              <a:t>Rhychwant</a:t>
            </a:r>
            <a:r>
              <a:rPr lang="en-US" dirty="0" smtClean="0"/>
              <a:t> </a:t>
            </a:r>
            <a:r>
              <a:rPr lang="en-US" dirty="0" err="1" smtClean="0"/>
              <a:t>canolbwyntio</a:t>
            </a:r>
            <a:r>
              <a:rPr lang="en-US" dirty="0" smtClean="0"/>
              <a:t> </a:t>
            </a:r>
            <a:r>
              <a:rPr lang="en-US" dirty="0" err="1" smtClean="0"/>
              <a:t>byrrach</a:t>
            </a:r>
            <a:endParaRPr lang="en-US" dirty="0" smtClean="0"/>
          </a:p>
          <a:p>
            <a:pPr marR="0" lvl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Wingdings" charset="2"/>
              <a:buChar char="q"/>
              <a:tabLst/>
              <a:defRPr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26696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9824" y="0"/>
            <a:ext cx="8576235" cy="66270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53081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1565" y="121024"/>
            <a:ext cx="8441765" cy="6523182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2808514" y="2824843"/>
            <a:ext cx="6547757" cy="107768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/>
          <p:cNvSpPr txBox="1"/>
          <p:nvPr/>
        </p:nvSpPr>
        <p:spPr>
          <a:xfrm>
            <a:off x="3037114" y="3069771"/>
            <a:ext cx="6172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Gan</a:t>
            </a:r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ei</a:t>
            </a:r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fod</a:t>
            </a:r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yn</a:t>
            </a:r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cyfrannu</a:t>
            </a:r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at </a:t>
            </a:r>
            <a:r>
              <a:rPr lang="en-US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wella</a:t>
            </a:r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eich</a:t>
            </a:r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sgiliau</a:t>
            </a:r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chi </a:t>
            </a:r>
            <a:r>
              <a:rPr lang="en-US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fel</a:t>
            </a:r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en-US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athro</a:t>
            </a:r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a </a:t>
            </a:r>
            <a:r>
              <a:rPr lang="en-US" b="1" dirty="0" err="1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dealltwriaeth</a:t>
            </a:r>
            <a:r>
              <a:rPr lang="en-US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y plant.</a:t>
            </a:r>
            <a:endParaRPr lang="en-US" b="1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01458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344780" y="2546685"/>
            <a:ext cx="4908883" cy="1456267"/>
          </a:xfrm>
        </p:spPr>
        <p:txBody>
          <a:bodyPr>
            <a:normAutofit/>
          </a:bodyPr>
          <a:lstStyle/>
          <a:p>
            <a:r>
              <a:rPr lang="en-GB" sz="7200" b="1" dirty="0" err="1" smtClean="0"/>
              <a:t>Rhyfeddod</a:t>
            </a:r>
            <a:endParaRPr lang="en-GB" sz="7200" b="1" dirty="0"/>
          </a:p>
        </p:txBody>
      </p:sp>
      <p:sp>
        <p:nvSpPr>
          <p:cNvPr id="3" name="TextBox 2"/>
          <p:cNvSpPr txBox="1"/>
          <p:nvPr/>
        </p:nvSpPr>
        <p:spPr>
          <a:xfrm>
            <a:off x="3344780" y="2037890"/>
            <a:ext cx="52577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err="1" smtClean="0">
                <a:solidFill>
                  <a:srgbClr val="FFC000"/>
                </a:solidFill>
              </a:rPr>
              <a:t>Oes</a:t>
            </a:r>
            <a:r>
              <a:rPr lang="en-GB" sz="3600" dirty="0" smtClean="0">
                <a:solidFill>
                  <a:srgbClr val="FFC000"/>
                </a:solidFill>
              </a:rPr>
              <a:t> </a:t>
            </a:r>
            <a:r>
              <a:rPr lang="en-GB" sz="3600" dirty="0" err="1" smtClean="0">
                <a:solidFill>
                  <a:srgbClr val="FFC000"/>
                </a:solidFill>
              </a:rPr>
              <a:t>gan</a:t>
            </a:r>
            <a:r>
              <a:rPr lang="en-GB" sz="3600" dirty="0" smtClean="0">
                <a:solidFill>
                  <a:srgbClr val="FFC000"/>
                </a:solidFill>
              </a:rPr>
              <a:t> </a:t>
            </a:r>
            <a:r>
              <a:rPr lang="en-GB" sz="3600" dirty="0" err="1" smtClean="0">
                <a:solidFill>
                  <a:srgbClr val="FFC000"/>
                </a:solidFill>
              </a:rPr>
              <a:t>rhywun</a:t>
            </a:r>
            <a:r>
              <a:rPr lang="en-GB" sz="3600" dirty="0" smtClean="0">
                <a:solidFill>
                  <a:srgbClr val="FFC000"/>
                </a:solidFill>
              </a:rPr>
              <a:t> </a:t>
            </a:r>
            <a:r>
              <a:rPr lang="en-GB" sz="3600" dirty="0" err="1" smtClean="0">
                <a:solidFill>
                  <a:srgbClr val="FFC000"/>
                </a:solidFill>
              </a:rPr>
              <a:t>gwestiwn</a:t>
            </a:r>
            <a:r>
              <a:rPr lang="en-GB" sz="3600" dirty="0" smtClean="0">
                <a:solidFill>
                  <a:srgbClr val="FFC000"/>
                </a:solidFill>
              </a:rPr>
              <a:t>?</a:t>
            </a:r>
            <a:endParaRPr lang="en-GB" sz="3600" dirty="0">
              <a:solidFill>
                <a:srgbClr val="FFC00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3344780" y="3719350"/>
            <a:ext cx="560671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 smtClean="0">
                <a:solidFill>
                  <a:srgbClr val="FFC000"/>
                </a:solidFill>
              </a:rPr>
              <a:t>Beth </a:t>
            </a:r>
            <a:r>
              <a:rPr lang="en-GB" sz="3600" b="1" dirty="0" err="1" smtClean="0">
                <a:solidFill>
                  <a:srgbClr val="FFC000"/>
                </a:solidFill>
              </a:rPr>
              <a:t>yw</a:t>
            </a:r>
            <a:r>
              <a:rPr lang="en-GB" sz="3600" b="1" dirty="0" smtClean="0">
                <a:solidFill>
                  <a:srgbClr val="FFC000"/>
                </a:solidFill>
              </a:rPr>
              <a:t> </a:t>
            </a:r>
            <a:r>
              <a:rPr lang="en-GB" sz="3600" b="1" dirty="0" err="1" smtClean="0">
                <a:solidFill>
                  <a:srgbClr val="FFC000"/>
                </a:solidFill>
              </a:rPr>
              <a:t>eich</a:t>
            </a:r>
            <a:r>
              <a:rPr lang="en-GB" sz="3600" b="1" dirty="0" smtClean="0">
                <a:solidFill>
                  <a:srgbClr val="FFC000"/>
                </a:solidFill>
              </a:rPr>
              <a:t> </a:t>
            </a:r>
            <a:r>
              <a:rPr lang="en-GB" sz="3600" b="1" dirty="0" err="1" smtClean="0">
                <a:solidFill>
                  <a:srgbClr val="FFC000"/>
                </a:solidFill>
              </a:rPr>
              <a:t>cwestiynau</a:t>
            </a:r>
            <a:r>
              <a:rPr lang="en-GB" sz="3600" b="1" dirty="0" smtClean="0">
                <a:solidFill>
                  <a:srgbClr val="FFC000"/>
                </a:solidFill>
              </a:rPr>
              <a:t>?</a:t>
            </a:r>
            <a:endParaRPr lang="en-GB" sz="3600" b="1" dirty="0">
              <a:solidFill>
                <a:srgbClr val="FFC000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9080" y="3128210"/>
            <a:ext cx="1812350" cy="139041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30389" y="4859070"/>
            <a:ext cx="2438400" cy="1618488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1684" y="321114"/>
            <a:ext cx="3023836" cy="20130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077672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7565089"/>
              </p:ext>
            </p:extLst>
          </p:nvPr>
        </p:nvGraphicFramePr>
        <p:xfrm>
          <a:off x="2068095" y="912171"/>
          <a:ext cx="8127999" cy="439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709333"/>
                <a:gridCol w="2709333"/>
                <a:gridCol w="2709333"/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Beth </a:t>
                      </a:r>
                      <a:r>
                        <a:rPr lang="en-GB" dirty="0" err="1" smtClean="0"/>
                        <a:t>dwi’n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gwybod</a:t>
                      </a:r>
                      <a:r>
                        <a:rPr lang="en-GB" dirty="0" smtClean="0"/>
                        <a:t>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Beth </a:t>
                      </a:r>
                      <a:r>
                        <a:rPr lang="en-GB" dirty="0" err="1" smtClean="0"/>
                        <a:t>wyf</a:t>
                      </a:r>
                      <a:r>
                        <a:rPr lang="en-GB" dirty="0" smtClean="0"/>
                        <a:t> am </a:t>
                      </a:r>
                      <a:r>
                        <a:rPr lang="en-GB" dirty="0" err="1" smtClean="0"/>
                        <a:t>wybod</a:t>
                      </a:r>
                      <a:r>
                        <a:rPr lang="en-GB" dirty="0" smtClean="0"/>
                        <a:t>?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smtClean="0"/>
                        <a:t>Beth </a:t>
                      </a:r>
                      <a:r>
                        <a:rPr lang="en-GB" dirty="0" err="1" smtClean="0"/>
                        <a:t>ddysgais</a:t>
                      </a:r>
                      <a:r>
                        <a:rPr lang="en-GB" dirty="0" smtClean="0"/>
                        <a:t>?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 smtClean="0"/>
                    </a:p>
                    <a:p>
                      <a:pPr algn="ctr"/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02747983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177" y="554103"/>
            <a:ext cx="4228571" cy="2380952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4753" y="409074"/>
            <a:ext cx="4849707" cy="2371975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72126" y="3152773"/>
            <a:ext cx="4840705" cy="3025441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71611" y="3152773"/>
            <a:ext cx="4008771" cy="30181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64420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99391" y="257174"/>
            <a:ext cx="5430922" cy="3616994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2968" y="2919662"/>
            <a:ext cx="4743116" cy="3557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3046423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lowchart: Sequential Access Storage 1"/>
          <p:cNvSpPr/>
          <p:nvPr/>
        </p:nvSpPr>
        <p:spPr>
          <a:xfrm>
            <a:off x="3392905" y="1888958"/>
            <a:ext cx="4908884" cy="3958389"/>
          </a:xfrm>
          <a:prstGeom prst="flowChartMagneticTap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4078705" y="3260559"/>
            <a:ext cx="36696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dirty="0" smtClean="0"/>
              <a:t>Beth </a:t>
            </a:r>
            <a:r>
              <a:rPr lang="en-GB" sz="3600" dirty="0" err="1" smtClean="0"/>
              <a:t>yw</a:t>
            </a:r>
            <a:r>
              <a:rPr lang="en-GB" sz="3600" dirty="0" smtClean="0"/>
              <a:t> </a:t>
            </a:r>
            <a:r>
              <a:rPr lang="en-GB" sz="3600" dirty="0" err="1" smtClean="0"/>
              <a:t>eich</a:t>
            </a:r>
            <a:r>
              <a:rPr lang="en-GB" sz="3600" dirty="0" smtClean="0"/>
              <a:t> barn am ?</a:t>
            </a:r>
            <a:endParaRPr lang="en-GB" sz="3600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89334572"/>
              </p:ext>
            </p:extLst>
          </p:nvPr>
        </p:nvGraphicFramePr>
        <p:xfrm>
          <a:off x="264694" y="606569"/>
          <a:ext cx="2995864" cy="21031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497932"/>
                <a:gridCol w="1497932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Cytuno</a:t>
                      </a:r>
                      <a:endParaRPr lang="en-GB" dirty="0" smtClean="0"/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* *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GB" dirty="0" smtClean="0"/>
                        <a:t>* *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Anghytuno</a:t>
                      </a:r>
                      <a:endParaRPr lang="en-GB" dirty="0" smtClean="0"/>
                    </a:p>
                    <a:p>
                      <a:r>
                        <a:rPr lang="en-GB" dirty="0" smtClean="0"/>
                        <a:t>*  *   *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Ddim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yn</a:t>
                      </a:r>
                      <a:r>
                        <a:rPr lang="en-GB" dirty="0" smtClean="0"/>
                        <a:t> </a:t>
                      </a:r>
                      <a:r>
                        <a:rPr lang="en-GB" dirty="0" err="1" smtClean="0"/>
                        <a:t>siwr</a:t>
                      </a:r>
                      <a:endParaRPr lang="en-GB" dirty="0" smtClean="0"/>
                    </a:p>
                    <a:p>
                      <a:endParaRPr lang="en-GB" dirty="0" smtClean="0"/>
                    </a:p>
                    <a:p>
                      <a:r>
                        <a:rPr lang="en-GB" dirty="0" smtClean="0"/>
                        <a:t>*  *  *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" name="Picture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405394">
            <a:off x="9320339" y="785476"/>
            <a:ext cx="2390832" cy="174530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777746">
            <a:off x="338638" y="4681537"/>
            <a:ext cx="2847975" cy="16097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10842" y="4376737"/>
            <a:ext cx="2409825" cy="18954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9982443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78355" y="1041239"/>
            <a:ext cx="2247900" cy="1933575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721646">
            <a:off x="917910" y="1576138"/>
            <a:ext cx="3383580" cy="281965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758998">
            <a:off x="7890510" y="1728538"/>
            <a:ext cx="3383580" cy="2819650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 rot="19701268">
            <a:off x="1002881" y="2015773"/>
            <a:ext cx="1691790" cy="2819649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6" name="Rectangle 5"/>
          <p:cNvSpPr/>
          <p:nvPr/>
        </p:nvSpPr>
        <p:spPr>
          <a:xfrm rot="1794058">
            <a:off x="9489446" y="2142322"/>
            <a:ext cx="1691790" cy="281965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24309" y="4911391"/>
            <a:ext cx="2466975" cy="18478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37821753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ouble Wave 1"/>
          <p:cNvSpPr/>
          <p:nvPr/>
        </p:nvSpPr>
        <p:spPr>
          <a:xfrm>
            <a:off x="625642" y="1732547"/>
            <a:ext cx="2514600" cy="2105527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TextBox 2"/>
          <p:cNvSpPr txBox="1"/>
          <p:nvPr/>
        </p:nvSpPr>
        <p:spPr>
          <a:xfrm>
            <a:off x="1010653" y="2298032"/>
            <a:ext cx="17445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 err="1" smtClean="0"/>
              <a:t>Sicr</a:t>
            </a:r>
            <a:endParaRPr lang="en-GB" sz="3200" dirty="0"/>
          </a:p>
        </p:txBody>
      </p:sp>
      <p:sp>
        <p:nvSpPr>
          <p:cNvPr id="4" name="Double Wave 3"/>
          <p:cNvSpPr/>
          <p:nvPr/>
        </p:nvSpPr>
        <p:spPr>
          <a:xfrm>
            <a:off x="8718884" y="1732546"/>
            <a:ext cx="2514600" cy="2105527"/>
          </a:xfrm>
          <a:prstGeom prst="doubleWav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8989594" y="2415977"/>
            <a:ext cx="197317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 err="1" smtClean="0"/>
              <a:t>Ansicr</a:t>
            </a:r>
            <a:endParaRPr lang="en-GB" sz="3200" b="1" dirty="0"/>
          </a:p>
        </p:txBody>
      </p:sp>
      <p:sp>
        <p:nvSpPr>
          <p:cNvPr id="6" name="L-Shape 5"/>
          <p:cNvSpPr/>
          <p:nvPr/>
        </p:nvSpPr>
        <p:spPr>
          <a:xfrm>
            <a:off x="625642" y="3448292"/>
            <a:ext cx="288758" cy="2399055"/>
          </a:xfrm>
          <a:prstGeom prst="corner">
            <a:avLst>
              <a:gd name="adj1" fmla="val 50000"/>
              <a:gd name="adj2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L-Shape 6"/>
          <p:cNvSpPr/>
          <p:nvPr/>
        </p:nvSpPr>
        <p:spPr>
          <a:xfrm>
            <a:off x="8718884" y="3600692"/>
            <a:ext cx="288758" cy="2399055"/>
          </a:xfrm>
          <a:prstGeom prst="corner">
            <a:avLst>
              <a:gd name="adj1" fmla="val 50000"/>
              <a:gd name="adj2" fmla="val 2500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77718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49824" y="0"/>
            <a:ext cx="8576235" cy="6627091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5701055" y="5441079"/>
            <a:ext cx="408790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mr-IN" sz="3600" dirty="0" smtClean="0"/>
              <a:t>…</a:t>
            </a:r>
            <a:r>
              <a:rPr lang="cy-GB" sz="3600" dirty="0" smtClean="0"/>
              <a:t> drosglwyddiadol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07745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 smtClean="0"/>
              <a:t>Meddyliwch</a:t>
            </a:r>
            <a:r>
              <a:rPr lang="en-US" dirty="0"/>
              <a:t>!</a:t>
            </a:r>
          </a:p>
        </p:txBody>
      </p:sp>
      <p:sp>
        <p:nvSpPr>
          <p:cNvPr id="3" name="Rectangle 2"/>
          <p:cNvSpPr/>
          <p:nvPr/>
        </p:nvSpPr>
        <p:spPr>
          <a:xfrm>
            <a:off x="526824" y="1824335"/>
            <a:ext cx="5578141" cy="424731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y-GB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Faint o dechnegau cwestiynu</a:t>
            </a:r>
          </a:p>
          <a:p>
            <a:pPr algn="ctr"/>
            <a:r>
              <a:rPr lang="cy-GB" sz="5400" b="1" dirty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a</a:t>
            </a:r>
            <a:r>
              <a:rPr lang="cy-GB" sz="5400" b="1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llwch chi feddwl am?</a:t>
            </a:r>
          </a:p>
          <a:p>
            <a:pPr algn="ctr"/>
            <a:r>
              <a:rPr lang="cy-GB" sz="5400" b="1" cap="none" spc="0" dirty="0" smtClean="0">
                <a:ln w="12700">
                  <a:solidFill>
                    <a:schemeClr val="tx2">
                      <a:satMod val="155000"/>
                    </a:schemeClr>
                  </a:solidFill>
                  <a:prstDash val="solid"/>
                </a:ln>
                <a:solidFill>
                  <a:schemeClr val="bg2">
                    <a:tint val="85000"/>
                    <a:satMod val="155000"/>
                  </a:schemeClr>
                </a:solidFill>
                <a:effectLst>
                  <a:outerShdw blurRad="41275" dist="20320" dir="1800000" algn="tl" rotWithShape="0">
                    <a:srgbClr val="000000">
                      <a:alpha val="40000"/>
                    </a:srgbClr>
                  </a:outerShdw>
                </a:effectLst>
              </a:rPr>
              <a:t>Beth yw’r rhain?</a:t>
            </a:r>
            <a:endParaRPr lang="cy-GB" sz="5400" b="1" cap="none" spc="0" dirty="0">
              <a:ln w="12700">
                <a:solidFill>
                  <a:schemeClr val="tx2">
                    <a:satMod val="155000"/>
                  </a:schemeClr>
                </a:solidFill>
                <a:prstDash val="solid"/>
              </a:ln>
              <a:solidFill>
                <a:schemeClr val="bg2">
                  <a:tint val="85000"/>
                  <a:satMod val="155000"/>
                </a:schemeClr>
              </a:solidFill>
              <a:effectLst>
                <a:outerShdw blurRad="41275" dist="20320" dir="18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pic>
        <p:nvPicPr>
          <p:cNvPr id="9218" name="Picture 2" descr="ttp://eracreditservices.com/wp-content/uploads/2017/06/credit-repair-companies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63942" y="2065867"/>
            <a:ext cx="5738407" cy="3487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679067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0" y="107577"/>
            <a:ext cx="9144000" cy="1653988"/>
          </a:xfrm>
        </p:spPr>
        <p:txBody>
          <a:bodyPr/>
          <a:lstStyle/>
          <a:p>
            <a:r>
              <a:rPr lang="en-US" sz="4800" dirty="0" err="1"/>
              <a:t>Amrwyio’r</a:t>
            </a:r>
            <a:r>
              <a:rPr lang="en-US" sz="4800" dirty="0"/>
              <a:t> math </a:t>
            </a:r>
            <a:r>
              <a:rPr lang="en-US" sz="4800" dirty="0" err="1"/>
              <a:t>o</a:t>
            </a:r>
            <a:r>
              <a:rPr lang="en-US" sz="4800" dirty="0"/>
              <a:t> </a:t>
            </a:r>
            <a:r>
              <a:rPr lang="en-US" sz="4800" dirty="0" err="1"/>
              <a:t>gwestiynau</a:t>
            </a:r>
            <a:endParaRPr lang="en-US" sz="4800" dirty="0"/>
          </a:p>
        </p:txBody>
      </p:sp>
      <p:sp>
        <p:nvSpPr>
          <p:cNvPr id="3" name="TextBox 2"/>
          <p:cNvSpPr txBox="1"/>
          <p:nvPr/>
        </p:nvSpPr>
        <p:spPr>
          <a:xfrm>
            <a:off x="2285884" y="1576899"/>
            <a:ext cx="157176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PRYD?</a:t>
            </a:r>
          </a:p>
        </p:txBody>
      </p:sp>
      <p:pic>
        <p:nvPicPr>
          <p:cNvPr id="4" name="Picture 3" descr="openclosed_md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2382" y="2523490"/>
            <a:ext cx="4476750" cy="286512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8686798" y="1761565"/>
            <a:ext cx="1239392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SUT?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2078304" y="3420497"/>
            <a:ext cx="138616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PWY?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8686799" y="3774440"/>
            <a:ext cx="118453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BLE?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591171" y="5742553"/>
            <a:ext cx="1392929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PAM?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2333474" y="5742553"/>
            <a:ext cx="1528934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000" dirty="0"/>
              <a:t>BETH?</a:t>
            </a:r>
          </a:p>
        </p:txBody>
      </p:sp>
    </p:spTree>
    <p:extLst>
      <p:ext uri="{BB962C8B-B14F-4D97-AF65-F5344CB8AC3E}">
        <p14:creationId xmlns:p14="http://schemas.microsoft.com/office/powerpoint/2010/main" val="9793217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03463" y="0"/>
            <a:ext cx="7581901" cy="810024"/>
          </a:xfrm>
        </p:spPr>
        <p:txBody>
          <a:bodyPr/>
          <a:lstStyle/>
          <a:p>
            <a:r>
              <a:rPr lang="en-US" dirty="0" err="1" smtClean="0"/>
              <a:t>Mathau</a:t>
            </a:r>
            <a:r>
              <a:rPr lang="en-US" dirty="0" smtClean="0"/>
              <a:t> </a:t>
            </a:r>
            <a:r>
              <a:rPr lang="en-US" dirty="0" err="1" smtClean="0"/>
              <a:t>o</a:t>
            </a:r>
            <a:r>
              <a:rPr lang="en-US" dirty="0" smtClean="0"/>
              <a:t> </a:t>
            </a:r>
            <a:r>
              <a:rPr lang="en-US" dirty="0" err="1" smtClean="0"/>
              <a:t>gwestiynu</a:t>
            </a:r>
            <a:endParaRPr lang="en-US" dirty="0"/>
          </a:p>
        </p:txBody>
      </p:sp>
      <p:sp>
        <p:nvSpPr>
          <p:cNvPr id="3" name="TextBox 2"/>
          <p:cNvSpPr txBox="1"/>
          <p:nvPr/>
        </p:nvSpPr>
        <p:spPr>
          <a:xfrm>
            <a:off x="8398934" y="732935"/>
            <a:ext cx="2045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Trevor Kerry (1982)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45822184"/>
              </p:ext>
            </p:extLst>
          </p:nvPr>
        </p:nvGraphicFramePr>
        <p:xfrm>
          <a:off x="1930442" y="1046748"/>
          <a:ext cx="8513681" cy="585157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946360"/>
                <a:gridCol w="5567321"/>
              </a:tblGrid>
              <a:tr h="421281">
                <a:tc>
                  <a:txBody>
                    <a:bodyPr/>
                    <a:lstStyle/>
                    <a:p>
                      <a:r>
                        <a:rPr lang="en-US" dirty="0" smtClean="0"/>
                        <a:t>Math </a:t>
                      </a:r>
                      <a:r>
                        <a:rPr lang="en-US" dirty="0" err="1" smtClean="0"/>
                        <a:t>o</a:t>
                      </a:r>
                      <a:r>
                        <a:rPr lang="en-US" dirty="0" smtClean="0"/>
                        <a:t> </a:t>
                      </a:r>
                      <a:r>
                        <a:rPr lang="en-US" dirty="0" err="1" smtClean="0"/>
                        <a:t>gwestiwn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/>
                        <a:t>Enghraifft</a:t>
                      </a:r>
                      <a:endParaRPr lang="en-US" dirty="0"/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Galw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data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i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gof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Ble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mae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prifddinas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Ffrainc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?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Enwi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Beth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yw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enw’r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asgwrn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eich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clun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?</a:t>
                      </a: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Arsylwi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Pa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liw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yw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papur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litmus?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Rheoli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Wneud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di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eistedd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lawr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Ifan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?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Cwestiwn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-Pseudo 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(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cwestiwn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agored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ond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disgwylir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un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ateb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) </a:t>
                      </a:r>
                    </a:p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Beth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allwch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chi weld fan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hyn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?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Math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o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gwestiynau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sgiliau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uwch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Hypothesis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dyfaliadol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(speculative)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Beth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fyddai’n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digwydd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petai’r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coed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i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gyd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cael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eu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torri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lawr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?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Rhoi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rhesymau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Pam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mae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pobl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trydydd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byd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penderfynu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cael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cymaint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o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blant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?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Gwerthuso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Pa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dystiolaeth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sydd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ar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gael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o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blaid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ac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erbyn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bywyd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ar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ôl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marwolaeth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?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445979"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Datrys</a:t>
                      </a:r>
                      <a:r>
                        <a:rPr lang="en-US" baseline="0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baseline="0" dirty="0" err="1" smtClean="0">
                          <a:solidFill>
                            <a:srgbClr val="000000"/>
                          </a:solidFill>
                        </a:rPr>
                        <a:t>problemau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Sut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y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gallwn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ni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ddrilio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metel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heb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iddo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 </a:t>
                      </a:r>
                      <a:r>
                        <a:rPr lang="en-US" dirty="0" err="1" smtClean="0">
                          <a:solidFill>
                            <a:srgbClr val="000000"/>
                          </a:solidFill>
                        </a:rPr>
                        <a:t>ordwymo</a:t>
                      </a:r>
                      <a:r>
                        <a:rPr lang="en-US" dirty="0" smtClean="0">
                          <a:solidFill>
                            <a:srgbClr val="000000"/>
                          </a:solidFill>
                        </a:rPr>
                        <a:t>? </a:t>
                      </a:r>
                      <a:endParaRPr lang="en-US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87164837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8400" y="-75037"/>
            <a:ext cx="6985000" cy="6691737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9423400" y="5970369"/>
            <a:ext cx="2590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 smtClean="0"/>
              <a:t>(</a:t>
            </a:r>
            <a:r>
              <a:rPr lang="en-US" dirty="0" err="1" smtClean="0"/>
              <a:t>Llywodraeth</a:t>
            </a:r>
            <a:r>
              <a:rPr lang="en-US" dirty="0" smtClean="0"/>
              <a:t> </a:t>
            </a:r>
            <a:r>
              <a:rPr lang="en-US" dirty="0" err="1" smtClean="0"/>
              <a:t>Cymru</a:t>
            </a:r>
            <a:r>
              <a:rPr lang="en-US" dirty="0" smtClean="0"/>
              <a:t>, 2013:t.16)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43500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9429" y="692466"/>
            <a:ext cx="4168239" cy="5514617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8051470" y="2327564"/>
            <a:ext cx="31825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err="1" smtClean="0"/>
              <a:t>Pwysicaf</a:t>
            </a:r>
            <a:r>
              <a:rPr lang="en-GB" sz="2800" dirty="0" smtClean="0"/>
              <a:t> ?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252592368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DARLLEN PELLACH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685801" y="2142067"/>
            <a:ext cx="11027978" cy="4321795"/>
          </a:xfrm>
        </p:spPr>
        <p:txBody>
          <a:bodyPr/>
          <a:lstStyle/>
          <a:p>
            <a:r>
              <a:rPr lang="en-US" sz="2800" dirty="0" smtClean="0"/>
              <a:t>Kerry</a:t>
            </a:r>
            <a:r>
              <a:rPr lang="en-US" sz="2800" dirty="0"/>
              <a:t>, T. (1982) </a:t>
            </a:r>
            <a:r>
              <a:rPr lang="en-US" sz="2800" i="1" dirty="0"/>
              <a:t>Effective questioning</a:t>
            </a:r>
            <a:r>
              <a:rPr lang="en-US" sz="2800" dirty="0"/>
              <a:t>, London: Macmillan.</a:t>
            </a:r>
          </a:p>
          <a:p>
            <a:r>
              <a:rPr lang="en-US" sz="2800" dirty="0" err="1"/>
              <a:t>Llywodraeth</a:t>
            </a:r>
            <a:r>
              <a:rPr lang="en-US" sz="2800" dirty="0"/>
              <a:t> </a:t>
            </a:r>
            <a:r>
              <a:rPr lang="en-US" sz="2800" dirty="0" err="1"/>
              <a:t>Cynulliad</a:t>
            </a:r>
            <a:r>
              <a:rPr lang="en-US" sz="2800" dirty="0"/>
              <a:t> </a:t>
            </a:r>
            <a:r>
              <a:rPr lang="en-US" sz="2800" dirty="0" err="1"/>
              <a:t>Cymru</a:t>
            </a:r>
            <a:r>
              <a:rPr lang="en-US" sz="2800" dirty="0"/>
              <a:t>, (2010) </a:t>
            </a:r>
            <a:r>
              <a:rPr lang="en-US" sz="2800" i="1" dirty="0" err="1"/>
              <a:t>Sut</a:t>
            </a:r>
            <a:r>
              <a:rPr lang="en-US" sz="2800" i="1" dirty="0"/>
              <a:t> </a:t>
            </a:r>
            <a:r>
              <a:rPr lang="en-US" sz="2800" i="1" dirty="0" err="1"/>
              <a:t>i</a:t>
            </a:r>
            <a:r>
              <a:rPr lang="en-US" sz="2800" i="1" dirty="0"/>
              <a:t> </a:t>
            </a:r>
            <a:r>
              <a:rPr lang="en-US" sz="2800" i="1" dirty="0" err="1"/>
              <a:t>ddatblygu</a:t>
            </a:r>
            <a:r>
              <a:rPr lang="en-US" sz="2800" i="1" dirty="0"/>
              <a:t> </a:t>
            </a:r>
            <a:r>
              <a:rPr lang="en-US" sz="2800" i="1" dirty="0" err="1"/>
              <a:t>meddwl</a:t>
            </a:r>
            <a:r>
              <a:rPr lang="en-US" sz="2800" i="1" dirty="0"/>
              <a:t> ac </a:t>
            </a:r>
            <a:r>
              <a:rPr lang="en-US" sz="2800" i="1" dirty="0" err="1"/>
              <a:t>asesu</a:t>
            </a:r>
            <a:r>
              <a:rPr lang="en-US" sz="2800" i="1" dirty="0"/>
              <a:t> </a:t>
            </a:r>
            <a:r>
              <a:rPr lang="en-US" sz="2800" i="1" dirty="0" err="1"/>
              <a:t>ar</a:t>
            </a:r>
            <a:r>
              <a:rPr lang="en-US" sz="2800" i="1" dirty="0"/>
              <a:t> </a:t>
            </a:r>
            <a:r>
              <a:rPr lang="en-US" sz="2800" i="1" dirty="0" err="1"/>
              <a:t>gyfer</a:t>
            </a:r>
            <a:r>
              <a:rPr lang="en-US" sz="2800" i="1" dirty="0"/>
              <a:t> </a:t>
            </a:r>
            <a:r>
              <a:rPr lang="en-US" sz="2800" i="1" dirty="0" err="1"/>
              <a:t>dysgu</a:t>
            </a:r>
            <a:r>
              <a:rPr lang="en-US" sz="2800" i="1" dirty="0"/>
              <a:t> </a:t>
            </a:r>
            <a:r>
              <a:rPr lang="en-US" sz="2800" i="1" dirty="0" err="1"/>
              <a:t>yn</a:t>
            </a:r>
            <a:r>
              <a:rPr lang="en-US" sz="2800" i="1" dirty="0"/>
              <a:t> </a:t>
            </a:r>
            <a:r>
              <a:rPr lang="en-US" sz="2800" i="1" dirty="0" err="1"/>
              <a:t>yr</a:t>
            </a:r>
            <a:r>
              <a:rPr lang="en-US" sz="2800" i="1" dirty="0"/>
              <a:t> </a:t>
            </a:r>
            <a:r>
              <a:rPr lang="en-US" sz="2800" i="1" dirty="0" err="1"/>
              <a:t>ystafell</a:t>
            </a:r>
            <a:r>
              <a:rPr lang="en-US" sz="2800" i="1" dirty="0"/>
              <a:t> </a:t>
            </a:r>
            <a:r>
              <a:rPr lang="en-US" sz="2800" i="1" dirty="0" err="1"/>
              <a:t>ddosbarth</a:t>
            </a:r>
            <a:r>
              <a:rPr lang="en-US" sz="2800" i="1" dirty="0"/>
              <a:t>. </a:t>
            </a:r>
            <a:r>
              <a:rPr lang="en-US" sz="2800" dirty="0" err="1"/>
              <a:t>Caerdydd</a:t>
            </a:r>
            <a:r>
              <a:rPr lang="en-US" sz="2800" dirty="0"/>
              <a:t>: </a:t>
            </a:r>
            <a:r>
              <a:rPr lang="en-US" sz="2800" dirty="0" err="1"/>
              <a:t>LlCC</a:t>
            </a:r>
            <a:r>
              <a:rPr lang="en-US" sz="2800" dirty="0"/>
              <a:t>.</a:t>
            </a:r>
          </a:p>
          <a:p>
            <a:r>
              <a:rPr lang="en-US" sz="2800" dirty="0" smtClean="0"/>
              <a:t>Petty</a:t>
            </a:r>
            <a:r>
              <a:rPr lang="en-US" sz="2800" dirty="0"/>
              <a:t>, G. (2009) </a:t>
            </a:r>
            <a:r>
              <a:rPr lang="en-US" sz="2800" i="1" dirty="0"/>
              <a:t>Evidence Based Teaching</a:t>
            </a:r>
            <a:r>
              <a:rPr lang="en-US" sz="2800" dirty="0"/>
              <a:t>, Cheltenham: Nelson Thornes.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749243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Celestial">
      <a:dk1>
        <a:sysClr val="windowText" lastClr="000000"/>
      </a:dk1>
      <a:lt1>
        <a:sysClr val="window" lastClr="FFFFFF"/>
      </a:lt1>
      <a:dk2>
        <a:srgbClr val="16476F"/>
      </a:dk2>
      <a:lt2>
        <a:srgbClr val="EBEBEB"/>
      </a:lt2>
      <a:accent1>
        <a:srgbClr val="E5B458"/>
      </a:accent1>
      <a:accent2>
        <a:srgbClr val="F77754"/>
      </a:accent2>
      <a:accent3>
        <a:srgbClr val="D8507E"/>
      </a:accent3>
      <a:accent4>
        <a:srgbClr val="BC70EE"/>
      </a:accent4>
      <a:accent5>
        <a:srgbClr val="3CA2E2"/>
      </a:accent5>
      <a:accent6>
        <a:srgbClr val="91BF77"/>
      </a:accent6>
      <a:hlink>
        <a:srgbClr val="71DDAB"/>
      </a:hlink>
      <a:folHlink>
        <a:srgbClr val="A6E4C7"/>
      </a:folHlink>
    </a:clrScheme>
    <a:fontScheme name="Celestial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elestial" id="{C4BB2A3D-0E93-4C5F-B0D2-9D3FCE089CC5}" vid="{B36E0D05-787B-4C61-8268-2D6C1FBEDA32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Celestial</Template>
  <TotalTime>200</TotalTime>
  <Words>1192</Words>
  <Application>Microsoft Macintosh PowerPoint</Application>
  <PresentationFormat>Widescreen</PresentationFormat>
  <Paragraphs>243</Paragraphs>
  <Slides>34</Slides>
  <Notes>31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34</vt:i4>
      </vt:variant>
    </vt:vector>
  </HeadingPairs>
  <TitlesOfParts>
    <vt:vector size="40" baseType="lpstr">
      <vt:lpstr>Calibri</vt:lpstr>
      <vt:lpstr>Calibri Light</vt:lpstr>
      <vt:lpstr>Mangal</vt:lpstr>
      <vt:lpstr>Wingdings</vt:lpstr>
      <vt:lpstr>Arial</vt:lpstr>
      <vt:lpstr>Celestial</vt:lpstr>
      <vt:lpstr>Mmm … beth oedd y cwestiwn ‘na eto? </vt:lpstr>
      <vt:lpstr>AMCANION</vt:lpstr>
      <vt:lpstr>PowerPoint Presentation</vt:lpstr>
      <vt:lpstr>PowerPoint Presentation</vt:lpstr>
      <vt:lpstr>Y cwestiwn mawr! </vt:lpstr>
      <vt:lpstr>PowerPoint Presentation</vt:lpstr>
      <vt:lpstr>PowerPoint Presentation</vt:lpstr>
      <vt:lpstr>PowerPoint Presentation</vt:lpstr>
      <vt:lpstr>PowerPoint Presentation</vt:lpstr>
      <vt:lpstr> 4 elfen</vt:lpstr>
      <vt:lpstr>Cwestiynu pendant</vt:lpstr>
      <vt:lpstr>PowerPoint Presentation</vt:lpstr>
      <vt:lpstr>PowerPoint Presentation</vt:lpstr>
      <vt:lpstr>PowerPoint Presentation</vt:lpstr>
      <vt:lpstr>PowerPoint Presentation</vt:lpstr>
      <vt:lpstr>Y trap siarad</vt:lpstr>
      <vt:lpstr>Sgwrsio safonol</vt:lpstr>
      <vt:lpstr>Sgwrsio safonol</vt:lpstr>
      <vt:lpstr>PowerPoint Presentation</vt:lpstr>
      <vt:lpstr>PowerPoint Presentation</vt:lpstr>
      <vt:lpstr>Rhyfeddod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Meddyliwch!</vt:lpstr>
      <vt:lpstr>Amrwyio’r math o gwestiynau</vt:lpstr>
      <vt:lpstr>Mathau o gwestiynu</vt:lpstr>
      <vt:lpstr>PowerPoint Presentation</vt:lpstr>
      <vt:lpstr>PowerPoint Presentation</vt:lpstr>
      <vt:lpstr>DARLLEN PELLACH</vt:lpstr>
    </vt:vector>
  </TitlesOfParts>
  <Company/>
  <LinksUpToDate>false</LinksUpToDate>
  <SharedDoc>false</SharedDoc>
  <HyperlinksChanged>false</HyperlinksChanged>
  <AppVersion>15.0039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Mmm … beth oedd y cwestiwn ‘na eto?</dc:title>
  <dc:creator>Nanna Ryder</dc:creator>
  <cp:lastModifiedBy>Microsoft Office User</cp:lastModifiedBy>
  <cp:revision>17</cp:revision>
  <cp:lastPrinted>2018-09-11T10:34:50Z</cp:lastPrinted>
  <dcterms:created xsi:type="dcterms:W3CDTF">2017-10-29T22:36:35Z</dcterms:created>
  <dcterms:modified xsi:type="dcterms:W3CDTF">2018-09-16T13:25:39Z</dcterms:modified>
</cp:coreProperties>
</file>