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</p:sldMasterIdLst>
  <p:notesMasterIdLst>
    <p:notesMasterId r:id="rId30"/>
  </p:notesMasterIdLst>
  <p:sldIdLst>
    <p:sldId id="288" r:id="rId5"/>
    <p:sldId id="290" r:id="rId6"/>
    <p:sldId id="353" r:id="rId7"/>
    <p:sldId id="352" r:id="rId8"/>
    <p:sldId id="360" r:id="rId9"/>
    <p:sldId id="354" r:id="rId10"/>
    <p:sldId id="291" r:id="rId11"/>
    <p:sldId id="355" r:id="rId12"/>
    <p:sldId id="307" r:id="rId13"/>
    <p:sldId id="308" r:id="rId14"/>
    <p:sldId id="357" r:id="rId15"/>
    <p:sldId id="309" r:id="rId16"/>
    <p:sldId id="293" r:id="rId17"/>
    <p:sldId id="358" r:id="rId18"/>
    <p:sldId id="294" r:id="rId19"/>
    <p:sldId id="295" r:id="rId20"/>
    <p:sldId id="296" r:id="rId21"/>
    <p:sldId id="298" r:id="rId22"/>
    <p:sldId id="300" r:id="rId23"/>
    <p:sldId id="301" r:id="rId24"/>
    <p:sldId id="303" r:id="rId25"/>
    <p:sldId id="304" r:id="rId26"/>
    <p:sldId id="305" r:id="rId27"/>
    <p:sldId id="306" r:id="rId28"/>
    <p:sldId id="359" r:id="rId29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B7A0479-B416-B6F7-3BE3-8A365DDEC1B1}" v="126" dt="2023-08-04T12:11:03.6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58" autoAdjust="0"/>
    <p:restoredTop sz="49941" autoAdjust="0"/>
  </p:normalViewPr>
  <p:slideViewPr>
    <p:cSldViewPr>
      <p:cViewPr varScale="1">
        <p:scale>
          <a:sx n="46" d="100"/>
          <a:sy n="46" d="100"/>
        </p:scale>
        <p:origin x="2091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E4ECF3-D542-4D3F-A3A3-2E6E98A7C9FE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E105F-8527-4319-AD10-2196F5B20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96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5823530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2670756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1172937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5254309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8089372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948781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027299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773886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8412805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6013290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256765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44996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363135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3214714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1544943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00845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438090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77006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C569E7-322E-4507-9BEE-D94CE7B73F25}" type="slidenum">
              <a:rPr lang="cy-GB" altLang="en-US" sz="1200" smtClean="0">
                <a:latin typeface="Arial" panose="020B0604020202020204" pitchFamily="34" charset="0"/>
              </a:rPr>
              <a:pPr/>
              <a:t>23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132476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907058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9070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117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879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71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64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288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365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982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990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831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201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758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04/08/2023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9255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421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4" Type="http://schemas.openxmlformats.org/officeDocument/2006/relationships/hyperlink" Target="mailto:moodle@uwtsd.ac.uk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3983C40-C902-55C8-F77C-46A7A74AADB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ECEY4004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627459" y="1535113"/>
            <a:ext cx="8059341" cy="4054127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sz="3600" b="1" dirty="0">
                <a:latin typeface="Arial" panose="020B0604020202020204" pitchFamily="34" charset="0"/>
              </a:rPr>
              <a:t>Assessment </a:t>
            </a:r>
            <a:r>
              <a:rPr lang="cy-GB" sz="3600" b="1" dirty="0" err="1">
                <a:latin typeface="Arial" panose="020B0604020202020204" pitchFamily="34" charset="0"/>
              </a:rPr>
              <a:t>Guidance</a:t>
            </a:r>
            <a:endParaRPr lang="cy-GB" sz="3600" b="1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779526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0A0113-9CF2-0FD3-F128-59D889C3711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907073"/>
          </a:xfrm>
        </p:spPr>
        <p:txBody>
          <a:bodyPr>
            <a:noAutofit/>
          </a:bodyPr>
          <a:lstStyle/>
          <a:p>
            <a:pPr algn="ctr"/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Description of the assignment 1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304800" y="1487822"/>
            <a:ext cx="8534400" cy="4141790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Produce one recording of yourself undertaking a 10-minute activity which promotes and supports bilingualism and/or multilingualism.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This needs to be recorded.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3285051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0A0113-9CF2-0FD3-F128-59D889C37111}"/>
              </a:ext>
            </a:extLst>
          </p:cNvPr>
          <p:cNvSpPr/>
          <p:nvPr/>
        </p:nvSpPr>
        <p:spPr>
          <a:xfrm>
            <a:off x="0" y="-22654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822693"/>
          </a:xfrm>
        </p:spPr>
        <p:txBody>
          <a:bodyPr>
            <a:noAutofit/>
          </a:bodyPr>
          <a:lstStyle/>
          <a:p>
            <a:pPr algn="ctr"/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Description of the assignment 2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285750" y="1340766"/>
            <a:ext cx="8782049" cy="4248823"/>
          </a:xfrm>
        </p:spPr>
        <p:txBody>
          <a:bodyPr>
            <a:normAutofit lnSpcReduction="10000"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Produce a second 10-minute recording of you discussing the following: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a) Benefits of bilingualism and/or multilingualism;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b) Welsh as an Additional Language/English as an Additional Language;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c) Brain development;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d) Divergent thinking;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e) Links with early years’ frameworks and programmes.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2469335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0A0113-9CF2-0FD3-F128-59D889C3711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42960"/>
            <a:ext cx="8286750" cy="647640"/>
          </a:xfrm>
        </p:spPr>
        <p:txBody>
          <a:bodyPr>
            <a:noAutofit/>
          </a:bodyPr>
          <a:lstStyle/>
          <a:p>
            <a:pPr algn="ctr"/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Description of the assignment 3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228600" y="1340766"/>
            <a:ext cx="8839199" cy="4248823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should support the content with examples from your activity;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second recording must be supported with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verbal referencing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Therefore, a 20-minute recording altogether.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702794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0A0113-9CF2-0FD3-F128-59D889C3711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800039"/>
          </a:xfrm>
        </p:spPr>
        <p:txBody>
          <a:bodyPr>
            <a:noAutofit/>
          </a:bodyPr>
          <a:lstStyle/>
          <a:p>
            <a:pPr algn="ctr"/>
            <a:r>
              <a:rPr lang="en-GB" altLang="cy-GB" dirty="0">
                <a:latin typeface="Arial"/>
                <a:cs typeface="Arial"/>
              </a:rPr>
              <a:t>Description of the assignment 4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285750" y="1340766"/>
            <a:ext cx="8782049" cy="4248823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dirty="0">
                <a:latin typeface="Arial"/>
                <a:cs typeface="Arial"/>
              </a:rPr>
              <a:t>Upload your recording/s onto your OneDrive account by the submission date;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dirty="0">
                <a:latin typeface="Arial"/>
                <a:cs typeface="Arial"/>
              </a:rPr>
              <a:t>Remember to share with the module team – </a:t>
            </a:r>
            <a:r>
              <a:rPr lang="en-GB" b="1" dirty="0">
                <a:latin typeface="Arial"/>
                <a:cs typeface="Arial"/>
              </a:rPr>
              <a:t>the marker will confirm receipt of your recordings;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sz="4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9974129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0A0113-9CF2-0FD3-F128-59D889C3711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800039"/>
          </a:xfrm>
        </p:spPr>
        <p:txBody>
          <a:bodyPr>
            <a:noAutofit/>
          </a:bodyPr>
          <a:lstStyle/>
          <a:p>
            <a:pPr algn="ctr"/>
            <a:r>
              <a:rPr lang="en-GB" altLang="cy-GB" dirty="0">
                <a:latin typeface="Arial"/>
                <a:cs typeface="Arial"/>
              </a:rPr>
              <a:t>Description of the assignment 5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285750" y="1340766"/>
            <a:ext cx="8782049" cy="4248823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dirty="0">
                <a:latin typeface="Arial"/>
                <a:cs typeface="Arial"/>
              </a:rPr>
              <a:t>Upload your script onto the Draft links (on Moodle);</a:t>
            </a:r>
            <a:endParaRPr lang="en-US" dirty="0"/>
          </a:p>
          <a:p>
            <a:pPr>
              <a:spcAft>
                <a:spcPct val="0"/>
              </a:spcAft>
            </a:pPr>
            <a:r>
              <a:rPr lang="en-GB" dirty="0">
                <a:latin typeface="Arial"/>
                <a:cs typeface="Arial"/>
              </a:rPr>
              <a:t>Check the similarity reports, and amend the content if required;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dirty="0">
                <a:latin typeface="Arial"/>
                <a:cs typeface="Arial"/>
              </a:rPr>
              <a:t>Upload your final script and reference list onto Turnitin by the submission date.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95767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1E962CA-CFC5-17D7-36BC-538DFB114054}"/>
              </a:ext>
            </a:extLst>
          </p:cNvPr>
          <p:cNvSpPr/>
          <p:nvPr/>
        </p:nvSpPr>
        <p:spPr>
          <a:xfrm>
            <a:off x="0" y="0"/>
            <a:ext cx="9144000" cy="57912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65126"/>
            <a:ext cx="8210550" cy="930273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Practical implications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628651" y="1825625"/>
            <a:ext cx="8515350" cy="3763964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Choice of activity;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Location;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Recording equipment;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Compatibility;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3207376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1E962CA-CFC5-17D7-36BC-538DFB114054}"/>
              </a:ext>
            </a:extLst>
          </p:cNvPr>
          <p:cNvSpPr/>
          <p:nvPr/>
        </p:nvSpPr>
        <p:spPr>
          <a:xfrm>
            <a:off x="0" y="-10297"/>
            <a:ext cx="9144000" cy="57912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5127"/>
            <a:ext cx="8058150" cy="1033460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Practical implications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1" y="1600199"/>
            <a:ext cx="8686800" cy="3989389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Volume;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2 recordings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Reference list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Sub</a:t>
            </a:r>
            <a:r>
              <a:rPr lang="en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mission details.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5132483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8A55B23-D39F-06EC-C414-59BC3ECB742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25474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Structure (2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presentation)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8650" y="1676399"/>
            <a:ext cx="7886700" cy="403860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Introduction: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Introduce yourself;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Welcome the audience;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Explain purpose of presentation;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Overview of structure of content.</a:t>
            </a:r>
          </a:p>
          <a:p>
            <a:pPr>
              <a:buFontTx/>
              <a:buChar char="-"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246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F44EDE3-9334-66B5-F7DA-BD1A2A621EED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16001"/>
            <a:ext cx="7962900" cy="903199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400" y="1535200"/>
            <a:ext cx="8305800" cy="3951199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Main body: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Benefits of bilingualism/multilingualism;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WAL/EAL;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Brain development;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Divergent thinking;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Frameworks and programmes.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2560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F44EDE3-9334-66B5-F7DA-BD1A2A621EED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16001"/>
            <a:ext cx="7962900" cy="903199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additional marks: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676399"/>
            <a:ext cx="8458200" cy="3657601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with examples from your activity, research and theory;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with verbal references.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75411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6CD3442-5B74-132C-CB23-60AF5A4D0F1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8650" y="1690689"/>
            <a:ext cx="7886700" cy="402431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Summary of main points;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Suggestions for future practice;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new theory/research.</a:t>
            </a:r>
          </a:p>
        </p:txBody>
      </p:sp>
    </p:spTree>
    <p:extLst>
      <p:ext uri="{BB962C8B-B14F-4D97-AF65-F5344CB8AC3E}">
        <p14:creationId xmlns:p14="http://schemas.microsoft.com/office/powerpoint/2010/main" val="34635201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8A72089-B4CB-FE8D-870E-317B4B2BE172}"/>
              </a:ext>
            </a:extLst>
          </p:cNvPr>
          <p:cNvSpPr/>
          <p:nvPr/>
        </p:nvSpPr>
        <p:spPr>
          <a:xfrm>
            <a:off x="0" y="0"/>
            <a:ext cx="9144000" cy="563879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" y="1447801"/>
            <a:ext cx="8686801" cy="414178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300" b="1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Upload 2 recordings (20 minutes):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en-GB" altLang="cy-GB" sz="3300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Your activity; 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en-GB" altLang="cy-GB" sz="3300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Your presentation;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300" kern="0" dirty="0"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300" b="1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Both these recordings are to be uploaded onto ONEDRIVE.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3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SHARE WITH THE MODULE TEAM.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1823198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8A72089-B4CB-FE8D-870E-317B4B2BE172}"/>
              </a:ext>
            </a:extLst>
          </p:cNvPr>
          <p:cNvSpPr/>
          <p:nvPr/>
        </p:nvSpPr>
        <p:spPr>
          <a:xfrm>
            <a:off x="0" y="0"/>
            <a:ext cx="9144000" cy="563879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382000" cy="1096962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" y="1219201"/>
            <a:ext cx="8686801" cy="437038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3. Upload your reference list;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kern="0" dirty="0"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b="1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Your reference list is to be submitted onto TURNITIN.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340904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08DBD76-BD28-671C-A633-AB7238DCD5D7}"/>
              </a:ext>
            </a:extLst>
          </p:cNvPr>
          <p:cNvSpPr/>
          <p:nvPr/>
        </p:nvSpPr>
        <p:spPr>
          <a:xfrm>
            <a:off x="0" y="0"/>
            <a:ext cx="9144000" cy="563879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254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recording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381000" y="1219201"/>
            <a:ext cx="8763001" cy="437038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Does it play?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Is it clear?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Can you see yourself, the location and the props etc.?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No recording with children (even behind the camera).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80944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D5FA648-4D88-4FD7-8CFD-DF148A00C733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1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" y="1431927"/>
            <a:ext cx="8686801" cy="415766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10 marks</a:t>
            </a:r>
          </a:p>
          <a:p>
            <a:pPr marL="0" indent="0">
              <a:buNone/>
            </a:pPr>
            <a:r>
              <a:rPr 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Literature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Referencing (written and oral);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eference list; evidence of wider reading.</a:t>
            </a:r>
            <a:endParaRPr lang="cy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683466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4CAE8A9-DE7E-F214-5A8A-F7C5BDABAD7C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30273"/>
          </a:xfrm>
        </p:spPr>
        <p:txBody>
          <a:bodyPr>
            <a:norm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2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" y="1535113"/>
            <a:ext cx="8686801" cy="4179887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latin typeface="Arial" panose="020B0604020202020204" pitchFamily="34" charset="0"/>
                <a:ea typeface="ＭＳ Ｐゴシック" charset="-128"/>
              </a:rPr>
              <a:t>40 marks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</a:rPr>
              <a:t>Knowledge and Understanding Skills: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Demonstrates understanding of: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a) Benefits of bilingualism/multilingualism;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b) Supporting children with WAL/EAL;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c) Brain development;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d) Divergent thinking.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048809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7DFCBE3-BFBD-C2DB-14E6-681D3B28E680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3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304800" y="1535113"/>
            <a:ext cx="8839201" cy="40544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latin typeface="Arial" panose="020B0604020202020204" pitchFamily="34" charset="0"/>
                <a:ea typeface="ＭＳ Ｐゴシック" charset="-128"/>
              </a:rPr>
              <a:t>1</a:t>
            </a:r>
            <a:r>
              <a:rPr lang="en-US" sz="2800" b="1" kern="0" dirty="0">
                <a:latin typeface="Arial" panose="020B0604020202020204" pitchFamily="34" charset="0"/>
                <a:ea typeface="ＭＳ Ｐゴシック" charset="-128"/>
              </a:rPr>
              <a:t>0 marks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</a:rPr>
              <a:t>Cognitive and Intellectual Skills: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Links with frameworks and programmes.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55009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C116DF7-908E-4A2C-CEB2-78257441680D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03286"/>
          </a:xfrm>
        </p:spPr>
        <p:txBody>
          <a:bodyPr>
            <a:norm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4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" y="1535113"/>
            <a:ext cx="8686801" cy="40544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latin typeface="Arial" panose="020B0604020202020204" pitchFamily="34" charset="0"/>
                <a:ea typeface="Times New Roman"/>
              </a:rPr>
              <a:t>2</a:t>
            </a:r>
            <a:r>
              <a:rPr lang="en-US" sz="2800" b="1" kern="0" dirty="0">
                <a:latin typeface="Arial" panose="020B0604020202020204" pitchFamily="34" charset="0"/>
                <a:ea typeface="Times New Roman"/>
              </a:rPr>
              <a:t>0 marks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</a:rPr>
              <a:t>Practical Application Skills: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Appropriateness of activity;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Inclusion of bilingual/multilingual words and phrases;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Element of fun.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896171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A17F427-DB3E-884B-0D28-D356888E6626}"/>
              </a:ext>
            </a:extLst>
          </p:cNvPr>
          <p:cNvSpPr/>
          <p:nvPr/>
        </p:nvSpPr>
        <p:spPr>
          <a:xfrm>
            <a:off x="0" y="0"/>
            <a:ext cx="9144000" cy="563879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540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5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" y="1398587"/>
            <a:ext cx="8686801" cy="419100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latin typeface="Arial" panose="020B0604020202020204" pitchFamily="34" charset="0"/>
                <a:ea typeface="Times New Roman"/>
              </a:rPr>
              <a:t>20 </a:t>
            </a:r>
            <a:r>
              <a:rPr lang="en-US" sz="2800" b="1" kern="0" dirty="0">
                <a:latin typeface="Arial" panose="020B0604020202020204" pitchFamily="34" charset="0"/>
                <a:ea typeface="Times New Roman"/>
              </a:rPr>
              <a:t>marks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</a:rPr>
              <a:t>Transferable Skills for Life and Professional Practice: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Academic Skills;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Presenting Skills;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ICT Skills.</a:t>
            </a:r>
            <a:endParaRPr lang="cy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286263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D80B06B-2E5B-F904-E69F-476592BD9113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55154" y="365127"/>
            <a:ext cx="8407846" cy="831626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Extenuating Circumstances (EC)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28650" y="1484784"/>
            <a:ext cx="8407846" cy="4692179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Events out of your control;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Official procedure;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Evidence;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Complete form SC01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MyTSD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Liaise with Academic Office.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19364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9BA91FF-9AA9-932A-AD2A-08F685296FDA}"/>
              </a:ext>
            </a:extLst>
          </p:cNvPr>
          <p:cNvSpPr/>
          <p:nvPr/>
        </p:nvSpPr>
        <p:spPr>
          <a:xfrm>
            <a:off x="1" y="0"/>
            <a:ext cx="9144000" cy="5658787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Late Submissions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825625"/>
            <a:ext cx="8058150" cy="4351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Present within 7 working days – no EC – capped at 40%;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Present after 7 working days – no EC – staff not permitted to assess.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66592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80C06D2-953C-F207-1664-E3AAAECD8962}"/>
              </a:ext>
            </a:extLst>
          </p:cNvPr>
          <p:cNvSpPr/>
          <p:nvPr/>
        </p:nvSpPr>
        <p:spPr>
          <a:xfrm>
            <a:off x="0" y="0"/>
            <a:ext cx="9144000" cy="57912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ICT issues?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Service Desk</a:t>
            </a:r>
          </a:p>
          <a:p>
            <a:pPr>
              <a:defRPr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ITServiceDesk@uwtsd.ac.uk</a:t>
            </a:r>
            <a:endParaRPr lang="en-US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moodle@uwtsd.ac.uk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40527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C0CCBEA-2D8A-D8BC-8B43-2098A25F49F9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33400" y="1705894"/>
            <a:ext cx="7981950" cy="4471069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Recording;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handbook;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Notes;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Your lecturer;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coordinator.</a:t>
            </a:r>
          </a:p>
        </p:txBody>
      </p:sp>
    </p:spTree>
    <p:extLst>
      <p:ext uri="{BB962C8B-B14F-4D97-AF65-F5344CB8AC3E}">
        <p14:creationId xmlns:p14="http://schemas.microsoft.com/office/powerpoint/2010/main" val="31233547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929968E-A0C6-77A9-CBA3-CA8628B3D559}"/>
              </a:ext>
            </a:extLst>
          </p:cNvPr>
          <p:cNvSpPr/>
          <p:nvPr/>
        </p:nvSpPr>
        <p:spPr>
          <a:xfrm>
            <a:off x="0" y="-84439"/>
            <a:ext cx="9144000" cy="585161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</a:rPr>
              <a:t>Questions about the assignment?</a:t>
            </a:r>
            <a:endParaRPr lang="en-GB" sz="54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2286000"/>
            <a:ext cx="4407346" cy="3890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DO NOT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RELY ON FRIENDS/PEERS.</a:t>
            </a:r>
          </a:p>
          <a:p>
            <a:endParaRPr lang="en-GB" sz="2400" dirty="0">
              <a:latin typeface="Arial" panose="020B0604020202020204" pitchFamily="34" charset="0"/>
            </a:endParaRP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E74DD5A-AE9F-C32D-D29C-8A0CA91EF4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76800" y="1905000"/>
            <a:ext cx="3638550" cy="3200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AD471D-1450-48EC-A9F1-244D3AE4DFBD}"/>
              </a:ext>
            </a:extLst>
          </p:cNvPr>
          <p:cNvSpPr txBox="1"/>
          <p:nvPr/>
        </p:nvSpPr>
        <p:spPr>
          <a:xfrm>
            <a:off x="5257800" y="539784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Facebook)</a:t>
            </a:r>
          </a:p>
        </p:txBody>
      </p:sp>
    </p:spTree>
    <p:extLst>
      <p:ext uri="{BB962C8B-B14F-4D97-AF65-F5344CB8AC3E}">
        <p14:creationId xmlns:p14="http://schemas.microsoft.com/office/powerpoint/2010/main" val="19839422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2a80b03815e2e5e3281b97f7713277a5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4ff4b8fc08fe7a41382c493e40dd0b1f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457E44EF-926F-41F8-9D72-C491CFFEC4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565D5F4-CD39-4AB3-BA5E-17060C93A60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72011-89be-41d7-bd49-565121a9e24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3BD80B4-12F6-4F92-9435-BF524D2E3131}">
  <ds:schemaRefs>
    <ds:schemaRef ds:uri="http://schemas.microsoft.com/office/2006/metadata/properties"/>
    <ds:schemaRef ds:uri="http://schemas.microsoft.com/office/infopath/2007/PartnerControls"/>
    <ds:schemaRef ds:uri="16bfc89a-06a0-41d6-ae50-6ff65b36cb8b"/>
    <ds:schemaRef ds:uri="e4a72011-89be-41d7-bd49-565121a9e24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672</Words>
  <Application>Microsoft Office PowerPoint</Application>
  <PresentationFormat>On-screen Show (4:3)</PresentationFormat>
  <Paragraphs>146</Paragraphs>
  <Slides>25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Myriad Pro</vt:lpstr>
      <vt:lpstr>Arial</vt:lpstr>
      <vt:lpstr>Calibri</vt:lpstr>
      <vt:lpstr>Calibri Light</vt:lpstr>
      <vt:lpstr>Times</vt:lpstr>
      <vt:lpstr>Office Theme</vt:lpstr>
      <vt:lpstr> ECEY4004</vt:lpstr>
      <vt:lpstr>Description of the assignment 1</vt:lpstr>
      <vt:lpstr>Description of the assignment 2</vt:lpstr>
      <vt:lpstr>Description of the assignment 3</vt:lpstr>
      <vt:lpstr>Description of the assignment 4</vt:lpstr>
      <vt:lpstr>Description of the assignment 5</vt:lpstr>
      <vt:lpstr>Practical implications</vt:lpstr>
      <vt:lpstr>Practical implications</vt:lpstr>
      <vt:lpstr>Structure (2nd presentation)</vt:lpstr>
      <vt:lpstr>Structure</vt:lpstr>
      <vt:lpstr> For additional marks:  </vt:lpstr>
      <vt:lpstr>Structure</vt:lpstr>
      <vt:lpstr>The assessment</vt:lpstr>
      <vt:lpstr>The assessment</vt:lpstr>
      <vt:lpstr>The recording</vt:lpstr>
      <vt:lpstr>The assessment sheet 1</vt:lpstr>
      <vt:lpstr>The assessment sheet 2</vt:lpstr>
      <vt:lpstr>The assessment sheet 3</vt:lpstr>
      <vt:lpstr>The assessment sheet 4</vt:lpstr>
      <vt:lpstr>The assessment sheet 5</vt:lpstr>
      <vt:lpstr>Extenuating Circumstances (EC)</vt:lpstr>
      <vt:lpstr> Late Submissions</vt:lpstr>
      <vt:lpstr>ICT issues?</vt:lpstr>
      <vt:lpstr>Questions about the assignment?</vt:lpstr>
      <vt:lpstr>Questions about the assignment?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Rees-Edwards</cp:lastModifiedBy>
  <cp:revision>117</cp:revision>
  <dcterms:created xsi:type="dcterms:W3CDTF">2015-10-03T11:53:06Z</dcterms:created>
  <dcterms:modified xsi:type="dcterms:W3CDTF">2023-08-04T12:16:15Z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  <property fmtid="{D5CDD505-2E9C-101B-9397-08002B2CF9AE}" pid="3" name="MediaServiceImageTags">
    <vt:lpwstr/>
  </property>
</Properties>
</file>