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4" r:id="rId1"/>
  </p:sldMasterIdLst>
  <p:notesMasterIdLst>
    <p:notesMasterId r:id="rId12"/>
  </p:notesMasterIdLst>
  <p:sldIdLst>
    <p:sldId id="256" r:id="rId2"/>
    <p:sldId id="259" r:id="rId3"/>
    <p:sldId id="266" r:id="rId4"/>
    <p:sldId id="257" r:id="rId5"/>
    <p:sldId id="258" r:id="rId6"/>
    <p:sldId id="260" r:id="rId7"/>
    <p:sldId id="261" r:id="rId8"/>
    <p:sldId id="262" r:id="rId9"/>
    <p:sldId id="264" r:id="rId10"/>
    <p:sldId id="265" r:id="rId11"/>
  </p:sldIdLst>
  <p:sldSz cx="9144000" cy="5143500" type="screen16x9"/>
  <p:notesSz cx="5143500" cy="9144000"/>
  <p:embeddedFontLst>
    <p:embeddedFont>
      <p:font typeface="Gill Sans MT" panose="020B0604020202020204" charset="0"/>
      <p:regular r:id="rId13"/>
      <p:bold r:id="rId14"/>
      <p:italic r:id="rId15"/>
      <p:boldItalic r:id="rId1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E8D4C2-BB4A-89AA-8DF5-B70F8CEE287E}" v="1" dt="2026-06-14T15:49:17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4111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0150" y="1790058"/>
            <a:ext cx="6743700" cy="123444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85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3264408"/>
            <a:ext cx="5101209" cy="929921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266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60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0150" y="1790058"/>
            <a:ext cx="6743700" cy="123444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285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3264349"/>
            <a:ext cx="5101209" cy="94881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431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6434" y="1978533"/>
            <a:ext cx="3203828" cy="23264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1978533"/>
            <a:ext cx="3202685" cy="23264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36461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7577" y="1735075"/>
            <a:ext cx="3202686" cy="528065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/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7577" y="2357438"/>
            <a:ext cx="3202686" cy="19475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2357438"/>
            <a:ext cx="3190113" cy="1947582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1735075"/>
            <a:ext cx="3202686" cy="528065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/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63721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1731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48092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682871"/>
            <a:ext cx="3364992" cy="856123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165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603504"/>
            <a:ext cx="3611880" cy="3936492"/>
          </a:xfrm>
        </p:spPr>
        <p:txBody>
          <a:bodyPr>
            <a:normAutofit/>
          </a:bodyPr>
          <a:lstStyle>
            <a:lvl1pPr>
              <a:defRPr sz="1425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676" y="2662439"/>
            <a:ext cx="2846070" cy="164552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3505" y="4677156"/>
            <a:ext cx="3875627" cy="24003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83885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392" y="1682871"/>
            <a:ext cx="3371249" cy="85098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165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0"/>
            <a:ext cx="4576573" cy="51435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676" y="2662439"/>
            <a:ext cx="2846070" cy="1645528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6393" y="4677156"/>
            <a:ext cx="3827797" cy="24003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72717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27995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702945"/>
            <a:ext cx="973956" cy="373761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73352" y="702945"/>
            <a:ext cx="4648867" cy="373761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50251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5056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73352" y="723519"/>
            <a:ext cx="5797296" cy="89154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3352" y="1978534"/>
            <a:ext cx="5797296" cy="23264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66072" y="4679112"/>
            <a:ext cx="2065310" cy="242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0150" y="4677156"/>
            <a:ext cx="4425892" cy="240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69192" y="4663440"/>
            <a:ext cx="274320" cy="27432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825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36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</p:sldLayoutIdLst>
  <p:hf sldNum="0"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2100" kern="1200" cap="all" spc="15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3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29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143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6858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8572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984647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113235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013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412081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6119" y="1469827"/>
            <a:ext cx="4865923" cy="13289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Basil's Bakery: Problem Solving &amp; Decision Making</a:t>
            </a:r>
            <a:endParaRPr 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496119" y="3011388"/>
            <a:ext cx="5179963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LCLM4004 — Component 1: Individual Presentation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496119" y="3402434"/>
            <a:ext cx="1160934" cy="266402"/>
          </a:xfrm>
          <a:prstGeom prst="roundRect">
            <a:avLst>
              <a:gd name="adj" fmla="val 38315"/>
            </a:avLst>
          </a:prstGeom>
          <a:solidFill>
            <a:srgbClr val="DFE1E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581174" y="3444925"/>
            <a:ext cx="1448023" cy="181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850" b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PESTEL ANALYSIS</a:t>
            </a:r>
            <a:endParaRPr lang="en-US" sz="85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1727895" y="3397672"/>
            <a:ext cx="1295326" cy="275927"/>
          </a:xfrm>
          <a:prstGeom prst="roundRect">
            <a:avLst>
              <a:gd name="adj" fmla="val 36993"/>
            </a:avLst>
          </a:prstGeom>
          <a:noFill/>
          <a:ln w="4763">
            <a:solidFill>
              <a:srgbClr val="C6C9D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1817712" y="3444925"/>
            <a:ext cx="1572890" cy="181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850" b="1"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FISHBONE DIAGRAM</a:t>
            </a:r>
            <a:endParaRPr lang="en-US" sz="85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0912" y="215176"/>
            <a:ext cx="4463132" cy="3461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Critique of PESTEL</a:t>
            </a:r>
          </a:p>
        </p:txBody>
      </p:sp>
      <p:sp>
        <p:nvSpPr>
          <p:cNvPr id="3" name="Text 1"/>
          <p:cNvSpPr/>
          <p:nvPr/>
        </p:nvSpPr>
        <p:spPr>
          <a:xfrm>
            <a:off x="750912" y="1041119"/>
            <a:ext cx="1841599" cy="1730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What It Does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46298" y="1360088"/>
            <a:ext cx="3825702" cy="11992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just">
              <a:lnSpc>
                <a:spcPct val="119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PESTEL examines Political, Economic, Social, Technological, Environmental, and Legal factors affecting an organisation. It organises external issues clearly to support decision-making and helps small businesses identify opportunities and threats beyond their control.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46298" y="2705279"/>
            <a:ext cx="1841599" cy="1730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Limitations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46297" y="2964760"/>
            <a:ext cx="3745235" cy="9823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19000"/>
              </a:lnSpc>
              <a:buSzPct val="100000"/>
              <a:buChar char="•"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Can be descriptive without evidence and business impact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19000"/>
              </a:lnSpc>
              <a:buSzPct val="100000"/>
              <a:buChar char="•"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Does not indicate relative importance of factors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19000"/>
              </a:lnSpc>
              <a:buSzPct val="100000"/>
              <a:buChar char="•"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Cannot always predict future changes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746298" y="4126111"/>
            <a:ext cx="3685952" cy="526554"/>
          </a:xfrm>
          <a:prstGeom prst="roundRect">
            <a:avLst>
              <a:gd name="adj" fmla="val 18931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026" y="4272067"/>
            <a:ext cx="138410" cy="11072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106165" y="4217000"/>
            <a:ext cx="3215357" cy="3155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lnSpc>
                <a:spcPct val="119000"/>
              </a:lnSpc>
              <a:buNone/>
            </a:pPr>
            <a:r>
              <a:rPr lang="en-US" sz="1000">
                <a:solidFill>
                  <a:srgbClr val="000000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PESTEL should be combined with other tools to properly understand root causes.</a:t>
            </a:r>
            <a:endParaRPr lang="en-US" sz="1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1750" y="966713"/>
            <a:ext cx="3685952" cy="368595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8667" y="398859"/>
            <a:ext cx="4417591" cy="4291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Presentation Overview</a:t>
            </a:r>
            <a:endParaRPr 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496119" y="1027509"/>
            <a:ext cx="274662" cy="17159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50">
                <a:solidFill>
                  <a:srgbClr val="3D3E44"/>
                </a:solidFill>
                <a:latin typeface="Times New Roman" panose="02020603050405020304" pitchFamily="18" charset="0"/>
                <a:ea typeface="Montserrat Light" pitchFamily="34" charset="-122"/>
                <a:cs typeface="Times New Roman" panose="02020603050405020304" pitchFamily="18" charset="0"/>
              </a:rPr>
              <a:t>01</a:t>
            </a:r>
            <a:endParaRPr lang="en-US" sz="105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119" y="1241822"/>
            <a:ext cx="2294855" cy="1905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96119" y="1348532"/>
            <a:ext cx="2294855" cy="4290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Introduction to Basil's Bakery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496119" y="1857375"/>
            <a:ext cx="2294855" cy="4326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Brief background and current situation.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2923952" y="1027509"/>
            <a:ext cx="274662" cy="17159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50">
                <a:solidFill>
                  <a:srgbClr val="3D3E44"/>
                </a:solidFill>
                <a:latin typeface="Times New Roman" panose="02020603050405020304" pitchFamily="18" charset="0"/>
                <a:ea typeface="Montserrat Light" pitchFamily="34" charset="-122"/>
                <a:cs typeface="Times New Roman" panose="02020603050405020304" pitchFamily="18" charset="0"/>
              </a:rPr>
              <a:t>02</a:t>
            </a:r>
            <a:endParaRPr lang="en-US" sz="105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3952" y="1241822"/>
            <a:ext cx="2294930" cy="1905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2923952" y="1348532"/>
            <a:ext cx="2294930" cy="4290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Identifying Core Challenges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2923952" y="1857375"/>
            <a:ext cx="2294930" cy="4326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Determining primary problems affecting sales.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7"/>
          <p:cNvSpPr/>
          <p:nvPr/>
        </p:nvSpPr>
        <p:spPr>
          <a:xfrm>
            <a:off x="496119" y="2525985"/>
            <a:ext cx="274662" cy="17159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50">
                <a:solidFill>
                  <a:srgbClr val="3D3E44"/>
                </a:solidFill>
                <a:latin typeface="Times New Roman" panose="02020603050405020304" pitchFamily="18" charset="0"/>
                <a:ea typeface="Montserrat Light" pitchFamily="34" charset="-122"/>
                <a:cs typeface="Times New Roman" panose="02020603050405020304" pitchFamily="18" charset="0"/>
              </a:rPr>
              <a:t>03</a:t>
            </a:r>
            <a:endParaRPr lang="en-US" sz="105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8"/>
          <p:cNvSpPr/>
          <p:nvPr/>
        </p:nvSpPr>
        <p:spPr>
          <a:xfrm>
            <a:off x="496119" y="2726606"/>
            <a:ext cx="2294855" cy="19050"/>
          </a:xfrm>
          <a:prstGeom prst="rect">
            <a:avLst/>
          </a:prstGeom>
          <a:solidFill>
            <a:srgbClr val="6E809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9"/>
          <p:cNvSpPr/>
          <p:nvPr/>
        </p:nvSpPr>
        <p:spPr>
          <a:xfrm>
            <a:off x="496119" y="2847008"/>
            <a:ext cx="1716658" cy="2145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PESTEL Framework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0"/>
          <p:cNvSpPr/>
          <p:nvPr/>
        </p:nvSpPr>
        <p:spPr>
          <a:xfrm>
            <a:off x="496119" y="3141315"/>
            <a:ext cx="2294855" cy="4326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Understanding external environmental factors.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1"/>
          <p:cNvSpPr/>
          <p:nvPr/>
        </p:nvSpPr>
        <p:spPr>
          <a:xfrm>
            <a:off x="2923952" y="2525985"/>
            <a:ext cx="274662" cy="17159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50">
                <a:solidFill>
                  <a:srgbClr val="3D3E44"/>
                </a:solidFill>
                <a:latin typeface="Times New Roman" panose="02020603050405020304" pitchFamily="18" charset="0"/>
                <a:ea typeface="Montserrat Light" pitchFamily="34" charset="-122"/>
                <a:cs typeface="Times New Roman" panose="02020603050405020304" pitchFamily="18" charset="0"/>
              </a:rPr>
              <a:t>04</a:t>
            </a:r>
            <a:endParaRPr lang="en-US" sz="105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3952" y="2726606"/>
            <a:ext cx="2294930" cy="1905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2923952" y="2847008"/>
            <a:ext cx="2294930" cy="4290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Cause-and-Effect Model (Fishbone)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3"/>
          <p:cNvSpPr/>
          <p:nvPr/>
        </p:nvSpPr>
        <p:spPr>
          <a:xfrm>
            <a:off x="2923952" y="3355851"/>
            <a:ext cx="2294930" cy="2163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Uncovering root causes of issues.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4"/>
          <p:cNvSpPr/>
          <p:nvPr/>
        </p:nvSpPr>
        <p:spPr>
          <a:xfrm>
            <a:off x="496119" y="3809926"/>
            <a:ext cx="274662" cy="17159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50">
                <a:solidFill>
                  <a:srgbClr val="3D3E44"/>
                </a:solidFill>
                <a:latin typeface="Times New Roman" panose="02020603050405020304" pitchFamily="18" charset="0"/>
                <a:ea typeface="Montserrat Light" pitchFamily="34" charset="-122"/>
                <a:cs typeface="Times New Roman" panose="02020603050405020304" pitchFamily="18" charset="0"/>
              </a:rPr>
              <a:t>05</a:t>
            </a:r>
            <a:endParaRPr lang="en-US" sz="105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119" y="4010546"/>
            <a:ext cx="4722763" cy="1905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496119" y="4130948"/>
            <a:ext cx="1716658" cy="2145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Key Findings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6"/>
          <p:cNvSpPr/>
          <p:nvPr/>
        </p:nvSpPr>
        <p:spPr>
          <a:xfrm>
            <a:off x="496119" y="4425255"/>
            <a:ext cx="4722763" cy="2163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Summary of analyses and insights.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1233934"/>
            <a:ext cx="4001319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Background of Basil’s Bakery</a:t>
            </a:r>
          </a:p>
        </p:txBody>
      </p:sp>
      <p:sp>
        <p:nvSpPr>
          <p:cNvPr id="4" name="Text 1"/>
          <p:cNvSpPr/>
          <p:nvPr/>
        </p:nvSpPr>
        <p:spPr>
          <a:xfrm>
            <a:off x="3925119" y="2332509"/>
            <a:ext cx="5123783" cy="14787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just">
              <a:lnSpc>
                <a:spcPct val="133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Basil's Bakery is a small, independent artisan bakery in a Coventry retail park, opened in 2015 by Basil, an experienced baker focused on high-quality organic ingredients. It serves local consumers, retail park staff, nearby office workers, and warehouse employees — appealing to lunchtime and shopping customers on weekdays and weekends.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12093"/>
            <a:ext cx="6866558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32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Insight into the Problems</a:t>
            </a: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585392"/>
            <a:ext cx="2628230" cy="262823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3474988" y="1529060"/>
            <a:ext cx="22292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External Factors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3474988" y="1892275"/>
            <a:ext cx="5177582" cy="503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Reduced retail park footfall and business shutdowns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Customer redundancies and increased home working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3474988" y="2537222"/>
            <a:ext cx="22292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Internal Factors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3474988" y="2900437"/>
            <a:ext cx="5177582" cy="503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No delivery service; weak pre-order system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Inability to handle phone orders during busy periods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3474988" y="3545384"/>
            <a:ext cx="22292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Cost Pressures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74988" y="3908599"/>
            <a:ext cx="5177582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342900" indent="-342900" algn="l">
              <a:lnSpc>
                <a:spcPct val="133000"/>
              </a:lnSpc>
              <a:buSzPct val="100000"/>
              <a:buChar char="•"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Rising utilities, rent, business rates, insurance, and unpredictable organic ingredient costs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120" y="806538"/>
            <a:ext cx="6322219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of PESTEL</a:t>
            </a:r>
          </a:p>
        </p:txBody>
      </p:sp>
      <p:sp>
        <p:nvSpPr>
          <p:cNvPr id="3" name="Shape 1"/>
          <p:cNvSpPr/>
          <p:nvPr/>
        </p:nvSpPr>
        <p:spPr>
          <a:xfrm>
            <a:off x="496119" y="1697534"/>
            <a:ext cx="2622724" cy="1279996"/>
          </a:xfrm>
          <a:prstGeom prst="roundRect">
            <a:avLst>
              <a:gd name="adj" fmla="val 9968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642640" y="1844055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Political &amp; Legal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2640" y="2150566"/>
            <a:ext cx="2329681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Higher business rates, insurance costs, and food safety responsibilities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260601" y="1697534"/>
            <a:ext cx="2622724" cy="1279996"/>
          </a:xfrm>
          <a:prstGeom prst="roundRect">
            <a:avLst>
              <a:gd name="adj" fmla="val 9968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407122" y="1844055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Economic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407122" y="2150566"/>
            <a:ext cx="2329681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Rising rent, utility bills, and unpredictable organic ingredient costs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25083" y="1697534"/>
            <a:ext cx="2622724" cy="1279996"/>
          </a:xfrm>
          <a:prstGeom prst="roundRect">
            <a:avLst>
              <a:gd name="adj" fmla="val 9968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171605" y="1844055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Social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171605" y="2150566"/>
            <a:ext cx="2329681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Reduced retail park attendance, customer redundancies, and increased working from home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96119" y="3119289"/>
            <a:ext cx="4004965" cy="1053182"/>
          </a:xfrm>
          <a:prstGeom prst="roundRect">
            <a:avLst>
              <a:gd name="adj" fmla="val 12115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42640" y="3265810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Technological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642640" y="3572321"/>
            <a:ext cx="3711922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Lack of reliable online pre-ordering and delivery services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4642842" y="3119289"/>
            <a:ext cx="4004965" cy="1053182"/>
          </a:xfrm>
          <a:prstGeom prst="roundRect">
            <a:avLst>
              <a:gd name="adj" fmla="val 12115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4789363" y="3265810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Environmental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789363" y="3572321"/>
            <a:ext cx="3711922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Organic produce vulnerable to crop failure and supply uncertainty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228320"/>
            <a:ext cx="7543354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32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Critique of Fishbone Model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39D517B-6FEB-4305-B30E-0BBDC6D133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570" b="5789"/>
          <a:stretch/>
        </p:blipFill>
        <p:spPr>
          <a:xfrm>
            <a:off x="1437402" y="994867"/>
            <a:ext cx="6269196" cy="38471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33029" y="349337"/>
            <a:ext cx="5104433" cy="3114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US" sz="28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of Fishbone Diagram</a:t>
            </a: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823" y="855985"/>
            <a:ext cx="6838206" cy="339685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198506" y="1813577"/>
            <a:ext cx="1547505" cy="193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Methods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198506" y="3092955"/>
            <a:ext cx="1547505" cy="193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Phone Orders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1397801" y="3092955"/>
            <a:ext cx="1547505" cy="193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ct val="104000"/>
              </a:lnSpc>
              <a:buNone/>
            </a:pPr>
            <a:r>
              <a:rPr lang="en-US" sz="16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Under‑staffed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398446" y="1810245"/>
            <a:ext cx="1547505" cy="193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ct val="104000"/>
              </a:lnSpc>
              <a:buNone/>
            </a:pPr>
            <a:r>
              <a:rPr lang="en-US" sz="16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People</a:t>
            </a:r>
            <a:endParaRPr 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1133029" y="4331643"/>
            <a:ext cx="6942952" cy="4598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4000"/>
              </a:lnSpc>
              <a:buNone/>
            </a:pPr>
            <a:r>
              <a:rPr lang="en-US" sz="9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The Fishbone identifies the root problem as lack of sales. </a:t>
            </a:r>
            <a:r>
              <a:rPr lang="en-US" sz="900" b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People:</a:t>
            </a:r>
            <a:r>
              <a:rPr lang="en-US" sz="9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Basil's under-resourced staffing means phone orders cannot always be answered during busy periods. </a:t>
            </a:r>
            <a:r>
              <a:rPr lang="en-US" sz="900" b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Methods:</a:t>
            </a:r>
            <a:r>
              <a:rPr lang="en-US" sz="9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The bakery has no formal delivery process and a weak pre-order system, lowering customer convenience and retention.</a:t>
            </a:r>
            <a:endParaRPr lang="en-US" sz="9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6119" y="418281"/>
            <a:ext cx="3890590" cy="4291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Key Findings</a:t>
            </a:r>
            <a:endParaRPr 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496119" y="1046931"/>
            <a:ext cx="308967" cy="308967"/>
          </a:xfrm>
          <a:prstGeom prst="roundRect">
            <a:avLst>
              <a:gd name="adj" fmla="val 40005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547613" y="1072679"/>
            <a:ext cx="205978" cy="2574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600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1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938064" y="1094110"/>
            <a:ext cx="2434530" cy="2145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Sales 25% Below 2019 Levels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38064" y="1388418"/>
            <a:ext cx="4280818" cy="2163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Stagnation evident since 2023, driven by external market changes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96119" y="1870770"/>
            <a:ext cx="308967" cy="308967"/>
          </a:xfrm>
          <a:prstGeom prst="roundRect">
            <a:avLst>
              <a:gd name="adj" fmla="val 40005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547613" y="1896517"/>
            <a:ext cx="205978" cy="2574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600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2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938064" y="1917948"/>
            <a:ext cx="2440707" cy="2145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External Environment Shifts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938064" y="2212256"/>
            <a:ext cx="4280818" cy="4326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Lower footfall, shop closures, and working from home have reduced regular customer demand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496119" y="2910929"/>
            <a:ext cx="308967" cy="308967"/>
          </a:xfrm>
          <a:prstGeom prst="roundRect">
            <a:avLst>
              <a:gd name="adj" fmla="val 40005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0"/>
          <p:cNvSpPr/>
          <p:nvPr/>
        </p:nvSpPr>
        <p:spPr>
          <a:xfrm>
            <a:off x="547613" y="2936677"/>
            <a:ext cx="205978" cy="2574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600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3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938064" y="2958108"/>
            <a:ext cx="1839888" cy="2145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Internal Service Gaps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938064" y="3252415"/>
            <a:ext cx="4280818" cy="4326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No delivery and poor pre-ordering have lowered customer convenience, satisfaction, and retention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496119" y="3951089"/>
            <a:ext cx="308967" cy="308967"/>
          </a:xfrm>
          <a:prstGeom prst="roundRect">
            <a:avLst>
              <a:gd name="adj" fmla="val 40005"/>
            </a:avLst>
          </a:prstGeom>
          <a:solidFill>
            <a:srgbClr val="D3D5E4"/>
          </a:solidFill>
          <a:ln w="4763">
            <a:solidFill>
              <a:srgbClr val="C5C7D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4"/>
          <p:cNvSpPr/>
          <p:nvPr/>
        </p:nvSpPr>
        <p:spPr>
          <a:xfrm>
            <a:off x="547613" y="3976836"/>
            <a:ext cx="205978" cy="2574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600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4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938064" y="3998268"/>
            <a:ext cx="1859979" cy="2145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>
                <a:solidFill>
                  <a:srgbClr val="3D3E44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Rising Cost Pressures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938064" y="4292575"/>
            <a:ext cx="4280818" cy="43264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2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Rent, utilities, business rates, insurance, and unpredictable organic stock costs threaten long-term viability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75754"/>
            <a:ext cx="4001319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Montserrat Medium" pitchFamily="34" charset="-122"/>
                <a:cs typeface="Times New Roman" panose="02020603050405020304" pitchFamily="18" charset="0"/>
              </a:rPr>
              <a:t>References</a:t>
            </a:r>
            <a:endParaRPr lang="en-US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96119" y="1402259"/>
            <a:ext cx="8151763" cy="306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Andersen, P.D. (2025). PESTEL Framework. </a:t>
            </a:r>
            <a:r>
              <a:rPr lang="en-US" sz="1400" i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SSRN.</a:t>
            </a: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doi: 10.2139/ssrn.5266562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Cristea, B.M. et al. (2025). Consumption Habits of Flour Products. </a:t>
            </a:r>
            <a:r>
              <a:rPr lang="en-US" sz="1400" i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Applied Sciences,</a:t>
            </a: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15(24), p.12853. doi: 10.3390/app152412853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Kumah, A. et al. (2024). Cause-and-effect (fishbone) diagram. </a:t>
            </a:r>
            <a:r>
              <a:rPr lang="en-US" sz="1400" i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Global Journal on Quality and Safety in Healthcare,</a:t>
            </a: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7(2), pp.85–87. doi: 10.36401/JQSH-23-42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Lashgari, Y.S. &amp; Shahab, S. (2022). COVID-19 impact on retail. </a:t>
            </a:r>
            <a:r>
              <a:rPr lang="en-US" sz="1400" i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Sustainability,</a:t>
            </a: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14(18), p.11463. doi: 10.3390/su141811463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Matović, I.M. (2020). PESTEL analysis of external environment. </a:t>
            </a:r>
            <a:r>
              <a:rPr lang="en-US" sz="1400" i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ConScienS Conference Proceedings,</a:t>
            </a: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pp.96–102. doi: 10.5281/zenodo.4058794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Sakdiyah, S.H., Eltivia, N. &amp; Afandi, A. (2022). Root cause analysis using fishbone diagram. </a:t>
            </a:r>
            <a:r>
              <a:rPr lang="en-US" sz="1400" i="1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Journal of Applied Business, Taxation and Economics Research,</a:t>
            </a:r>
            <a:r>
              <a:rPr lang="en-US" sz="1400">
                <a:solidFill>
                  <a:srgbClr val="3D3E44"/>
                </a:solidFill>
                <a:latin typeface="Times New Roman" panose="02020603050405020304" pitchFamily="18" charset="0"/>
                <a:ea typeface="Inter Light" pitchFamily="34" charset="-122"/>
                <a:cs typeface="Times New Roman" panose="02020603050405020304" pitchFamily="18" charset="0"/>
              </a:rPr>
              <a:t> 1(6), pp.566–576. doi: 10.54408/jabter.v1i6.103</a:t>
            </a:r>
            <a:endParaRPr lang="en-US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Application>Microsoft Office PowerPoint</Application>
  <PresentationFormat>On-screen Show (16:9)</PresentationFormat>
  <Slides>10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Parcel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revision>1</cp:revision>
  <dcterms:created xsi:type="dcterms:W3CDTF">2026-06-12T16:38:13Z</dcterms:created>
  <dcterms:modified xsi:type="dcterms:W3CDTF">2026-06-14T15:49:20Z</dcterms:modified>
</cp:coreProperties>
</file>