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0ACE2A-30D0-489C-9944-6C6E2AB188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BAD9E3-0410-4C2E-8551-DB07456B9D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60792E-BD2D-4966-91AF-A48933944B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341438"/>
            <a:ext cx="4027487" cy="4784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1075" y="1341438"/>
            <a:ext cx="4029075" cy="4784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AE087E-8D8D-4EF4-ADCD-1ACF3E325A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D9467F-22C7-4181-A27F-A06F8CAECB4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7AE9F6-2FFF-4F92-AA69-E0B80F31F0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214443-DFDC-4F38-B419-7C32242B87D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5ECDE9-A4E0-4BBE-95E2-291A57A278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B5351E-0D03-4667-9D14-4136FB217D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9F814B-023F-410C-B8F4-851B6856051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3388" y="404813"/>
            <a:ext cx="2057400" cy="57213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1188" y="404813"/>
            <a:ext cx="6019800" cy="57213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5DBDBE-D996-4DE5-9693-95BCA476EE7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11188" y="404813"/>
            <a:ext cx="822960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188" y="1341438"/>
            <a:ext cx="8208962" cy="478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4E7F599-BF57-4AD0-BDFC-8746B19539D6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400" b="1">
          <a:solidFill>
            <a:schemeClr val="accent2"/>
          </a:solidFill>
          <a:effectLst>
            <a:outerShdw blurRad="38100" dist="38100" dir="2700000" algn="tl">
              <a:srgbClr val="000000"/>
            </a:outerShdw>
          </a:effectLst>
          <a:latin typeface="Arial Rounded MT Bold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395288" y="188913"/>
            <a:ext cx="83534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1196975"/>
            <a:ext cx="7200900" cy="424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1187450" y="404813"/>
            <a:ext cx="7210425" cy="792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2000" b="1">
              <a:latin typeface="Times New Roman" pitchFamily="18" charset="0"/>
            </a:endParaRPr>
          </a:p>
          <a:p>
            <a:pPr algn="ctr"/>
            <a:r>
              <a:rPr lang="en-GB" sz="2000" b="1">
                <a:solidFill>
                  <a:srgbClr val="0000FF"/>
                </a:solidFill>
                <a:latin typeface="Times New Roman" pitchFamily="18" charset="0"/>
              </a:rPr>
              <a:t>SUMMATION OF SAME FREQUENCY SINUSOIDS</a:t>
            </a:r>
            <a:endParaRPr lang="en-US"/>
          </a:p>
        </p:txBody>
      </p:sp>
      <p:sp>
        <p:nvSpPr>
          <p:cNvPr id="2055" name="Text Box 7"/>
          <p:cNvSpPr txBox="1">
            <a:spLocks noChangeArrowheads="1"/>
          </p:cNvSpPr>
          <p:nvPr/>
        </p:nvSpPr>
        <p:spPr bwMode="auto">
          <a:xfrm>
            <a:off x="1187450" y="5516563"/>
            <a:ext cx="72009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/>
              <a:t>C = A + B  for all t </a:t>
            </a:r>
          </a:p>
          <a:p>
            <a:r>
              <a:rPr lang="en-GB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 is known as the RESULTANT</a:t>
            </a:r>
            <a:endParaRPr lang="en-US" b="1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076" name="Picture 4" descr="~AUT0003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76375" y="404813"/>
            <a:ext cx="6402388" cy="4784725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260350"/>
            <a:ext cx="8208962" cy="4784725"/>
          </a:xfrm>
        </p:spPr>
        <p:txBody>
          <a:bodyPr/>
          <a:lstStyle/>
          <a:p>
            <a:endParaRPr lang="en-US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404813"/>
            <a:ext cx="8137525" cy="4552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611188" y="404813"/>
            <a:ext cx="8208962" cy="58324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lvl="2"/>
            <a:r>
              <a:rPr lang="en-GB" b="1" dirty="0"/>
              <a:t>NOTE:</a:t>
            </a:r>
          </a:p>
          <a:p>
            <a:pPr lvl="2"/>
            <a:endParaRPr lang="en-GB" b="1" dirty="0"/>
          </a:p>
          <a:p>
            <a:pPr lvl="2"/>
            <a:r>
              <a:rPr lang="en-GB" b="1" dirty="0"/>
              <a:t>As the </a:t>
            </a:r>
            <a:r>
              <a:rPr lang="en-GB" b="1" dirty="0" err="1"/>
              <a:t>sinewave</a:t>
            </a:r>
            <a:r>
              <a:rPr lang="en-GB" b="1" dirty="0"/>
              <a:t> amplitude reduces, the resultant moves closer to the </a:t>
            </a:r>
            <a:r>
              <a:rPr lang="en-GB" b="1" dirty="0" err="1"/>
              <a:t>coswave</a:t>
            </a:r>
            <a:r>
              <a:rPr lang="en-GB" b="1" dirty="0"/>
              <a:t>.</a:t>
            </a:r>
          </a:p>
          <a:p>
            <a:pPr lvl="2"/>
            <a:r>
              <a:rPr lang="en-GB" b="1" dirty="0"/>
              <a:t> </a:t>
            </a:r>
          </a:p>
          <a:p>
            <a:pPr lvl="2"/>
            <a:r>
              <a:rPr lang="en-GB" b="1" dirty="0"/>
              <a:t>If the </a:t>
            </a:r>
            <a:r>
              <a:rPr lang="en-GB" b="1" dirty="0" err="1"/>
              <a:t>sinewave</a:t>
            </a:r>
            <a:r>
              <a:rPr lang="en-GB" b="1" dirty="0"/>
              <a:t> amplitude goes to a=zero then the resultant will lie exactly on top of the </a:t>
            </a:r>
            <a:r>
              <a:rPr lang="en-GB" b="1" dirty="0" err="1"/>
              <a:t>coswave</a:t>
            </a:r>
            <a:r>
              <a:rPr lang="en-GB" b="1" dirty="0"/>
              <a:t>.</a:t>
            </a:r>
          </a:p>
          <a:p>
            <a:pPr lvl="2"/>
            <a:endParaRPr lang="en-GB" b="1" dirty="0"/>
          </a:p>
          <a:p>
            <a:pPr lvl="2"/>
            <a:r>
              <a:rPr lang="en-GB" b="1" dirty="0"/>
              <a:t>A similar argument will apply for a </a:t>
            </a:r>
            <a:r>
              <a:rPr lang="en-GB" b="1" dirty="0" err="1"/>
              <a:t>coswave</a:t>
            </a:r>
            <a:r>
              <a:rPr lang="en-GB" b="1" dirty="0"/>
              <a:t> disappearing to zero amplitude, the resultant will lie on top of the </a:t>
            </a:r>
            <a:r>
              <a:rPr lang="en-GB" b="1" dirty="0" err="1"/>
              <a:t>sinewave</a:t>
            </a:r>
            <a:r>
              <a:rPr lang="en-GB" b="1" dirty="0"/>
              <a:t>.</a:t>
            </a:r>
          </a:p>
          <a:p>
            <a:pPr lvl="2"/>
            <a:endParaRPr lang="en-GB" b="1" dirty="0"/>
          </a:p>
          <a:p>
            <a:pPr lvl="2"/>
            <a:r>
              <a:rPr lang="en-GB" b="1" dirty="0"/>
              <a:t>In other words a </a:t>
            </a:r>
            <a:r>
              <a:rPr lang="en-GB" b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sinewave</a:t>
            </a: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contains NO </a:t>
            </a:r>
            <a:r>
              <a:rPr lang="en-GB" b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coswave</a:t>
            </a:r>
            <a:r>
              <a:rPr lang="en-GB" b="1" dirty="0"/>
              <a:t> component and </a:t>
            </a:r>
          </a:p>
          <a:p>
            <a:pPr lvl="2"/>
            <a:r>
              <a:rPr lang="en-GB" b="1" dirty="0"/>
              <a:t>a </a:t>
            </a:r>
            <a:r>
              <a:rPr lang="en-GB" b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coswave</a:t>
            </a:r>
            <a:r>
              <a:rPr lang="en-GB" b="1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contains NO </a:t>
            </a:r>
            <a:r>
              <a:rPr lang="en-GB" b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sinewave</a:t>
            </a:r>
            <a:r>
              <a:rPr lang="en-GB" b="1" dirty="0"/>
              <a:t> component.</a:t>
            </a:r>
          </a:p>
          <a:p>
            <a:pPr lvl="2"/>
            <a:r>
              <a:rPr lang="en-GB" b="1" dirty="0"/>
              <a:t> </a:t>
            </a:r>
          </a:p>
          <a:p>
            <a:pPr lvl="2" algn="ctr"/>
            <a:r>
              <a:rPr lang="en-GB" b="1" dirty="0">
                <a:solidFill>
                  <a:srgbClr val="FF3300"/>
                </a:solidFill>
              </a:rPr>
              <a:t>THIS IS A VERY IMPORTANT CONCEPT IN THE FIELD OF COMMUNICATIONS AND SIGNAL THEORY</a:t>
            </a:r>
            <a:r>
              <a:rPr lang="en-GB" b="1" dirty="0" smtClean="0">
                <a:solidFill>
                  <a:srgbClr val="FF3300"/>
                </a:solidFill>
              </a:rPr>
              <a:t>.</a:t>
            </a:r>
          </a:p>
          <a:p>
            <a:pPr lvl="2" algn="ctr"/>
            <a:endParaRPr lang="en-GB" b="1" dirty="0">
              <a:solidFill>
                <a:srgbClr val="FF3300"/>
              </a:solidFill>
            </a:endParaRPr>
          </a:p>
          <a:p>
            <a:pPr lvl="2" algn="ctr"/>
            <a:r>
              <a:rPr lang="en-GB" b="1" dirty="0" smtClean="0">
                <a:solidFill>
                  <a:srgbClr val="FF3300"/>
                </a:solidFill>
              </a:rPr>
              <a:t>NOTE:</a:t>
            </a:r>
          </a:p>
          <a:p>
            <a:pPr lvl="2" algn="ctr"/>
            <a:r>
              <a:rPr lang="en-GB" b="1" dirty="0" smtClean="0">
                <a:solidFill>
                  <a:srgbClr val="FF3300"/>
                </a:solidFill>
              </a:rPr>
              <a:t> </a:t>
            </a:r>
            <a:r>
              <a:rPr lang="en-GB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is a single frequency scenario. All sinusoids described here are the same frequency and frequency is not important, it applies for all frequencies.</a:t>
            </a:r>
            <a:endParaRPr lang="en-GB" b="1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">
  <a:themeElements>
    <a:clrScheme name="defaul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</Template>
  <TotalTime>14</TotalTime>
  <Words>141</Words>
  <Application>Microsoft Office PowerPoint</Application>
  <PresentationFormat>On-screen Show (4:3)</PresentationFormat>
  <Paragraphs>19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default</vt:lpstr>
      <vt:lpstr>Slide 1</vt:lpstr>
      <vt:lpstr>Slide 2</vt:lpstr>
      <vt:lpstr>Slide 3</vt:lpstr>
      <vt:lpstr>Slide 4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Mike Vanstone</dc:creator>
  <cp:lastModifiedBy>sc-mv</cp:lastModifiedBy>
  <cp:revision>4</cp:revision>
  <dcterms:created xsi:type="dcterms:W3CDTF">2006-11-15T14:53:25Z</dcterms:created>
  <dcterms:modified xsi:type="dcterms:W3CDTF">2014-11-03T08:32:26Z</dcterms:modified>
</cp:coreProperties>
</file>