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5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6" r:id="rId14"/>
    <p:sldId id="270" r:id="rId15"/>
    <p:sldId id="271" r:id="rId16"/>
    <p:sldId id="268" r:id="rId17"/>
    <p:sldId id="274" r:id="rId18"/>
    <p:sldId id="275" r:id="rId19"/>
    <p:sldId id="313" r:id="rId20"/>
    <p:sldId id="314" r:id="rId21"/>
    <p:sldId id="315" r:id="rId22"/>
    <p:sldId id="309" r:id="rId23"/>
    <p:sldId id="310" r:id="rId24"/>
    <p:sldId id="311" r:id="rId25"/>
    <p:sldId id="291" r:id="rId26"/>
    <p:sldId id="293" r:id="rId27"/>
    <p:sldId id="289" r:id="rId28"/>
    <p:sldId id="290" r:id="rId29"/>
    <p:sldId id="292" r:id="rId30"/>
    <p:sldId id="269" r:id="rId31"/>
    <p:sldId id="272" r:id="rId32"/>
    <p:sldId id="273" r:id="rId33"/>
    <p:sldId id="277" r:id="rId34"/>
    <p:sldId id="278" r:id="rId35"/>
    <p:sldId id="279" r:id="rId36"/>
    <p:sldId id="280" r:id="rId37"/>
    <p:sldId id="281" r:id="rId38"/>
    <p:sldId id="282" r:id="rId39"/>
    <p:sldId id="283" r:id="rId40"/>
    <p:sldId id="284" r:id="rId41"/>
    <p:sldId id="285" r:id="rId42"/>
    <p:sldId id="287" r:id="rId43"/>
    <p:sldId id="301" r:id="rId44"/>
    <p:sldId id="304" r:id="rId45"/>
    <p:sldId id="302" r:id="rId46"/>
    <p:sldId id="307" r:id="rId47"/>
    <p:sldId id="308" r:id="rId48"/>
    <p:sldId id="288" r:id="rId49"/>
    <p:sldId id="294" r:id="rId50"/>
    <p:sldId id="312" r:id="rId51"/>
    <p:sldId id="295" r:id="rId52"/>
    <p:sldId id="296" r:id="rId53"/>
    <p:sldId id="297" r:id="rId54"/>
    <p:sldId id="298" r:id="rId55"/>
    <p:sldId id="299" r:id="rId56"/>
    <p:sldId id="300"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660"/>
  </p:normalViewPr>
  <p:slideViewPr>
    <p:cSldViewPr snapToGrid="0">
      <p:cViewPr varScale="1">
        <p:scale>
          <a:sx n="105" d="100"/>
          <a:sy n="105" d="100"/>
        </p:scale>
        <p:origin x="60" y="344"/>
      </p:cViewPr>
      <p:guideLst/>
    </p:cSldViewPr>
  </p:slideViewPr>
  <p:notesTextViewPr>
    <p:cViewPr>
      <p:scale>
        <a:sx n="1" d="1"/>
        <a:sy n="1" d="1"/>
      </p:scale>
      <p:origin x="0" y="0"/>
    </p:cViewPr>
  </p:notesTextViewPr>
  <p:sorterViewPr>
    <p:cViewPr>
      <p:scale>
        <a:sx n="100" d="100"/>
        <a:sy n="100" d="100"/>
      </p:scale>
      <p:origin x="0" y="-605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8197CC-9AB9-4EF4-833E-B5B010795C89}" type="datetimeFigureOut">
              <a:rPr lang="en-GB" smtClean="0"/>
              <a:t>09/11/2020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442280-F52A-4284-AD2F-689AE6A56CAC}" type="slidenum">
              <a:rPr lang="en-GB" smtClean="0"/>
              <a:t>‹#›</a:t>
            </a:fld>
            <a:endParaRPr lang="en-GB"/>
          </a:p>
        </p:txBody>
      </p:sp>
    </p:spTree>
    <p:extLst>
      <p:ext uri="{BB962C8B-B14F-4D97-AF65-F5344CB8AC3E}">
        <p14:creationId xmlns:p14="http://schemas.microsoft.com/office/powerpoint/2010/main" val="4180316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p:cNvSpPr>
            <a:spLocks noGrp="1" noRot="1" noChangeAspect="1" noTextEdit="1"/>
          </p:cNvSpPr>
          <p:nvPr>
            <p:ph type="sldImg"/>
          </p:nvPr>
        </p:nvSpPr>
        <p:spPr>
          <a:ln/>
        </p:spPr>
      </p:sp>
      <p:sp>
        <p:nvSpPr>
          <p:cNvPr id="124931" name="Notes Placeholder 2"/>
          <p:cNvSpPr>
            <a:spLocks noGrp="1"/>
          </p:cNvSpPr>
          <p:nvPr>
            <p:ph type="body" idx="1"/>
          </p:nvPr>
        </p:nvSpPr>
        <p:spPr>
          <a:noFill/>
        </p:spPr>
        <p:txBody>
          <a:bodyPr/>
          <a:lstStyle/>
          <a:p>
            <a:endParaRPr lang="en-US" altLang="en-US" smtClean="0"/>
          </a:p>
        </p:txBody>
      </p:sp>
      <p:sp>
        <p:nvSpPr>
          <p:cNvPr id="12493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493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F9EED6B6-6B30-48B4-98A5-3E9283BD9059}" type="slidenum">
              <a:rPr lang="en-GB" altLang="en-US" smtClean="0">
                <a:solidFill>
                  <a:schemeClr val="tx1"/>
                </a:solidFill>
              </a:rPr>
              <a:pPr/>
              <a:t>3</a:t>
            </a:fld>
            <a:endParaRPr lang="en-GB" altLang="en-US" smtClean="0">
              <a:solidFill>
                <a:schemeClr val="tx1"/>
              </a:solidFill>
            </a:endParaRPr>
          </a:p>
        </p:txBody>
      </p:sp>
    </p:spTree>
    <p:extLst>
      <p:ext uri="{BB962C8B-B14F-4D97-AF65-F5344CB8AC3E}">
        <p14:creationId xmlns:p14="http://schemas.microsoft.com/office/powerpoint/2010/main" val="2044321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a:ln/>
        </p:spPr>
      </p:sp>
      <p:sp>
        <p:nvSpPr>
          <p:cNvPr id="126979" name="Notes Placeholder 2"/>
          <p:cNvSpPr>
            <a:spLocks noGrp="1"/>
          </p:cNvSpPr>
          <p:nvPr>
            <p:ph type="body" idx="1"/>
          </p:nvPr>
        </p:nvSpPr>
        <p:spPr>
          <a:noFill/>
        </p:spPr>
        <p:txBody>
          <a:bodyPr/>
          <a:lstStyle/>
          <a:p>
            <a:endParaRPr lang="en-US" altLang="en-US" smtClean="0"/>
          </a:p>
        </p:txBody>
      </p:sp>
      <p:sp>
        <p:nvSpPr>
          <p:cNvPr id="126980"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6981"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A7241E5-A02E-4B03-B65C-5114A19EA9D9}" type="slidenum">
              <a:rPr lang="en-GB" altLang="en-US" smtClean="0">
                <a:solidFill>
                  <a:schemeClr val="tx1"/>
                </a:solidFill>
              </a:rPr>
              <a:pPr/>
              <a:t>4</a:t>
            </a:fld>
            <a:endParaRPr lang="en-GB" altLang="en-US" smtClean="0">
              <a:solidFill>
                <a:schemeClr val="tx1"/>
              </a:solidFill>
            </a:endParaRPr>
          </a:p>
        </p:txBody>
      </p:sp>
    </p:spTree>
    <p:extLst>
      <p:ext uri="{BB962C8B-B14F-4D97-AF65-F5344CB8AC3E}">
        <p14:creationId xmlns:p14="http://schemas.microsoft.com/office/powerpoint/2010/main" val="316154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p:cNvSpPr>
            <a:spLocks noGrp="1" noRot="1" noChangeAspect="1" noTextEdit="1"/>
          </p:cNvSpPr>
          <p:nvPr>
            <p:ph type="sldImg"/>
          </p:nvPr>
        </p:nvSpPr>
        <p:spPr>
          <a:ln/>
        </p:spPr>
      </p:sp>
      <p:sp>
        <p:nvSpPr>
          <p:cNvPr id="129027" name="Notes Placeholder 2"/>
          <p:cNvSpPr>
            <a:spLocks noGrp="1"/>
          </p:cNvSpPr>
          <p:nvPr>
            <p:ph type="body" idx="1"/>
          </p:nvPr>
        </p:nvSpPr>
        <p:spPr>
          <a:noFill/>
        </p:spPr>
        <p:txBody>
          <a:bodyPr/>
          <a:lstStyle/>
          <a:p>
            <a:endParaRPr lang="en-US" altLang="en-US" smtClean="0"/>
          </a:p>
        </p:txBody>
      </p:sp>
      <p:sp>
        <p:nvSpPr>
          <p:cNvPr id="129028"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9029"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8B8713B-5CD2-4E67-A2EA-EF566D183541}" type="slidenum">
              <a:rPr lang="en-GB" altLang="en-US" smtClean="0">
                <a:solidFill>
                  <a:schemeClr val="tx1"/>
                </a:solidFill>
              </a:rPr>
              <a:pPr/>
              <a:t>5</a:t>
            </a:fld>
            <a:endParaRPr lang="en-GB" altLang="en-US" smtClean="0">
              <a:solidFill>
                <a:schemeClr val="tx1"/>
              </a:solidFill>
            </a:endParaRPr>
          </a:p>
        </p:txBody>
      </p:sp>
    </p:spTree>
    <p:extLst>
      <p:ext uri="{BB962C8B-B14F-4D97-AF65-F5344CB8AC3E}">
        <p14:creationId xmlns:p14="http://schemas.microsoft.com/office/powerpoint/2010/main" val="2868362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p:cNvSpPr>
            <a:spLocks noGrp="1" noRot="1" noChangeAspect="1" noTextEdit="1"/>
          </p:cNvSpPr>
          <p:nvPr>
            <p:ph type="sldImg"/>
          </p:nvPr>
        </p:nvSpPr>
        <p:spPr>
          <a:ln/>
        </p:spPr>
      </p:sp>
      <p:sp>
        <p:nvSpPr>
          <p:cNvPr id="124931" name="Notes Placeholder 2"/>
          <p:cNvSpPr>
            <a:spLocks noGrp="1"/>
          </p:cNvSpPr>
          <p:nvPr>
            <p:ph type="body" idx="1"/>
          </p:nvPr>
        </p:nvSpPr>
        <p:spPr>
          <a:noFill/>
        </p:spPr>
        <p:txBody>
          <a:bodyPr/>
          <a:lstStyle/>
          <a:p>
            <a:endParaRPr lang="en-US" altLang="en-US" smtClean="0"/>
          </a:p>
        </p:txBody>
      </p:sp>
      <p:sp>
        <p:nvSpPr>
          <p:cNvPr id="12493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493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F9EED6B6-6B30-48B4-98A5-3E9283BD9059}" type="slidenum">
              <a:rPr lang="en-GB" altLang="en-US" smtClean="0">
                <a:solidFill>
                  <a:schemeClr val="tx1"/>
                </a:solidFill>
              </a:rPr>
              <a:pPr/>
              <a:t>6</a:t>
            </a:fld>
            <a:endParaRPr lang="en-GB" altLang="en-US" smtClean="0">
              <a:solidFill>
                <a:schemeClr val="tx1"/>
              </a:solidFill>
            </a:endParaRPr>
          </a:p>
        </p:txBody>
      </p:sp>
    </p:spTree>
    <p:extLst>
      <p:ext uri="{BB962C8B-B14F-4D97-AF65-F5344CB8AC3E}">
        <p14:creationId xmlns:p14="http://schemas.microsoft.com/office/powerpoint/2010/main" val="3484250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p:cNvSpPr>
            <a:spLocks noGrp="1" noRot="1" noChangeAspect="1" noTextEdit="1"/>
          </p:cNvSpPr>
          <p:nvPr>
            <p:ph type="sldImg"/>
          </p:nvPr>
        </p:nvSpPr>
        <p:spPr>
          <a:ln/>
        </p:spPr>
      </p:sp>
      <p:sp>
        <p:nvSpPr>
          <p:cNvPr id="124931" name="Notes Placeholder 2"/>
          <p:cNvSpPr>
            <a:spLocks noGrp="1"/>
          </p:cNvSpPr>
          <p:nvPr>
            <p:ph type="body" idx="1"/>
          </p:nvPr>
        </p:nvSpPr>
        <p:spPr>
          <a:noFill/>
        </p:spPr>
        <p:txBody>
          <a:bodyPr/>
          <a:lstStyle/>
          <a:p>
            <a:endParaRPr lang="en-US" altLang="en-US" smtClean="0"/>
          </a:p>
        </p:txBody>
      </p:sp>
      <p:sp>
        <p:nvSpPr>
          <p:cNvPr id="12493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493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F9EED6B6-6B30-48B4-98A5-3E9283BD9059}" type="slidenum">
              <a:rPr lang="en-GB" altLang="en-US" smtClean="0">
                <a:solidFill>
                  <a:schemeClr val="tx1"/>
                </a:solidFill>
              </a:rPr>
              <a:pPr/>
              <a:t>11</a:t>
            </a:fld>
            <a:endParaRPr lang="en-GB" altLang="en-US" smtClean="0">
              <a:solidFill>
                <a:schemeClr val="tx1"/>
              </a:solidFill>
            </a:endParaRPr>
          </a:p>
        </p:txBody>
      </p:sp>
    </p:spTree>
    <p:extLst>
      <p:ext uri="{BB962C8B-B14F-4D97-AF65-F5344CB8AC3E}">
        <p14:creationId xmlns:p14="http://schemas.microsoft.com/office/powerpoint/2010/main" val="2318354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a:ln/>
        </p:spPr>
      </p:sp>
      <p:sp>
        <p:nvSpPr>
          <p:cNvPr id="128003"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2800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9823BFC-3BB2-407A-A453-2FA86F23E5DD}" type="slidenum">
              <a:rPr lang="en-GB" altLang="en-US"/>
              <a:pPr eaLnBrk="1" hangingPunct="1">
                <a:spcBef>
                  <a:spcPct val="0"/>
                </a:spcBef>
              </a:pPr>
              <a:t>29</a:t>
            </a:fld>
            <a:endParaRPr lang="en-GB" altLang="en-US"/>
          </a:p>
        </p:txBody>
      </p:sp>
    </p:spTree>
    <p:extLst>
      <p:ext uri="{BB962C8B-B14F-4D97-AF65-F5344CB8AC3E}">
        <p14:creationId xmlns:p14="http://schemas.microsoft.com/office/powerpoint/2010/main" val="4248257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1567D7E-9FEE-4088-9701-686E67961A05}" type="slidenum">
              <a:rPr lang="en-GB" altLang="en-US" smtClean="0">
                <a:solidFill>
                  <a:schemeClr val="tx1"/>
                </a:solidFill>
              </a:rPr>
              <a:pPr/>
              <a:t>42</a:t>
            </a:fld>
            <a:endParaRPr lang="en-GB" altLang="en-US" smtClean="0">
              <a:solidFill>
                <a:schemeClr val="tx1"/>
              </a:solidFill>
            </a:endParaRPr>
          </a:p>
        </p:txBody>
      </p:sp>
      <p:sp>
        <p:nvSpPr>
          <p:cNvPr id="154627" name="Rectangle 2"/>
          <p:cNvSpPr>
            <a:spLocks noGrp="1" noRot="1" noChangeAspect="1" noChangeArrowheads="1" noTextEdit="1"/>
          </p:cNvSpPr>
          <p:nvPr>
            <p:ph type="sldImg"/>
          </p:nvPr>
        </p:nvSpPr>
        <p:spPr>
          <a:ln/>
        </p:spPr>
      </p:sp>
      <p:sp>
        <p:nvSpPr>
          <p:cNvPr id="154628"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90429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9621ABD-B786-4179-9D8E-154720BA3280}" type="slidenum">
              <a:rPr lang="en-GB" altLang="en-US" smtClean="0">
                <a:solidFill>
                  <a:schemeClr val="tx1"/>
                </a:solidFill>
              </a:rPr>
              <a:pPr/>
              <a:t>49</a:t>
            </a:fld>
            <a:endParaRPr lang="en-GB" altLang="en-US" smtClean="0">
              <a:solidFill>
                <a:schemeClr val="tx1"/>
              </a:solidFill>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2222331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p:cNvSpPr>
            <a:spLocks noGrp="1" noChangeArrowheads="1"/>
          </p:cNvSpPr>
          <p:nvPr>
            <p:ph type="sldNum" sz="quarter" idx="5"/>
          </p:nvPr>
        </p:nvSpPr>
        <p:spPr>
          <a:ln/>
        </p:spPr>
        <p:txBody>
          <a:bodyPr/>
          <a:lstStyle/>
          <a:p>
            <a:fld id="{B7B10A17-EA13-4A38-B799-D3E7AE09610C}" type="slidenum">
              <a:rPr lang="en-GB" altLang="en-US"/>
              <a:pPr/>
              <a:t>50</a:t>
            </a:fld>
            <a:endParaRPr lang="en-GB" altLang="en-US"/>
          </a:p>
        </p:txBody>
      </p:sp>
      <p:sp>
        <p:nvSpPr>
          <p:cNvPr id="1385474" name="Rectangle 2"/>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645056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58A0D46-B013-400D-8DA4-94A08BD860E3}" type="slidenum">
              <a:rPr lang="en-GB" altLang="en-US" smtClean="0">
                <a:solidFill>
                  <a:schemeClr val="tx1"/>
                </a:solidFill>
              </a:rPr>
              <a:pPr/>
              <a:t>51</a:t>
            </a:fld>
            <a:endParaRPr lang="en-GB" altLang="en-US" smtClean="0">
              <a:solidFill>
                <a:schemeClr val="tx1"/>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3606648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21064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F070A7B3-6521-4DCA-87E5-044747A908C1}"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99811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24470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74734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0081942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E1037C31-9E7A-4F99-8774-A0E530DE1A42}" type="datetimeFigureOut">
              <a:rPr lang="en-US" smtClean="0"/>
              <a:t>11/9/2020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93545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278504F-A551-4DE0-9316-4DCD1D8CC752}" type="datetimeFigureOut">
              <a:rPr lang="en-US" smtClean="0"/>
              <a:t>11/9/2020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663528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D1BE4249-C0D0-4B06-8692-E8BB871AF643}" type="datetimeFigureOut">
              <a:rPr lang="en-US" smtClean="0"/>
              <a:t>11/9/2020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142279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91231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6590947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475521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421278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5759402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2869289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60EA64-D806-43AC-9DF2-F8C432F32B4C}" type="datetimeFigureOut">
              <a:rPr lang="en-US" smtClean="0"/>
              <a:t>11/9/2020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2243944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12645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995634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7_Slide_one_image">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6" y="1378015"/>
            <a:ext cx="7711201" cy="4554536"/>
          </a:xfrm>
          <a:prstGeom prst="rect">
            <a:avLst/>
          </a:prstGeom>
        </p:spPr>
        <p:txBody>
          <a:bodyPr lIns="0" tIns="0" rIns="0" bIns="0">
            <a:noAutofit/>
          </a:bodyPr>
          <a:lstStyle>
            <a:lvl1pPr marL="135000" indent="-135000">
              <a:lnSpc>
                <a:spcPct val="100000"/>
              </a:lnSpc>
              <a:spcBef>
                <a:spcPts val="900"/>
              </a:spcBef>
              <a:buClr>
                <a:srgbClr val="002744"/>
              </a:buClr>
              <a:buFont typeface="Arial" charset="0"/>
              <a:buChar char="•"/>
              <a:tabLst/>
              <a:defRPr sz="1350" b="0" i="0">
                <a:solidFill>
                  <a:srgbClr val="002744"/>
                </a:solidFill>
                <a:latin typeface="+mn-lt"/>
                <a:ea typeface="Arial" charset="0"/>
                <a:cs typeface="Arial" charset="0"/>
              </a:defRPr>
            </a:lvl1pPr>
            <a:lvl2pPr marL="270000" indent="-135000">
              <a:lnSpc>
                <a:spcPct val="100000"/>
              </a:lnSpc>
              <a:spcBef>
                <a:spcPts val="113"/>
              </a:spcBef>
              <a:buFont typeface=".HelveticaNeueDeskInterface-Regular" charset="0"/>
              <a:buChar char="–"/>
              <a:tabLst/>
              <a:defRPr sz="1200" b="0" i="0">
                <a:solidFill>
                  <a:schemeClr val="tx2"/>
                </a:solidFill>
                <a:latin typeface="+mn-lt"/>
                <a:ea typeface="Arial" charset="0"/>
                <a:cs typeface="Arial" charset="0"/>
              </a:defRPr>
            </a:lvl2pPr>
            <a:lvl3pPr marL="405000" indent="-135000">
              <a:lnSpc>
                <a:spcPct val="100000"/>
              </a:lnSpc>
              <a:spcBef>
                <a:spcPts val="113"/>
              </a:spcBef>
              <a:buClr>
                <a:schemeClr val="tx1"/>
              </a:buClr>
              <a:buFont typeface=".HelveticaNeueDeskInterface-Regular" charset="0"/>
              <a:buChar char="–"/>
              <a:tabLst/>
              <a:defRPr sz="1050" b="0" i="0">
                <a:solidFill>
                  <a:schemeClr val="tx2"/>
                </a:solidFill>
                <a:latin typeface="+mn-lt"/>
                <a:ea typeface="Arial" charset="0"/>
                <a:cs typeface="Arial" charset="0"/>
              </a:defRPr>
            </a:lvl3pPr>
            <a:lvl4pPr marL="540000" indent="-135000">
              <a:lnSpc>
                <a:spcPct val="100000"/>
              </a:lnSpc>
              <a:spcBef>
                <a:spcPts val="113"/>
              </a:spcBef>
              <a:buClr>
                <a:schemeClr val="tx1"/>
              </a:buClr>
              <a:buFont typeface=".HelveticaNeueDeskInterface-Regular" charset="0"/>
              <a:buChar char="–"/>
              <a:tabLst/>
              <a:defRPr sz="900" b="0" i="0">
                <a:solidFill>
                  <a:srgbClr val="000000"/>
                </a:solidFill>
                <a:latin typeface="+mn-lt"/>
                <a:ea typeface="Arial" charset="0"/>
                <a:cs typeface="Arial" charset="0"/>
              </a:defRPr>
            </a:lvl4pPr>
            <a:lvl5pPr marL="675000" indent="-135000">
              <a:lnSpc>
                <a:spcPct val="100000"/>
              </a:lnSpc>
              <a:spcBef>
                <a:spcPts val="113"/>
              </a:spcBef>
              <a:buClr>
                <a:schemeClr val="tx1"/>
              </a:buClr>
              <a:buFont typeface=".HelveticaNeueDeskInterface-Regular" charset="0"/>
              <a:buChar char="–"/>
              <a:tabLst/>
              <a:defRPr sz="750" b="0" i="0">
                <a:solidFill>
                  <a:srgbClr val="000000"/>
                </a:solidFill>
                <a:latin typeface="+mn-lt"/>
                <a:ea typeface="Arial" charset="0"/>
                <a:cs typeface="Arial"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7" name="Picture Placeholder 6"/>
          <p:cNvSpPr>
            <a:spLocks noGrp="1"/>
          </p:cNvSpPr>
          <p:nvPr>
            <p:ph type="pic" sz="quarter" idx="12"/>
          </p:nvPr>
        </p:nvSpPr>
        <p:spPr>
          <a:xfrm>
            <a:off x="8202614" y="1378013"/>
            <a:ext cx="3654988" cy="4554536"/>
          </a:xfrm>
          <a:prstGeom prst="rect">
            <a:avLst/>
          </a:prstGeom>
          <a:solidFill>
            <a:schemeClr val="bg1">
              <a:lumMod val="95000"/>
            </a:schemeClr>
          </a:solidFill>
        </p:spPr>
        <p:txBody>
          <a:bodyPr>
            <a:normAutofit/>
          </a:bodyPr>
          <a:lstStyle>
            <a:lvl1pPr>
              <a:defRPr sz="719">
                <a:latin typeface="+mn-lt"/>
              </a:defRPr>
            </a:lvl1pPr>
          </a:lstStyle>
          <a:p>
            <a:r>
              <a:rPr lang="en-US" smtClean="0"/>
              <a:t>Click icon to add picture</a:t>
            </a:r>
            <a:endParaRPr lang="en-GB"/>
          </a:p>
        </p:txBody>
      </p:sp>
      <p:sp>
        <p:nvSpPr>
          <p:cNvPr id="9" name="Slide Number Placeholder 4"/>
          <p:cNvSpPr>
            <a:spLocks noGrp="1"/>
          </p:cNvSpPr>
          <p:nvPr>
            <p:ph type="sldNum" sz="quarter" idx="4"/>
          </p:nvPr>
        </p:nvSpPr>
        <p:spPr>
          <a:xfrm>
            <a:off x="342014" y="6396578"/>
            <a:ext cx="311143" cy="241195"/>
          </a:xfrm>
          <a:prstGeom prst="rect">
            <a:avLst/>
          </a:prstGeom>
        </p:spPr>
        <p:txBody>
          <a:bodyPr vert="horz" lIns="0" tIns="0" rIns="0" bIns="0" rtlCol="0" anchor="t" anchorCtr="0"/>
          <a:lstStyle>
            <a:lvl1pPr algn="l">
              <a:defRPr sz="750">
                <a:solidFill>
                  <a:schemeClr val="bg2"/>
                </a:solidFill>
              </a:defRPr>
            </a:lvl1pPr>
          </a:lstStyle>
          <a:p>
            <a:fld id="{9221EE05-DF49-0F4C-94AA-85789884FEFB}" type="slidenum">
              <a:rPr lang="en-US" smtClean="0"/>
              <a:pPr/>
              <a:t>‹#›</a:t>
            </a:fld>
            <a:endParaRPr lang="en-US" dirty="0"/>
          </a:p>
        </p:txBody>
      </p:sp>
      <p:sp>
        <p:nvSpPr>
          <p:cNvPr id="10" name="Title Placeholder 1"/>
          <p:cNvSpPr>
            <a:spLocks noGrp="1"/>
          </p:cNvSpPr>
          <p:nvPr>
            <p:ph type="title"/>
          </p:nvPr>
        </p:nvSpPr>
        <p:spPr>
          <a:xfrm>
            <a:off x="342003" y="532438"/>
            <a:ext cx="11508685" cy="511245"/>
          </a:xfrm>
          <a:prstGeom prst="rect">
            <a:avLst/>
          </a:prstGeom>
        </p:spPr>
        <p:txBody>
          <a:bodyPr vert="horz" lIns="0" tIns="0" rIns="0" bIns="0" rtlCol="0" anchor="b" anchorCtr="0">
            <a:normAutofit/>
          </a:bodyPr>
          <a:lstStyle/>
          <a:p>
            <a:r>
              <a:rPr lang="en-US" noProof="0" smtClean="0"/>
              <a:t>Click to edit Master title style</a:t>
            </a:r>
            <a:endParaRPr lang="en-GB" noProof="0" dirty="0"/>
          </a:p>
        </p:txBody>
      </p:sp>
      <p:sp>
        <p:nvSpPr>
          <p:cNvPr id="11" name="Footer Placeholder 3"/>
          <p:cNvSpPr>
            <a:spLocks noGrp="1"/>
          </p:cNvSpPr>
          <p:nvPr>
            <p:ph type="ftr" sz="quarter" idx="3"/>
          </p:nvPr>
        </p:nvSpPr>
        <p:spPr>
          <a:xfrm>
            <a:off x="592418" y="6396578"/>
            <a:ext cx="4825735" cy="241195"/>
          </a:xfrm>
          <a:prstGeom prst="rect">
            <a:avLst/>
          </a:prstGeom>
        </p:spPr>
        <p:txBody>
          <a:bodyPr vert="horz" lIns="0" tIns="0" rIns="0" bIns="0" rtlCol="0" anchor="t" anchorCtr="0"/>
          <a:lstStyle>
            <a:lvl1pPr algn="l">
              <a:defRPr sz="750">
                <a:solidFill>
                  <a:schemeClr val="bg2"/>
                </a:solidFill>
              </a:defRPr>
            </a:lvl1pPr>
          </a:lstStyle>
          <a:p>
            <a:r>
              <a:rPr lang="en-GB" dirty="0" smtClean="0"/>
              <a:t>Chemistry of Fireworks | </a:t>
            </a:r>
            <a:r>
              <a:rPr lang="en-GB" dirty="0" err="1" smtClean="0"/>
              <a:t>Benenden</a:t>
            </a:r>
            <a:r>
              <a:rPr lang="en-GB" dirty="0" smtClean="0"/>
              <a:t> School | May 2020 </a:t>
            </a:r>
            <a:endParaRPr lang="en-US" dirty="0"/>
          </a:p>
        </p:txBody>
      </p:sp>
    </p:spTree>
    <p:extLst>
      <p:ext uri="{BB962C8B-B14F-4D97-AF65-F5344CB8AC3E}">
        <p14:creationId xmlns:p14="http://schemas.microsoft.com/office/powerpoint/2010/main" val="2847811273"/>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60EA64-D806-43AC-9DF2-F8C432F32B4C}" type="datetimeFigureOut">
              <a:rPr lang="en-US" smtClean="0"/>
              <a:t>11/9/2020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0438529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en.wikipedia.org/wiki/Aufbau_principle"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image" Target="../media/image20.png"/><Relationship Id="rId1" Type="http://schemas.openxmlformats.org/officeDocument/2006/relationships/slideLayout" Target="../slideLayouts/slideLayout6.xml"/><Relationship Id="rId6" Type="http://schemas.openxmlformats.org/officeDocument/2006/relationships/image" Target="../media/image24.gif"/><Relationship Id="rId5" Type="http://schemas.openxmlformats.org/officeDocument/2006/relationships/image" Target="../media/image23.gif"/><Relationship Id="rId4" Type="http://schemas.openxmlformats.org/officeDocument/2006/relationships/image" Target="../media/image22.gi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8.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6.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6.xml"/><Relationship Id="rId5" Type="http://schemas.openxmlformats.org/officeDocument/2006/relationships/image" Target="../media/image47.jpeg"/><Relationship Id="rId4" Type="http://schemas.openxmlformats.org/officeDocument/2006/relationships/image" Target="../media/image46.jpeg"/></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6.xml"/><Relationship Id="rId5" Type="http://schemas.openxmlformats.org/officeDocument/2006/relationships/image" Target="../media/image53.jpeg"/><Relationship Id="rId4" Type="http://schemas.openxmlformats.org/officeDocument/2006/relationships/image" Target="../media/image52.jpeg"/></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6.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gif"/><Relationship Id="rId1" Type="http://schemas.openxmlformats.org/officeDocument/2006/relationships/slideLayout" Target="../slideLayouts/slideLayout2.xml"/><Relationship Id="rId4" Type="http://schemas.openxmlformats.org/officeDocument/2006/relationships/image" Target="../media/image66.gif"/></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Chemistry</a:t>
            </a:r>
            <a:endParaRPr lang="en-GB" dirty="0"/>
          </a:p>
        </p:txBody>
      </p:sp>
      <p:sp>
        <p:nvSpPr>
          <p:cNvPr id="3" name="Subtitle 2"/>
          <p:cNvSpPr>
            <a:spLocks noGrp="1"/>
          </p:cNvSpPr>
          <p:nvPr>
            <p:ph type="subTitle" idx="1"/>
          </p:nvPr>
        </p:nvSpPr>
        <p:spPr/>
        <p:txBody>
          <a:bodyPr/>
          <a:lstStyle/>
          <a:p>
            <a:r>
              <a:rPr lang="en-GB" dirty="0" smtClean="0"/>
              <a:t>Back to the Future</a:t>
            </a:r>
            <a:endParaRPr lang="en-GB" dirty="0"/>
          </a:p>
        </p:txBody>
      </p:sp>
    </p:spTree>
    <p:extLst>
      <p:ext uri="{BB962C8B-B14F-4D97-AF65-F5344CB8AC3E}">
        <p14:creationId xmlns:p14="http://schemas.microsoft.com/office/powerpoint/2010/main" val="3455685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a:xfrm>
            <a:off x="1104293" y="1473978"/>
            <a:ext cx="8946541" cy="4195481"/>
          </a:xfrm>
        </p:spPr>
        <p:txBody>
          <a:bodyPr>
            <a:normAutofit fontScale="85000" lnSpcReduction="20000"/>
          </a:bodyPr>
          <a:lstStyle/>
          <a:p>
            <a:r>
              <a:rPr lang="en-GB" dirty="0" smtClean="0"/>
              <a:t>Going back over this stuff I’m travelling back to 1974! It’s difficult to remember how this stuff was taught to me and what made it “Stick”.</a:t>
            </a:r>
          </a:p>
          <a:p>
            <a:r>
              <a:rPr lang="en-GB" dirty="0" smtClean="0"/>
              <a:t>Like so many things, you learn stuff and to a certain extent what you’ve learnt becomes “reflex”. You learn to walk and later run. You can be coached to run better, but the basics must be there. ……..but you never go back to the first lesson…….maybe we should sometimes.</a:t>
            </a:r>
          </a:p>
          <a:p>
            <a:r>
              <a:rPr lang="en-GB" dirty="0" smtClean="0"/>
              <a:t>Chemistry is all around us. You drive a car with an internal combustion engine. Chemistry. An electric car? Chemistry. You burn the toast? Chemistry. Water freezes, snow falls, ice melts, Chemistry. Enjoying that glass of beer, wine or wee dram? Chemistry.</a:t>
            </a:r>
          </a:p>
          <a:p>
            <a:r>
              <a:rPr lang="en-GB" dirty="0" smtClean="0"/>
              <a:t>Your body is a marvel of chemical reactions. You are effectively a wonderful machine for burning calories, with the oxygen you’ve taken from the air and then expelling the carbon dioxide and water as combustion products…….</a:t>
            </a:r>
            <a:r>
              <a:rPr lang="en-GB" dirty="0" err="1" smtClean="0"/>
              <a:t>Ahhh</a:t>
            </a:r>
            <a:r>
              <a:rPr lang="en-GB" dirty="0" smtClean="0"/>
              <a:t>! COMBUSTION! A wonderful part of chemical science.</a:t>
            </a:r>
          </a:p>
          <a:p>
            <a:r>
              <a:rPr lang="en-GB" dirty="0" smtClean="0"/>
              <a:t>We need a structure to help us understand how all this chemistry takes place!</a:t>
            </a:r>
          </a:p>
          <a:p>
            <a:r>
              <a:rPr lang="en-GB" dirty="0" smtClean="0"/>
              <a:t>Enter:- THE PERIODIC TABLE.</a:t>
            </a:r>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33455442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22289"/>
            <a:ext cx="8229600" cy="744537"/>
          </a:xfrm>
        </p:spPr>
        <p:txBody>
          <a:bodyPr>
            <a:normAutofit/>
          </a:bodyPr>
          <a:lstStyle/>
          <a:p>
            <a:pPr>
              <a:defRPr/>
            </a:pPr>
            <a:r>
              <a:rPr lang="en-GB" sz="3323" dirty="0"/>
              <a:t>Periodic Table</a:t>
            </a:r>
          </a:p>
        </p:txBody>
      </p:sp>
      <p:sp>
        <p:nvSpPr>
          <p:cNvPr id="3" name="Slide Number Placeholder 2"/>
          <p:cNvSpPr>
            <a:spLocks noGrp="1"/>
          </p:cNvSpPr>
          <p:nvPr>
            <p:ph type="sldNum" sz="quarter" idx="4294967295"/>
          </p:nvPr>
        </p:nvSpPr>
        <p:spPr>
          <a:xfrm>
            <a:off x="1524000" y="0"/>
            <a:ext cx="0" cy="0"/>
          </a:xfrm>
        </p:spPr>
        <p:txBody>
          <a:bodyPr/>
          <a:lstStyle/>
          <a:p>
            <a:pPr>
              <a:defRPr/>
            </a:pPr>
            <a:fld id="{CAEDF040-8DD7-4D0F-B12B-880B9C7FCCC4}" type="slidenum">
              <a:rPr lang="en-GB" sz="1477" b="1">
                <a:solidFill>
                  <a:schemeClr val="tx1"/>
                </a:solidFill>
              </a:rPr>
              <a:pPr>
                <a:defRPr/>
              </a:pPr>
              <a:t>3</a:t>
            </a:fld>
            <a:endParaRPr lang="en-GB" sz="1477" b="1" dirty="0">
              <a:solidFill>
                <a:schemeClr val="tx1"/>
              </a:solidFill>
            </a:endParaRPr>
          </a:p>
        </p:txBody>
      </p:sp>
      <p:sp>
        <p:nvSpPr>
          <p:cNvPr id="123908"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4s3d4p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37"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3944"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47"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53"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3961"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3966"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68"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50251" y="3562351"/>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89"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80023" y="4027489"/>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3999"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1"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73908" y="2139951"/>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8"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15"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2"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9"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4038"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4039"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15844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3"/>
          <p:cNvSpPr>
            <a:spLocks noChangeArrowheads="1"/>
          </p:cNvSpPr>
          <p:nvPr/>
        </p:nvSpPr>
        <p:spPr bwMode="auto">
          <a:xfrm>
            <a:off x="2635250" y="1736726"/>
            <a:ext cx="3825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5" name="Rectangle 212"/>
          <p:cNvSpPr>
            <a:spLocks noChangeArrowheads="1"/>
          </p:cNvSpPr>
          <p:nvPr/>
        </p:nvSpPr>
        <p:spPr bwMode="auto">
          <a:xfrm>
            <a:off x="7867651" y="21875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6" name="Rectangle 213"/>
          <p:cNvSpPr>
            <a:spLocks noChangeArrowheads="1"/>
          </p:cNvSpPr>
          <p:nvPr/>
        </p:nvSpPr>
        <p:spPr bwMode="auto">
          <a:xfrm>
            <a:off x="8261350" y="2174876"/>
            <a:ext cx="3444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7" name="Rectangle 214"/>
          <p:cNvSpPr>
            <a:spLocks noChangeArrowheads="1"/>
          </p:cNvSpPr>
          <p:nvPr/>
        </p:nvSpPr>
        <p:spPr bwMode="auto">
          <a:xfrm>
            <a:off x="8678864" y="218757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1981200" y="522289"/>
            <a:ext cx="8229600" cy="744537"/>
          </a:xfrm>
        </p:spPr>
        <p:txBody>
          <a:bodyPr>
            <a:normAutofit/>
          </a:bodyPr>
          <a:lstStyle/>
          <a:p>
            <a:pPr>
              <a:defRPr/>
            </a:pPr>
            <a:r>
              <a:rPr lang="en-GB" sz="3323" dirty="0"/>
              <a:t>Periodic Table, Propellant and HE</a:t>
            </a:r>
          </a:p>
        </p:txBody>
      </p:sp>
      <p:sp>
        <p:nvSpPr>
          <p:cNvPr id="125961"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3" y="3095625"/>
            <a:ext cx="668774" cy="433324"/>
          </a:xfrm>
          <a:prstGeom prst="rect">
            <a:avLst/>
          </a:prstGeom>
          <a:noFill/>
        </p:spPr>
        <p:txBody>
          <a:bodyPr wrap="none">
            <a:spAutoFit/>
          </a:bodyPr>
          <a:lstStyle/>
          <a:p>
            <a:pPr algn="ctr">
              <a:defRPr/>
            </a:pPr>
            <a:r>
              <a:rPr lang="en-GB" sz="1108" dirty="0"/>
              <a:t>4</a:t>
            </a:r>
          </a:p>
          <a:p>
            <a:pPr algn="ctr">
              <a:defRPr/>
            </a:pPr>
            <a:r>
              <a:rPr lang="en-GB" sz="1108" dirty="0" smtClean="0"/>
              <a:t>4s3d4p</a:t>
            </a:r>
            <a:endParaRPr lang="en-GB" sz="1108" dirty="0"/>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5990"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5997"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00"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06"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6014"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6019"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21"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50251" y="3562351"/>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42"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80023" y="4027489"/>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6052"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54"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73908" y="2139951"/>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61"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68"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40534" y="2646364"/>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75"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82"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6091"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6092"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52711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33"/>
          <p:cNvSpPr>
            <a:spLocks noChangeArrowheads="1"/>
          </p:cNvSpPr>
          <p:nvPr/>
        </p:nvSpPr>
        <p:spPr bwMode="auto">
          <a:xfrm>
            <a:off x="7442201" y="21923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3" name="Rectangle 216"/>
          <p:cNvSpPr>
            <a:spLocks noChangeArrowheads="1"/>
          </p:cNvSpPr>
          <p:nvPr/>
        </p:nvSpPr>
        <p:spPr bwMode="auto">
          <a:xfrm>
            <a:off x="2674939" y="26844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4" name="Rectangle 217"/>
          <p:cNvSpPr>
            <a:spLocks noChangeArrowheads="1"/>
          </p:cNvSpPr>
          <p:nvPr/>
        </p:nvSpPr>
        <p:spPr bwMode="auto">
          <a:xfrm>
            <a:off x="2682876" y="3146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5" name="Rectangle 219"/>
          <p:cNvSpPr>
            <a:spLocks noChangeArrowheads="1"/>
          </p:cNvSpPr>
          <p:nvPr/>
        </p:nvSpPr>
        <p:spPr bwMode="auto">
          <a:xfrm>
            <a:off x="2676526" y="40671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6" name="Rectangle 220"/>
          <p:cNvSpPr>
            <a:spLocks noChangeArrowheads="1"/>
          </p:cNvSpPr>
          <p:nvPr/>
        </p:nvSpPr>
        <p:spPr bwMode="auto">
          <a:xfrm>
            <a:off x="3070226" y="40624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7" name="Rectangle 221"/>
          <p:cNvSpPr>
            <a:spLocks noChangeArrowheads="1"/>
          </p:cNvSpPr>
          <p:nvPr/>
        </p:nvSpPr>
        <p:spPr bwMode="auto">
          <a:xfrm>
            <a:off x="3062289" y="36115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8" name="Rectangle 222"/>
          <p:cNvSpPr>
            <a:spLocks noChangeArrowheads="1"/>
          </p:cNvSpPr>
          <p:nvPr/>
        </p:nvSpPr>
        <p:spPr bwMode="auto">
          <a:xfrm>
            <a:off x="3068638" y="31480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9" name="Rectangle 224"/>
          <p:cNvSpPr>
            <a:spLocks noChangeArrowheads="1"/>
          </p:cNvSpPr>
          <p:nvPr/>
        </p:nvSpPr>
        <p:spPr bwMode="auto">
          <a:xfrm>
            <a:off x="3068638" y="26781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0" name="Rectangle 225"/>
          <p:cNvSpPr>
            <a:spLocks noChangeArrowheads="1"/>
          </p:cNvSpPr>
          <p:nvPr/>
        </p:nvSpPr>
        <p:spPr bwMode="auto">
          <a:xfrm>
            <a:off x="3868739" y="31480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1" name="Rectangle 226"/>
          <p:cNvSpPr>
            <a:spLocks noChangeArrowheads="1"/>
          </p:cNvSpPr>
          <p:nvPr/>
        </p:nvSpPr>
        <p:spPr bwMode="auto">
          <a:xfrm>
            <a:off x="3868739" y="36052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2" name="Rectangle 227"/>
          <p:cNvSpPr>
            <a:spLocks noChangeArrowheads="1"/>
          </p:cNvSpPr>
          <p:nvPr/>
        </p:nvSpPr>
        <p:spPr bwMode="auto">
          <a:xfrm>
            <a:off x="3856039" y="40687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3" name="Rectangle 228"/>
          <p:cNvSpPr>
            <a:spLocks noChangeArrowheads="1"/>
          </p:cNvSpPr>
          <p:nvPr/>
        </p:nvSpPr>
        <p:spPr bwMode="auto">
          <a:xfrm>
            <a:off x="4675189" y="31511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4" name="Rectangle 229"/>
          <p:cNvSpPr>
            <a:spLocks noChangeArrowheads="1"/>
          </p:cNvSpPr>
          <p:nvPr/>
        </p:nvSpPr>
        <p:spPr bwMode="auto">
          <a:xfrm>
            <a:off x="505618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5" name="Rectangle 230"/>
          <p:cNvSpPr>
            <a:spLocks noChangeArrowheads="1"/>
          </p:cNvSpPr>
          <p:nvPr/>
        </p:nvSpPr>
        <p:spPr bwMode="auto">
          <a:xfrm>
            <a:off x="54689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6" name="Rectangle 231"/>
          <p:cNvSpPr>
            <a:spLocks noChangeArrowheads="1"/>
          </p:cNvSpPr>
          <p:nvPr/>
        </p:nvSpPr>
        <p:spPr bwMode="auto">
          <a:xfrm>
            <a:off x="66627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7" name="Rectangle 232"/>
          <p:cNvSpPr>
            <a:spLocks noChangeArrowheads="1"/>
          </p:cNvSpPr>
          <p:nvPr/>
        </p:nvSpPr>
        <p:spPr bwMode="auto">
          <a:xfrm>
            <a:off x="7061201"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8" name="Rectangle 234"/>
          <p:cNvSpPr>
            <a:spLocks noChangeArrowheads="1"/>
          </p:cNvSpPr>
          <p:nvPr/>
        </p:nvSpPr>
        <p:spPr bwMode="auto">
          <a:xfrm>
            <a:off x="7448551" y="26733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9" name="Rectangle 235"/>
          <p:cNvSpPr>
            <a:spLocks noChangeArrowheads="1"/>
          </p:cNvSpPr>
          <p:nvPr/>
        </p:nvSpPr>
        <p:spPr bwMode="auto">
          <a:xfrm>
            <a:off x="7842251" y="26543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0" name="Rectangle 236"/>
          <p:cNvSpPr>
            <a:spLocks noChangeArrowheads="1"/>
          </p:cNvSpPr>
          <p:nvPr/>
        </p:nvSpPr>
        <p:spPr bwMode="auto">
          <a:xfrm>
            <a:off x="8242301" y="26606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1" name="Rectangle 238"/>
          <p:cNvSpPr>
            <a:spLocks noChangeArrowheads="1"/>
          </p:cNvSpPr>
          <p:nvPr/>
        </p:nvSpPr>
        <p:spPr bwMode="auto">
          <a:xfrm>
            <a:off x="9040814" y="21844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2" name="Rectangle 239"/>
          <p:cNvSpPr>
            <a:spLocks noChangeArrowheads="1"/>
          </p:cNvSpPr>
          <p:nvPr/>
        </p:nvSpPr>
        <p:spPr bwMode="auto">
          <a:xfrm>
            <a:off x="9053514" y="26670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3" name="Rectangle 240"/>
          <p:cNvSpPr>
            <a:spLocks noChangeArrowheads="1"/>
          </p:cNvSpPr>
          <p:nvPr/>
        </p:nvSpPr>
        <p:spPr bwMode="auto">
          <a:xfrm>
            <a:off x="7848601" y="40497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4" name="Rectangle 241"/>
          <p:cNvSpPr>
            <a:spLocks noChangeArrowheads="1"/>
          </p:cNvSpPr>
          <p:nvPr/>
        </p:nvSpPr>
        <p:spPr bwMode="auto">
          <a:xfrm>
            <a:off x="8229601" y="4035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5" name="Rectangle 242"/>
          <p:cNvSpPr>
            <a:spLocks noChangeArrowheads="1"/>
          </p:cNvSpPr>
          <p:nvPr/>
        </p:nvSpPr>
        <p:spPr bwMode="auto">
          <a:xfrm>
            <a:off x="4668839" y="36083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6" name="Rectangle 243"/>
          <p:cNvSpPr>
            <a:spLocks noChangeArrowheads="1"/>
          </p:cNvSpPr>
          <p:nvPr/>
        </p:nvSpPr>
        <p:spPr bwMode="auto">
          <a:xfrm>
            <a:off x="4675189" y="40528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7" name="Rectangle 244"/>
          <p:cNvSpPr>
            <a:spLocks noChangeArrowheads="1"/>
          </p:cNvSpPr>
          <p:nvPr/>
        </p:nvSpPr>
        <p:spPr bwMode="auto">
          <a:xfrm>
            <a:off x="6662739" y="35956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8" name="Rectangle 3"/>
          <p:cNvSpPr>
            <a:spLocks noChangeArrowheads="1"/>
          </p:cNvSpPr>
          <p:nvPr/>
        </p:nvSpPr>
        <p:spPr bwMode="auto">
          <a:xfrm>
            <a:off x="2635250" y="1736726"/>
            <a:ext cx="3825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9" name="Rectangle 212"/>
          <p:cNvSpPr>
            <a:spLocks noChangeArrowheads="1"/>
          </p:cNvSpPr>
          <p:nvPr/>
        </p:nvSpPr>
        <p:spPr bwMode="auto">
          <a:xfrm>
            <a:off x="7867651" y="21875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30" name="Rectangle 213"/>
          <p:cNvSpPr>
            <a:spLocks noChangeArrowheads="1"/>
          </p:cNvSpPr>
          <p:nvPr/>
        </p:nvSpPr>
        <p:spPr bwMode="auto">
          <a:xfrm>
            <a:off x="8261350" y="2174876"/>
            <a:ext cx="3444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31" name="Rectangle 214"/>
          <p:cNvSpPr>
            <a:spLocks noChangeArrowheads="1"/>
          </p:cNvSpPr>
          <p:nvPr/>
        </p:nvSpPr>
        <p:spPr bwMode="auto">
          <a:xfrm>
            <a:off x="8678864" y="218757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32" name="Rectangle 218"/>
          <p:cNvSpPr>
            <a:spLocks noChangeArrowheads="1"/>
          </p:cNvSpPr>
          <p:nvPr/>
        </p:nvSpPr>
        <p:spPr bwMode="auto">
          <a:xfrm>
            <a:off x="8653464" y="265112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1981200" y="522289"/>
            <a:ext cx="8229600" cy="744537"/>
          </a:xfrm>
        </p:spPr>
        <p:txBody>
          <a:bodyPr>
            <a:normAutofit/>
          </a:bodyPr>
          <a:lstStyle/>
          <a:p>
            <a:pPr>
              <a:defRPr/>
            </a:pPr>
            <a:r>
              <a:rPr lang="en-GB" sz="3323" dirty="0"/>
              <a:t>Periodic Table, Pyrotechnics</a:t>
            </a:r>
          </a:p>
        </p:txBody>
      </p:sp>
      <p:sp>
        <p:nvSpPr>
          <p:cNvPr id="3" name="Slide Number Placeholder 2"/>
          <p:cNvSpPr>
            <a:spLocks noGrp="1"/>
          </p:cNvSpPr>
          <p:nvPr>
            <p:ph type="sldNum" sz="quarter" idx="4294967295"/>
          </p:nvPr>
        </p:nvSpPr>
        <p:spPr>
          <a:xfrm>
            <a:off x="1524000" y="0"/>
            <a:ext cx="0" cy="0"/>
          </a:xfrm>
        </p:spPr>
        <p:txBody>
          <a:bodyPr/>
          <a:lstStyle/>
          <a:p>
            <a:pPr>
              <a:defRPr/>
            </a:pPr>
            <a:fld id="{539FE9BB-3D7B-4CBE-A99E-D608CECE2EE7}" type="slidenum">
              <a:rPr lang="en-GB" sz="1477" b="1">
                <a:solidFill>
                  <a:schemeClr val="tx1"/>
                </a:solidFill>
              </a:rPr>
              <a:pPr>
                <a:defRPr/>
              </a:pPr>
              <a:t>5</a:t>
            </a:fld>
            <a:endParaRPr lang="en-GB" sz="1477" b="1" dirty="0">
              <a:solidFill>
                <a:schemeClr val="tx1"/>
              </a:solidFill>
            </a:endParaRPr>
          </a:p>
        </p:txBody>
      </p:sp>
      <p:sp>
        <p:nvSpPr>
          <p:cNvPr id="128035"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4s3d4p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64"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8071"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74"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80"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8088"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8093"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95"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50251" y="3562351"/>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16"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80023" y="4027489"/>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8126"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28"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59620" y="2160589"/>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35"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42"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49"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56"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8165"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8166"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96116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22289"/>
            <a:ext cx="8229600" cy="744537"/>
          </a:xfrm>
        </p:spPr>
        <p:txBody>
          <a:bodyPr>
            <a:normAutofit/>
          </a:bodyPr>
          <a:lstStyle/>
          <a:p>
            <a:pPr>
              <a:defRPr/>
            </a:pPr>
            <a:r>
              <a:rPr lang="en-GB" sz="3323" dirty="0"/>
              <a:t>Periodic Table</a:t>
            </a:r>
          </a:p>
        </p:txBody>
      </p:sp>
      <p:grpSp>
        <p:nvGrpSpPr>
          <p:cNvPr id="4" name="Group 3"/>
          <p:cNvGrpSpPr/>
          <p:nvPr/>
        </p:nvGrpSpPr>
        <p:grpSpPr>
          <a:xfrm>
            <a:off x="1970088" y="1168400"/>
            <a:ext cx="7869009" cy="5105400"/>
            <a:chOff x="1970088" y="1168400"/>
            <a:chExt cx="7869009" cy="5105400"/>
          </a:xfrm>
        </p:grpSpPr>
        <p:sp>
          <p:nvSpPr>
            <p:cNvPr id="123908"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4s3d4p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37"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3944"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47"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53"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3961"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3966"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68"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50251" y="3562351"/>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89"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80023" y="4027489"/>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3999"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1"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73908" y="2139951"/>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8"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15"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2"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9"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4038"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4039"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 name="Rectangle 4"/>
          <p:cNvSpPr/>
          <p:nvPr/>
        </p:nvSpPr>
        <p:spPr>
          <a:xfrm>
            <a:off x="5525750" y="3434875"/>
            <a:ext cx="5356614" cy="32870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You can look at the table in difference ways:-</a:t>
            </a:r>
          </a:p>
          <a:p>
            <a:pPr marL="285750" indent="-285750">
              <a:buFont typeface="Arial" panose="020B0604020202020204" pitchFamily="34" charset="0"/>
              <a:buChar char="•"/>
            </a:pPr>
            <a:r>
              <a:rPr lang="en-GB" dirty="0" smtClean="0"/>
              <a:t>As a map.</a:t>
            </a:r>
          </a:p>
          <a:p>
            <a:pPr marL="285750" indent="-285750">
              <a:buFont typeface="Arial" panose="020B0604020202020204" pitchFamily="34" charset="0"/>
              <a:buChar char="•"/>
            </a:pPr>
            <a:r>
              <a:rPr lang="en-GB" dirty="0" smtClean="0"/>
              <a:t>As an indicator of reactivity </a:t>
            </a:r>
          </a:p>
          <a:p>
            <a:pPr marL="285750" indent="-285750">
              <a:buFont typeface="Arial" panose="020B0604020202020204" pitchFamily="34" charset="0"/>
              <a:buChar char="•"/>
            </a:pPr>
            <a:r>
              <a:rPr lang="en-GB" dirty="0" smtClean="0"/>
              <a:t>As an indicator of structure…….</a:t>
            </a:r>
            <a:r>
              <a:rPr lang="en-GB" dirty="0" err="1" smtClean="0"/>
              <a:t>Ahh</a:t>
            </a:r>
            <a:r>
              <a:rPr lang="en-GB" dirty="0" smtClean="0"/>
              <a:t> structure……Lets go here!</a:t>
            </a:r>
          </a:p>
          <a:p>
            <a:pPr marL="285750" indent="-285750">
              <a:buFont typeface="Arial" panose="020B0604020202020204" pitchFamily="34" charset="0"/>
              <a:buChar char="•"/>
            </a:pPr>
            <a:r>
              <a:rPr lang="en-GB" dirty="0" smtClean="0"/>
              <a:t>But first we need some definitions!</a:t>
            </a:r>
          </a:p>
          <a:p>
            <a:pPr marL="285750" indent="-285750">
              <a:buFont typeface="Arial" panose="020B0604020202020204" pitchFamily="34" charset="0"/>
              <a:buChar char="•"/>
            </a:pPr>
            <a:r>
              <a:rPr lang="en-GB" dirty="0" smtClean="0"/>
              <a:t>What are the parts we are going to make the structure from………..?</a:t>
            </a:r>
            <a:endParaRPr lang="en-GB" dirty="0"/>
          </a:p>
        </p:txBody>
      </p:sp>
    </p:spTree>
    <p:extLst>
      <p:ext uri="{BB962C8B-B14F-4D97-AF65-F5344CB8AC3E}">
        <p14:creationId xmlns:p14="http://schemas.microsoft.com/office/powerpoint/2010/main" val="39776618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Particles of matter that matter.</a:t>
            </a:r>
            <a:endParaRPr lang="en-GB" dirty="0"/>
          </a:p>
        </p:txBody>
      </p:sp>
      <p:sp>
        <p:nvSpPr>
          <p:cNvPr id="3" name="Content Placeholder 2"/>
          <p:cNvSpPr>
            <a:spLocks noGrp="1"/>
          </p:cNvSpPr>
          <p:nvPr>
            <p:ph idx="1"/>
          </p:nvPr>
        </p:nvSpPr>
        <p:spPr>
          <a:xfrm>
            <a:off x="1029421" y="1517209"/>
            <a:ext cx="10525270" cy="4195481"/>
          </a:xfrm>
        </p:spPr>
        <p:txBody>
          <a:bodyPr>
            <a:normAutofit fontScale="92500" lnSpcReduction="10000"/>
          </a:bodyPr>
          <a:lstStyle/>
          <a:p>
            <a:r>
              <a:rPr lang="en-GB" dirty="0" smtClean="0"/>
              <a:t>Proton</a:t>
            </a:r>
          </a:p>
          <a:p>
            <a:pPr lvl="1"/>
            <a:r>
              <a:rPr lang="en-GB" dirty="0" smtClean="0"/>
              <a:t>A </a:t>
            </a:r>
            <a:r>
              <a:rPr lang="en-GB" dirty="0"/>
              <a:t>stable subatomic particle occurring in all atomic nuclei, with a </a:t>
            </a:r>
            <a:r>
              <a:rPr lang="en-GB" dirty="0" smtClean="0"/>
              <a:t>positive </a:t>
            </a:r>
            <a:r>
              <a:rPr lang="en-GB" dirty="0"/>
              <a:t>electric charge equal in magnitude </a:t>
            </a:r>
            <a:r>
              <a:rPr lang="en-GB" dirty="0" smtClean="0"/>
              <a:t>(but opposite) to </a:t>
            </a:r>
            <a:r>
              <a:rPr lang="en-GB" dirty="0"/>
              <a:t>that of an electron</a:t>
            </a:r>
            <a:r>
              <a:rPr lang="en-GB" dirty="0" smtClean="0"/>
              <a:t>.</a:t>
            </a:r>
          </a:p>
          <a:p>
            <a:r>
              <a:rPr lang="en-GB" dirty="0" smtClean="0"/>
              <a:t>Neutron</a:t>
            </a:r>
          </a:p>
          <a:p>
            <a:pPr lvl="1"/>
            <a:r>
              <a:rPr lang="en-GB" dirty="0" smtClean="0"/>
              <a:t>A </a:t>
            </a:r>
            <a:r>
              <a:rPr lang="en-GB" dirty="0"/>
              <a:t>subatomic particle of about the same mass as a proton but without an electric charge, present in all atomic nuclei except those of ordinary hydrogen</a:t>
            </a:r>
            <a:r>
              <a:rPr lang="en-GB" dirty="0" smtClean="0"/>
              <a:t>.</a:t>
            </a:r>
          </a:p>
          <a:p>
            <a:r>
              <a:rPr lang="en-GB" dirty="0" smtClean="0"/>
              <a:t>Electron</a:t>
            </a:r>
          </a:p>
          <a:p>
            <a:pPr lvl="1"/>
            <a:r>
              <a:rPr lang="en-GB" dirty="0"/>
              <a:t>A</a:t>
            </a:r>
            <a:r>
              <a:rPr lang="en-GB" dirty="0" smtClean="0"/>
              <a:t>n </a:t>
            </a:r>
            <a:r>
              <a:rPr lang="en-GB" dirty="0"/>
              <a:t>elementary particle that is a fundamental constituent of matter, having a negative charge of 1.602 × 10−19 coulombs, a mass of 9.108 × 10−31 kilograms, and spin of ½, and existing independently or as the component outside the nucleus of an atom</a:t>
            </a:r>
            <a:r>
              <a:rPr lang="en-GB" dirty="0" smtClean="0"/>
              <a:t>.</a:t>
            </a:r>
          </a:p>
          <a:p>
            <a:r>
              <a:rPr lang="en-GB" dirty="0" smtClean="0"/>
              <a:t>Quarks? Neutrinos? Higgs Boson? </a:t>
            </a:r>
            <a:r>
              <a:rPr lang="en-GB" dirty="0" err="1" smtClean="0"/>
              <a:t>Gravition</a:t>
            </a:r>
            <a:r>
              <a:rPr lang="en-GB" dirty="0" smtClean="0"/>
              <a:t>?</a:t>
            </a:r>
          </a:p>
          <a:p>
            <a:pPr lvl="1"/>
            <a:r>
              <a:rPr lang="en-GB" dirty="0" smtClean="0"/>
              <a:t>You’ll be relieved to know I’m not going there! We’re already bringing up more topics and words I’ve not defined yet.</a:t>
            </a:r>
          </a:p>
          <a:p>
            <a:pPr marL="457200" lvl="1" indent="0">
              <a:buNone/>
            </a:pPr>
            <a:endParaRPr lang="en-GB" dirty="0"/>
          </a:p>
        </p:txBody>
      </p:sp>
    </p:spTree>
    <p:extLst>
      <p:ext uri="{BB962C8B-B14F-4D97-AF65-F5344CB8AC3E}">
        <p14:creationId xmlns:p14="http://schemas.microsoft.com/office/powerpoint/2010/main" val="36991324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Atom!</a:t>
            </a:r>
            <a:endParaRPr lang="en-GB" dirty="0"/>
          </a:p>
        </p:txBody>
      </p:sp>
      <p:sp>
        <p:nvSpPr>
          <p:cNvPr id="3" name="Content Placeholder 2"/>
          <p:cNvSpPr>
            <a:spLocks noGrp="1"/>
          </p:cNvSpPr>
          <p:nvPr>
            <p:ph idx="1"/>
          </p:nvPr>
        </p:nvSpPr>
        <p:spPr>
          <a:xfrm>
            <a:off x="1104293" y="1332482"/>
            <a:ext cx="8946541" cy="4855882"/>
          </a:xfrm>
        </p:spPr>
        <p:txBody>
          <a:bodyPr>
            <a:normAutofit fontScale="77500" lnSpcReduction="20000"/>
          </a:bodyPr>
          <a:lstStyle/>
          <a:p>
            <a:r>
              <a:rPr lang="en-GB" dirty="0" smtClean="0"/>
              <a:t>Atom</a:t>
            </a:r>
          </a:p>
          <a:p>
            <a:pPr lvl="1"/>
            <a:r>
              <a:rPr lang="en-GB" dirty="0" smtClean="0"/>
              <a:t>The </a:t>
            </a:r>
            <a:r>
              <a:rPr lang="en-GB" dirty="0"/>
              <a:t>smallest component of an element having the chemical properties of the element, consisting of a nucleus containing combinations of neutrons and protons and one or more electrons bound to the nucleus by electrical attraction; the number of protons determines the identity of the element</a:t>
            </a:r>
            <a:r>
              <a:rPr lang="en-GB" dirty="0" smtClean="0"/>
              <a:t>.</a:t>
            </a:r>
          </a:p>
          <a:p>
            <a:r>
              <a:rPr lang="en-GB" dirty="0" smtClean="0"/>
              <a:t>Atomic Number</a:t>
            </a:r>
          </a:p>
          <a:p>
            <a:pPr lvl="1"/>
            <a:r>
              <a:rPr lang="en-GB" dirty="0"/>
              <a:t>The atomic number or proton number (symbol Z) of a chemical element is the number of protons found in the nucleus of every atom of that element. The atomic number uniquely identifies a chemical element. It is identical to the charge number of the nucleus. In an uncharged atom, the atomic number is also equal to the number of electrons</a:t>
            </a:r>
            <a:r>
              <a:rPr lang="en-GB" dirty="0" smtClean="0"/>
              <a:t>.</a:t>
            </a:r>
          </a:p>
          <a:p>
            <a:pPr lvl="2"/>
            <a:r>
              <a:rPr lang="en-GB" dirty="0" smtClean="0"/>
              <a:t>Now there’s a clue to the periodic table!</a:t>
            </a:r>
          </a:p>
          <a:p>
            <a:r>
              <a:rPr lang="en-GB" dirty="0" smtClean="0"/>
              <a:t>Atomic Mass</a:t>
            </a:r>
          </a:p>
          <a:p>
            <a:pPr lvl="1"/>
            <a:r>
              <a:rPr lang="en-GB" dirty="0"/>
              <a:t>T</a:t>
            </a:r>
            <a:r>
              <a:rPr lang="en-GB" dirty="0" smtClean="0"/>
              <a:t>he </a:t>
            </a:r>
            <a:r>
              <a:rPr lang="en-GB" dirty="0"/>
              <a:t>mass of an atom of a chemical element expressed in atomic mass units. It is approximately equivalent to the number of protons and neutrons in the atom (the mass number) or to the average number allowing for the relative abundances of different isotopes</a:t>
            </a:r>
            <a:r>
              <a:rPr lang="en-GB" dirty="0" smtClean="0"/>
              <a:t>.</a:t>
            </a:r>
          </a:p>
          <a:p>
            <a:r>
              <a:rPr lang="en-GB" dirty="0" smtClean="0"/>
              <a:t>Isotope</a:t>
            </a:r>
          </a:p>
          <a:p>
            <a:pPr lvl="1"/>
            <a:r>
              <a:rPr lang="en-GB" dirty="0"/>
              <a:t>E</a:t>
            </a:r>
            <a:r>
              <a:rPr lang="en-GB" dirty="0" smtClean="0"/>
              <a:t>ach </a:t>
            </a:r>
            <a:r>
              <a:rPr lang="en-GB" dirty="0"/>
              <a:t>of two or more forms of the same element that contain equal numbers of protons but different numbers of neutrons in their nuclei, and hence differ in relative atomic mass but not in chemical properties; in particular, a radioactive form of an element.</a:t>
            </a:r>
          </a:p>
        </p:txBody>
      </p:sp>
    </p:spTree>
    <p:extLst>
      <p:ext uri="{BB962C8B-B14F-4D97-AF65-F5344CB8AC3E}">
        <p14:creationId xmlns:p14="http://schemas.microsoft.com/office/powerpoint/2010/main" val="30572014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p:cNvSpPr/>
          <p:nvPr/>
        </p:nvSpPr>
        <p:spPr>
          <a:xfrm>
            <a:off x="5167855" y="835291"/>
            <a:ext cx="4254673" cy="4229867"/>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46111" y="452718"/>
            <a:ext cx="9404723" cy="985664"/>
          </a:xfrm>
        </p:spPr>
        <p:txBody>
          <a:bodyPr/>
          <a:lstStyle/>
          <a:p>
            <a:r>
              <a:rPr lang="en-GB" dirty="0" smtClean="0"/>
              <a:t>The Atom!</a:t>
            </a:r>
            <a:endParaRPr lang="en-GB" dirty="0"/>
          </a:p>
        </p:txBody>
      </p:sp>
      <p:sp>
        <p:nvSpPr>
          <p:cNvPr id="4" name="Oval 3"/>
          <p:cNvSpPr/>
          <p:nvPr/>
        </p:nvSpPr>
        <p:spPr>
          <a:xfrm>
            <a:off x="6564015" y="2123658"/>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315891" y="1466633"/>
            <a:ext cx="1980030" cy="707886"/>
          </a:xfrm>
          <a:prstGeom prst="rect">
            <a:avLst/>
          </a:prstGeom>
          <a:noFill/>
        </p:spPr>
        <p:txBody>
          <a:bodyPr wrap="none" lIns="91440" tIns="45720" rIns="91440" bIns="45720">
            <a:spAutoFit/>
          </a:bodyPr>
          <a:lstStyle/>
          <a:p>
            <a:pPr algn="ctr"/>
            <a:r>
              <a:rPr lang="en-US" sz="4000" b="1" dirty="0" smtClean="0">
                <a:ln w="22225">
                  <a:solidFill>
                    <a:schemeClr val="accent2"/>
                  </a:solidFill>
                  <a:prstDash val="solid"/>
                </a:ln>
                <a:solidFill>
                  <a:schemeClr val="accent2">
                    <a:lumMod val="40000"/>
                    <a:lumOff val="60000"/>
                  </a:schemeClr>
                </a:solidFill>
              </a:rPr>
              <a:t>Protons</a:t>
            </a:r>
            <a:endParaRPr lang="en-US" sz="4000" b="1" dirty="0">
              <a:ln w="22225">
                <a:solidFill>
                  <a:schemeClr val="accent2"/>
                </a:solidFill>
                <a:prstDash val="solid"/>
              </a:ln>
              <a:solidFill>
                <a:schemeClr val="accent2">
                  <a:lumMod val="40000"/>
                  <a:lumOff val="60000"/>
                </a:schemeClr>
              </a:solidFill>
            </a:endParaRPr>
          </a:p>
        </p:txBody>
      </p:sp>
      <p:sp>
        <p:nvSpPr>
          <p:cNvPr id="6" name="Oval 5"/>
          <p:cNvSpPr/>
          <p:nvPr/>
        </p:nvSpPr>
        <p:spPr>
          <a:xfrm>
            <a:off x="6380792" y="2666307"/>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15891" y="2415621"/>
            <a:ext cx="2977097" cy="707886"/>
          </a:xfrm>
          <a:prstGeom prst="rect">
            <a:avLst/>
          </a:prstGeom>
          <a:noFill/>
        </p:spPr>
        <p:txBody>
          <a:bodyPr wrap="none" lIns="91440" tIns="45720" rIns="91440" bIns="45720">
            <a:spAutoFit/>
          </a:bodyPr>
          <a:lstStyle/>
          <a:p>
            <a:pPr algn="ctr"/>
            <a:r>
              <a:rPr lang="en-US" sz="4000" b="1" dirty="0" smtClean="0">
                <a:ln w="22225">
                  <a:solidFill>
                    <a:schemeClr val="accent2"/>
                  </a:solidFill>
                  <a:prstDash val="solid"/>
                </a:ln>
                <a:solidFill>
                  <a:schemeClr val="accent2">
                    <a:lumMod val="40000"/>
                    <a:lumOff val="60000"/>
                  </a:schemeClr>
                </a:solidFill>
              </a:rPr>
              <a:t>+ Neutrons!</a:t>
            </a:r>
            <a:endParaRPr lang="en-US" sz="4000" b="1" dirty="0">
              <a:ln w="22225">
                <a:solidFill>
                  <a:schemeClr val="accent2"/>
                </a:solidFill>
                <a:prstDash val="solid"/>
              </a:ln>
              <a:solidFill>
                <a:schemeClr val="accent2">
                  <a:lumMod val="40000"/>
                  <a:lumOff val="60000"/>
                </a:schemeClr>
              </a:solidFill>
            </a:endParaRPr>
          </a:p>
        </p:txBody>
      </p:sp>
      <p:sp>
        <p:nvSpPr>
          <p:cNvPr id="8" name="Oval 7"/>
          <p:cNvSpPr/>
          <p:nvPr/>
        </p:nvSpPr>
        <p:spPr>
          <a:xfrm>
            <a:off x="7225526" y="216268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7021215" y="2744365"/>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15891" y="3304822"/>
            <a:ext cx="2638864" cy="707886"/>
          </a:xfrm>
          <a:prstGeom prst="rect">
            <a:avLst/>
          </a:prstGeom>
          <a:noFill/>
        </p:spPr>
        <p:txBody>
          <a:bodyPr wrap="none" lIns="91440" tIns="45720" rIns="91440" bIns="45720">
            <a:spAutoFit/>
          </a:bodyPr>
          <a:lstStyle/>
          <a:p>
            <a:pPr algn="ctr"/>
            <a:r>
              <a:rPr lang="en-US" sz="4000" b="1" dirty="0" smtClean="0">
                <a:ln w="22225">
                  <a:solidFill>
                    <a:schemeClr val="accent2"/>
                  </a:solidFill>
                  <a:prstDash val="solid"/>
                </a:ln>
                <a:solidFill>
                  <a:schemeClr val="accent2">
                    <a:lumMod val="40000"/>
                    <a:lumOff val="60000"/>
                  </a:schemeClr>
                </a:solidFill>
              </a:rPr>
              <a:t>= Nucleus</a:t>
            </a:r>
            <a:endParaRPr lang="en-US" sz="4000" b="1" dirty="0">
              <a:ln w="22225">
                <a:solidFill>
                  <a:schemeClr val="accent2"/>
                </a:solidFill>
                <a:prstDash val="solid"/>
              </a:ln>
              <a:solidFill>
                <a:schemeClr val="accent2">
                  <a:lumMod val="40000"/>
                  <a:lumOff val="60000"/>
                </a:schemeClr>
              </a:solidFill>
            </a:endParaRPr>
          </a:p>
        </p:txBody>
      </p:sp>
      <p:sp>
        <p:nvSpPr>
          <p:cNvPr id="12" name="Oval 11"/>
          <p:cNvSpPr/>
          <p:nvPr/>
        </p:nvSpPr>
        <p:spPr>
          <a:xfrm>
            <a:off x="5815171" y="1156166"/>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37909" y="4494912"/>
            <a:ext cx="2863283" cy="707886"/>
          </a:xfrm>
          <a:prstGeom prst="rect">
            <a:avLst/>
          </a:prstGeom>
          <a:noFill/>
        </p:spPr>
        <p:txBody>
          <a:bodyPr wrap="none" lIns="91440" tIns="45720" rIns="91440" bIns="45720">
            <a:spAutoFit/>
          </a:bodyPr>
          <a:lstStyle/>
          <a:p>
            <a:pPr algn="ctr"/>
            <a:r>
              <a:rPr lang="en-US" sz="4000" b="1" dirty="0" smtClean="0">
                <a:ln w="22225">
                  <a:solidFill>
                    <a:schemeClr val="accent2"/>
                  </a:solidFill>
                  <a:prstDash val="solid"/>
                </a:ln>
                <a:solidFill>
                  <a:schemeClr val="accent2">
                    <a:lumMod val="40000"/>
                    <a:lumOff val="60000"/>
                  </a:schemeClr>
                </a:solidFill>
              </a:rPr>
              <a:t>+ Electrons</a:t>
            </a:r>
            <a:endParaRPr lang="en-US" sz="4000" b="1" dirty="0">
              <a:ln w="22225">
                <a:solidFill>
                  <a:schemeClr val="accent2"/>
                </a:solidFill>
                <a:prstDash val="solid"/>
              </a:ln>
              <a:solidFill>
                <a:schemeClr val="accent2">
                  <a:lumMod val="40000"/>
                  <a:lumOff val="60000"/>
                </a:schemeClr>
              </a:solidFill>
            </a:endParaRPr>
          </a:p>
        </p:txBody>
      </p:sp>
      <p:grpSp>
        <p:nvGrpSpPr>
          <p:cNvPr id="18" name="Group 17"/>
          <p:cNvGrpSpPr/>
          <p:nvPr/>
        </p:nvGrpSpPr>
        <p:grpSpPr>
          <a:xfrm>
            <a:off x="5835381" y="835290"/>
            <a:ext cx="2919619" cy="4229867"/>
            <a:chOff x="5835381" y="835290"/>
            <a:chExt cx="2919619" cy="4229867"/>
          </a:xfrm>
        </p:grpSpPr>
        <p:sp>
          <p:nvSpPr>
            <p:cNvPr id="16" name="Oval 15"/>
            <p:cNvSpPr/>
            <p:nvPr/>
          </p:nvSpPr>
          <p:spPr>
            <a:xfrm>
              <a:off x="5835381" y="835290"/>
              <a:ext cx="2919619" cy="4229867"/>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6061953" y="4212696"/>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0460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4" grpId="0" animBg="1"/>
      <p:bldP spid="5" grpId="0"/>
      <p:bldP spid="6" grpId="0" animBg="1"/>
      <p:bldP spid="7" grpId="0"/>
      <p:bldP spid="8" grpId="0" animBg="1"/>
      <p:bldP spid="9" grpId="0" animBg="1"/>
      <p:bldP spid="10" grpId="0"/>
      <p:bldP spid="12" grpId="0" animBg="1"/>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p:cNvSpPr/>
          <p:nvPr/>
        </p:nvSpPr>
        <p:spPr>
          <a:xfrm>
            <a:off x="5167855" y="806415"/>
            <a:ext cx="4254673" cy="4229867"/>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46111" y="452718"/>
            <a:ext cx="9404723" cy="985664"/>
          </a:xfrm>
        </p:spPr>
        <p:txBody>
          <a:bodyPr/>
          <a:lstStyle/>
          <a:p>
            <a:r>
              <a:rPr lang="en-GB" dirty="0" smtClean="0"/>
              <a:t>The Atom!</a:t>
            </a:r>
            <a:endParaRPr lang="en-GB" dirty="0"/>
          </a:p>
        </p:txBody>
      </p:sp>
      <p:sp>
        <p:nvSpPr>
          <p:cNvPr id="4" name="Oval 3"/>
          <p:cNvSpPr/>
          <p:nvPr/>
        </p:nvSpPr>
        <p:spPr>
          <a:xfrm>
            <a:off x="6564015" y="2123658"/>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68367" y="1415772"/>
            <a:ext cx="5009706" cy="1323439"/>
          </a:xfrm>
          <a:prstGeom prst="rect">
            <a:avLst/>
          </a:prstGeom>
          <a:noFill/>
        </p:spPr>
        <p:txBody>
          <a:bodyPr wrap="none" lIns="91440" tIns="45720" rIns="91440" bIns="45720">
            <a:spAutoFit/>
          </a:bodyPr>
          <a:lstStyle/>
          <a:p>
            <a:pPr algn="ctr"/>
            <a:r>
              <a:rPr lang="en-US" sz="4000" b="1" dirty="0" smtClean="0">
                <a:ln w="22225">
                  <a:solidFill>
                    <a:schemeClr val="accent2"/>
                  </a:solidFill>
                  <a:prstDash val="solid"/>
                </a:ln>
                <a:solidFill>
                  <a:schemeClr val="accent2">
                    <a:lumMod val="40000"/>
                    <a:lumOff val="60000"/>
                  </a:schemeClr>
                </a:solidFill>
              </a:rPr>
              <a:t>Atomic Number = 2</a:t>
            </a:r>
          </a:p>
          <a:p>
            <a:r>
              <a:rPr lang="en-US" sz="4000" b="1" dirty="0" smtClean="0">
                <a:ln w="22225">
                  <a:solidFill>
                    <a:schemeClr val="accent2"/>
                  </a:solidFill>
                  <a:prstDash val="solid"/>
                </a:ln>
                <a:solidFill>
                  <a:schemeClr val="accent2">
                    <a:lumMod val="40000"/>
                    <a:lumOff val="60000"/>
                  </a:schemeClr>
                </a:solidFill>
              </a:rPr>
              <a:t>Helium</a:t>
            </a:r>
            <a:endParaRPr lang="en-US" sz="4000" b="1" dirty="0">
              <a:ln w="22225">
                <a:solidFill>
                  <a:schemeClr val="accent2"/>
                </a:solidFill>
                <a:prstDash val="solid"/>
              </a:ln>
              <a:solidFill>
                <a:schemeClr val="accent2">
                  <a:lumMod val="40000"/>
                  <a:lumOff val="60000"/>
                </a:schemeClr>
              </a:solidFill>
            </a:endParaRPr>
          </a:p>
        </p:txBody>
      </p:sp>
      <p:sp>
        <p:nvSpPr>
          <p:cNvPr id="6" name="Oval 5"/>
          <p:cNvSpPr/>
          <p:nvPr/>
        </p:nvSpPr>
        <p:spPr>
          <a:xfrm>
            <a:off x="6380792" y="2666307"/>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04435" y="2847622"/>
            <a:ext cx="4261103" cy="707886"/>
          </a:xfrm>
          <a:prstGeom prst="rect">
            <a:avLst/>
          </a:prstGeom>
          <a:noFill/>
        </p:spPr>
        <p:txBody>
          <a:bodyPr wrap="none" lIns="91440" tIns="45720" rIns="91440" bIns="45720">
            <a:spAutoFit/>
          </a:bodyPr>
          <a:lstStyle/>
          <a:p>
            <a:pPr algn="ctr"/>
            <a:r>
              <a:rPr lang="en-US" sz="4000" b="1" dirty="0" smtClean="0">
                <a:ln w="22225">
                  <a:solidFill>
                    <a:schemeClr val="accent2"/>
                  </a:solidFill>
                  <a:prstDash val="solid"/>
                </a:ln>
                <a:solidFill>
                  <a:schemeClr val="accent2">
                    <a:lumMod val="40000"/>
                    <a:lumOff val="60000"/>
                  </a:schemeClr>
                </a:solidFill>
              </a:rPr>
              <a:t>Atomic Mass = 4</a:t>
            </a:r>
          </a:p>
        </p:txBody>
      </p:sp>
      <p:sp>
        <p:nvSpPr>
          <p:cNvPr id="8" name="Oval 7"/>
          <p:cNvSpPr/>
          <p:nvPr/>
        </p:nvSpPr>
        <p:spPr>
          <a:xfrm>
            <a:off x="7225526" y="216268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7021215" y="2744365"/>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5815171" y="1127290"/>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8" name="Group 17"/>
          <p:cNvGrpSpPr/>
          <p:nvPr/>
        </p:nvGrpSpPr>
        <p:grpSpPr>
          <a:xfrm>
            <a:off x="5835381" y="806414"/>
            <a:ext cx="2919619" cy="4229867"/>
            <a:chOff x="5835381" y="835290"/>
            <a:chExt cx="2919619" cy="4229867"/>
          </a:xfrm>
        </p:grpSpPr>
        <p:sp>
          <p:nvSpPr>
            <p:cNvPr id="16" name="Oval 15"/>
            <p:cNvSpPr/>
            <p:nvPr/>
          </p:nvSpPr>
          <p:spPr>
            <a:xfrm>
              <a:off x="5835381" y="835290"/>
              <a:ext cx="2919619" cy="4229867"/>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6061953" y="4212696"/>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9" name="Rectangle 18"/>
          <p:cNvSpPr/>
          <p:nvPr/>
        </p:nvSpPr>
        <p:spPr>
          <a:xfrm>
            <a:off x="216818" y="5578930"/>
            <a:ext cx="11484382" cy="1323439"/>
          </a:xfrm>
          <a:prstGeom prst="rect">
            <a:avLst/>
          </a:prstGeom>
          <a:noFill/>
        </p:spPr>
        <p:txBody>
          <a:bodyPr wrap="square" lIns="91440" tIns="45720" rIns="91440" bIns="45720">
            <a:spAutoFit/>
          </a:bodyPr>
          <a:lstStyle/>
          <a:p>
            <a:r>
              <a:rPr lang="en-US" sz="4000" b="1" dirty="0" smtClean="0">
                <a:ln w="22225">
                  <a:solidFill>
                    <a:schemeClr val="accent2"/>
                  </a:solidFill>
                  <a:prstDash val="solid"/>
                </a:ln>
                <a:solidFill>
                  <a:schemeClr val="accent2">
                    <a:lumMod val="40000"/>
                    <a:lumOff val="60000"/>
                  </a:schemeClr>
                </a:solidFill>
              </a:rPr>
              <a:t>Two negatively charged electrons balancing the two positively charged protons.</a:t>
            </a:r>
          </a:p>
        </p:txBody>
      </p:sp>
    </p:spTree>
    <p:extLst>
      <p:ext uri="{BB962C8B-B14F-4D97-AF65-F5344CB8AC3E}">
        <p14:creationId xmlns:p14="http://schemas.microsoft.com/office/powerpoint/2010/main" val="280030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22289"/>
            <a:ext cx="8229600" cy="744537"/>
          </a:xfrm>
        </p:spPr>
        <p:txBody>
          <a:bodyPr>
            <a:normAutofit/>
          </a:bodyPr>
          <a:lstStyle/>
          <a:p>
            <a:pPr>
              <a:defRPr/>
            </a:pPr>
            <a:r>
              <a:rPr lang="en-GB" sz="3323" dirty="0"/>
              <a:t>Periodic Table</a:t>
            </a:r>
          </a:p>
        </p:txBody>
      </p:sp>
      <p:sp>
        <p:nvSpPr>
          <p:cNvPr id="3" name="Slide Number Placeholder 2"/>
          <p:cNvSpPr>
            <a:spLocks noGrp="1"/>
          </p:cNvSpPr>
          <p:nvPr>
            <p:ph type="sldNum" sz="quarter" idx="4294967295"/>
          </p:nvPr>
        </p:nvSpPr>
        <p:spPr>
          <a:xfrm>
            <a:off x="1524000" y="0"/>
            <a:ext cx="0" cy="0"/>
          </a:xfrm>
        </p:spPr>
        <p:txBody>
          <a:bodyPr/>
          <a:lstStyle/>
          <a:p>
            <a:pPr>
              <a:defRPr/>
            </a:pPr>
            <a:fld id="{CAEDF040-8DD7-4D0F-B12B-880B9C7FCCC4}" type="slidenum">
              <a:rPr lang="en-GB" sz="1477" b="1">
                <a:solidFill>
                  <a:schemeClr val="tx1"/>
                </a:solidFill>
              </a:rPr>
              <a:pPr>
                <a:defRPr/>
              </a:pPr>
              <a:t>11</a:t>
            </a:fld>
            <a:endParaRPr lang="en-GB" sz="1477" b="1" dirty="0">
              <a:solidFill>
                <a:schemeClr val="tx1"/>
              </a:solidFill>
            </a:endParaRPr>
          </a:p>
        </p:txBody>
      </p:sp>
      <p:sp>
        <p:nvSpPr>
          <p:cNvPr id="123908"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37"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3944"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47"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53"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3961"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3966"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68"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50251" y="3562351"/>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89"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80023" y="4027489"/>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3999"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1"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73908" y="2139951"/>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8"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15"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2"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9"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4038"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4039"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12" name="Oval 211"/>
          <p:cNvSpPr/>
          <p:nvPr/>
        </p:nvSpPr>
        <p:spPr>
          <a:xfrm>
            <a:off x="2777333" y="1458803"/>
            <a:ext cx="4254673" cy="4229867"/>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3" name="Oval 212"/>
          <p:cNvSpPr/>
          <p:nvPr/>
        </p:nvSpPr>
        <p:spPr>
          <a:xfrm>
            <a:off x="4173493" y="2776046"/>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4" name="Oval 213"/>
          <p:cNvSpPr/>
          <p:nvPr/>
        </p:nvSpPr>
        <p:spPr>
          <a:xfrm>
            <a:off x="3990270" y="3318695"/>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 name="Oval 214"/>
          <p:cNvSpPr/>
          <p:nvPr/>
        </p:nvSpPr>
        <p:spPr>
          <a:xfrm>
            <a:off x="4835004" y="2815075"/>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6" name="Oval 215"/>
          <p:cNvSpPr/>
          <p:nvPr/>
        </p:nvSpPr>
        <p:spPr>
          <a:xfrm>
            <a:off x="4630693" y="3396753"/>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7" name="Oval 216"/>
          <p:cNvSpPr/>
          <p:nvPr/>
        </p:nvSpPr>
        <p:spPr>
          <a:xfrm>
            <a:off x="3424649" y="1779678"/>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18" name="Group 217"/>
          <p:cNvGrpSpPr/>
          <p:nvPr/>
        </p:nvGrpSpPr>
        <p:grpSpPr>
          <a:xfrm>
            <a:off x="3444859" y="1458802"/>
            <a:ext cx="2919619" cy="4229867"/>
            <a:chOff x="5835381" y="835290"/>
            <a:chExt cx="2919619" cy="4229867"/>
          </a:xfrm>
        </p:grpSpPr>
        <p:sp>
          <p:nvSpPr>
            <p:cNvPr id="219" name="Oval 218"/>
            <p:cNvSpPr/>
            <p:nvPr/>
          </p:nvSpPr>
          <p:spPr>
            <a:xfrm>
              <a:off x="5835381" y="835290"/>
              <a:ext cx="2919619" cy="4229867"/>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0" name="Oval 219"/>
            <p:cNvSpPr/>
            <p:nvPr/>
          </p:nvSpPr>
          <p:spPr>
            <a:xfrm>
              <a:off x="6061953" y="4212696"/>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Right Arrow 3"/>
          <p:cNvSpPr/>
          <p:nvPr/>
        </p:nvSpPr>
        <p:spPr>
          <a:xfrm rot="20293458">
            <a:off x="6965548" y="2199273"/>
            <a:ext cx="2633359" cy="4723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29503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ppt_x"/>
                                          </p:val>
                                        </p:tav>
                                        <p:tav tm="100000">
                                          <p:val>
                                            <p:strVal val="#ppt_x"/>
                                          </p:val>
                                        </p:tav>
                                      </p:tavLst>
                                    </p:anim>
                                    <p:anim calcmode="lin" valueType="num">
                                      <p:cBhvr additive="base">
                                        <p:cTn id="8" dur="500" fill="hold"/>
                                        <p:tgtEl>
                                          <p:spTgt spid="21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17"/>
                                        </p:tgtEl>
                                        <p:attrNameLst>
                                          <p:attrName>style.visibility</p:attrName>
                                        </p:attrNameLst>
                                      </p:cBhvr>
                                      <p:to>
                                        <p:strVal val="visible"/>
                                      </p:to>
                                    </p:set>
                                    <p:anim calcmode="lin" valueType="num">
                                      <p:cBhvr additive="base">
                                        <p:cTn id="11" dur="500" fill="hold"/>
                                        <p:tgtEl>
                                          <p:spTgt spid="217"/>
                                        </p:tgtEl>
                                        <p:attrNameLst>
                                          <p:attrName>ppt_x</p:attrName>
                                        </p:attrNameLst>
                                      </p:cBhvr>
                                      <p:tavLst>
                                        <p:tav tm="0">
                                          <p:val>
                                            <p:strVal val="#ppt_x"/>
                                          </p:val>
                                        </p:tav>
                                        <p:tav tm="100000">
                                          <p:val>
                                            <p:strVal val="#ppt_x"/>
                                          </p:val>
                                        </p:tav>
                                      </p:tavLst>
                                    </p:anim>
                                    <p:anim calcmode="lin" valueType="num">
                                      <p:cBhvr additive="base">
                                        <p:cTn id="12" dur="500" fill="hold"/>
                                        <p:tgtEl>
                                          <p:spTgt spid="217"/>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18"/>
                                        </p:tgtEl>
                                        <p:attrNameLst>
                                          <p:attrName>style.visibility</p:attrName>
                                        </p:attrNameLst>
                                      </p:cBhvr>
                                      <p:to>
                                        <p:strVal val="visible"/>
                                      </p:to>
                                    </p:set>
                                    <p:anim calcmode="lin" valueType="num">
                                      <p:cBhvr additive="base">
                                        <p:cTn id="15" dur="500" fill="hold"/>
                                        <p:tgtEl>
                                          <p:spTgt spid="218"/>
                                        </p:tgtEl>
                                        <p:attrNameLst>
                                          <p:attrName>ppt_x</p:attrName>
                                        </p:attrNameLst>
                                      </p:cBhvr>
                                      <p:tavLst>
                                        <p:tav tm="0">
                                          <p:val>
                                            <p:strVal val="#ppt_x"/>
                                          </p:val>
                                        </p:tav>
                                        <p:tav tm="100000">
                                          <p:val>
                                            <p:strVal val="#ppt_x"/>
                                          </p:val>
                                        </p:tav>
                                      </p:tavLst>
                                    </p:anim>
                                    <p:anim calcmode="lin" valueType="num">
                                      <p:cBhvr additive="base">
                                        <p:cTn id="16" dur="500" fill="hold"/>
                                        <p:tgtEl>
                                          <p:spTgt spid="21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13"/>
                                        </p:tgtEl>
                                        <p:attrNameLst>
                                          <p:attrName>style.visibility</p:attrName>
                                        </p:attrNameLst>
                                      </p:cBhvr>
                                      <p:to>
                                        <p:strVal val="visible"/>
                                      </p:to>
                                    </p:set>
                                    <p:anim calcmode="lin" valueType="num">
                                      <p:cBhvr additive="base">
                                        <p:cTn id="19" dur="500" fill="hold"/>
                                        <p:tgtEl>
                                          <p:spTgt spid="213"/>
                                        </p:tgtEl>
                                        <p:attrNameLst>
                                          <p:attrName>ppt_x</p:attrName>
                                        </p:attrNameLst>
                                      </p:cBhvr>
                                      <p:tavLst>
                                        <p:tav tm="0">
                                          <p:val>
                                            <p:strVal val="#ppt_x"/>
                                          </p:val>
                                        </p:tav>
                                        <p:tav tm="100000">
                                          <p:val>
                                            <p:strVal val="#ppt_x"/>
                                          </p:val>
                                        </p:tav>
                                      </p:tavLst>
                                    </p:anim>
                                    <p:anim calcmode="lin" valueType="num">
                                      <p:cBhvr additive="base">
                                        <p:cTn id="20" dur="500" fill="hold"/>
                                        <p:tgtEl>
                                          <p:spTgt spid="21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15"/>
                                        </p:tgtEl>
                                        <p:attrNameLst>
                                          <p:attrName>style.visibility</p:attrName>
                                        </p:attrNameLst>
                                      </p:cBhvr>
                                      <p:to>
                                        <p:strVal val="visible"/>
                                      </p:to>
                                    </p:set>
                                    <p:anim calcmode="lin" valueType="num">
                                      <p:cBhvr additive="base">
                                        <p:cTn id="23" dur="500" fill="hold"/>
                                        <p:tgtEl>
                                          <p:spTgt spid="215"/>
                                        </p:tgtEl>
                                        <p:attrNameLst>
                                          <p:attrName>ppt_x</p:attrName>
                                        </p:attrNameLst>
                                      </p:cBhvr>
                                      <p:tavLst>
                                        <p:tav tm="0">
                                          <p:val>
                                            <p:strVal val="#ppt_x"/>
                                          </p:val>
                                        </p:tav>
                                        <p:tav tm="100000">
                                          <p:val>
                                            <p:strVal val="#ppt_x"/>
                                          </p:val>
                                        </p:tav>
                                      </p:tavLst>
                                    </p:anim>
                                    <p:anim calcmode="lin" valueType="num">
                                      <p:cBhvr additive="base">
                                        <p:cTn id="24" dur="500" fill="hold"/>
                                        <p:tgtEl>
                                          <p:spTgt spid="21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16"/>
                                        </p:tgtEl>
                                        <p:attrNameLst>
                                          <p:attrName>style.visibility</p:attrName>
                                        </p:attrNameLst>
                                      </p:cBhvr>
                                      <p:to>
                                        <p:strVal val="visible"/>
                                      </p:to>
                                    </p:set>
                                    <p:anim calcmode="lin" valueType="num">
                                      <p:cBhvr additive="base">
                                        <p:cTn id="27" dur="500" fill="hold"/>
                                        <p:tgtEl>
                                          <p:spTgt spid="216"/>
                                        </p:tgtEl>
                                        <p:attrNameLst>
                                          <p:attrName>ppt_x</p:attrName>
                                        </p:attrNameLst>
                                      </p:cBhvr>
                                      <p:tavLst>
                                        <p:tav tm="0">
                                          <p:val>
                                            <p:strVal val="#ppt_x"/>
                                          </p:val>
                                        </p:tav>
                                        <p:tav tm="100000">
                                          <p:val>
                                            <p:strVal val="#ppt_x"/>
                                          </p:val>
                                        </p:tav>
                                      </p:tavLst>
                                    </p:anim>
                                    <p:anim calcmode="lin" valueType="num">
                                      <p:cBhvr additive="base">
                                        <p:cTn id="28" dur="500" fill="hold"/>
                                        <p:tgtEl>
                                          <p:spTgt spid="216"/>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14"/>
                                        </p:tgtEl>
                                        <p:attrNameLst>
                                          <p:attrName>style.visibility</p:attrName>
                                        </p:attrNameLst>
                                      </p:cBhvr>
                                      <p:to>
                                        <p:strVal val="visible"/>
                                      </p:to>
                                    </p:set>
                                    <p:anim calcmode="lin" valueType="num">
                                      <p:cBhvr additive="base">
                                        <p:cTn id="31" dur="500" fill="hold"/>
                                        <p:tgtEl>
                                          <p:spTgt spid="214"/>
                                        </p:tgtEl>
                                        <p:attrNameLst>
                                          <p:attrName>ppt_x</p:attrName>
                                        </p:attrNameLst>
                                      </p:cBhvr>
                                      <p:tavLst>
                                        <p:tav tm="0">
                                          <p:val>
                                            <p:strVal val="#ppt_x"/>
                                          </p:val>
                                        </p:tav>
                                        <p:tav tm="100000">
                                          <p:val>
                                            <p:strVal val="#ppt_x"/>
                                          </p:val>
                                        </p:tav>
                                      </p:tavLst>
                                    </p:anim>
                                    <p:anim calcmode="lin" valueType="num">
                                      <p:cBhvr additive="base">
                                        <p:cTn id="32" dur="500" fill="hold"/>
                                        <p:tgtEl>
                                          <p:spTgt spid="2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p:bldP spid="213" grpId="0" animBg="1"/>
      <p:bldP spid="214" grpId="0" animBg="1"/>
      <p:bldP spid="215" grpId="0" animBg="1"/>
      <p:bldP spid="216" grpId="0" animBg="1"/>
      <p:bldP spid="217"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lstStyle/>
          <a:p>
            <a:r>
              <a:rPr lang="en-GB" dirty="0" smtClean="0"/>
              <a:t>Electron “Shells”</a:t>
            </a:r>
            <a:endParaRPr lang="en-GB" dirty="0"/>
          </a:p>
        </p:txBody>
      </p:sp>
      <p:sp>
        <p:nvSpPr>
          <p:cNvPr id="6" name="Oval 5"/>
          <p:cNvSpPr/>
          <p:nvPr/>
        </p:nvSpPr>
        <p:spPr>
          <a:xfrm>
            <a:off x="551335" y="2743539"/>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2336701" y="1853248"/>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c 13"/>
          <p:cNvSpPr/>
          <p:nvPr/>
        </p:nvSpPr>
        <p:spPr>
          <a:xfrm rot="2431245">
            <a:off x="-2714537" y="1014961"/>
            <a:ext cx="5925922" cy="6137816"/>
          </a:xfrm>
          <a:prstGeom prst="arc">
            <a:avLst/>
          </a:prstGeom>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ln w="38100">
                <a:solidFill>
                  <a:schemeClr val="tx1"/>
                </a:solidFill>
              </a:ln>
            </a:endParaRPr>
          </a:p>
        </p:txBody>
      </p:sp>
      <p:sp>
        <p:nvSpPr>
          <p:cNvPr id="15" name="TextBox 14"/>
          <p:cNvSpPr txBox="1"/>
          <p:nvPr/>
        </p:nvSpPr>
        <p:spPr>
          <a:xfrm>
            <a:off x="2266378" y="6031843"/>
            <a:ext cx="402674" cy="369332"/>
          </a:xfrm>
          <a:prstGeom prst="rect">
            <a:avLst/>
          </a:prstGeom>
          <a:noFill/>
        </p:spPr>
        <p:txBody>
          <a:bodyPr wrap="none" rtlCol="0">
            <a:spAutoFit/>
          </a:bodyPr>
          <a:lstStyle/>
          <a:p>
            <a:r>
              <a:rPr lang="en-GB" dirty="0" smtClean="0"/>
              <a:t>1s</a:t>
            </a:r>
            <a:endParaRPr lang="en-GB" dirty="0"/>
          </a:p>
        </p:txBody>
      </p:sp>
      <p:sp>
        <p:nvSpPr>
          <p:cNvPr id="16" name="Oval 15"/>
          <p:cNvSpPr/>
          <p:nvPr/>
        </p:nvSpPr>
        <p:spPr>
          <a:xfrm>
            <a:off x="477610" y="3321869"/>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972941" y="345158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1011010" y="2940869"/>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p:cNvSpPr/>
          <p:nvPr/>
        </p:nvSpPr>
        <p:spPr>
          <a:xfrm>
            <a:off x="2716514" y="5307328"/>
            <a:ext cx="287677" cy="23323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p:cNvSpPr/>
          <p:nvPr/>
        </p:nvSpPr>
        <p:spPr>
          <a:xfrm rot="2431245">
            <a:off x="-1185824" y="1167360"/>
            <a:ext cx="5925922" cy="6137816"/>
          </a:xfrm>
          <a:prstGeom prst="arc">
            <a:avLst/>
          </a:prstGeom>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ln w="38100">
                <a:solidFill>
                  <a:schemeClr val="tx1"/>
                </a:solidFill>
              </a:ln>
            </a:endParaRPr>
          </a:p>
        </p:txBody>
      </p:sp>
      <p:sp>
        <p:nvSpPr>
          <p:cNvPr id="22" name="Arc 21"/>
          <p:cNvSpPr/>
          <p:nvPr/>
        </p:nvSpPr>
        <p:spPr>
          <a:xfrm rot="2431245">
            <a:off x="569132" y="1014962"/>
            <a:ext cx="5925922" cy="6137816"/>
          </a:xfrm>
          <a:prstGeom prst="arc">
            <a:avLst/>
          </a:prstGeom>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ln w="38100">
                <a:solidFill>
                  <a:schemeClr val="tx1"/>
                </a:solidFill>
              </a:ln>
            </a:endParaRPr>
          </a:p>
        </p:txBody>
      </p:sp>
      <p:sp>
        <p:nvSpPr>
          <p:cNvPr id="23" name="Arc 22"/>
          <p:cNvSpPr/>
          <p:nvPr/>
        </p:nvSpPr>
        <p:spPr>
          <a:xfrm rot="2431245">
            <a:off x="2773144" y="1014962"/>
            <a:ext cx="5925922" cy="6137816"/>
          </a:xfrm>
          <a:prstGeom prst="arc">
            <a:avLst/>
          </a:prstGeom>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ln w="38100">
                <a:solidFill>
                  <a:schemeClr val="tx1"/>
                </a:solidFill>
              </a:ln>
            </a:endParaRPr>
          </a:p>
        </p:txBody>
      </p:sp>
      <p:sp>
        <p:nvSpPr>
          <p:cNvPr id="24" name="TextBox 23"/>
          <p:cNvSpPr txBox="1"/>
          <p:nvPr/>
        </p:nvSpPr>
        <p:spPr>
          <a:xfrm>
            <a:off x="3617776" y="6031843"/>
            <a:ext cx="402674" cy="369332"/>
          </a:xfrm>
          <a:prstGeom prst="rect">
            <a:avLst/>
          </a:prstGeom>
          <a:noFill/>
        </p:spPr>
        <p:txBody>
          <a:bodyPr wrap="none" rtlCol="0">
            <a:spAutoFit/>
          </a:bodyPr>
          <a:lstStyle/>
          <a:p>
            <a:r>
              <a:rPr lang="en-GB" dirty="0" smtClean="0"/>
              <a:t>2s</a:t>
            </a:r>
            <a:endParaRPr lang="en-GB" dirty="0"/>
          </a:p>
        </p:txBody>
      </p:sp>
      <p:sp>
        <p:nvSpPr>
          <p:cNvPr id="25" name="Oval 24"/>
          <p:cNvSpPr/>
          <p:nvPr/>
        </p:nvSpPr>
        <p:spPr>
          <a:xfrm>
            <a:off x="703735" y="2895939"/>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1125341" y="360398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p:cNvSpPr/>
          <p:nvPr/>
        </p:nvSpPr>
        <p:spPr>
          <a:xfrm>
            <a:off x="1097554" y="236155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p:cNvSpPr/>
          <p:nvPr/>
        </p:nvSpPr>
        <p:spPr>
          <a:xfrm>
            <a:off x="4217548" y="2491389"/>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p:cNvSpPr/>
          <p:nvPr/>
        </p:nvSpPr>
        <p:spPr>
          <a:xfrm>
            <a:off x="1526758" y="3070587"/>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p:cNvSpPr/>
          <p:nvPr/>
        </p:nvSpPr>
        <p:spPr>
          <a:xfrm>
            <a:off x="398935" y="2286338"/>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p:cNvSpPr/>
          <p:nvPr/>
        </p:nvSpPr>
        <p:spPr>
          <a:xfrm>
            <a:off x="4593016" y="4598034"/>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9632408" y="1645738"/>
            <a:ext cx="655949"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H</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4" name="Rectangle 33"/>
          <p:cNvSpPr/>
          <p:nvPr/>
        </p:nvSpPr>
        <p:spPr>
          <a:xfrm>
            <a:off x="9732309" y="1962183"/>
            <a:ext cx="1099981"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He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5" name="Rectangle 34"/>
          <p:cNvSpPr/>
          <p:nvPr/>
        </p:nvSpPr>
        <p:spPr>
          <a:xfrm>
            <a:off x="10206000" y="2453669"/>
            <a:ext cx="655950"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Li</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6" name="Rectangle 35"/>
          <p:cNvSpPr/>
          <p:nvPr/>
        </p:nvSpPr>
        <p:spPr>
          <a:xfrm>
            <a:off x="10281526" y="2915334"/>
            <a:ext cx="1031052"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Be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7" name="TextBox 36"/>
          <p:cNvSpPr txBox="1"/>
          <p:nvPr/>
        </p:nvSpPr>
        <p:spPr>
          <a:xfrm>
            <a:off x="5395391" y="6031843"/>
            <a:ext cx="470000" cy="369332"/>
          </a:xfrm>
          <a:prstGeom prst="rect">
            <a:avLst/>
          </a:prstGeom>
          <a:noFill/>
        </p:spPr>
        <p:txBody>
          <a:bodyPr wrap="none" rtlCol="0">
            <a:spAutoFit/>
          </a:bodyPr>
          <a:lstStyle/>
          <a:p>
            <a:r>
              <a:rPr lang="en-GB" dirty="0" smtClean="0"/>
              <a:t>2p</a:t>
            </a:r>
            <a:endParaRPr lang="en-GB" dirty="0"/>
          </a:p>
        </p:txBody>
      </p:sp>
      <p:sp>
        <p:nvSpPr>
          <p:cNvPr id="38" name="Oval 37"/>
          <p:cNvSpPr/>
          <p:nvPr/>
        </p:nvSpPr>
        <p:spPr>
          <a:xfrm>
            <a:off x="868288" y="1909612"/>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p:cNvSpPr/>
          <p:nvPr/>
        </p:nvSpPr>
        <p:spPr>
          <a:xfrm>
            <a:off x="637879" y="322146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p:cNvSpPr/>
          <p:nvPr/>
        </p:nvSpPr>
        <p:spPr>
          <a:xfrm>
            <a:off x="5606750" y="1877194"/>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1321258" y="2666324"/>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579905" y="385429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p:cNvSpPr/>
          <p:nvPr/>
        </p:nvSpPr>
        <p:spPr>
          <a:xfrm>
            <a:off x="6196549" y="2740703"/>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10655942" y="3067734"/>
            <a:ext cx="587019"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B</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6" name="Rectangle 45"/>
          <p:cNvSpPr/>
          <p:nvPr/>
        </p:nvSpPr>
        <p:spPr>
          <a:xfrm>
            <a:off x="10695165" y="2438759"/>
            <a:ext cx="724878"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7" name="Oval 46"/>
          <p:cNvSpPr/>
          <p:nvPr/>
        </p:nvSpPr>
        <p:spPr>
          <a:xfrm>
            <a:off x="567724" y="3317596"/>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Oval 47"/>
          <p:cNvSpPr/>
          <p:nvPr/>
        </p:nvSpPr>
        <p:spPr>
          <a:xfrm>
            <a:off x="108933" y="2574794"/>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p:cNvSpPr/>
          <p:nvPr/>
        </p:nvSpPr>
        <p:spPr>
          <a:xfrm>
            <a:off x="6387901" y="3519221"/>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9613089" y="2901458"/>
            <a:ext cx="724878"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1" name="Oval 50"/>
          <p:cNvSpPr/>
          <p:nvPr/>
        </p:nvSpPr>
        <p:spPr>
          <a:xfrm>
            <a:off x="521545" y="1988860"/>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p:cNvSpPr/>
          <p:nvPr/>
        </p:nvSpPr>
        <p:spPr>
          <a:xfrm>
            <a:off x="1241966" y="3695548"/>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p:cNvSpPr/>
          <p:nvPr/>
        </p:nvSpPr>
        <p:spPr>
          <a:xfrm>
            <a:off x="6357277" y="4347012"/>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p:cNvSpPr/>
          <p:nvPr/>
        </p:nvSpPr>
        <p:spPr>
          <a:xfrm>
            <a:off x="10210610" y="3576349"/>
            <a:ext cx="766555"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O</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5" name="Oval 54"/>
          <p:cNvSpPr/>
          <p:nvPr/>
        </p:nvSpPr>
        <p:spPr>
          <a:xfrm>
            <a:off x="1190082" y="3149435"/>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811492" y="388549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6100224" y="5141730"/>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p:cNvSpPr/>
          <p:nvPr/>
        </p:nvSpPr>
        <p:spPr>
          <a:xfrm>
            <a:off x="9649073" y="3650124"/>
            <a:ext cx="516488"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9" name="Oval 58"/>
          <p:cNvSpPr/>
          <p:nvPr/>
        </p:nvSpPr>
        <p:spPr>
          <a:xfrm>
            <a:off x="1302972" y="3576298"/>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4881" y="2037020"/>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802303" y="5673428"/>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Rectangle 62"/>
          <p:cNvSpPr/>
          <p:nvPr/>
        </p:nvSpPr>
        <p:spPr>
          <a:xfrm>
            <a:off x="10175458" y="3728749"/>
            <a:ext cx="1141659"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Ne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4" name="TextBox 63"/>
          <p:cNvSpPr txBox="1"/>
          <p:nvPr/>
        </p:nvSpPr>
        <p:spPr>
          <a:xfrm>
            <a:off x="7641188" y="6031843"/>
            <a:ext cx="402674" cy="369332"/>
          </a:xfrm>
          <a:prstGeom prst="rect">
            <a:avLst/>
          </a:prstGeom>
          <a:noFill/>
        </p:spPr>
        <p:txBody>
          <a:bodyPr wrap="none" rtlCol="0">
            <a:spAutoFit/>
          </a:bodyPr>
          <a:lstStyle/>
          <a:p>
            <a:r>
              <a:rPr lang="en-GB" dirty="0" smtClean="0"/>
              <a:t>3s</a:t>
            </a:r>
            <a:endParaRPr lang="en-GB" dirty="0"/>
          </a:p>
        </p:txBody>
      </p:sp>
      <p:sp>
        <p:nvSpPr>
          <p:cNvPr id="65" name="Oval 64"/>
          <p:cNvSpPr/>
          <p:nvPr/>
        </p:nvSpPr>
        <p:spPr>
          <a:xfrm>
            <a:off x="1020688" y="2062012"/>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963892" y="403789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Oval 66"/>
          <p:cNvSpPr/>
          <p:nvPr/>
        </p:nvSpPr>
        <p:spPr>
          <a:xfrm>
            <a:off x="8273461" y="2595435"/>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p:cNvSpPr/>
          <p:nvPr/>
        </p:nvSpPr>
        <p:spPr>
          <a:xfrm>
            <a:off x="10321446" y="3881149"/>
            <a:ext cx="1154483"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Na</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9" name="Oval 68"/>
          <p:cNvSpPr/>
          <p:nvPr/>
        </p:nvSpPr>
        <p:spPr>
          <a:xfrm>
            <a:off x="1342482" y="3301835"/>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Oval 69"/>
          <p:cNvSpPr/>
          <p:nvPr/>
        </p:nvSpPr>
        <p:spPr>
          <a:xfrm>
            <a:off x="973599" y="3056743"/>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p:cNvSpPr/>
          <p:nvPr/>
        </p:nvSpPr>
        <p:spPr>
          <a:xfrm>
            <a:off x="8516053" y="4293714"/>
            <a:ext cx="287677" cy="2822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p:cNvSpPr/>
          <p:nvPr/>
        </p:nvSpPr>
        <p:spPr>
          <a:xfrm>
            <a:off x="10404917" y="4033549"/>
            <a:ext cx="1292341"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Mg</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28825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grpId="1" nodeType="clickEffect">
                                  <p:stCondLst>
                                    <p:cond delay="0"/>
                                  </p:stCondLst>
                                  <p:childTnLst>
                                    <p:animEffect transition="out" filter="fade">
                                      <p:cBhvr>
                                        <p:cTn id="28" dur="500"/>
                                        <p:tgtEl>
                                          <p:spTgt spid="32"/>
                                        </p:tgtEl>
                                      </p:cBhvr>
                                    </p:animEffect>
                                    <p:set>
                                      <p:cBhvr>
                                        <p:cTn id="29" dur="1" fill="hold">
                                          <p:stCondLst>
                                            <p:cond delay="499"/>
                                          </p:stCondLst>
                                        </p:cTn>
                                        <p:tgtEl>
                                          <p:spTgt spid="32"/>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additive="base">
                                        <p:cTn id="34" dur="500" fill="hold"/>
                                        <p:tgtEl>
                                          <p:spTgt spid="16"/>
                                        </p:tgtEl>
                                        <p:attrNameLst>
                                          <p:attrName>ppt_x</p:attrName>
                                        </p:attrNameLst>
                                      </p:cBhvr>
                                      <p:tavLst>
                                        <p:tav tm="0">
                                          <p:val>
                                            <p:strVal val="#ppt_x"/>
                                          </p:val>
                                        </p:tav>
                                        <p:tav tm="100000">
                                          <p:val>
                                            <p:strVal val="#ppt_x"/>
                                          </p:val>
                                        </p:tav>
                                      </p:tavLst>
                                    </p:anim>
                                    <p:anim calcmode="lin" valueType="num">
                                      <p:cBhvr additive="base">
                                        <p:cTn id="3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ppt_x"/>
                                          </p:val>
                                        </p:tav>
                                        <p:tav tm="100000">
                                          <p:val>
                                            <p:strVal val="#ppt_x"/>
                                          </p:val>
                                        </p:tav>
                                      </p:tavLst>
                                    </p:anim>
                                    <p:anim calcmode="lin" valueType="num">
                                      <p:cBhvr additive="base">
                                        <p:cTn id="4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additive="base">
                                        <p:cTn id="46" dur="500" fill="hold"/>
                                        <p:tgtEl>
                                          <p:spTgt spid="18"/>
                                        </p:tgtEl>
                                        <p:attrNameLst>
                                          <p:attrName>ppt_x</p:attrName>
                                        </p:attrNameLst>
                                      </p:cBhvr>
                                      <p:tavLst>
                                        <p:tav tm="0">
                                          <p:val>
                                            <p:strVal val="#ppt_x"/>
                                          </p:val>
                                        </p:tav>
                                        <p:tav tm="100000">
                                          <p:val>
                                            <p:strVal val="#ppt_x"/>
                                          </p:val>
                                        </p:tav>
                                      </p:tavLst>
                                    </p:anim>
                                    <p:anim calcmode="lin" valueType="num">
                                      <p:cBhvr additive="base">
                                        <p:cTn id="4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19"/>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34"/>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0" presetClass="exit" presetSubtype="0" fill="hold" grpId="1" nodeType="clickEffect">
                                  <p:stCondLst>
                                    <p:cond delay="0"/>
                                  </p:stCondLst>
                                  <p:childTnLst>
                                    <p:animEffect transition="out" filter="fade">
                                      <p:cBhvr>
                                        <p:cTn id="59" dur="500"/>
                                        <p:tgtEl>
                                          <p:spTgt spid="34"/>
                                        </p:tgtEl>
                                      </p:cBhvr>
                                    </p:animEffect>
                                    <p:set>
                                      <p:cBhvr>
                                        <p:cTn id="60" dur="1" fill="hold">
                                          <p:stCondLst>
                                            <p:cond delay="499"/>
                                          </p:stCondLst>
                                        </p:cTn>
                                        <p:tgtEl>
                                          <p:spTgt spid="34"/>
                                        </p:tgtEl>
                                        <p:attrNameLst>
                                          <p:attrName>style.visibility</p:attrName>
                                        </p:attrNameLst>
                                      </p:cBhvr>
                                      <p:to>
                                        <p:strVal val="hidden"/>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4"/>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5"/>
                                        </p:tgtEl>
                                        <p:attrNameLst>
                                          <p:attrName>style.visibility</p:attrName>
                                        </p:attrNameLst>
                                      </p:cBhvr>
                                      <p:to>
                                        <p:strVal val="visible"/>
                                      </p:to>
                                    </p:set>
                                    <p:anim calcmode="lin" valueType="num">
                                      <p:cBhvr additive="base">
                                        <p:cTn id="73" dur="500" fill="hold"/>
                                        <p:tgtEl>
                                          <p:spTgt spid="25"/>
                                        </p:tgtEl>
                                        <p:attrNameLst>
                                          <p:attrName>ppt_x</p:attrName>
                                        </p:attrNameLst>
                                      </p:cBhvr>
                                      <p:tavLst>
                                        <p:tav tm="0">
                                          <p:val>
                                            <p:strVal val="#ppt_x"/>
                                          </p:val>
                                        </p:tav>
                                        <p:tav tm="100000">
                                          <p:val>
                                            <p:strVal val="#ppt_x"/>
                                          </p:val>
                                        </p:tav>
                                      </p:tavLst>
                                    </p:anim>
                                    <p:anim calcmode="lin" valueType="num">
                                      <p:cBhvr additive="base">
                                        <p:cTn id="7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6"/>
                                        </p:tgtEl>
                                        <p:attrNameLst>
                                          <p:attrName>style.visibility</p:attrName>
                                        </p:attrNameLst>
                                      </p:cBhvr>
                                      <p:to>
                                        <p:strVal val="visible"/>
                                      </p:to>
                                    </p:set>
                                    <p:anim calcmode="lin" valueType="num">
                                      <p:cBhvr additive="base">
                                        <p:cTn id="79" dur="500" fill="hold"/>
                                        <p:tgtEl>
                                          <p:spTgt spid="26"/>
                                        </p:tgtEl>
                                        <p:attrNameLst>
                                          <p:attrName>ppt_x</p:attrName>
                                        </p:attrNameLst>
                                      </p:cBhvr>
                                      <p:tavLst>
                                        <p:tav tm="0">
                                          <p:val>
                                            <p:strVal val="#ppt_x"/>
                                          </p:val>
                                        </p:tav>
                                        <p:tav tm="100000">
                                          <p:val>
                                            <p:strVal val="#ppt_x"/>
                                          </p:val>
                                        </p:tav>
                                      </p:tavLst>
                                    </p:anim>
                                    <p:anim calcmode="lin" valueType="num">
                                      <p:cBhvr additive="base">
                                        <p:cTn id="8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7"/>
                                        </p:tgtEl>
                                        <p:attrNameLst>
                                          <p:attrName>style.visibility</p:attrName>
                                        </p:attrNameLst>
                                      </p:cBhvr>
                                      <p:to>
                                        <p:strVal val="visible"/>
                                      </p:to>
                                    </p:set>
                                    <p:anim calcmode="lin" valueType="num">
                                      <p:cBhvr additive="base">
                                        <p:cTn id="85" dur="500" fill="hold"/>
                                        <p:tgtEl>
                                          <p:spTgt spid="27"/>
                                        </p:tgtEl>
                                        <p:attrNameLst>
                                          <p:attrName>ppt_x</p:attrName>
                                        </p:attrNameLst>
                                      </p:cBhvr>
                                      <p:tavLst>
                                        <p:tav tm="0">
                                          <p:val>
                                            <p:strVal val="#ppt_x"/>
                                          </p:val>
                                        </p:tav>
                                        <p:tav tm="100000">
                                          <p:val>
                                            <p:strVal val="#ppt_x"/>
                                          </p:val>
                                        </p:tav>
                                      </p:tavLst>
                                    </p:anim>
                                    <p:anim calcmode="lin" valueType="num">
                                      <p:cBhvr additive="base">
                                        <p:cTn id="86"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28"/>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35"/>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0" presetClass="exit" presetSubtype="0" fill="hold" grpId="1" nodeType="clickEffect">
                                  <p:stCondLst>
                                    <p:cond delay="0"/>
                                  </p:stCondLst>
                                  <p:childTnLst>
                                    <p:animEffect transition="out" filter="fade">
                                      <p:cBhvr>
                                        <p:cTn id="98" dur="500"/>
                                        <p:tgtEl>
                                          <p:spTgt spid="35"/>
                                        </p:tgtEl>
                                      </p:cBhvr>
                                    </p:animEffect>
                                    <p:set>
                                      <p:cBhvr>
                                        <p:cTn id="99" dur="1" fill="hold">
                                          <p:stCondLst>
                                            <p:cond delay="499"/>
                                          </p:stCondLst>
                                        </p:cTn>
                                        <p:tgtEl>
                                          <p:spTgt spid="35"/>
                                        </p:tgtEl>
                                        <p:attrNameLst>
                                          <p:attrName>style.visibility</p:attrName>
                                        </p:attrNameLst>
                                      </p:cBhvr>
                                      <p:to>
                                        <p:strVal val="hidden"/>
                                      </p:to>
                                    </p:set>
                                  </p:childTnLst>
                                </p:cTn>
                              </p:par>
                            </p:childTnLst>
                          </p:cTn>
                        </p:par>
                      </p:childTnLst>
                    </p:cTn>
                  </p:par>
                  <p:par>
                    <p:cTn id="100" fill="hold">
                      <p:stCondLst>
                        <p:cond delay="indefinite"/>
                      </p:stCondLst>
                      <p:childTnLst>
                        <p:par>
                          <p:cTn id="101" fill="hold">
                            <p:stCondLst>
                              <p:cond delay="0"/>
                            </p:stCondLst>
                            <p:childTnLst>
                              <p:par>
                                <p:cTn id="102" presetID="2" presetClass="entr" presetSubtype="4" fill="hold" grpId="0" nodeType="clickEffect">
                                  <p:stCondLst>
                                    <p:cond delay="0"/>
                                  </p:stCondLst>
                                  <p:childTnLst>
                                    <p:set>
                                      <p:cBhvr>
                                        <p:cTn id="103" dur="1" fill="hold">
                                          <p:stCondLst>
                                            <p:cond delay="0"/>
                                          </p:stCondLst>
                                        </p:cTn>
                                        <p:tgtEl>
                                          <p:spTgt spid="29"/>
                                        </p:tgtEl>
                                        <p:attrNameLst>
                                          <p:attrName>style.visibility</p:attrName>
                                        </p:attrNameLst>
                                      </p:cBhvr>
                                      <p:to>
                                        <p:strVal val="visible"/>
                                      </p:to>
                                    </p:set>
                                    <p:anim calcmode="lin" valueType="num">
                                      <p:cBhvr additive="base">
                                        <p:cTn id="104" dur="500" fill="hold"/>
                                        <p:tgtEl>
                                          <p:spTgt spid="29"/>
                                        </p:tgtEl>
                                        <p:attrNameLst>
                                          <p:attrName>ppt_x</p:attrName>
                                        </p:attrNameLst>
                                      </p:cBhvr>
                                      <p:tavLst>
                                        <p:tav tm="0">
                                          <p:val>
                                            <p:strVal val="#ppt_x"/>
                                          </p:val>
                                        </p:tav>
                                        <p:tav tm="100000">
                                          <p:val>
                                            <p:strVal val="#ppt_x"/>
                                          </p:val>
                                        </p:tav>
                                      </p:tavLst>
                                    </p:anim>
                                    <p:anim calcmode="lin" valueType="num">
                                      <p:cBhvr additive="base">
                                        <p:cTn id="10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presetID="2" presetClass="entr" presetSubtype="4" fill="hold" grpId="0" nodeType="clickEffect">
                                  <p:stCondLst>
                                    <p:cond delay="0"/>
                                  </p:stCondLst>
                                  <p:childTnLst>
                                    <p:set>
                                      <p:cBhvr>
                                        <p:cTn id="109" dur="1" fill="hold">
                                          <p:stCondLst>
                                            <p:cond delay="0"/>
                                          </p:stCondLst>
                                        </p:cTn>
                                        <p:tgtEl>
                                          <p:spTgt spid="30"/>
                                        </p:tgtEl>
                                        <p:attrNameLst>
                                          <p:attrName>style.visibility</p:attrName>
                                        </p:attrNameLst>
                                      </p:cBhvr>
                                      <p:to>
                                        <p:strVal val="visible"/>
                                      </p:to>
                                    </p:set>
                                    <p:anim calcmode="lin" valueType="num">
                                      <p:cBhvr additive="base">
                                        <p:cTn id="110" dur="500" fill="hold"/>
                                        <p:tgtEl>
                                          <p:spTgt spid="30"/>
                                        </p:tgtEl>
                                        <p:attrNameLst>
                                          <p:attrName>ppt_x</p:attrName>
                                        </p:attrNameLst>
                                      </p:cBhvr>
                                      <p:tavLst>
                                        <p:tav tm="0">
                                          <p:val>
                                            <p:strVal val="#ppt_x"/>
                                          </p:val>
                                        </p:tav>
                                        <p:tav tm="100000">
                                          <p:val>
                                            <p:strVal val="#ppt_x"/>
                                          </p:val>
                                        </p:tav>
                                      </p:tavLst>
                                    </p:anim>
                                    <p:anim calcmode="lin" valueType="num">
                                      <p:cBhvr additive="base">
                                        <p:cTn id="111"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12" fill="hold">
                      <p:stCondLst>
                        <p:cond delay="indefinite"/>
                      </p:stCondLst>
                      <p:childTnLst>
                        <p:par>
                          <p:cTn id="113" fill="hold">
                            <p:stCondLst>
                              <p:cond delay="0"/>
                            </p:stCondLst>
                            <p:childTnLst>
                              <p:par>
                                <p:cTn id="114" presetID="1" presetClass="entr" presetSubtype="0" fill="hold" grpId="0" nodeType="clickEffect">
                                  <p:stCondLst>
                                    <p:cond delay="0"/>
                                  </p:stCondLst>
                                  <p:childTnLst>
                                    <p:set>
                                      <p:cBhvr>
                                        <p:cTn id="115" dur="1" fill="hold">
                                          <p:stCondLst>
                                            <p:cond delay="0"/>
                                          </p:stCondLst>
                                        </p:cTn>
                                        <p:tgtEl>
                                          <p:spTgt spid="31"/>
                                        </p:tgtEl>
                                        <p:attrNameLst>
                                          <p:attrName>style.visibility</p:attrName>
                                        </p:attrNameLst>
                                      </p:cBhvr>
                                      <p:to>
                                        <p:strVal val="visible"/>
                                      </p:to>
                                    </p:set>
                                  </p:childTnLst>
                                </p:cTn>
                              </p:par>
                            </p:childTnLst>
                          </p:cTn>
                        </p:par>
                      </p:childTnLst>
                    </p:cTn>
                  </p:par>
                  <p:par>
                    <p:cTn id="116" fill="hold">
                      <p:stCondLst>
                        <p:cond delay="indefinite"/>
                      </p:stCondLst>
                      <p:childTnLst>
                        <p:par>
                          <p:cTn id="117" fill="hold">
                            <p:stCondLst>
                              <p:cond delay="0"/>
                            </p:stCondLst>
                            <p:childTnLst>
                              <p:par>
                                <p:cTn id="118" presetID="1" presetClass="entr" presetSubtype="0" fill="hold" grpId="0" nodeType="clickEffect">
                                  <p:stCondLst>
                                    <p:cond delay="0"/>
                                  </p:stCondLst>
                                  <p:childTnLst>
                                    <p:set>
                                      <p:cBhvr>
                                        <p:cTn id="119" dur="1" fill="hold">
                                          <p:stCondLst>
                                            <p:cond delay="0"/>
                                          </p:stCondLst>
                                        </p:cTn>
                                        <p:tgtEl>
                                          <p:spTgt spid="36"/>
                                        </p:tgtEl>
                                        <p:attrNameLst>
                                          <p:attrName>style.visibility</p:attrName>
                                        </p:attrNameLst>
                                      </p:cBhvr>
                                      <p:to>
                                        <p:strVal val="visible"/>
                                      </p:to>
                                    </p:set>
                                  </p:childTnLst>
                                </p:cTn>
                              </p:par>
                            </p:childTnLst>
                          </p:cTn>
                        </p:par>
                      </p:childTnLst>
                    </p:cTn>
                  </p:par>
                  <p:par>
                    <p:cTn id="120" fill="hold">
                      <p:stCondLst>
                        <p:cond delay="indefinite"/>
                      </p:stCondLst>
                      <p:childTnLst>
                        <p:par>
                          <p:cTn id="121" fill="hold">
                            <p:stCondLst>
                              <p:cond delay="0"/>
                            </p:stCondLst>
                            <p:childTnLst>
                              <p:par>
                                <p:cTn id="122" presetID="10" presetClass="exit" presetSubtype="0" fill="hold" grpId="1" nodeType="clickEffect">
                                  <p:stCondLst>
                                    <p:cond delay="0"/>
                                  </p:stCondLst>
                                  <p:childTnLst>
                                    <p:animEffect transition="out" filter="fade">
                                      <p:cBhvr>
                                        <p:cTn id="123" dur="500"/>
                                        <p:tgtEl>
                                          <p:spTgt spid="36"/>
                                        </p:tgtEl>
                                      </p:cBhvr>
                                    </p:animEffect>
                                    <p:set>
                                      <p:cBhvr>
                                        <p:cTn id="124" dur="1" fill="hold">
                                          <p:stCondLst>
                                            <p:cond delay="499"/>
                                          </p:stCondLst>
                                        </p:cTn>
                                        <p:tgtEl>
                                          <p:spTgt spid="36"/>
                                        </p:tgtEl>
                                        <p:attrNameLst>
                                          <p:attrName>style.visibility</p:attrName>
                                        </p:attrNameLst>
                                      </p:cBhvr>
                                      <p:to>
                                        <p:strVal val="hidden"/>
                                      </p:to>
                                    </p:set>
                                  </p:childTnLst>
                                </p:cTn>
                              </p:par>
                            </p:childTnLst>
                          </p:cTn>
                        </p:par>
                      </p:childTnLst>
                    </p:cTn>
                  </p:par>
                  <p:par>
                    <p:cTn id="125" fill="hold">
                      <p:stCondLst>
                        <p:cond delay="indefinite"/>
                      </p:stCondLst>
                      <p:childTnLst>
                        <p:par>
                          <p:cTn id="126" fill="hold">
                            <p:stCondLst>
                              <p:cond delay="0"/>
                            </p:stCondLst>
                            <p:childTnLst>
                              <p:par>
                                <p:cTn id="127" presetID="1" presetClass="entr" presetSubtype="0" fill="hold" grpId="0" nodeType="clickEffect">
                                  <p:stCondLst>
                                    <p:cond delay="0"/>
                                  </p:stCondLst>
                                  <p:childTnLst>
                                    <p:set>
                                      <p:cBhvr>
                                        <p:cTn id="128" dur="1" fill="hold">
                                          <p:stCondLst>
                                            <p:cond delay="0"/>
                                          </p:stCondLst>
                                        </p:cTn>
                                        <p:tgtEl>
                                          <p:spTgt spid="22"/>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grpId="0" nodeType="clickEffect">
                                  <p:stCondLst>
                                    <p:cond delay="0"/>
                                  </p:stCondLst>
                                  <p:childTnLst>
                                    <p:set>
                                      <p:cBhvr>
                                        <p:cTn id="132" dur="1" fill="hold">
                                          <p:stCondLst>
                                            <p:cond delay="0"/>
                                          </p:stCondLst>
                                        </p:cTn>
                                        <p:tgtEl>
                                          <p:spTgt spid="37"/>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2" presetClass="entr" presetSubtype="4" fill="hold" grpId="0" nodeType="clickEffect">
                                  <p:stCondLst>
                                    <p:cond delay="0"/>
                                  </p:stCondLst>
                                  <p:childTnLst>
                                    <p:set>
                                      <p:cBhvr>
                                        <p:cTn id="136" dur="1" fill="hold">
                                          <p:stCondLst>
                                            <p:cond delay="0"/>
                                          </p:stCondLst>
                                        </p:cTn>
                                        <p:tgtEl>
                                          <p:spTgt spid="38"/>
                                        </p:tgtEl>
                                        <p:attrNameLst>
                                          <p:attrName>style.visibility</p:attrName>
                                        </p:attrNameLst>
                                      </p:cBhvr>
                                      <p:to>
                                        <p:strVal val="visible"/>
                                      </p:to>
                                    </p:set>
                                    <p:anim calcmode="lin" valueType="num">
                                      <p:cBhvr additive="base">
                                        <p:cTn id="137" dur="500" fill="hold"/>
                                        <p:tgtEl>
                                          <p:spTgt spid="38"/>
                                        </p:tgtEl>
                                        <p:attrNameLst>
                                          <p:attrName>ppt_x</p:attrName>
                                        </p:attrNameLst>
                                      </p:cBhvr>
                                      <p:tavLst>
                                        <p:tav tm="0">
                                          <p:val>
                                            <p:strVal val="#ppt_x"/>
                                          </p:val>
                                        </p:tav>
                                        <p:tav tm="100000">
                                          <p:val>
                                            <p:strVal val="#ppt_x"/>
                                          </p:val>
                                        </p:tav>
                                      </p:tavLst>
                                    </p:anim>
                                    <p:anim calcmode="lin" valueType="num">
                                      <p:cBhvr additive="base">
                                        <p:cTn id="13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2" presetClass="entr" presetSubtype="4" fill="hold" grpId="0" nodeType="clickEffect">
                                  <p:stCondLst>
                                    <p:cond delay="0"/>
                                  </p:stCondLst>
                                  <p:childTnLst>
                                    <p:set>
                                      <p:cBhvr>
                                        <p:cTn id="142" dur="1" fill="hold">
                                          <p:stCondLst>
                                            <p:cond delay="0"/>
                                          </p:stCondLst>
                                        </p:cTn>
                                        <p:tgtEl>
                                          <p:spTgt spid="39"/>
                                        </p:tgtEl>
                                        <p:attrNameLst>
                                          <p:attrName>style.visibility</p:attrName>
                                        </p:attrNameLst>
                                      </p:cBhvr>
                                      <p:to>
                                        <p:strVal val="visible"/>
                                      </p:to>
                                    </p:set>
                                    <p:anim calcmode="lin" valueType="num">
                                      <p:cBhvr additive="base">
                                        <p:cTn id="143" dur="500" fill="hold"/>
                                        <p:tgtEl>
                                          <p:spTgt spid="39"/>
                                        </p:tgtEl>
                                        <p:attrNameLst>
                                          <p:attrName>ppt_x</p:attrName>
                                        </p:attrNameLst>
                                      </p:cBhvr>
                                      <p:tavLst>
                                        <p:tav tm="0">
                                          <p:val>
                                            <p:strVal val="#ppt_x"/>
                                          </p:val>
                                        </p:tav>
                                        <p:tav tm="100000">
                                          <p:val>
                                            <p:strVal val="#ppt_x"/>
                                          </p:val>
                                        </p:tav>
                                      </p:tavLst>
                                    </p:anim>
                                    <p:anim calcmode="lin" valueType="num">
                                      <p:cBhvr additive="base">
                                        <p:cTn id="144"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45" fill="hold">
                      <p:stCondLst>
                        <p:cond delay="indefinite"/>
                      </p:stCondLst>
                      <p:childTnLst>
                        <p:par>
                          <p:cTn id="146" fill="hold">
                            <p:stCondLst>
                              <p:cond delay="0"/>
                            </p:stCondLst>
                            <p:childTnLst>
                              <p:par>
                                <p:cTn id="147" presetID="1" presetClass="entr" presetSubtype="0" fill="hold" grpId="0" nodeType="clickEffect">
                                  <p:stCondLst>
                                    <p:cond delay="0"/>
                                  </p:stCondLst>
                                  <p:childTnLst>
                                    <p:set>
                                      <p:cBhvr>
                                        <p:cTn id="148" dur="1" fill="hold">
                                          <p:stCondLst>
                                            <p:cond delay="0"/>
                                          </p:stCondLst>
                                        </p:cTn>
                                        <p:tgtEl>
                                          <p:spTgt spid="40"/>
                                        </p:tgtEl>
                                        <p:attrNameLst>
                                          <p:attrName>style.visibility</p:attrName>
                                        </p:attrNameLst>
                                      </p:cBhvr>
                                      <p:to>
                                        <p:strVal val="visible"/>
                                      </p:to>
                                    </p:set>
                                  </p:childTnLst>
                                </p:cTn>
                              </p:par>
                            </p:childTnLst>
                          </p:cTn>
                        </p:par>
                      </p:childTnLst>
                    </p:cTn>
                  </p:par>
                  <p:par>
                    <p:cTn id="149" fill="hold">
                      <p:stCondLst>
                        <p:cond delay="indefinite"/>
                      </p:stCondLst>
                      <p:childTnLst>
                        <p:par>
                          <p:cTn id="150" fill="hold">
                            <p:stCondLst>
                              <p:cond delay="0"/>
                            </p:stCondLst>
                            <p:childTnLst>
                              <p:par>
                                <p:cTn id="151" presetID="1" presetClass="entr" presetSubtype="0" fill="hold" grpId="0" nodeType="clickEffect">
                                  <p:stCondLst>
                                    <p:cond delay="0"/>
                                  </p:stCondLst>
                                  <p:childTnLst>
                                    <p:set>
                                      <p:cBhvr>
                                        <p:cTn id="152" dur="1" fill="hold">
                                          <p:stCondLst>
                                            <p:cond delay="0"/>
                                          </p:stCondLst>
                                        </p:cTn>
                                        <p:tgtEl>
                                          <p:spTgt spid="44"/>
                                        </p:tgtEl>
                                        <p:attrNameLst>
                                          <p:attrName>style.visibility</p:attrName>
                                        </p:attrNameLst>
                                      </p:cBhvr>
                                      <p:to>
                                        <p:strVal val="visible"/>
                                      </p:to>
                                    </p:set>
                                  </p:childTnLst>
                                </p:cTn>
                              </p:par>
                            </p:childTnLst>
                          </p:cTn>
                        </p:par>
                      </p:childTnLst>
                    </p:cTn>
                  </p:par>
                  <p:par>
                    <p:cTn id="153" fill="hold">
                      <p:stCondLst>
                        <p:cond delay="indefinite"/>
                      </p:stCondLst>
                      <p:childTnLst>
                        <p:par>
                          <p:cTn id="154" fill="hold">
                            <p:stCondLst>
                              <p:cond delay="0"/>
                            </p:stCondLst>
                            <p:childTnLst>
                              <p:par>
                                <p:cTn id="155" presetID="10" presetClass="exit" presetSubtype="0" fill="hold" grpId="1" nodeType="clickEffect">
                                  <p:stCondLst>
                                    <p:cond delay="0"/>
                                  </p:stCondLst>
                                  <p:childTnLst>
                                    <p:animEffect transition="out" filter="fade">
                                      <p:cBhvr>
                                        <p:cTn id="156" dur="500"/>
                                        <p:tgtEl>
                                          <p:spTgt spid="44"/>
                                        </p:tgtEl>
                                      </p:cBhvr>
                                    </p:animEffect>
                                    <p:set>
                                      <p:cBhvr>
                                        <p:cTn id="157" dur="1" fill="hold">
                                          <p:stCondLst>
                                            <p:cond delay="499"/>
                                          </p:stCondLst>
                                        </p:cTn>
                                        <p:tgtEl>
                                          <p:spTgt spid="44"/>
                                        </p:tgtEl>
                                        <p:attrNameLst>
                                          <p:attrName>style.visibility</p:attrName>
                                        </p:attrNameLst>
                                      </p:cBhvr>
                                      <p:to>
                                        <p:strVal val="hidden"/>
                                      </p:to>
                                    </p:set>
                                  </p:childTnLst>
                                </p:cTn>
                              </p:par>
                            </p:childTnLst>
                          </p:cTn>
                        </p:par>
                      </p:childTnLst>
                    </p:cTn>
                  </p:par>
                  <p:par>
                    <p:cTn id="158" fill="hold">
                      <p:stCondLst>
                        <p:cond delay="indefinite"/>
                      </p:stCondLst>
                      <p:childTnLst>
                        <p:par>
                          <p:cTn id="159" fill="hold">
                            <p:stCondLst>
                              <p:cond delay="0"/>
                            </p:stCondLst>
                            <p:childTnLst>
                              <p:par>
                                <p:cTn id="160" presetID="2" presetClass="entr" presetSubtype="4" fill="hold" grpId="0" nodeType="clickEffect">
                                  <p:stCondLst>
                                    <p:cond delay="0"/>
                                  </p:stCondLst>
                                  <p:childTnLst>
                                    <p:set>
                                      <p:cBhvr>
                                        <p:cTn id="161" dur="1" fill="hold">
                                          <p:stCondLst>
                                            <p:cond delay="0"/>
                                          </p:stCondLst>
                                        </p:cTn>
                                        <p:tgtEl>
                                          <p:spTgt spid="41"/>
                                        </p:tgtEl>
                                        <p:attrNameLst>
                                          <p:attrName>style.visibility</p:attrName>
                                        </p:attrNameLst>
                                      </p:cBhvr>
                                      <p:to>
                                        <p:strVal val="visible"/>
                                      </p:to>
                                    </p:set>
                                    <p:anim calcmode="lin" valueType="num">
                                      <p:cBhvr additive="base">
                                        <p:cTn id="162" dur="500" fill="hold"/>
                                        <p:tgtEl>
                                          <p:spTgt spid="41"/>
                                        </p:tgtEl>
                                        <p:attrNameLst>
                                          <p:attrName>ppt_x</p:attrName>
                                        </p:attrNameLst>
                                      </p:cBhvr>
                                      <p:tavLst>
                                        <p:tav tm="0">
                                          <p:val>
                                            <p:strVal val="#ppt_x"/>
                                          </p:val>
                                        </p:tav>
                                        <p:tav tm="100000">
                                          <p:val>
                                            <p:strVal val="#ppt_x"/>
                                          </p:val>
                                        </p:tav>
                                      </p:tavLst>
                                    </p:anim>
                                    <p:anim calcmode="lin" valueType="num">
                                      <p:cBhvr additive="base">
                                        <p:cTn id="163"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164" fill="hold">
                      <p:stCondLst>
                        <p:cond delay="indefinite"/>
                      </p:stCondLst>
                      <p:childTnLst>
                        <p:par>
                          <p:cTn id="165" fill="hold">
                            <p:stCondLst>
                              <p:cond delay="0"/>
                            </p:stCondLst>
                            <p:childTnLst>
                              <p:par>
                                <p:cTn id="166" presetID="2" presetClass="entr" presetSubtype="4" fill="hold" grpId="0" nodeType="clickEffect">
                                  <p:stCondLst>
                                    <p:cond delay="0"/>
                                  </p:stCondLst>
                                  <p:childTnLst>
                                    <p:set>
                                      <p:cBhvr>
                                        <p:cTn id="167" dur="1" fill="hold">
                                          <p:stCondLst>
                                            <p:cond delay="0"/>
                                          </p:stCondLst>
                                        </p:cTn>
                                        <p:tgtEl>
                                          <p:spTgt spid="42"/>
                                        </p:tgtEl>
                                        <p:attrNameLst>
                                          <p:attrName>style.visibility</p:attrName>
                                        </p:attrNameLst>
                                      </p:cBhvr>
                                      <p:to>
                                        <p:strVal val="visible"/>
                                      </p:to>
                                    </p:set>
                                    <p:anim calcmode="lin" valueType="num">
                                      <p:cBhvr additive="base">
                                        <p:cTn id="168" dur="500" fill="hold"/>
                                        <p:tgtEl>
                                          <p:spTgt spid="42"/>
                                        </p:tgtEl>
                                        <p:attrNameLst>
                                          <p:attrName>ppt_x</p:attrName>
                                        </p:attrNameLst>
                                      </p:cBhvr>
                                      <p:tavLst>
                                        <p:tav tm="0">
                                          <p:val>
                                            <p:strVal val="#ppt_x"/>
                                          </p:val>
                                        </p:tav>
                                        <p:tav tm="100000">
                                          <p:val>
                                            <p:strVal val="#ppt_x"/>
                                          </p:val>
                                        </p:tav>
                                      </p:tavLst>
                                    </p:anim>
                                    <p:anim calcmode="lin" valueType="num">
                                      <p:cBhvr additive="base">
                                        <p:cTn id="169"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170" fill="hold">
                      <p:stCondLst>
                        <p:cond delay="indefinite"/>
                      </p:stCondLst>
                      <p:childTnLst>
                        <p:par>
                          <p:cTn id="171" fill="hold">
                            <p:stCondLst>
                              <p:cond delay="0"/>
                            </p:stCondLst>
                            <p:childTnLst>
                              <p:par>
                                <p:cTn id="172" presetID="1" presetClass="entr" presetSubtype="0" fill="hold" grpId="0" nodeType="clickEffect">
                                  <p:stCondLst>
                                    <p:cond delay="0"/>
                                  </p:stCondLst>
                                  <p:childTnLst>
                                    <p:set>
                                      <p:cBhvr>
                                        <p:cTn id="173" dur="1" fill="hold">
                                          <p:stCondLst>
                                            <p:cond delay="0"/>
                                          </p:stCondLst>
                                        </p:cTn>
                                        <p:tgtEl>
                                          <p:spTgt spid="43"/>
                                        </p:tgtEl>
                                        <p:attrNameLst>
                                          <p:attrName>style.visibility</p:attrName>
                                        </p:attrNameLst>
                                      </p:cBhvr>
                                      <p:to>
                                        <p:strVal val="visible"/>
                                      </p:to>
                                    </p:set>
                                  </p:childTnLst>
                                </p:cTn>
                              </p:par>
                            </p:childTnLst>
                          </p:cTn>
                        </p:par>
                      </p:childTnLst>
                    </p:cTn>
                  </p:par>
                  <p:par>
                    <p:cTn id="174" fill="hold">
                      <p:stCondLst>
                        <p:cond delay="indefinite"/>
                      </p:stCondLst>
                      <p:childTnLst>
                        <p:par>
                          <p:cTn id="175" fill="hold">
                            <p:stCondLst>
                              <p:cond delay="0"/>
                            </p:stCondLst>
                            <p:childTnLst>
                              <p:par>
                                <p:cTn id="176" presetID="1" presetClass="entr" presetSubtype="0" fill="hold" grpId="0" nodeType="clickEffect">
                                  <p:stCondLst>
                                    <p:cond delay="0"/>
                                  </p:stCondLst>
                                  <p:childTnLst>
                                    <p:set>
                                      <p:cBhvr>
                                        <p:cTn id="177" dur="1" fill="hold">
                                          <p:stCondLst>
                                            <p:cond delay="0"/>
                                          </p:stCondLst>
                                        </p:cTn>
                                        <p:tgtEl>
                                          <p:spTgt spid="46"/>
                                        </p:tgtEl>
                                        <p:attrNameLst>
                                          <p:attrName>style.visibility</p:attrName>
                                        </p:attrNameLst>
                                      </p:cBhvr>
                                      <p:to>
                                        <p:strVal val="visible"/>
                                      </p:to>
                                    </p:set>
                                  </p:childTnLst>
                                </p:cTn>
                              </p:par>
                            </p:childTnLst>
                          </p:cTn>
                        </p:par>
                      </p:childTnLst>
                    </p:cTn>
                  </p:par>
                  <p:par>
                    <p:cTn id="178" fill="hold">
                      <p:stCondLst>
                        <p:cond delay="indefinite"/>
                      </p:stCondLst>
                      <p:childTnLst>
                        <p:par>
                          <p:cTn id="179" fill="hold">
                            <p:stCondLst>
                              <p:cond delay="0"/>
                            </p:stCondLst>
                            <p:childTnLst>
                              <p:par>
                                <p:cTn id="180" presetID="10" presetClass="exit" presetSubtype="0" fill="hold" grpId="1" nodeType="clickEffect">
                                  <p:stCondLst>
                                    <p:cond delay="0"/>
                                  </p:stCondLst>
                                  <p:childTnLst>
                                    <p:animEffect transition="out" filter="fade">
                                      <p:cBhvr>
                                        <p:cTn id="181" dur="500"/>
                                        <p:tgtEl>
                                          <p:spTgt spid="46"/>
                                        </p:tgtEl>
                                      </p:cBhvr>
                                    </p:animEffect>
                                    <p:set>
                                      <p:cBhvr>
                                        <p:cTn id="182" dur="1" fill="hold">
                                          <p:stCondLst>
                                            <p:cond delay="499"/>
                                          </p:stCondLst>
                                        </p:cTn>
                                        <p:tgtEl>
                                          <p:spTgt spid="46"/>
                                        </p:tgtEl>
                                        <p:attrNameLst>
                                          <p:attrName>style.visibility</p:attrName>
                                        </p:attrNameLst>
                                      </p:cBhvr>
                                      <p:to>
                                        <p:strVal val="hidden"/>
                                      </p:to>
                                    </p:set>
                                  </p:childTnLst>
                                </p:cTn>
                              </p:par>
                            </p:childTnLst>
                          </p:cTn>
                        </p:par>
                      </p:childTnLst>
                    </p:cTn>
                  </p:par>
                  <p:par>
                    <p:cTn id="183" fill="hold">
                      <p:stCondLst>
                        <p:cond delay="indefinite"/>
                      </p:stCondLst>
                      <p:childTnLst>
                        <p:par>
                          <p:cTn id="184" fill="hold">
                            <p:stCondLst>
                              <p:cond delay="0"/>
                            </p:stCondLst>
                            <p:childTnLst>
                              <p:par>
                                <p:cTn id="185" presetID="2" presetClass="entr" presetSubtype="4" fill="hold" grpId="0" nodeType="clickEffect">
                                  <p:stCondLst>
                                    <p:cond delay="0"/>
                                  </p:stCondLst>
                                  <p:childTnLst>
                                    <p:set>
                                      <p:cBhvr>
                                        <p:cTn id="186" dur="1" fill="hold">
                                          <p:stCondLst>
                                            <p:cond delay="0"/>
                                          </p:stCondLst>
                                        </p:cTn>
                                        <p:tgtEl>
                                          <p:spTgt spid="47"/>
                                        </p:tgtEl>
                                        <p:attrNameLst>
                                          <p:attrName>style.visibility</p:attrName>
                                        </p:attrNameLst>
                                      </p:cBhvr>
                                      <p:to>
                                        <p:strVal val="visible"/>
                                      </p:to>
                                    </p:set>
                                    <p:anim calcmode="lin" valueType="num">
                                      <p:cBhvr additive="base">
                                        <p:cTn id="187" dur="500" fill="hold"/>
                                        <p:tgtEl>
                                          <p:spTgt spid="47"/>
                                        </p:tgtEl>
                                        <p:attrNameLst>
                                          <p:attrName>ppt_x</p:attrName>
                                        </p:attrNameLst>
                                      </p:cBhvr>
                                      <p:tavLst>
                                        <p:tav tm="0">
                                          <p:val>
                                            <p:strVal val="#ppt_x"/>
                                          </p:val>
                                        </p:tav>
                                        <p:tav tm="100000">
                                          <p:val>
                                            <p:strVal val="#ppt_x"/>
                                          </p:val>
                                        </p:tav>
                                      </p:tavLst>
                                    </p:anim>
                                    <p:anim calcmode="lin" valueType="num">
                                      <p:cBhvr additive="base">
                                        <p:cTn id="188"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189" fill="hold">
                      <p:stCondLst>
                        <p:cond delay="indefinite"/>
                      </p:stCondLst>
                      <p:childTnLst>
                        <p:par>
                          <p:cTn id="190" fill="hold">
                            <p:stCondLst>
                              <p:cond delay="0"/>
                            </p:stCondLst>
                            <p:childTnLst>
                              <p:par>
                                <p:cTn id="191" presetID="2" presetClass="entr" presetSubtype="4" fill="hold" grpId="0" nodeType="clickEffect">
                                  <p:stCondLst>
                                    <p:cond delay="0"/>
                                  </p:stCondLst>
                                  <p:childTnLst>
                                    <p:set>
                                      <p:cBhvr>
                                        <p:cTn id="192" dur="1" fill="hold">
                                          <p:stCondLst>
                                            <p:cond delay="0"/>
                                          </p:stCondLst>
                                        </p:cTn>
                                        <p:tgtEl>
                                          <p:spTgt spid="48"/>
                                        </p:tgtEl>
                                        <p:attrNameLst>
                                          <p:attrName>style.visibility</p:attrName>
                                        </p:attrNameLst>
                                      </p:cBhvr>
                                      <p:to>
                                        <p:strVal val="visible"/>
                                      </p:to>
                                    </p:set>
                                    <p:anim calcmode="lin" valueType="num">
                                      <p:cBhvr additive="base">
                                        <p:cTn id="193" dur="500" fill="hold"/>
                                        <p:tgtEl>
                                          <p:spTgt spid="48"/>
                                        </p:tgtEl>
                                        <p:attrNameLst>
                                          <p:attrName>ppt_x</p:attrName>
                                        </p:attrNameLst>
                                      </p:cBhvr>
                                      <p:tavLst>
                                        <p:tav tm="0">
                                          <p:val>
                                            <p:strVal val="#ppt_x"/>
                                          </p:val>
                                        </p:tav>
                                        <p:tav tm="100000">
                                          <p:val>
                                            <p:strVal val="#ppt_x"/>
                                          </p:val>
                                        </p:tav>
                                      </p:tavLst>
                                    </p:anim>
                                    <p:anim calcmode="lin" valueType="num">
                                      <p:cBhvr additive="base">
                                        <p:cTn id="194"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par>
                    <p:cTn id="195" fill="hold">
                      <p:stCondLst>
                        <p:cond delay="indefinite"/>
                      </p:stCondLst>
                      <p:childTnLst>
                        <p:par>
                          <p:cTn id="196" fill="hold">
                            <p:stCondLst>
                              <p:cond delay="0"/>
                            </p:stCondLst>
                            <p:childTnLst>
                              <p:par>
                                <p:cTn id="197" presetID="1" presetClass="entr" presetSubtype="0" fill="hold" grpId="0" nodeType="clickEffect">
                                  <p:stCondLst>
                                    <p:cond delay="0"/>
                                  </p:stCondLst>
                                  <p:childTnLst>
                                    <p:set>
                                      <p:cBhvr>
                                        <p:cTn id="198" dur="1" fill="hold">
                                          <p:stCondLst>
                                            <p:cond delay="0"/>
                                          </p:stCondLst>
                                        </p:cTn>
                                        <p:tgtEl>
                                          <p:spTgt spid="49"/>
                                        </p:tgtEl>
                                        <p:attrNameLst>
                                          <p:attrName>style.visibility</p:attrName>
                                        </p:attrNameLst>
                                      </p:cBhvr>
                                      <p:to>
                                        <p:strVal val="visible"/>
                                      </p:to>
                                    </p:set>
                                  </p:childTnLst>
                                </p:cTn>
                              </p:par>
                            </p:childTnLst>
                          </p:cTn>
                        </p:par>
                      </p:childTnLst>
                    </p:cTn>
                  </p:par>
                  <p:par>
                    <p:cTn id="199" fill="hold">
                      <p:stCondLst>
                        <p:cond delay="indefinite"/>
                      </p:stCondLst>
                      <p:childTnLst>
                        <p:par>
                          <p:cTn id="200" fill="hold">
                            <p:stCondLst>
                              <p:cond delay="0"/>
                            </p:stCondLst>
                            <p:childTnLst>
                              <p:par>
                                <p:cTn id="201" presetID="1" presetClass="entr" presetSubtype="0" fill="hold" grpId="0" nodeType="clickEffect">
                                  <p:stCondLst>
                                    <p:cond delay="0"/>
                                  </p:stCondLst>
                                  <p:childTnLst>
                                    <p:set>
                                      <p:cBhvr>
                                        <p:cTn id="202" dur="1" fill="hold">
                                          <p:stCondLst>
                                            <p:cond delay="0"/>
                                          </p:stCondLst>
                                        </p:cTn>
                                        <p:tgtEl>
                                          <p:spTgt spid="50"/>
                                        </p:tgtEl>
                                        <p:attrNameLst>
                                          <p:attrName>style.visibility</p:attrName>
                                        </p:attrNameLst>
                                      </p:cBhvr>
                                      <p:to>
                                        <p:strVal val="visible"/>
                                      </p:to>
                                    </p:set>
                                  </p:childTnLst>
                                </p:cTn>
                              </p:par>
                            </p:childTnLst>
                          </p:cTn>
                        </p:par>
                      </p:childTnLst>
                    </p:cTn>
                  </p:par>
                  <p:par>
                    <p:cTn id="203" fill="hold">
                      <p:stCondLst>
                        <p:cond delay="indefinite"/>
                      </p:stCondLst>
                      <p:childTnLst>
                        <p:par>
                          <p:cTn id="204" fill="hold">
                            <p:stCondLst>
                              <p:cond delay="0"/>
                            </p:stCondLst>
                            <p:childTnLst>
                              <p:par>
                                <p:cTn id="205" presetID="10" presetClass="exit" presetSubtype="0" fill="hold" grpId="1" nodeType="clickEffect">
                                  <p:stCondLst>
                                    <p:cond delay="0"/>
                                  </p:stCondLst>
                                  <p:childTnLst>
                                    <p:animEffect transition="out" filter="fade">
                                      <p:cBhvr>
                                        <p:cTn id="206" dur="500"/>
                                        <p:tgtEl>
                                          <p:spTgt spid="50"/>
                                        </p:tgtEl>
                                      </p:cBhvr>
                                    </p:animEffect>
                                    <p:set>
                                      <p:cBhvr>
                                        <p:cTn id="207" dur="1" fill="hold">
                                          <p:stCondLst>
                                            <p:cond delay="499"/>
                                          </p:stCondLst>
                                        </p:cTn>
                                        <p:tgtEl>
                                          <p:spTgt spid="50"/>
                                        </p:tgtEl>
                                        <p:attrNameLst>
                                          <p:attrName>style.visibility</p:attrName>
                                        </p:attrNameLst>
                                      </p:cBhvr>
                                      <p:to>
                                        <p:strVal val="hidden"/>
                                      </p:to>
                                    </p:set>
                                  </p:childTnLst>
                                </p:cTn>
                              </p:par>
                            </p:childTnLst>
                          </p:cTn>
                        </p:par>
                      </p:childTnLst>
                    </p:cTn>
                  </p:par>
                  <p:par>
                    <p:cTn id="208" fill="hold">
                      <p:stCondLst>
                        <p:cond delay="indefinite"/>
                      </p:stCondLst>
                      <p:childTnLst>
                        <p:par>
                          <p:cTn id="209" fill="hold">
                            <p:stCondLst>
                              <p:cond delay="0"/>
                            </p:stCondLst>
                            <p:childTnLst>
                              <p:par>
                                <p:cTn id="210" presetID="2" presetClass="entr" presetSubtype="4" fill="hold" grpId="0" nodeType="clickEffect">
                                  <p:stCondLst>
                                    <p:cond delay="0"/>
                                  </p:stCondLst>
                                  <p:childTnLst>
                                    <p:set>
                                      <p:cBhvr>
                                        <p:cTn id="211" dur="1" fill="hold">
                                          <p:stCondLst>
                                            <p:cond delay="0"/>
                                          </p:stCondLst>
                                        </p:cTn>
                                        <p:tgtEl>
                                          <p:spTgt spid="51"/>
                                        </p:tgtEl>
                                        <p:attrNameLst>
                                          <p:attrName>style.visibility</p:attrName>
                                        </p:attrNameLst>
                                      </p:cBhvr>
                                      <p:to>
                                        <p:strVal val="visible"/>
                                      </p:to>
                                    </p:set>
                                    <p:anim calcmode="lin" valueType="num">
                                      <p:cBhvr additive="base">
                                        <p:cTn id="212" dur="500" fill="hold"/>
                                        <p:tgtEl>
                                          <p:spTgt spid="51"/>
                                        </p:tgtEl>
                                        <p:attrNameLst>
                                          <p:attrName>ppt_x</p:attrName>
                                        </p:attrNameLst>
                                      </p:cBhvr>
                                      <p:tavLst>
                                        <p:tav tm="0">
                                          <p:val>
                                            <p:strVal val="#ppt_x"/>
                                          </p:val>
                                        </p:tav>
                                        <p:tav tm="100000">
                                          <p:val>
                                            <p:strVal val="#ppt_x"/>
                                          </p:val>
                                        </p:tav>
                                      </p:tavLst>
                                    </p:anim>
                                    <p:anim calcmode="lin" valueType="num">
                                      <p:cBhvr additive="base">
                                        <p:cTn id="213"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214" fill="hold">
                      <p:stCondLst>
                        <p:cond delay="indefinite"/>
                      </p:stCondLst>
                      <p:childTnLst>
                        <p:par>
                          <p:cTn id="215" fill="hold">
                            <p:stCondLst>
                              <p:cond delay="0"/>
                            </p:stCondLst>
                            <p:childTnLst>
                              <p:par>
                                <p:cTn id="216" presetID="2" presetClass="entr" presetSubtype="4" fill="hold" grpId="0" nodeType="clickEffect">
                                  <p:stCondLst>
                                    <p:cond delay="0"/>
                                  </p:stCondLst>
                                  <p:childTnLst>
                                    <p:set>
                                      <p:cBhvr>
                                        <p:cTn id="217" dur="1" fill="hold">
                                          <p:stCondLst>
                                            <p:cond delay="0"/>
                                          </p:stCondLst>
                                        </p:cTn>
                                        <p:tgtEl>
                                          <p:spTgt spid="52"/>
                                        </p:tgtEl>
                                        <p:attrNameLst>
                                          <p:attrName>style.visibility</p:attrName>
                                        </p:attrNameLst>
                                      </p:cBhvr>
                                      <p:to>
                                        <p:strVal val="visible"/>
                                      </p:to>
                                    </p:set>
                                    <p:anim calcmode="lin" valueType="num">
                                      <p:cBhvr additive="base">
                                        <p:cTn id="218" dur="500" fill="hold"/>
                                        <p:tgtEl>
                                          <p:spTgt spid="52"/>
                                        </p:tgtEl>
                                        <p:attrNameLst>
                                          <p:attrName>ppt_x</p:attrName>
                                        </p:attrNameLst>
                                      </p:cBhvr>
                                      <p:tavLst>
                                        <p:tav tm="0">
                                          <p:val>
                                            <p:strVal val="#ppt_x"/>
                                          </p:val>
                                        </p:tav>
                                        <p:tav tm="100000">
                                          <p:val>
                                            <p:strVal val="#ppt_x"/>
                                          </p:val>
                                        </p:tav>
                                      </p:tavLst>
                                    </p:anim>
                                    <p:anim calcmode="lin" valueType="num">
                                      <p:cBhvr additive="base">
                                        <p:cTn id="219"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220" fill="hold">
                      <p:stCondLst>
                        <p:cond delay="indefinite"/>
                      </p:stCondLst>
                      <p:childTnLst>
                        <p:par>
                          <p:cTn id="221" fill="hold">
                            <p:stCondLst>
                              <p:cond delay="0"/>
                            </p:stCondLst>
                            <p:childTnLst>
                              <p:par>
                                <p:cTn id="222" presetID="1" presetClass="entr" presetSubtype="0" fill="hold" grpId="0" nodeType="clickEffect">
                                  <p:stCondLst>
                                    <p:cond delay="0"/>
                                  </p:stCondLst>
                                  <p:childTnLst>
                                    <p:set>
                                      <p:cBhvr>
                                        <p:cTn id="223" dur="1" fill="hold">
                                          <p:stCondLst>
                                            <p:cond delay="0"/>
                                          </p:stCondLst>
                                        </p:cTn>
                                        <p:tgtEl>
                                          <p:spTgt spid="53"/>
                                        </p:tgtEl>
                                        <p:attrNameLst>
                                          <p:attrName>style.visibility</p:attrName>
                                        </p:attrNameLst>
                                      </p:cBhvr>
                                      <p:to>
                                        <p:strVal val="visible"/>
                                      </p:to>
                                    </p:set>
                                  </p:childTnLst>
                                </p:cTn>
                              </p:par>
                            </p:childTnLst>
                          </p:cTn>
                        </p:par>
                      </p:childTnLst>
                    </p:cTn>
                  </p:par>
                  <p:par>
                    <p:cTn id="224" fill="hold">
                      <p:stCondLst>
                        <p:cond delay="indefinite"/>
                      </p:stCondLst>
                      <p:childTnLst>
                        <p:par>
                          <p:cTn id="225" fill="hold">
                            <p:stCondLst>
                              <p:cond delay="0"/>
                            </p:stCondLst>
                            <p:childTnLst>
                              <p:par>
                                <p:cTn id="226" presetID="1" presetClass="entr" presetSubtype="0" fill="hold" grpId="0" nodeType="clickEffect">
                                  <p:stCondLst>
                                    <p:cond delay="0"/>
                                  </p:stCondLst>
                                  <p:childTnLst>
                                    <p:set>
                                      <p:cBhvr>
                                        <p:cTn id="227" dur="1" fill="hold">
                                          <p:stCondLst>
                                            <p:cond delay="0"/>
                                          </p:stCondLst>
                                        </p:cTn>
                                        <p:tgtEl>
                                          <p:spTgt spid="54"/>
                                        </p:tgtEl>
                                        <p:attrNameLst>
                                          <p:attrName>style.visibility</p:attrName>
                                        </p:attrNameLst>
                                      </p:cBhvr>
                                      <p:to>
                                        <p:strVal val="visible"/>
                                      </p:to>
                                    </p:set>
                                  </p:childTnLst>
                                </p:cTn>
                              </p:par>
                            </p:childTnLst>
                          </p:cTn>
                        </p:par>
                      </p:childTnLst>
                    </p:cTn>
                  </p:par>
                  <p:par>
                    <p:cTn id="228" fill="hold">
                      <p:stCondLst>
                        <p:cond delay="indefinite"/>
                      </p:stCondLst>
                      <p:childTnLst>
                        <p:par>
                          <p:cTn id="229" fill="hold">
                            <p:stCondLst>
                              <p:cond delay="0"/>
                            </p:stCondLst>
                            <p:childTnLst>
                              <p:par>
                                <p:cTn id="230" presetID="10" presetClass="exit" presetSubtype="0" fill="hold" grpId="1" nodeType="clickEffect">
                                  <p:stCondLst>
                                    <p:cond delay="0"/>
                                  </p:stCondLst>
                                  <p:childTnLst>
                                    <p:animEffect transition="out" filter="fade">
                                      <p:cBhvr>
                                        <p:cTn id="231" dur="500"/>
                                        <p:tgtEl>
                                          <p:spTgt spid="54"/>
                                        </p:tgtEl>
                                      </p:cBhvr>
                                    </p:animEffect>
                                    <p:set>
                                      <p:cBhvr>
                                        <p:cTn id="232" dur="1" fill="hold">
                                          <p:stCondLst>
                                            <p:cond delay="499"/>
                                          </p:stCondLst>
                                        </p:cTn>
                                        <p:tgtEl>
                                          <p:spTgt spid="54"/>
                                        </p:tgtEl>
                                        <p:attrNameLst>
                                          <p:attrName>style.visibility</p:attrName>
                                        </p:attrNameLst>
                                      </p:cBhvr>
                                      <p:to>
                                        <p:strVal val="hidden"/>
                                      </p:to>
                                    </p:set>
                                  </p:childTnLst>
                                </p:cTn>
                              </p:par>
                            </p:childTnLst>
                          </p:cTn>
                        </p:par>
                      </p:childTnLst>
                    </p:cTn>
                  </p:par>
                  <p:par>
                    <p:cTn id="233" fill="hold">
                      <p:stCondLst>
                        <p:cond delay="indefinite"/>
                      </p:stCondLst>
                      <p:childTnLst>
                        <p:par>
                          <p:cTn id="234" fill="hold">
                            <p:stCondLst>
                              <p:cond delay="0"/>
                            </p:stCondLst>
                            <p:childTnLst>
                              <p:par>
                                <p:cTn id="235" presetID="2" presetClass="entr" presetSubtype="4" fill="hold" grpId="0" nodeType="clickEffect">
                                  <p:stCondLst>
                                    <p:cond delay="0"/>
                                  </p:stCondLst>
                                  <p:childTnLst>
                                    <p:set>
                                      <p:cBhvr>
                                        <p:cTn id="236" dur="1" fill="hold">
                                          <p:stCondLst>
                                            <p:cond delay="0"/>
                                          </p:stCondLst>
                                        </p:cTn>
                                        <p:tgtEl>
                                          <p:spTgt spid="55"/>
                                        </p:tgtEl>
                                        <p:attrNameLst>
                                          <p:attrName>style.visibility</p:attrName>
                                        </p:attrNameLst>
                                      </p:cBhvr>
                                      <p:to>
                                        <p:strVal val="visible"/>
                                      </p:to>
                                    </p:set>
                                    <p:anim calcmode="lin" valueType="num">
                                      <p:cBhvr additive="base">
                                        <p:cTn id="237" dur="500" fill="hold"/>
                                        <p:tgtEl>
                                          <p:spTgt spid="55"/>
                                        </p:tgtEl>
                                        <p:attrNameLst>
                                          <p:attrName>ppt_x</p:attrName>
                                        </p:attrNameLst>
                                      </p:cBhvr>
                                      <p:tavLst>
                                        <p:tav tm="0">
                                          <p:val>
                                            <p:strVal val="#ppt_x"/>
                                          </p:val>
                                        </p:tav>
                                        <p:tav tm="100000">
                                          <p:val>
                                            <p:strVal val="#ppt_x"/>
                                          </p:val>
                                        </p:tav>
                                      </p:tavLst>
                                    </p:anim>
                                    <p:anim calcmode="lin" valueType="num">
                                      <p:cBhvr additive="base">
                                        <p:cTn id="238" dur="500" fill="hold"/>
                                        <p:tgtEl>
                                          <p:spTgt spid="55"/>
                                        </p:tgtEl>
                                        <p:attrNameLst>
                                          <p:attrName>ppt_y</p:attrName>
                                        </p:attrNameLst>
                                      </p:cBhvr>
                                      <p:tavLst>
                                        <p:tav tm="0">
                                          <p:val>
                                            <p:strVal val="1+#ppt_h/2"/>
                                          </p:val>
                                        </p:tav>
                                        <p:tav tm="100000">
                                          <p:val>
                                            <p:strVal val="#ppt_y"/>
                                          </p:val>
                                        </p:tav>
                                      </p:tavLst>
                                    </p:anim>
                                  </p:childTnLst>
                                </p:cTn>
                              </p:par>
                            </p:childTnLst>
                          </p:cTn>
                        </p:par>
                      </p:childTnLst>
                    </p:cTn>
                  </p:par>
                  <p:par>
                    <p:cTn id="239" fill="hold">
                      <p:stCondLst>
                        <p:cond delay="indefinite"/>
                      </p:stCondLst>
                      <p:childTnLst>
                        <p:par>
                          <p:cTn id="240" fill="hold">
                            <p:stCondLst>
                              <p:cond delay="0"/>
                            </p:stCondLst>
                            <p:childTnLst>
                              <p:par>
                                <p:cTn id="241" presetID="2" presetClass="entr" presetSubtype="4" fill="hold" grpId="0" nodeType="clickEffect">
                                  <p:stCondLst>
                                    <p:cond delay="0"/>
                                  </p:stCondLst>
                                  <p:childTnLst>
                                    <p:set>
                                      <p:cBhvr>
                                        <p:cTn id="242" dur="1" fill="hold">
                                          <p:stCondLst>
                                            <p:cond delay="0"/>
                                          </p:stCondLst>
                                        </p:cTn>
                                        <p:tgtEl>
                                          <p:spTgt spid="59"/>
                                        </p:tgtEl>
                                        <p:attrNameLst>
                                          <p:attrName>style.visibility</p:attrName>
                                        </p:attrNameLst>
                                      </p:cBhvr>
                                      <p:to>
                                        <p:strVal val="visible"/>
                                      </p:to>
                                    </p:set>
                                    <p:anim calcmode="lin" valueType="num">
                                      <p:cBhvr additive="base">
                                        <p:cTn id="243" dur="500" fill="hold"/>
                                        <p:tgtEl>
                                          <p:spTgt spid="59"/>
                                        </p:tgtEl>
                                        <p:attrNameLst>
                                          <p:attrName>ppt_x</p:attrName>
                                        </p:attrNameLst>
                                      </p:cBhvr>
                                      <p:tavLst>
                                        <p:tav tm="0">
                                          <p:val>
                                            <p:strVal val="#ppt_x"/>
                                          </p:val>
                                        </p:tav>
                                        <p:tav tm="100000">
                                          <p:val>
                                            <p:strVal val="#ppt_x"/>
                                          </p:val>
                                        </p:tav>
                                      </p:tavLst>
                                    </p:anim>
                                    <p:anim calcmode="lin" valueType="num">
                                      <p:cBhvr additive="base">
                                        <p:cTn id="244"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par>
                    <p:cTn id="245" fill="hold">
                      <p:stCondLst>
                        <p:cond delay="indefinite"/>
                      </p:stCondLst>
                      <p:childTnLst>
                        <p:par>
                          <p:cTn id="246" fill="hold">
                            <p:stCondLst>
                              <p:cond delay="0"/>
                            </p:stCondLst>
                            <p:childTnLst>
                              <p:par>
                                <p:cTn id="247" presetID="2" presetClass="entr" presetSubtype="4" fill="hold" grpId="0" nodeType="clickEffect">
                                  <p:stCondLst>
                                    <p:cond delay="0"/>
                                  </p:stCondLst>
                                  <p:childTnLst>
                                    <p:set>
                                      <p:cBhvr>
                                        <p:cTn id="248" dur="1" fill="hold">
                                          <p:stCondLst>
                                            <p:cond delay="0"/>
                                          </p:stCondLst>
                                        </p:cTn>
                                        <p:tgtEl>
                                          <p:spTgt spid="56"/>
                                        </p:tgtEl>
                                        <p:attrNameLst>
                                          <p:attrName>style.visibility</p:attrName>
                                        </p:attrNameLst>
                                      </p:cBhvr>
                                      <p:to>
                                        <p:strVal val="visible"/>
                                      </p:to>
                                    </p:set>
                                    <p:anim calcmode="lin" valueType="num">
                                      <p:cBhvr additive="base">
                                        <p:cTn id="249" dur="500" fill="hold"/>
                                        <p:tgtEl>
                                          <p:spTgt spid="56"/>
                                        </p:tgtEl>
                                        <p:attrNameLst>
                                          <p:attrName>ppt_x</p:attrName>
                                        </p:attrNameLst>
                                      </p:cBhvr>
                                      <p:tavLst>
                                        <p:tav tm="0">
                                          <p:val>
                                            <p:strVal val="#ppt_x"/>
                                          </p:val>
                                        </p:tav>
                                        <p:tav tm="100000">
                                          <p:val>
                                            <p:strVal val="#ppt_x"/>
                                          </p:val>
                                        </p:tav>
                                      </p:tavLst>
                                    </p:anim>
                                    <p:anim calcmode="lin" valueType="num">
                                      <p:cBhvr additive="base">
                                        <p:cTn id="250"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251" fill="hold">
                      <p:stCondLst>
                        <p:cond delay="indefinite"/>
                      </p:stCondLst>
                      <p:childTnLst>
                        <p:par>
                          <p:cTn id="252" fill="hold">
                            <p:stCondLst>
                              <p:cond delay="0"/>
                            </p:stCondLst>
                            <p:childTnLst>
                              <p:par>
                                <p:cTn id="253" presetID="1" presetClass="entr" presetSubtype="0" fill="hold" grpId="0" nodeType="clickEffect">
                                  <p:stCondLst>
                                    <p:cond delay="0"/>
                                  </p:stCondLst>
                                  <p:childTnLst>
                                    <p:set>
                                      <p:cBhvr>
                                        <p:cTn id="254" dur="1" fill="hold">
                                          <p:stCondLst>
                                            <p:cond delay="0"/>
                                          </p:stCondLst>
                                        </p:cTn>
                                        <p:tgtEl>
                                          <p:spTgt spid="57"/>
                                        </p:tgtEl>
                                        <p:attrNameLst>
                                          <p:attrName>style.visibility</p:attrName>
                                        </p:attrNameLst>
                                      </p:cBhvr>
                                      <p:to>
                                        <p:strVal val="visible"/>
                                      </p:to>
                                    </p:set>
                                  </p:childTnLst>
                                </p:cTn>
                              </p:par>
                            </p:childTnLst>
                          </p:cTn>
                        </p:par>
                      </p:childTnLst>
                    </p:cTn>
                  </p:par>
                  <p:par>
                    <p:cTn id="255" fill="hold">
                      <p:stCondLst>
                        <p:cond delay="indefinite"/>
                      </p:stCondLst>
                      <p:childTnLst>
                        <p:par>
                          <p:cTn id="256" fill="hold">
                            <p:stCondLst>
                              <p:cond delay="0"/>
                            </p:stCondLst>
                            <p:childTnLst>
                              <p:par>
                                <p:cTn id="257" presetID="1" presetClass="entr" presetSubtype="0" fill="hold" grpId="0" nodeType="clickEffect">
                                  <p:stCondLst>
                                    <p:cond delay="0"/>
                                  </p:stCondLst>
                                  <p:childTnLst>
                                    <p:set>
                                      <p:cBhvr>
                                        <p:cTn id="258" dur="1" fill="hold">
                                          <p:stCondLst>
                                            <p:cond delay="0"/>
                                          </p:stCondLst>
                                        </p:cTn>
                                        <p:tgtEl>
                                          <p:spTgt spid="58"/>
                                        </p:tgtEl>
                                        <p:attrNameLst>
                                          <p:attrName>style.visibility</p:attrName>
                                        </p:attrNameLst>
                                      </p:cBhvr>
                                      <p:to>
                                        <p:strVal val="visible"/>
                                      </p:to>
                                    </p:set>
                                  </p:childTnLst>
                                </p:cTn>
                              </p:par>
                            </p:childTnLst>
                          </p:cTn>
                        </p:par>
                      </p:childTnLst>
                    </p:cTn>
                  </p:par>
                  <p:par>
                    <p:cTn id="259" fill="hold">
                      <p:stCondLst>
                        <p:cond delay="indefinite"/>
                      </p:stCondLst>
                      <p:childTnLst>
                        <p:par>
                          <p:cTn id="260" fill="hold">
                            <p:stCondLst>
                              <p:cond delay="0"/>
                            </p:stCondLst>
                            <p:childTnLst>
                              <p:par>
                                <p:cTn id="261" presetID="10" presetClass="exit" presetSubtype="0" fill="hold" grpId="1" nodeType="clickEffect">
                                  <p:stCondLst>
                                    <p:cond delay="0"/>
                                  </p:stCondLst>
                                  <p:childTnLst>
                                    <p:animEffect transition="out" filter="fade">
                                      <p:cBhvr>
                                        <p:cTn id="262" dur="500"/>
                                        <p:tgtEl>
                                          <p:spTgt spid="58"/>
                                        </p:tgtEl>
                                      </p:cBhvr>
                                    </p:animEffect>
                                    <p:set>
                                      <p:cBhvr>
                                        <p:cTn id="263" dur="1" fill="hold">
                                          <p:stCondLst>
                                            <p:cond delay="499"/>
                                          </p:stCondLst>
                                        </p:cTn>
                                        <p:tgtEl>
                                          <p:spTgt spid="58"/>
                                        </p:tgtEl>
                                        <p:attrNameLst>
                                          <p:attrName>style.visibility</p:attrName>
                                        </p:attrNameLst>
                                      </p:cBhvr>
                                      <p:to>
                                        <p:strVal val="hidden"/>
                                      </p:to>
                                    </p:set>
                                  </p:childTnLst>
                                </p:cTn>
                              </p:par>
                            </p:childTnLst>
                          </p:cTn>
                        </p:par>
                      </p:childTnLst>
                    </p:cTn>
                  </p:par>
                  <p:par>
                    <p:cTn id="264" fill="hold">
                      <p:stCondLst>
                        <p:cond delay="indefinite"/>
                      </p:stCondLst>
                      <p:childTnLst>
                        <p:par>
                          <p:cTn id="265" fill="hold">
                            <p:stCondLst>
                              <p:cond delay="0"/>
                            </p:stCondLst>
                            <p:childTnLst>
                              <p:par>
                                <p:cTn id="266" presetID="2" presetClass="entr" presetSubtype="4" fill="hold" grpId="0" nodeType="clickEffect">
                                  <p:stCondLst>
                                    <p:cond delay="0"/>
                                  </p:stCondLst>
                                  <p:childTnLst>
                                    <p:set>
                                      <p:cBhvr>
                                        <p:cTn id="267" dur="1" fill="hold">
                                          <p:stCondLst>
                                            <p:cond delay="0"/>
                                          </p:stCondLst>
                                        </p:cTn>
                                        <p:tgtEl>
                                          <p:spTgt spid="60"/>
                                        </p:tgtEl>
                                        <p:attrNameLst>
                                          <p:attrName>style.visibility</p:attrName>
                                        </p:attrNameLst>
                                      </p:cBhvr>
                                      <p:to>
                                        <p:strVal val="visible"/>
                                      </p:to>
                                    </p:set>
                                    <p:anim calcmode="lin" valueType="num">
                                      <p:cBhvr additive="base">
                                        <p:cTn id="268" dur="500" fill="hold"/>
                                        <p:tgtEl>
                                          <p:spTgt spid="60"/>
                                        </p:tgtEl>
                                        <p:attrNameLst>
                                          <p:attrName>ppt_x</p:attrName>
                                        </p:attrNameLst>
                                      </p:cBhvr>
                                      <p:tavLst>
                                        <p:tav tm="0">
                                          <p:val>
                                            <p:strVal val="#ppt_x"/>
                                          </p:val>
                                        </p:tav>
                                        <p:tav tm="100000">
                                          <p:val>
                                            <p:strVal val="#ppt_x"/>
                                          </p:val>
                                        </p:tav>
                                      </p:tavLst>
                                    </p:anim>
                                    <p:anim calcmode="lin" valueType="num">
                                      <p:cBhvr additive="base">
                                        <p:cTn id="269"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par>
                    <p:cTn id="270" fill="hold">
                      <p:stCondLst>
                        <p:cond delay="indefinite"/>
                      </p:stCondLst>
                      <p:childTnLst>
                        <p:par>
                          <p:cTn id="271" fill="hold">
                            <p:stCondLst>
                              <p:cond delay="0"/>
                            </p:stCondLst>
                            <p:childTnLst>
                              <p:par>
                                <p:cTn id="272" presetID="1" presetClass="entr" presetSubtype="0" fill="hold" grpId="0" nodeType="clickEffect">
                                  <p:stCondLst>
                                    <p:cond delay="0"/>
                                  </p:stCondLst>
                                  <p:childTnLst>
                                    <p:set>
                                      <p:cBhvr>
                                        <p:cTn id="273" dur="1" fill="hold">
                                          <p:stCondLst>
                                            <p:cond delay="0"/>
                                          </p:stCondLst>
                                        </p:cTn>
                                        <p:tgtEl>
                                          <p:spTgt spid="61"/>
                                        </p:tgtEl>
                                        <p:attrNameLst>
                                          <p:attrName>style.visibility</p:attrName>
                                        </p:attrNameLst>
                                      </p:cBhvr>
                                      <p:to>
                                        <p:strVal val="visible"/>
                                      </p:to>
                                    </p:set>
                                  </p:childTnLst>
                                </p:cTn>
                              </p:par>
                            </p:childTnLst>
                          </p:cTn>
                        </p:par>
                      </p:childTnLst>
                    </p:cTn>
                  </p:par>
                  <p:par>
                    <p:cTn id="274" fill="hold">
                      <p:stCondLst>
                        <p:cond delay="indefinite"/>
                      </p:stCondLst>
                      <p:childTnLst>
                        <p:par>
                          <p:cTn id="275" fill="hold">
                            <p:stCondLst>
                              <p:cond delay="0"/>
                            </p:stCondLst>
                            <p:childTnLst>
                              <p:par>
                                <p:cTn id="276" presetID="1" presetClass="entr" presetSubtype="0" fill="hold" grpId="0" nodeType="clickEffect">
                                  <p:stCondLst>
                                    <p:cond delay="0"/>
                                  </p:stCondLst>
                                  <p:childTnLst>
                                    <p:set>
                                      <p:cBhvr>
                                        <p:cTn id="277" dur="1" fill="hold">
                                          <p:stCondLst>
                                            <p:cond delay="0"/>
                                          </p:stCondLst>
                                        </p:cTn>
                                        <p:tgtEl>
                                          <p:spTgt spid="63"/>
                                        </p:tgtEl>
                                        <p:attrNameLst>
                                          <p:attrName>style.visibility</p:attrName>
                                        </p:attrNameLst>
                                      </p:cBhvr>
                                      <p:to>
                                        <p:strVal val="visible"/>
                                      </p:to>
                                    </p:set>
                                  </p:childTnLst>
                                </p:cTn>
                              </p:par>
                            </p:childTnLst>
                          </p:cTn>
                        </p:par>
                      </p:childTnLst>
                    </p:cTn>
                  </p:par>
                  <p:par>
                    <p:cTn id="278" fill="hold">
                      <p:stCondLst>
                        <p:cond delay="indefinite"/>
                      </p:stCondLst>
                      <p:childTnLst>
                        <p:par>
                          <p:cTn id="279" fill="hold">
                            <p:stCondLst>
                              <p:cond delay="0"/>
                            </p:stCondLst>
                            <p:childTnLst>
                              <p:par>
                                <p:cTn id="280" presetID="10" presetClass="exit" presetSubtype="0" fill="hold" grpId="1" nodeType="clickEffect">
                                  <p:stCondLst>
                                    <p:cond delay="0"/>
                                  </p:stCondLst>
                                  <p:childTnLst>
                                    <p:animEffect transition="out" filter="fade">
                                      <p:cBhvr>
                                        <p:cTn id="281" dur="500"/>
                                        <p:tgtEl>
                                          <p:spTgt spid="63"/>
                                        </p:tgtEl>
                                      </p:cBhvr>
                                    </p:animEffect>
                                    <p:set>
                                      <p:cBhvr>
                                        <p:cTn id="282" dur="1" fill="hold">
                                          <p:stCondLst>
                                            <p:cond delay="499"/>
                                          </p:stCondLst>
                                        </p:cTn>
                                        <p:tgtEl>
                                          <p:spTgt spid="63"/>
                                        </p:tgtEl>
                                        <p:attrNameLst>
                                          <p:attrName>style.visibility</p:attrName>
                                        </p:attrNameLst>
                                      </p:cBhvr>
                                      <p:to>
                                        <p:strVal val="hidden"/>
                                      </p:to>
                                    </p:set>
                                  </p:childTnLst>
                                </p:cTn>
                              </p:par>
                            </p:childTnLst>
                          </p:cTn>
                        </p:par>
                      </p:childTnLst>
                    </p:cTn>
                  </p:par>
                  <p:par>
                    <p:cTn id="283" fill="hold">
                      <p:stCondLst>
                        <p:cond delay="indefinite"/>
                      </p:stCondLst>
                      <p:childTnLst>
                        <p:par>
                          <p:cTn id="284" fill="hold">
                            <p:stCondLst>
                              <p:cond delay="0"/>
                            </p:stCondLst>
                            <p:childTnLst>
                              <p:par>
                                <p:cTn id="285" presetID="1" presetClass="entr" presetSubtype="0" fill="hold" grpId="0" nodeType="clickEffect">
                                  <p:stCondLst>
                                    <p:cond delay="0"/>
                                  </p:stCondLst>
                                  <p:childTnLst>
                                    <p:set>
                                      <p:cBhvr>
                                        <p:cTn id="286" dur="1" fill="hold">
                                          <p:stCondLst>
                                            <p:cond delay="0"/>
                                          </p:stCondLst>
                                        </p:cTn>
                                        <p:tgtEl>
                                          <p:spTgt spid="23"/>
                                        </p:tgtEl>
                                        <p:attrNameLst>
                                          <p:attrName>style.visibility</p:attrName>
                                        </p:attrNameLst>
                                      </p:cBhvr>
                                      <p:to>
                                        <p:strVal val="visible"/>
                                      </p:to>
                                    </p:set>
                                  </p:childTnLst>
                                </p:cTn>
                              </p:par>
                            </p:childTnLst>
                          </p:cTn>
                        </p:par>
                      </p:childTnLst>
                    </p:cTn>
                  </p:par>
                  <p:par>
                    <p:cTn id="287" fill="hold">
                      <p:stCondLst>
                        <p:cond delay="indefinite"/>
                      </p:stCondLst>
                      <p:childTnLst>
                        <p:par>
                          <p:cTn id="288" fill="hold">
                            <p:stCondLst>
                              <p:cond delay="0"/>
                            </p:stCondLst>
                            <p:childTnLst>
                              <p:par>
                                <p:cTn id="289" presetID="1" presetClass="entr" presetSubtype="0" fill="hold" grpId="0" nodeType="clickEffect">
                                  <p:stCondLst>
                                    <p:cond delay="0"/>
                                  </p:stCondLst>
                                  <p:childTnLst>
                                    <p:set>
                                      <p:cBhvr>
                                        <p:cTn id="290" dur="1" fill="hold">
                                          <p:stCondLst>
                                            <p:cond delay="0"/>
                                          </p:stCondLst>
                                        </p:cTn>
                                        <p:tgtEl>
                                          <p:spTgt spid="64"/>
                                        </p:tgtEl>
                                        <p:attrNameLst>
                                          <p:attrName>style.visibility</p:attrName>
                                        </p:attrNameLst>
                                      </p:cBhvr>
                                      <p:to>
                                        <p:strVal val="visible"/>
                                      </p:to>
                                    </p:set>
                                  </p:childTnLst>
                                </p:cTn>
                              </p:par>
                            </p:childTnLst>
                          </p:cTn>
                        </p:par>
                      </p:childTnLst>
                    </p:cTn>
                  </p:par>
                  <p:par>
                    <p:cTn id="291" fill="hold">
                      <p:stCondLst>
                        <p:cond delay="indefinite"/>
                      </p:stCondLst>
                      <p:childTnLst>
                        <p:par>
                          <p:cTn id="292" fill="hold">
                            <p:stCondLst>
                              <p:cond delay="0"/>
                            </p:stCondLst>
                            <p:childTnLst>
                              <p:par>
                                <p:cTn id="293" presetID="2" presetClass="entr" presetSubtype="4" fill="hold" grpId="0" nodeType="clickEffect">
                                  <p:stCondLst>
                                    <p:cond delay="0"/>
                                  </p:stCondLst>
                                  <p:childTnLst>
                                    <p:set>
                                      <p:cBhvr>
                                        <p:cTn id="294" dur="1" fill="hold">
                                          <p:stCondLst>
                                            <p:cond delay="0"/>
                                          </p:stCondLst>
                                        </p:cTn>
                                        <p:tgtEl>
                                          <p:spTgt spid="65"/>
                                        </p:tgtEl>
                                        <p:attrNameLst>
                                          <p:attrName>style.visibility</p:attrName>
                                        </p:attrNameLst>
                                      </p:cBhvr>
                                      <p:to>
                                        <p:strVal val="visible"/>
                                      </p:to>
                                    </p:set>
                                    <p:anim calcmode="lin" valueType="num">
                                      <p:cBhvr additive="base">
                                        <p:cTn id="295" dur="500" fill="hold"/>
                                        <p:tgtEl>
                                          <p:spTgt spid="65"/>
                                        </p:tgtEl>
                                        <p:attrNameLst>
                                          <p:attrName>ppt_x</p:attrName>
                                        </p:attrNameLst>
                                      </p:cBhvr>
                                      <p:tavLst>
                                        <p:tav tm="0">
                                          <p:val>
                                            <p:strVal val="#ppt_x"/>
                                          </p:val>
                                        </p:tav>
                                        <p:tav tm="100000">
                                          <p:val>
                                            <p:strVal val="#ppt_x"/>
                                          </p:val>
                                        </p:tav>
                                      </p:tavLst>
                                    </p:anim>
                                    <p:anim calcmode="lin" valueType="num">
                                      <p:cBhvr additive="base">
                                        <p:cTn id="296"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par>
                    <p:cTn id="297" fill="hold">
                      <p:stCondLst>
                        <p:cond delay="indefinite"/>
                      </p:stCondLst>
                      <p:childTnLst>
                        <p:par>
                          <p:cTn id="298" fill="hold">
                            <p:stCondLst>
                              <p:cond delay="0"/>
                            </p:stCondLst>
                            <p:childTnLst>
                              <p:par>
                                <p:cTn id="299" presetID="2" presetClass="entr" presetSubtype="4" fill="hold" grpId="0" nodeType="clickEffect">
                                  <p:stCondLst>
                                    <p:cond delay="0"/>
                                  </p:stCondLst>
                                  <p:childTnLst>
                                    <p:set>
                                      <p:cBhvr>
                                        <p:cTn id="300" dur="1" fill="hold">
                                          <p:stCondLst>
                                            <p:cond delay="0"/>
                                          </p:stCondLst>
                                        </p:cTn>
                                        <p:tgtEl>
                                          <p:spTgt spid="66"/>
                                        </p:tgtEl>
                                        <p:attrNameLst>
                                          <p:attrName>style.visibility</p:attrName>
                                        </p:attrNameLst>
                                      </p:cBhvr>
                                      <p:to>
                                        <p:strVal val="visible"/>
                                      </p:to>
                                    </p:set>
                                    <p:anim calcmode="lin" valueType="num">
                                      <p:cBhvr additive="base">
                                        <p:cTn id="301" dur="500" fill="hold"/>
                                        <p:tgtEl>
                                          <p:spTgt spid="66"/>
                                        </p:tgtEl>
                                        <p:attrNameLst>
                                          <p:attrName>ppt_x</p:attrName>
                                        </p:attrNameLst>
                                      </p:cBhvr>
                                      <p:tavLst>
                                        <p:tav tm="0">
                                          <p:val>
                                            <p:strVal val="#ppt_x"/>
                                          </p:val>
                                        </p:tav>
                                        <p:tav tm="100000">
                                          <p:val>
                                            <p:strVal val="#ppt_x"/>
                                          </p:val>
                                        </p:tav>
                                      </p:tavLst>
                                    </p:anim>
                                    <p:anim calcmode="lin" valueType="num">
                                      <p:cBhvr additive="base">
                                        <p:cTn id="302"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303" fill="hold">
                      <p:stCondLst>
                        <p:cond delay="indefinite"/>
                      </p:stCondLst>
                      <p:childTnLst>
                        <p:par>
                          <p:cTn id="304" fill="hold">
                            <p:stCondLst>
                              <p:cond delay="0"/>
                            </p:stCondLst>
                            <p:childTnLst>
                              <p:par>
                                <p:cTn id="305" presetID="1" presetClass="entr" presetSubtype="0" fill="hold" grpId="0" nodeType="clickEffect">
                                  <p:stCondLst>
                                    <p:cond delay="0"/>
                                  </p:stCondLst>
                                  <p:childTnLst>
                                    <p:set>
                                      <p:cBhvr>
                                        <p:cTn id="306" dur="1" fill="hold">
                                          <p:stCondLst>
                                            <p:cond delay="0"/>
                                          </p:stCondLst>
                                        </p:cTn>
                                        <p:tgtEl>
                                          <p:spTgt spid="67"/>
                                        </p:tgtEl>
                                        <p:attrNameLst>
                                          <p:attrName>style.visibility</p:attrName>
                                        </p:attrNameLst>
                                      </p:cBhvr>
                                      <p:to>
                                        <p:strVal val="visible"/>
                                      </p:to>
                                    </p:set>
                                  </p:childTnLst>
                                </p:cTn>
                              </p:par>
                            </p:childTnLst>
                          </p:cTn>
                        </p:par>
                      </p:childTnLst>
                    </p:cTn>
                  </p:par>
                  <p:par>
                    <p:cTn id="307" fill="hold">
                      <p:stCondLst>
                        <p:cond delay="indefinite"/>
                      </p:stCondLst>
                      <p:childTnLst>
                        <p:par>
                          <p:cTn id="308" fill="hold">
                            <p:stCondLst>
                              <p:cond delay="0"/>
                            </p:stCondLst>
                            <p:childTnLst>
                              <p:par>
                                <p:cTn id="309" presetID="1" presetClass="entr" presetSubtype="0" fill="hold" grpId="0" nodeType="clickEffect">
                                  <p:stCondLst>
                                    <p:cond delay="0"/>
                                  </p:stCondLst>
                                  <p:childTnLst>
                                    <p:set>
                                      <p:cBhvr>
                                        <p:cTn id="310" dur="1" fill="hold">
                                          <p:stCondLst>
                                            <p:cond delay="0"/>
                                          </p:stCondLst>
                                        </p:cTn>
                                        <p:tgtEl>
                                          <p:spTgt spid="68"/>
                                        </p:tgtEl>
                                        <p:attrNameLst>
                                          <p:attrName>style.visibility</p:attrName>
                                        </p:attrNameLst>
                                      </p:cBhvr>
                                      <p:to>
                                        <p:strVal val="visible"/>
                                      </p:to>
                                    </p:set>
                                  </p:childTnLst>
                                </p:cTn>
                              </p:par>
                            </p:childTnLst>
                          </p:cTn>
                        </p:par>
                      </p:childTnLst>
                    </p:cTn>
                  </p:par>
                  <p:par>
                    <p:cTn id="311" fill="hold">
                      <p:stCondLst>
                        <p:cond delay="indefinite"/>
                      </p:stCondLst>
                      <p:childTnLst>
                        <p:par>
                          <p:cTn id="312" fill="hold">
                            <p:stCondLst>
                              <p:cond delay="0"/>
                            </p:stCondLst>
                            <p:childTnLst>
                              <p:par>
                                <p:cTn id="313" presetID="10" presetClass="exit" presetSubtype="0" fill="hold" grpId="1" nodeType="clickEffect">
                                  <p:stCondLst>
                                    <p:cond delay="0"/>
                                  </p:stCondLst>
                                  <p:childTnLst>
                                    <p:animEffect transition="out" filter="fade">
                                      <p:cBhvr>
                                        <p:cTn id="314" dur="500"/>
                                        <p:tgtEl>
                                          <p:spTgt spid="68"/>
                                        </p:tgtEl>
                                      </p:cBhvr>
                                    </p:animEffect>
                                    <p:set>
                                      <p:cBhvr>
                                        <p:cTn id="315" dur="1" fill="hold">
                                          <p:stCondLst>
                                            <p:cond delay="499"/>
                                          </p:stCondLst>
                                        </p:cTn>
                                        <p:tgtEl>
                                          <p:spTgt spid="68"/>
                                        </p:tgtEl>
                                        <p:attrNameLst>
                                          <p:attrName>style.visibility</p:attrName>
                                        </p:attrNameLst>
                                      </p:cBhvr>
                                      <p:to>
                                        <p:strVal val="hidden"/>
                                      </p:to>
                                    </p:set>
                                  </p:childTnLst>
                                </p:cTn>
                              </p:par>
                            </p:childTnLst>
                          </p:cTn>
                        </p:par>
                      </p:childTnLst>
                    </p:cTn>
                  </p:par>
                  <p:par>
                    <p:cTn id="316" fill="hold">
                      <p:stCondLst>
                        <p:cond delay="indefinite"/>
                      </p:stCondLst>
                      <p:childTnLst>
                        <p:par>
                          <p:cTn id="317" fill="hold">
                            <p:stCondLst>
                              <p:cond delay="0"/>
                            </p:stCondLst>
                            <p:childTnLst>
                              <p:par>
                                <p:cTn id="318" presetID="2" presetClass="entr" presetSubtype="4" fill="hold" grpId="0" nodeType="clickEffect">
                                  <p:stCondLst>
                                    <p:cond delay="0"/>
                                  </p:stCondLst>
                                  <p:childTnLst>
                                    <p:set>
                                      <p:cBhvr>
                                        <p:cTn id="319" dur="1" fill="hold">
                                          <p:stCondLst>
                                            <p:cond delay="0"/>
                                          </p:stCondLst>
                                        </p:cTn>
                                        <p:tgtEl>
                                          <p:spTgt spid="69"/>
                                        </p:tgtEl>
                                        <p:attrNameLst>
                                          <p:attrName>style.visibility</p:attrName>
                                        </p:attrNameLst>
                                      </p:cBhvr>
                                      <p:to>
                                        <p:strVal val="visible"/>
                                      </p:to>
                                    </p:set>
                                    <p:anim calcmode="lin" valueType="num">
                                      <p:cBhvr additive="base">
                                        <p:cTn id="320" dur="500" fill="hold"/>
                                        <p:tgtEl>
                                          <p:spTgt spid="69"/>
                                        </p:tgtEl>
                                        <p:attrNameLst>
                                          <p:attrName>ppt_x</p:attrName>
                                        </p:attrNameLst>
                                      </p:cBhvr>
                                      <p:tavLst>
                                        <p:tav tm="0">
                                          <p:val>
                                            <p:strVal val="#ppt_x"/>
                                          </p:val>
                                        </p:tav>
                                        <p:tav tm="100000">
                                          <p:val>
                                            <p:strVal val="#ppt_x"/>
                                          </p:val>
                                        </p:tav>
                                      </p:tavLst>
                                    </p:anim>
                                    <p:anim calcmode="lin" valueType="num">
                                      <p:cBhvr additive="base">
                                        <p:cTn id="321"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322" fill="hold">
                      <p:stCondLst>
                        <p:cond delay="indefinite"/>
                      </p:stCondLst>
                      <p:childTnLst>
                        <p:par>
                          <p:cTn id="323" fill="hold">
                            <p:stCondLst>
                              <p:cond delay="0"/>
                            </p:stCondLst>
                            <p:childTnLst>
                              <p:par>
                                <p:cTn id="324" presetID="2" presetClass="entr" presetSubtype="4" fill="hold" grpId="0" nodeType="clickEffect">
                                  <p:stCondLst>
                                    <p:cond delay="0"/>
                                  </p:stCondLst>
                                  <p:childTnLst>
                                    <p:set>
                                      <p:cBhvr>
                                        <p:cTn id="325" dur="1" fill="hold">
                                          <p:stCondLst>
                                            <p:cond delay="0"/>
                                          </p:stCondLst>
                                        </p:cTn>
                                        <p:tgtEl>
                                          <p:spTgt spid="70"/>
                                        </p:tgtEl>
                                        <p:attrNameLst>
                                          <p:attrName>style.visibility</p:attrName>
                                        </p:attrNameLst>
                                      </p:cBhvr>
                                      <p:to>
                                        <p:strVal val="visible"/>
                                      </p:to>
                                    </p:set>
                                    <p:anim calcmode="lin" valueType="num">
                                      <p:cBhvr additive="base">
                                        <p:cTn id="326" dur="500" fill="hold"/>
                                        <p:tgtEl>
                                          <p:spTgt spid="70"/>
                                        </p:tgtEl>
                                        <p:attrNameLst>
                                          <p:attrName>ppt_x</p:attrName>
                                        </p:attrNameLst>
                                      </p:cBhvr>
                                      <p:tavLst>
                                        <p:tav tm="0">
                                          <p:val>
                                            <p:strVal val="#ppt_x"/>
                                          </p:val>
                                        </p:tav>
                                        <p:tav tm="100000">
                                          <p:val>
                                            <p:strVal val="#ppt_x"/>
                                          </p:val>
                                        </p:tav>
                                      </p:tavLst>
                                    </p:anim>
                                    <p:anim calcmode="lin" valueType="num">
                                      <p:cBhvr additive="base">
                                        <p:cTn id="327" dur="500" fill="hold"/>
                                        <p:tgtEl>
                                          <p:spTgt spid="70"/>
                                        </p:tgtEl>
                                        <p:attrNameLst>
                                          <p:attrName>ppt_y</p:attrName>
                                        </p:attrNameLst>
                                      </p:cBhvr>
                                      <p:tavLst>
                                        <p:tav tm="0">
                                          <p:val>
                                            <p:strVal val="1+#ppt_h/2"/>
                                          </p:val>
                                        </p:tav>
                                        <p:tav tm="100000">
                                          <p:val>
                                            <p:strVal val="#ppt_y"/>
                                          </p:val>
                                        </p:tav>
                                      </p:tavLst>
                                    </p:anim>
                                  </p:childTnLst>
                                </p:cTn>
                              </p:par>
                            </p:childTnLst>
                          </p:cTn>
                        </p:par>
                      </p:childTnLst>
                    </p:cTn>
                  </p:par>
                  <p:par>
                    <p:cTn id="328" fill="hold">
                      <p:stCondLst>
                        <p:cond delay="indefinite"/>
                      </p:stCondLst>
                      <p:childTnLst>
                        <p:par>
                          <p:cTn id="329" fill="hold">
                            <p:stCondLst>
                              <p:cond delay="0"/>
                            </p:stCondLst>
                            <p:childTnLst>
                              <p:par>
                                <p:cTn id="330" presetID="1" presetClass="entr" presetSubtype="0" fill="hold" grpId="0" nodeType="clickEffect">
                                  <p:stCondLst>
                                    <p:cond delay="0"/>
                                  </p:stCondLst>
                                  <p:childTnLst>
                                    <p:set>
                                      <p:cBhvr>
                                        <p:cTn id="331" dur="1" fill="hold">
                                          <p:stCondLst>
                                            <p:cond delay="0"/>
                                          </p:stCondLst>
                                        </p:cTn>
                                        <p:tgtEl>
                                          <p:spTgt spid="71"/>
                                        </p:tgtEl>
                                        <p:attrNameLst>
                                          <p:attrName>style.visibility</p:attrName>
                                        </p:attrNameLst>
                                      </p:cBhvr>
                                      <p:to>
                                        <p:strVal val="visible"/>
                                      </p:to>
                                    </p:set>
                                  </p:childTnLst>
                                </p:cTn>
                              </p:par>
                            </p:childTnLst>
                          </p:cTn>
                        </p:par>
                      </p:childTnLst>
                    </p:cTn>
                  </p:par>
                  <p:par>
                    <p:cTn id="332" fill="hold">
                      <p:stCondLst>
                        <p:cond delay="indefinite"/>
                      </p:stCondLst>
                      <p:childTnLst>
                        <p:par>
                          <p:cTn id="333" fill="hold">
                            <p:stCondLst>
                              <p:cond delay="0"/>
                            </p:stCondLst>
                            <p:childTnLst>
                              <p:par>
                                <p:cTn id="334" presetID="1" presetClass="entr" presetSubtype="0" fill="hold" grpId="0" nodeType="clickEffect">
                                  <p:stCondLst>
                                    <p:cond delay="0"/>
                                  </p:stCondLst>
                                  <p:childTnLst>
                                    <p:set>
                                      <p:cBhvr>
                                        <p:cTn id="335" dur="1" fill="hold">
                                          <p:stCondLst>
                                            <p:cond delay="0"/>
                                          </p:stCondLst>
                                        </p:cTn>
                                        <p:tgtEl>
                                          <p:spTgt spid="72"/>
                                        </p:tgtEl>
                                        <p:attrNameLst>
                                          <p:attrName>style.visibility</p:attrName>
                                        </p:attrNameLst>
                                      </p:cBhvr>
                                      <p:to>
                                        <p:strVal val="visible"/>
                                      </p:to>
                                    </p:set>
                                  </p:childTnLst>
                                </p:cTn>
                              </p:par>
                            </p:childTnLst>
                          </p:cTn>
                        </p:par>
                      </p:childTnLst>
                    </p:cTn>
                  </p:par>
                  <p:par>
                    <p:cTn id="336" fill="hold">
                      <p:stCondLst>
                        <p:cond delay="indefinite"/>
                      </p:stCondLst>
                      <p:childTnLst>
                        <p:par>
                          <p:cTn id="337" fill="hold">
                            <p:stCondLst>
                              <p:cond delay="0"/>
                            </p:stCondLst>
                            <p:childTnLst>
                              <p:par>
                                <p:cTn id="338" presetID="10" presetClass="exit" presetSubtype="0" fill="hold" grpId="1" nodeType="clickEffect">
                                  <p:stCondLst>
                                    <p:cond delay="0"/>
                                  </p:stCondLst>
                                  <p:childTnLst>
                                    <p:animEffect transition="out" filter="fade">
                                      <p:cBhvr>
                                        <p:cTn id="339" dur="500"/>
                                        <p:tgtEl>
                                          <p:spTgt spid="72"/>
                                        </p:tgtEl>
                                      </p:cBhvr>
                                    </p:animEffect>
                                    <p:set>
                                      <p:cBhvr>
                                        <p:cTn id="340" dur="1" fill="hold">
                                          <p:stCondLst>
                                            <p:cond delay="499"/>
                                          </p:stCondLst>
                                        </p:cTn>
                                        <p:tgtEl>
                                          <p:spTgt spid="7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4" grpId="0" animBg="1"/>
      <p:bldP spid="15" grpId="0"/>
      <p:bldP spid="16" grpId="0" animBg="1"/>
      <p:bldP spid="17" grpId="0" animBg="1"/>
      <p:bldP spid="18" grpId="0" animBg="1"/>
      <p:bldP spid="19" grpId="0" animBg="1"/>
      <p:bldP spid="21" grpId="0" animBg="1"/>
      <p:bldP spid="22" grpId="0" animBg="1"/>
      <p:bldP spid="23" grpId="0" animBg="1"/>
      <p:bldP spid="24" grpId="0"/>
      <p:bldP spid="25" grpId="0" animBg="1"/>
      <p:bldP spid="26" grpId="0" animBg="1"/>
      <p:bldP spid="27" grpId="0" animBg="1"/>
      <p:bldP spid="28" grpId="0" animBg="1"/>
      <p:bldP spid="29" grpId="0" animBg="1"/>
      <p:bldP spid="30" grpId="0" animBg="1"/>
      <p:bldP spid="31" grpId="0" animBg="1"/>
      <p:bldP spid="32" grpId="0"/>
      <p:bldP spid="32" grpId="1"/>
      <p:bldP spid="34" grpId="0"/>
      <p:bldP spid="34" grpId="1"/>
      <p:bldP spid="35" grpId="0"/>
      <p:bldP spid="35" grpId="1"/>
      <p:bldP spid="36" grpId="0"/>
      <p:bldP spid="36" grpId="1"/>
      <p:bldP spid="37" grpId="0"/>
      <p:bldP spid="38" grpId="0" animBg="1"/>
      <p:bldP spid="39" grpId="0" animBg="1"/>
      <p:bldP spid="40" grpId="0" animBg="1"/>
      <p:bldP spid="41" grpId="0" animBg="1"/>
      <p:bldP spid="42" grpId="0" animBg="1"/>
      <p:bldP spid="43" grpId="0" animBg="1"/>
      <p:bldP spid="44" grpId="0"/>
      <p:bldP spid="44" grpId="1"/>
      <p:bldP spid="46" grpId="0"/>
      <p:bldP spid="46" grpId="1"/>
      <p:bldP spid="47" grpId="0" animBg="1"/>
      <p:bldP spid="48" grpId="0" animBg="1"/>
      <p:bldP spid="49" grpId="0" animBg="1"/>
      <p:bldP spid="50" grpId="0"/>
      <p:bldP spid="50" grpId="1"/>
      <p:bldP spid="51" grpId="0" animBg="1"/>
      <p:bldP spid="52" grpId="0" animBg="1"/>
      <p:bldP spid="53" grpId="0" animBg="1"/>
      <p:bldP spid="54" grpId="0"/>
      <p:bldP spid="54" grpId="1"/>
      <p:bldP spid="55" grpId="0" animBg="1"/>
      <p:bldP spid="56" grpId="0" animBg="1"/>
      <p:bldP spid="57" grpId="0" animBg="1"/>
      <p:bldP spid="58" grpId="0"/>
      <p:bldP spid="58" grpId="1"/>
      <p:bldP spid="59" grpId="0" animBg="1"/>
      <p:bldP spid="60" grpId="0" animBg="1"/>
      <p:bldP spid="61" grpId="0" animBg="1"/>
      <p:bldP spid="63" grpId="0"/>
      <p:bldP spid="63" grpId="1"/>
      <p:bldP spid="64" grpId="0"/>
      <p:bldP spid="65" grpId="0" animBg="1"/>
      <p:bldP spid="66" grpId="0" animBg="1"/>
      <p:bldP spid="67" grpId="0" animBg="1"/>
      <p:bldP spid="68" grpId="0"/>
      <p:bldP spid="68" grpId="1"/>
      <p:bldP spid="69" grpId="0" animBg="1"/>
      <p:bldP spid="70" grpId="0" animBg="1"/>
      <p:bldP spid="71" grpId="0" animBg="1"/>
      <p:bldP spid="72" grpId="0"/>
      <p:bldP spid="72"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lstStyle/>
          <a:p>
            <a:r>
              <a:rPr lang="en-GB" dirty="0" smtClean="0"/>
              <a:t>Electron “Shells”</a:t>
            </a:r>
            <a:endParaRPr lang="en-GB" dirty="0"/>
          </a:p>
        </p:txBody>
      </p:sp>
      <p:sp>
        <p:nvSpPr>
          <p:cNvPr id="6" name="Oval 5"/>
          <p:cNvSpPr/>
          <p:nvPr/>
        </p:nvSpPr>
        <p:spPr>
          <a:xfrm>
            <a:off x="551335" y="2743539"/>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2636005" y="3932662"/>
            <a:ext cx="402674" cy="369332"/>
          </a:xfrm>
          <a:prstGeom prst="rect">
            <a:avLst/>
          </a:prstGeom>
          <a:noFill/>
        </p:spPr>
        <p:txBody>
          <a:bodyPr wrap="none" rtlCol="0">
            <a:spAutoFit/>
          </a:bodyPr>
          <a:lstStyle/>
          <a:p>
            <a:r>
              <a:rPr lang="en-GB" dirty="0" smtClean="0"/>
              <a:t>1s</a:t>
            </a:r>
            <a:endParaRPr lang="en-GB" dirty="0"/>
          </a:p>
        </p:txBody>
      </p:sp>
      <p:sp>
        <p:nvSpPr>
          <p:cNvPr id="16" name="Oval 15"/>
          <p:cNvSpPr/>
          <p:nvPr/>
        </p:nvSpPr>
        <p:spPr>
          <a:xfrm>
            <a:off x="477610" y="3321869"/>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972941" y="345158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1011010" y="2940869"/>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3965591" y="3908787"/>
            <a:ext cx="402674" cy="369332"/>
          </a:xfrm>
          <a:prstGeom prst="rect">
            <a:avLst/>
          </a:prstGeom>
          <a:noFill/>
        </p:spPr>
        <p:txBody>
          <a:bodyPr wrap="none" rtlCol="0">
            <a:spAutoFit/>
          </a:bodyPr>
          <a:lstStyle/>
          <a:p>
            <a:r>
              <a:rPr lang="en-GB" dirty="0" smtClean="0"/>
              <a:t>2s</a:t>
            </a:r>
            <a:endParaRPr lang="en-GB" dirty="0"/>
          </a:p>
        </p:txBody>
      </p:sp>
      <p:sp>
        <p:nvSpPr>
          <p:cNvPr id="25" name="Oval 24"/>
          <p:cNvSpPr/>
          <p:nvPr/>
        </p:nvSpPr>
        <p:spPr>
          <a:xfrm>
            <a:off x="703735" y="2895939"/>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1125341" y="360398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p:cNvSpPr/>
          <p:nvPr/>
        </p:nvSpPr>
        <p:spPr>
          <a:xfrm>
            <a:off x="1097554" y="2361557"/>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p:cNvSpPr/>
          <p:nvPr/>
        </p:nvSpPr>
        <p:spPr>
          <a:xfrm>
            <a:off x="1526758" y="3070587"/>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p:cNvSpPr/>
          <p:nvPr/>
        </p:nvSpPr>
        <p:spPr>
          <a:xfrm>
            <a:off x="398935" y="2286338"/>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9632408" y="1645738"/>
            <a:ext cx="655949"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H</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4" name="Rectangle 33"/>
          <p:cNvSpPr/>
          <p:nvPr/>
        </p:nvSpPr>
        <p:spPr>
          <a:xfrm>
            <a:off x="9732309" y="1962183"/>
            <a:ext cx="1099981"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He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5" name="Rectangle 34"/>
          <p:cNvSpPr/>
          <p:nvPr/>
        </p:nvSpPr>
        <p:spPr>
          <a:xfrm>
            <a:off x="10206000" y="2453669"/>
            <a:ext cx="655950"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Li</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6" name="Rectangle 35"/>
          <p:cNvSpPr/>
          <p:nvPr/>
        </p:nvSpPr>
        <p:spPr>
          <a:xfrm>
            <a:off x="10281526" y="2915334"/>
            <a:ext cx="1031052"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Be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7" name="TextBox 36"/>
          <p:cNvSpPr txBox="1"/>
          <p:nvPr/>
        </p:nvSpPr>
        <p:spPr>
          <a:xfrm>
            <a:off x="6014934" y="3876521"/>
            <a:ext cx="470000" cy="369332"/>
          </a:xfrm>
          <a:prstGeom prst="rect">
            <a:avLst/>
          </a:prstGeom>
          <a:noFill/>
        </p:spPr>
        <p:txBody>
          <a:bodyPr wrap="none" rtlCol="0">
            <a:spAutoFit/>
          </a:bodyPr>
          <a:lstStyle/>
          <a:p>
            <a:r>
              <a:rPr lang="en-GB" dirty="0" smtClean="0"/>
              <a:t>2p</a:t>
            </a:r>
            <a:endParaRPr lang="en-GB" dirty="0"/>
          </a:p>
        </p:txBody>
      </p:sp>
      <p:sp>
        <p:nvSpPr>
          <p:cNvPr id="38" name="Oval 37"/>
          <p:cNvSpPr/>
          <p:nvPr/>
        </p:nvSpPr>
        <p:spPr>
          <a:xfrm>
            <a:off x="868288" y="1909612"/>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p:cNvSpPr/>
          <p:nvPr/>
        </p:nvSpPr>
        <p:spPr>
          <a:xfrm>
            <a:off x="637879" y="322146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1321258" y="2666324"/>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579905" y="385429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10655942" y="3067734"/>
            <a:ext cx="587019"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B</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6" name="Rectangle 45"/>
          <p:cNvSpPr/>
          <p:nvPr/>
        </p:nvSpPr>
        <p:spPr>
          <a:xfrm>
            <a:off x="10695165" y="2438759"/>
            <a:ext cx="724878"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7" name="Oval 46"/>
          <p:cNvSpPr/>
          <p:nvPr/>
        </p:nvSpPr>
        <p:spPr>
          <a:xfrm>
            <a:off x="567724" y="3317596"/>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Oval 47"/>
          <p:cNvSpPr/>
          <p:nvPr/>
        </p:nvSpPr>
        <p:spPr>
          <a:xfrm>
            <a:off x="108933" y="2574794"/>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9613089" y="2901458"/>
            <a:ext cx="724878"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1" name="Oval 50"/>
          <p:cNvSpPr/>
          <p:nvPr/>
        </p:nvSpPr>
        <p:spPr>
          <a:xfrm>
            <a:off x="521545" y="1988860"/>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p:cNvSpPr/>
          <p:nvPr/>
        </p:nvSpPr>
        <p:spPr>
          <a:xfrm>
            <a:off x="1241966" y="3695548"/>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p:cNvSpPr/>
          <p:nvPr/>
        </p:nvSpPr>
        <p:spPr>
          <a:xfrm>
            <a:off x="10210610" y="3576349"/>
            <a:ext cx="766555"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O</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5" name="Oval 54"/>
          <p:cNvSpPr/>
          <p:nvPr/>
        </p:nvSpPr>
        <p:spPr>
          <a:xfrm>
            <a:off x="1190082" y="3149435"/>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811492" y="388549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p:cNvSpPr/>
          <p:nvPr/>
        </p:nvSpPr>
        <p:spPr>
          <a:xfrm>
            <a:off x="9649073" y="3650124"/>
            <a:ext cx="516488"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9" name="Oval 58"/>
          <p:cNvSpPr/>
          <p:nvPr/>
        </p:nvSpPr>
        <p:spPr>
          <a:xfrm>
            <a:off x="1302972" y="3576298"/>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4881" y="2037020"/>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Rectangle 62"/>
          <p:cNvSpPr/>
          <p:nvPr/>
        </p:nvSpPr>
        <p:spPr>
          <a:xfrm>
            <a:off x="10175458" y="3728749"/>
            <a:ext cx="1141659"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Ne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4" name="TextBox 63"/>
          <p:cNvSpPr txBox="1"/>
          <p:nvPr/>
        </p:nvSpPr>
        <p:spPr>
          <a:xfrm>
            <a:off x="7865666" y="3876521"/>
            <a:ext cx="402674" cy="369332"/>
          </a:xfrm>
          <a:prstGeom prst="rect">
            <a:avLst/>
          </a:prstGeom>
          <a:noFill/>
        </p:spPr>
        <p:txBody>
          <a:bodyPr wrap="square" rtlCol="0">
            <a:spAutoFit/>
          </a:bodyPr>
          <a:lstStyle/>
          <a:p>
            <a:r>
              <a:rPr lang="en-GB" dirty="0" smtClean="0"/>
              <a:t>3s</a:t>
            </a:r>
            <a:endParaRPr lang="en-GB" dirty="0"/>
          </a:p>
        </p:txBody>
      </p:sp>
      <p:sp>
        <p:nvSpPr>
          <p:cNvPr id="65" name="Oval 64"/>
          <p:cNvSpPr/>
          <p:nvPr/>
        </p:nvSpPr>
        <p:spPr>
          <a:xfrm>
            <a:off x="1020688" y="2062012"/>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963892" y="4037891"/>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p:cNvSpPr/>
          <p:nvPr/>
        </p:nvSpPr>
        <p:spPr>
          <a:xfrm>
            <a:off x="10321446" y="3881149"/>
            <a:ext cx="1154483"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Na</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9" name="Oval 68"/>
          <p:cNvSpPr/>
          <p:nvPr/>
        </p:nvSpPr>
        <p:spPr>
          <a:xfrm>
            <a:off x="1342482" y="3301835"/>
            <a:ext cx="914400" cy="914400"/>
          </a:xfrm>
          <a:prstGeom prst="ellipse">
            <a:avLst/>
          </a:prstGeom>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Oval 69"/>
          <p:cNvSpPr/>
          <p:nvPr/>
        </p:nvSpPr>
        <p:spPr>
          <a:xfrm>
            <a:off x="973599" y="3056743"/>
            <a:ext cx="914400" cy="914400"/>
          </a:xfrm>
          <a:prstGeom prst="ellipse">
            <a:avLst/>
          </a:prstGeom>
          <a:solidFill>
            <a:srgbClr val="92D050"/>
          </a:solid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p:cNvSpPr/>
          <p:nvPr/>
        </p:nvSpPr>
        <p:spPr>
          <a:xfrm>
            <a:off x="10404917" y="4033549"/>
            <a:ext cx="1292341"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Mg</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Rectangle 2"/>
          <p:cNvSpPr/>
          <p:nvPr/>
        </p:nvSpPr>
        <p:spPr>
          <a:xfrm>
            <a:off x="2604865" y="3101404"/>
            <a:ext cx="516626" cy="594144"/>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2690274" y="3189153"/>
            <a:ext cx="82645" cy="403249"/>
            <a:chOff x="5654012" y="3200738"/>
            <a:chExt cx="82645" cy="403249"/>
          </a:xfrm>
        </p:grpSpPr>
        <p:cxnSp>
          <p:nvCxnSpPr>
            <p:cNvPr id="5" name="Straight Connector 4"/>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4" name="Group 73"/>
          <p:cNvGrpSpPr/>
          <p:nvPr/>
        </p:nvGrpSpPr>
        <p:grpSpPr>
          <a:xfrm flipH="1" flipV="1">
            <a:off x="2927315" y="3205260"/>
            <a:ext cx="70918" cy="405897"/>
            <a:chOff x="5654012" y="3200738"/>
            <a:chExt cx="82645" cy="403249"/>
          </a:xfrm>
        </p:grpSpPr>
        <p:cxnSp>
          <p:nvCxnSpPr>
            <p:cNvPr id="75" name="Straight Connector 74"/>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3" name="Group 12"/>
          <p:cNvGrpSpPr/>
          <p:nvPr/>
        </p:nvGrpSpPr>
        <p:grpSpPr>
          <a:xfrm>
            <a:off x="5440097" y="3113258"/>
            <a:ext cx="1561463" cy="594144"/>
            <a:chOff x="3456089" y="3100997"/>
            <a:chExt cx="1561463" cy="594144"/>
          </a:xfrm>
        </p:grpSpPr>
        <p:sp>
          <p:nvSpPr>
            <p:cNvPr id="77" name="Rectangle 76"/>
            <p:cNvSpPr/>
            <p:nvPr/>
          </p:nvSpPr>
          <p:spPr>
            <a:xfrm>
              <a:off x="3456089" y="3100997"/>
              <a:ext cx="516626" cy="594144"/>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Rectangle 77"/>
            <p:cNvSpPr/>
            <p:nvPr/>
          </p:nvSpPr>
          <p:spPr>
            <a:xfrm>
              <a:off x="4500926" y="3100997"/>
              <a:ext cx="516626" cy="589900"/>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Rectangle 78"/>
            <p:cNvSpPr/>
            <p:nvPr/>
          </p:nvSpPr>
          <p:spPr>
            <a:xfrm>
              <a:off x="3984300" y="3100997"/>
              <a:ext cx="516626" cy="594144"/>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0" name="Rectangle 79"/>
          <p:cNvSpPr/>
          <p:nvPr/>
        </p:nvSpPr>
        <p:spPr>
          <a:xfrm>
            <a:off x="3954251" y="3120422"/>
            <a:ext cx="516626" cy="594144"/>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Rectangle 80"/>
          <p:cNvSpPr/>
          <p:nvPr/>
        </p:nvSpPr>
        <p:spPr>
          <a:xfrm>
            <a:off x="7814277" y="3109014"/>
            <a:ext cx="516626" cy="594144"/>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4025253" y="3216757"/>
            <a:ext cx="82645" cy="403249"/>
            <a:chOff x="5654012" y="3200738"/>
            <a:chExt cx="82645" cy="403249"/>
          </a:xfrm>
        </p:grpSpPr>
        <p:cxnSp>
          <p:nvCxnSpPr>
            <p:cNvPr id="83" name="Straight Connector 82"/>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5" name="Group 84"/>
          <p:cNvGrpSpPr/>
          <p:nvPr/>
        </p:nvGrpSpPr>
        <p:grpSpPr>
          <a:xfrm flipH="1" flipV="1">
            <a:off x="4251970" y="3216757"/>
            <a:ext cx="70918" cy="405897"/>
            <a:chOff x="5654012" y="3200738"/>
            <a:chExt cx="82645" cy="403249"/>
          </a:xfrm>
        </p:grpSpPr>
        <p:cxnSp>
          <p:nvCxnSpPr>
            <p:cNvPr id="86" name="Straight Connector 85"/>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Group 87"/>
          <p:cNvGrpSpPr/>
          <p:nvPr/>
        </p:nvGrpSpPr>
        <p:grpSpPr>
          <a:xfrm>
            <a:off x="5508266" y="3216757"/>
            <a:ext cx="82645" cy="403249"/>
            <a:chOff x="5654012" y="3200738"/>
            <a:chExt cx="82645" cy="403249"/>
          </a:xfrm>
        </p:grpSpPr>
        <p:cxnSp>
          <p:nvCxnSpPr>
            <p:cNvPr id="89" name="Straight Connector 88"/>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1" name="Group 90"/>
          <p:cNvGrpSpPr/>
          <p:nvPr/>
        </p:nvGrpSpPr>
        <p:grpSpPr>
          <a:xfrm>
            <a:off x="6061415" y="3210905"/>
            <a:ext cx="82645" cy="403249"/>
            <a:chOff x="5654012" y="3200738"/>
            <a:chExt cx="82645" cy="403249"/>
          </a:xfrm>
        </p:grpSpPr>
        <p:cxnSp>
          <p:nvCxnSpPr>
            <p:cNvPr id="92" name="Straight Connector 91"/>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4" name="Group 93"/>
          <p:cNvGrpSpPr/>
          <p:nvPr/>
        </p:nvGrpSpPr>
        <p:grpSpPr>
          <a:xfrm>
            <a:off x="6571954" y="3204461"/>
            <a:ext cx="82645" cy="403249"/>
            <a:chOff x="5654012" y="3200738"/>
            <a:chExt cx="82645" cy="403249"/>
          </a:xfrm>
        </p:grpSpPr>
        <p:cxnSp>
          <p:nvCxnSpPr>
            <p:cNvPr id="95" name="Straight Connector 94"/>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97" name="Group 96"/>
          <p:cNvGrpSpPr/>
          <p:nvPr/>
        </p:nvGrpSpPr>
        <p:grpSpPr>
          <a:xfrm flipH="1" flipV="1">
            <a:off x="5745307" y="3221461"/>
            <a:ext cx="70918" cy="405897"/>
            <a:chOff x="5654012" y="3200738"/>
            <a:chExt cx="82645" cy="403249"/>
          </a:xfrm>
        </p:grpSpPr>
        <p:cxnSp>
          <p:nvCxnSpPr>
            <p:cNvPr id="98" name="Straight Connector 97"/>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0" name="Group 99"/>
          <p:cNvGrpSpPr/>
          <p:nvPr/>
        </p:nvGrpSpPr>
        <p:grpSpPr>
          <a:xfrm flipH="1" flipV="1">
            <a:off x="6281351" y="3203794"/>
            <a:ext cx="70918" cy="405897"/>
            <a:chOff x="5654012" y="3200738"/>
            <a:chExt cx="82645" cy="403249"/>
          </a:xfrm>
        </p:grpSpPr>
        <p:cxnSp>
          <p:nvCxnSpPr>
            <p:cNvPr id="101" name="Straight Connector 100"/>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3" name="Group 102"/>
          <p:cNvGrpSpPr/>
          <p:nvPr/>
        </p:nvGrpSpPr>
        <p:grpSpPr>
          <a:xfrm flipH="1" flipV="1">
            <a:off x="6777552" y="3203136"/>
            <a:ext cx="70918" cy="405897"/>
            <a:chOff x="5654012" y="3200738"/>
            <a:chExt cx="82645" cy="403249"/>
          </a:xfrm>
        </p:grpSpPr>
        <p:cxnSp>
          <p:nvCxnSpPr>
            <p:cNvPr id="104" name="Straight Connector 103"/>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6" name="Group 105"/>
          <p:cNvGrpSpPr/>
          <p:nvPr/>
        </p:nvGrpSpPr>
        <p:grpSpPr>
          <a:xfrm>
            <a:off x="7886776" y="3204459"/>
            <a:ext cx="82645" cy="403249"/>
            <a:chOff x="5654012" y="3200738"/>
            <a:chExt cx="82645" cy="403249"/>
          </a:xfrm>
        </p:grpSpPr>
        <p:cxnSp>
          <p:nvCxnSpPr>
            <p:cNvPr id="107" name="Straight Connector 106"/>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9" name="Group 108"/>
          <p:cNvGrpSpPr/>
          <p:nvPr/>
        </p:nvGrpSpPr>
        <p:grpSpPr>
          <a:xfrm flipH="1" flipV="1">
            <a:off x="8117001" y="3203498"/>
            <a:ext cx="70918" cy="405897"/>
            <a:chOff x="5654012" y="3200738"/>
            <a:chExt cx="82645" cy="403249"/>
          </a:xfrm>
        </p:grpSpPr>
        <p:cxnSp>
          <p:nvCxnSpPr>
            <p:cNvPr id="110" name="Straight Connector 109"/>
            <p:cNvCxnSpPr/>
            <p:nvPr/>
          </p:nvCxnSpPr>
          <p:spPr>
            <a:xfrm flipH="1">
              <a:off x="5733087" y="3200738"/>
              <a:ext cx="3570" cy="40324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a:xfrm flipH="1">
              <a:off x="5654012" y="3200738"/>
              <a:ext cx="68124" cy="19733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2695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2"/>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1" nodeType="clickEffect">
                                  <p:stCondLst>
                                    <p:cond delay="0"/>
                                  </p:stCondLst>
                                  <p:childTnLst>
                                    <p:animEffect transition="out" filter="fade">
                                      <p:cBhvr>
                                        <p:cTn id="31" dur="500"/>
                                        <p:tgtEl>
                                          <p:spTgt spid="32"/>
                                        </p:tgtEl>
                                      </p:cBhvr>
                                    </p:animEffect>
                                    <p:set>
                                      <p:cBhvr>
                                        <p:cTn id="32" dur="1" fill="hold">
                                          <p:stCondLst>
                                            <p:cond delay="499"/>
                                          </p:stCondLst>
                                        </p:cTn>
                                        <p:tgtEl>
                                          <p:spTgt spid="3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74"/>
                                        </p:tgtEl>
                                        <p:attrNameLst>
                                          <p:attrName>style.visibility</p:attrName>
                                        </p:attrNameLst>
                                      </p:cBhvr>
                                      <p:to>
                                        <p:strVal val="visible"/>
                                      </p:to>
                                    </p:set>
                                    <p:animEffect transition="in" filter="fade">
                                      <p:cBhvr>
                                        <p:cTn id="55" dur="1000"/>
                                        <p:tgtEl>
                                          <p:spTgt spid="74"/>
                                        </p:tgtEl>
                                      </p:cBhvr>
                                    </p:animEffect>
                                    <p:anim calcmode="lin" valueType="num">
                                      <p:cBhvr>
                                        <p:cTn id="56" dur="1000" fill="hold"/>
                                        <p:tgtEl>
                                          <p:spTgt spid="74"/>
                                        </p:tgtEl>
                                        <p:attrNameLst>
                                          <p:attrName>ppt_x</p:attrName>
                                        </p:attrNameLst>
                                      </p:cBhvr>
                                      <p:tavLst>
                                        <p:tav tm="0">
                                          <p:val>
                                            <p:strVal val="#ppt_x"/>
                                          </p:val>
                                        </p:tav>
                                        <p:tav tm="100000">
                                          <p:val>
                                            <p:strVal val="#ppt_x"/>
                                          </p:val>
                                        </p:tav>
                                      </p:tavLst>
                                    </p:anim>
                                    <p:anim calcmode="lin" valueType="num">
                                      <p:cBhvr>
                                        <p:cTn id="57" dur="1000" fill="hold"/>
                                        <p:tgtEl>
                                          <p:spTgt spid="74"/>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34"/>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0" presetClass="exit" presetSubtype="0" fill="hold" grpId="1" nodeType="clickEffect">
                                  <p:stCondLst>
                                    <p:cond delay="0"/>
                                  </p:stCondLst>
                                  <p:childTnLst>
                                    <p:animEffect transition="out" filter="fade">
                                      <p:cBhvr>
                                        <p:cTn id="65" dur="500"/>
                                        <p:tgtEl>
                                          <p:spTgt spid="34"/>
                                        </p:tgtEl>
                                      </p:cBhvr>
                                    </p:animEffect>
                                    <p:set>
                                      <p:cBhvr>
                                        <p:cTn id="66" dur="1" fill="hold">
                                          <p:stCondLst>
                                            <p:cond delay="499"/>
                                          </p:stCondLst>
                                        </p:cTn>
                                        <p:tgtEl>
                                          <p:spTgt spid="34"/>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80"/>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ppt_x"/>
                                          </p:val>
                                        </p:tav>
                                        <p:tav tm="100000">
                                          <p:val>
                                            <p:strVal val="#ppt_x"/>
                                          </p:val>
                                        </p:tav>
                                      </p:tavLst>
                                    </p:anim>
                                    <p:anim calcmode="lin" valueType="num">
                                      <p:cBhvr additive="base">
                                        <p:cTn id="8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6"/>
                                        </p:tgtEl>
                                        <p:attrNameLst>
                                          <p:attrName>style.visibility</p:attrName>
                                        </p:attrNameLst>
                                      </p:cBhvr>
                                      <p:to>
                                        <p:strVal val="visible"/>
                                      </p:to>
                                    </p:set>
                                    <p:anim calcmode="lin" valueType="num">
                                      <p:cBhvr additive="base">
                                        <p:cTn id="85" dur="500" fill="hold"/>
                                        <p:tgtEl>
                                          <p:spTgt spid="26"/>
                                        </p:tgtEl>
                                        <p:attrNameLst>
                                          <p:attrName>ppt_x</p:attrName>
                                        </p:attrNameLst>
                                      </p:cBhvr>
                                      <p:tavLst>
                                        <p:tav tm="0">
                                          <p:val>
                                            <p:strVal val="#ppt_x"/>
                                          </p:val>
                                        </p:tav>
                                        <p:tav tm="100000">
                                          <p:val>
                                            <p:strVal val="#ppt_x"/>
                                          </p:val>
                                        </p:tav>
                                      </p:tavLst>
                                    </p:anim>
                                    <p:anim calcmode="lin" valueType="num">
                                      <p:cBhvr additive="base">
                                        <p:cTn id="86"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7"/>
                                        </p:tgtEl>
                                        <p:attrNameLst>
                                          <p:attrName>style.visibility</p:attrName>
                                        </p:attrNameLst>
                                      </p:cBhvr>
                                      <p:to>
                                        <p:strVal val="visible"/>
                                      </p:to>
                                    </p:set>
                                    <p:anim calcmode="lin" valueType="num">
                                      <p:cBhvr additive="base">
                                        <p:cTn id="91" dur="500" fill="hold"/>
                                        <p:tgtEl>
                                          <p:spTgt spid="27"/>
                                        </p:tgtEl>
                                        <p:attrNameLst>
                                          <p:attrName>ppt_x</p:attrName>
                                        </p:attrNameLst>
                                      </p:cBhvr>
                                      <p:tavLst>
                                        <p:tav tm="0">
                                          <p:val>
                                            <p:strVal val="#ppt_x"/>
                                          </p:val>
                                        </p:tav>
                                        <p:tav tm="100000">
                                          <p:val>
                                            <p:strVal val="#ppt_x"/>
                                          </p:val>
                                        </p:tav>
                                      </p:tavLst>
                                    </p:anim>
                                    <p:anim calcmode="lin" valueType="num">
                                      <p:cBhvr additive="base">
                                        <p:cTn id="9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42" presetClass="entr" presetSubtype="0" fill="hold" nodeType="clickEffect">
                                  <p:stCondLst>
                                    <p:cond delay="0"/>
                                  </p:stCondLst>
                                  <p:childTnLst>
                                    <p:set>
                                      <p:cBhvr>
                                        <p:cTn id="96" dur="1" fill="hold">
                                          <p:stCondLst>
                                            <p:cond delay="0"/>
                                          </p:stCondLst>
                                        </p:cTn>
                                        <p:tgtEl>
                                          <p:spTgt spid="82"/>
                                        </p:tgtEl>
                                        <p:attrNameLst>
                                          <p:attrName>style.visibility</p:attrName>
                                        </p:attrNameLst>
                                      </p:cBhvr>
                                      <p:to>
                                        <p:strVal val="visible"/>
                                      </p:to>
                                    </p:set>
                                    <p:animEffect transition="in" filter="fade">
                                      <p:cBhvr>
                                        <p:cTn id="97" dur="1000"/>
                                        <p:tgtEl>
                                          <p:spTgt spid="82"/>
                                        </p:tgtEl>
                                      </p:cBhvr>
                                    </p:animEffect>
                                    <p:anim calcmode="lin" valueType="num">
                                      <p:cBhvr>
                                        <p:cTn id="98" dur="1000" fill="hold"/>
                                        <p:tgtEl>
                                          <p:spTgt spid="82"/>
                                        </p:tgtEl>
                                        <p:attrNameLst>
                                          <p:attrName>ppt_x</p:attrName>
                                        </p:attrNameLst>
                                      </p:cBhvr>
                                      <p:tavLst>
                                        <p:tav tm="0">
                                          <p:val>
                                            <p:strVal val="#ppt_x"/>
                                          </p:val>
                                        </p:tav>
                                        <p:tav tm="100000">
                                          <p:val>
                                            <p:strVal val="#ppt_x"/>
                                          </p:val>
                                        </p:tav>
                                      </p:tavLst>
                                    </p:anim>
                                    <p:anim calcmode="lin" valueType="num">
                                      <p:cBhvr>
                                        <p:cTn id="99" dur="1000" fill="hold"/>
                                        <p:tgtEl>
                                          <p:spTgt spid="82"/>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1" presetClass="entr" presetSubtype="0" fill="hold" grpId="0" nodeType="clickEffect">
                                  <p:stCondLst>
                                    <p:cond delay="0"/>
                                  </p:stCondLst>
                                  <p:childTnLst>
                                    <p:set>
                                      <p:cBhvr>
                                        <p:cTn id="103" dur="1" fill="hold">
                                          <p:stCondLst>
                                            <p:cond delay="0"/>
                                          </p:stCondLst>
                                        </p:cTn>
                                        <p:tgtEl>
                                          <p:spTgt spid="35"/>
                                        </p:tgtEl>
                                        <p:attrNameLst>
                                          <p:attrName>style.visibility</p:attrName>
                                        </p:attrNameLst>
                                      </p:cBhvr>
                                      <p:to>
                                        <p:strVal val="visible"/>
                                      </p:to>
                                    </p:set>
                                  </p:childTnLst>
                                </p:cTn>
                              </p:par>
                            </p:childTnLst>
                          </p:cTn>
                        </p:par>
                      </p:childTnLst>
                    </p:cTn>
                  </p:par>
                  <p:par>
                    <p:cTn id="104" fill="hold">
                      <p:stCondLst>
                        <p:cond delay="indefinite"/>
                      </p:stCondLst>
                      <p:childTnLst>
                        <p:par>
                          <p:cTn id="105" fill="hold">
                            <p:stCondLst>
                              <p:cond delay="0"/>
                            </p:stCondLst>
                            <p:childTnLst>
                              <p:par>
                                <p:cTn id="106" presetID="10" presetClass="exit" presetSubtype="0" fill="hold" grpId="1" nodeType="clickEffect">
                                  <p:stCondLst>
                                    <p:cond delay="0"/>
                                  </p:stCondLst>
                                  <p:childTnLst>
                                    <p:animEffect transition="out" filter="fade">
                                      <p:cBhvr>
                                        <p:cTn id="107" dur="500"/>
                                        <p:tgtEl>
                                          <p:spTgt spid="35"/>
                                        </p:tgtEl>
                                      </p:cBhvr>
                                    </p:animEffect>
                                    <p:set>
                                      <p:cBhvr>
                                        <p:cTn id="108" dur="1" fill="hold">
                                          <p:stCondLst>
                                            <p:cond delay="499"/>
                                          </p:stCondLst>
                                        </p:cTn>
                                        <p:tgtEl>
                                          <p:spTgt spid="35"/>
                                        </p:tgtEl>
                                        <p:attrNameLst>
                                          <p:attrName>style.visibility</p:attrName>
                                        </p:attrNameLst>
                                      </p:cBhvr>
                                      <p:to>
                                        <p:strVal val="hidden"/>
                                      </p:to>
                                    </p:set>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grpId="0" nodeType="clickEffect">
                                  <p:stCondLst>
                                    <p:cond delay="0"/>
                                  </p:stCondLst>
                                  <p:childTnLst>
                                    <p:set>
                                      <p:cBhvr>
                                        <p:cTn id="112" dur="1" fill="hold">
                                          <p:stCondLst>
                                            <p:cond delay="0"/>
                                          </p:stCondLst>
                                        </p:cTn>
                                        <p:tgtEl>
                                          <p:spTgt spid="29"/>
                                        </p:tgtEl>
                                        <p:attrNameLst>
                                          <p:attrName>style.visibility</p:attrName>
                                        </p:attrNameLst>
                                      </p:cBhvr>
                                      <p:to>
                                        <p:strVal val="visible"/>
                                      </p:to>
                                    </p:set>
                                    <p:anim calcmode="lin" valueType="num">
                                      <p:cBhvr additive="base">
                                        <p:cTn id="113" dur="500" fill="hold"/>
                                        <p:tgtEl>
                                          <p:spTgt spid="29"/>
                                        </p:tgtEl>
                                        <p:attrNameLst>
                                          <p:attrName>ppt_x</p:attrName>
                                        </p:attrNameLst>
                                      </p:cBhvr>
                                      <p:tavLst>
                                        <p:tav tm="0">
                                          <p:val>
                                            <p:strVal val="#ppt_x"/>
                                          </p:val>
                                        </p:tav>
                                        <p:tav tm="100000">
                                          <p:val>
                                            <p:strVal val="#ppt_x"/>
                                          </p:val>
                                        </p:tav>
                                      </p:tavLst>
                                    </p:anim>
                                    <p:anim calcmode="lin" valueType="num">
                                      <p:cBhvr additive="base">
                                        <p:cTn id="11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4" fill="hold" grpId="0" nodeType="clickEffect">
                                  <p:stCondLst>
                                    <p:cond delay="0"/>
                                  </p:stCondLst>
                                  <p:childTnLst>
                                    <p:set>
                                      <p:cBhvr>
                                        <p:cTn id="118" dur="1" fill="hold">
                                          <p:stCondLst>
                                            <p:cond delay="0"/>
                                          </p:stCondLst>
                                        </p:cTn>
                                        <p:tgtEl>
                                          <p:spTgt spid="30"/>
                                        </p:tgtEl>
                                        <p:attrNameLst>
                                          <p:attrName>style.visibility</p:attrName>
                                        </p:attrNameLst>
                                      </p:cBhvr>
                                      <p:to>
                                        <p:strVal val="visible"/>
                                      </p:to>
                                    </p:set>
                                    <p:anim calcmode="lin" valueType="num">
                                      <p:cBhvr additive="base">
                                        <p:cTn id="119" dur="500" fill="hold"/>
                                        <p:tgtEl>
                                          <p:spTgt spid="30"/>
                                        </p:tgtEl>
                                        <p:attrNameLst>
                                          <p:attrName>ppt_x</p:attrName>
                                        </p:attrNameLst>
                                      </p:cBhvr>
                                      <p:tavLst>
                                        <p:tav tm="0">
                                          <p:val>
                                            <p:strVal val="#ppt_x"/>
                                          </p:val>
                                        </p:tav>
                                        <p:tav tm="100000">
                                          <p:val>
                                            <p:strVal val="#ppt_x"/>
                                          </p:val>
                                        </p:tav>
                                      </p:tavLst>
                                    </p:anim>
                                    <p:anim calcmode="lin" valueType="num">
                                      <p:cBhvr additive="base">
                                        <p:cTn id="12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21" fill="hold">
                      <p:stCondLst>
                        <p:cond delay="indefinite"/>
                      </p:stCondLst>
                      <p:childTnLst>
                        <p:par>
                          <p:cTn id="122" fill="hold">
                            <p:stCondLst>
                              <p:cond delay="0"/>
                            </p:stCondLst>
                            <p:childTnLst>
                              <p:par>
                                <p:cTn id="123" presetID="42" presetClass="entr" presetSubtype="0" fill="hold" nodeType="clickEffect">
                                  <p:stCondLst>
                                    <p:cond delay="0"/>
                                  </p:stCondLst>
                                  <p:childTnLst>
                                    <p:set>
                                      <p:cBhvr>
                                        <p:cTn id="124" dur="1" fill="hold">
                                          <p:stCondLst>
                                            <p:cond delay="0"/>
                                          </p:stCondLst>
                                        </p:cTn>
                                        <p:tgtEl>
                                          <p:spTgt spid="85"/>
                                        </p:tgtEl>
                                        <p:attrNameLst>
                                          <p:attrName>style.visibility</p:attrName>
                                        </p:attrNameLst>
                                      </p:cBhvr>
                                      <p:to>
                                        <p:strVal val="visible"/>
                                      </p:to>
                                    </p:set>
                                    <p:animEffect transition="in" filter="fade">
                                      <p:cBhvr>
                                        <p:cTn id="125" dur="1000"/>
                                        <p:tgtEl>
                                          <p:spTgt spid="85"/>
                                        </p:tgtEl>
                                      </p:cBhvr>
                                    </p:animEffect>
                                    <p:anim calcmode="lin" valueType="num">
                                      <p:cBhvr>
                                        <p:cTn id="126" dur="1000" fill="hold"/>
                                        <p:tgtEl>
                                          <p:spTgt spid="85"/>
                                        </p:tgtEl>
                                        <p:attrNameLst>
                                          <p:attrName>ppt_x</p:attrName>
                                        </p:attrNameLst>
                                      </p:cBhvr>
                                      <p:tavLst>
                                        <p:tav tm="0">
                                          <p:val>
                                            <p:strVal val="#ppt_x"/>
                                          </p:val>
                                        </p:tav>
                                        <p:tav tm="100000">
                                          <p:val>
                                            <p:strVal val="#ppt_x"/>
                                          </p:val>
                                        </p:tav>
                                      </p:tavLst>
                                    </p:anim>
                                    <p:anim calcmode="lin" valueType="num">
                                      <p:cBhvr>
                                        <p:cTn id="127" dur="1000" fill="hold"/>
                                        <p:tgtEl>
                                          <p:spTgt spid="85"/>
                                        </p:tgtEl>
                                        <p:attrNameLst>
                                          <p:attrName>ppt_y</p:attrName>
                                        </p:attrNameLst>
                                      </p:cBhvr>
                                      <p:tavLst>
                                        <p:tav tm="0">
                                          <p:val>
                                            <p:strVal val="#ppt_y+.1"/>
                                          </p:val>
                                        </p:tav>
                                        <p:tav tm="100000">
                                          <p:val>
                                            <p:strVal val="#ppt_y"/>
                                          </p:val>
                                        </p:tav>
                                      </p:tavLst>
                                    </p:anim>
                                  </p:childTnLst>
                                </p:cTn>
                              </p:par>
                            </p:childTnLst>
                          </p:cTn>
                        </p:par>
                      </p:childTnLst>
                    </p:cTn>
                  </p:par>
                  <p:par>
                    <p:cTn id="128" fill="hold">
                      <p:stCondLst>
                        <p:cond delay="indefinite"/>
                      </p:stCondLst>
                      <p:childTnLst>
                        <p:par>
                          <p:cTn id="129" fill="hold">
                            <p:stCondLst>
                              <p:cond delay="0"/>
                            </p:stCondLst>
                            <p:childTnLst>
                              <p:par>
                                <p:cTn id="130" presetID="1" presetClass="entr" presetSubtype="0" fill="hold" grpId="0" nodeType="clickEffect">
                                  <p:stCondLst>
                                    <p:cond delay="0"/>
                                  </p:stCondLst>
                                  <p:childTnLst>
                                    <p:set>
                                      <p:cBhvr>
                                        <p:cTn id="131" dur="1" fill="hold">
                                          <p:stCondLst>
                                            <p:cond delay="0"/>
                                          </p:stCondLst>
                                        </p:cTn>
                                        <p:tgtEl>
                                          <p:spTgt spid="36"/>
                                        </p:tgtEl>
                                        <p:attrNameLst>
                                          <p:attrName>style.visibility</p:attrName>
                                        </p:attrNameLst>
                                      </p:cBhvr>
                                      <p:to>
                                        <p:strVal val="visible"/>
                                      </p:to>
                                    </p:set>
                                  </p:childTnLst>
                                </p:cTn>
                              </p:par>
                            </p:childTnLst>
                          </p:cTn>
                        </p:par>
                      </p:childTnLst>
                    </p:cTn>
                  </p:par>
                  <p:par>
                    <p:cTn id="132" fill="hold">
                      <p:stCondLst>
                        <p:cond delay="indefinite"/>
                      </p:stCondLst>
                      <p:childTnLst>
                        <p:par>
                          <p:cTn id="133" fill="hold">
                            <p:stCondLst>
                              <p:cond delay="0"/>
                            </p:stCondLst>
                            <p:childTnLst>
                              <p:par>
                                <p:cTn id="134" presetID="10" presetClass="exit" presetSubtype="0" fill="hold" grpId="1" nodeType="clickEffect">
                                  <p:stCondLst>
                                    <p:cond delay="0"/>
                                  </p:stCondLst>
                                  <p:childTnLst>
                                    <p:animEffect transition="out" filter="fade">
                                      <p:cBhvr>
                                        <p:cTn id="135" dur="500"/>
                                        <p:tgtEl>
                                          <p:spTgt spid="36"/>
                                        </p:tgtEl>
                                      </p:cBhvr>
                                    </p:animEffect>
                                    <p:set>
                                      <p:cBhvr>
                                        <p:cTn id="136" dur="1" fill="hold">
                                          <p:stCondLst>
                                            <p:cond delay="499"/>
                                          </p:stCondLst>
                                        </p:cTn>
                                        <p:tgtEl>
                                          <p:spTgt spid="36"/>
                                        </p:tgtEl>
                                        <p:attrNameLst>
                                          <p:attrName>style.visibility</p:attrName>
                                        </p:attrNameLst>
                                      </p:cBhvr>
                                      <p:to>
                                        <p:strVal val="hidden"/>
                                      </p:to>
                                    </p:set>
                                  </p:childTnLst>
                                </p:cTn>
                              </p:par>
                            </p:childTnLst>
                          </p:cTn>
                        </p:par>
                      </p:childTnLst>
                    </p:cTn>
                  </p:par>
                  <p:par>
                    <p:cTn id="137" fill="hold">
                      <p:stCondLst>
                        <p:cond delay="indefinite"/>
                      </p:stCondLst>
                      <p:childTnLst>
                        <p:par>
                          <p:cTn id="138" fill="hold">
                            <p:stCondLst>
                              <p:cond delay="0"/>
                            </p:stCondLst>
                            <p:childTnLst>
                              <p:par>
                                <p:cTn id="139" presetID="1" presetClass="entr" presetSubtype="0" fill="hold" grpId="0" nodeType="clickEffect">
                                  <p:stCondLst>
                                    <p:cond delay="0"/>
                                  </p:stCondLst>
                                  <p:childTnLst>
                                    <p:set>
                                      <p:cBhvr>
                                        <p:cTn id="140" dur="1" fill="hold">
                                          <p:stCondLst>
                                            <p:cond delay="0"/>
                                          </p:stCondLst>
                                        </p:cTn>
                                        <p:tgtEl>
                                          <p:spTgt spid="37"/>
                                        </p:tgtEl>
                                        <p:attrNameLst>
                                          <p:attrName>style.visibility</p:attrName>
                                        </p:attrNameLst>
                                      </p:cBhvr>
                                      <p:to>
                                        <p:strVal val="visible"/>
                                      </p:to>
                                    </p:set>
                                  </p:childTnLst>
                                </p:cTn>
                              </p:par>
                            </p:childTnLst>
                          </p:cTn>
                        </p:par>
                      </p:childTnLst>
                    </p:cTn>
                  </p:par>
                  <p:par>
                    <p:cTn id="141" fill="hold">
                      <p:stCondLst>
                        <p:cond delay="indefinite"/>
                      </p:stCondLst>
                      <p:childTnLst>
                        <p:par>
                          <p:cTn id="142" fill="hold">
                            <p:stCondLst>
                              <p:cond delay="0"/>
                            </p:stCondLst>
                            <p:childTnLst>
                              <p:par>
                                <p:cTn id="143" presetID="1" presetClass="entr" presetSubtype="0" fill="hold" nodeType="clickEffect">
                                  <p:stCondLst>
                                    <p:cond delay="0"/>
                                  </p:stCondLst>
                                  <p:childTnLst>
                                    <p:set>
                                      <p:cBhvr>
                                        <p:cTn id="144" dur="1" fill="hold">
                                          <p:stCondLst>
                                            <p:cond delay="0"/>
                                          </p:stCondLst>
                                        </p:cTn>
                                        <p:tgtEl>
                                          <p:spTgt spid="13"/>
                                        </p:tgtEl>
                                        <p:attrNameLst>
                                          <p:attrName>style.visibility</p:attrName>
                                        </p:attrNameLst>
                                      </p:cBhvr>
                                      <p:to>
                                        <p:strVal val="visible"/>
                                      </p:to>
                                    </p:set>
                                  </p:childTnLst>
                                </p:cTn>
                              </p:par>
                            </p:childTnLst>
                          </p:cTn>
                        </p:par>
                      </p:childTnLst>
                    </p:cTn>
                  </p:par>
                  <p:par>
                    <p:cTn id="145" fill="hold">
                      <p:stCondLst>
                        <p:cond delay="indefinite"/>
                      </p:stCondLst>
                      <p:childTnLst>
                        <p:par>
                          <p:cTn id="146" fill="hold">
                            <p:stCondLst>
                              <p:cond delay="0"/>
                            </p:stCondLst>
                            <p:childTnLst>
                              <p:par>
                                <p:cTn id="147" presetID="2" presetClass="entr" presetSubtype="4" fill="hold" grpId="0" nodeType="clickEffect">
                                  <p:stCondLst>
                                    <p:cond delay="0"/>
                                  </p:stCondLst>
                                  <p:childTnLst>
                                    <p:set>
                                      <p:cBhvr>
                                        <p:cTn id="148" dur="1" fill="hold">
                                          <p:stCondLst>
                                            <p:cond delay="0"/>
                                          </p:stCondLst>
                                        </p:cTn>
                                        <p:tgtEl>
                                          <p:spTgt spid="38"/>
                                        </p:tgtEl>
                                        <p:attrNameLst>
                                          <p:attrName>style.visibility</p:attrName>
                                        </p:attrNameLst>
                                      </p:cBhvr>
                                      <p:to>
                                        <p:strVal val="visible"/>
                                      </p:to>
                                    </p:set>
                                    <p:anim calcmode="lin" valueType="num">
                                      <p:cBhvr additive="base">
                                        <p:cTn id="149" dur="500" fill="hold"/>
                                        <p:tgtEl>
                                          <p:spTgt spid="38"/>
                                        </p:tgtEl>
                                        <p:attrNameLst>
                                          <p:attrName>ppt_x</p:attrName>
                                        </p:attrNameLst>
                                      </p:cBhvr>
                                      <p:tavLst>
                                        <p:tav tm="0">
                                          <p:val>
                                            <p:strVal val="#ppt_x"/>
                                          </p:val>
                                        </p:tav>
                                        <p:tav tm="100000">
                                          <p:val>
                                            <p:strVal val="#ppt_x"/>
                                          </p:val>
                                        </p:tav>
                                      </p:tavLst>
                                    </p:anim>
                                    <p:anim calcmode="lin" valueType="num">
                                      <p:cBhvr additive="base">
                                        <p:cTn id="150"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151" fill="hold">
                      <p:stCondLst>
                        <p:cond delay="indefinite"/>
                      </p:stCondLst>
                      <p:childTnLst>
                        <p:par>
                          <p:cTn id="152" fill="hold">
                            <p:stCondLst>
                              <p:cond delay="0"/>
                            </p:stCondLst>
                            <p:childTnLst>
                              <p:par>
                                <p:cTn id="153" presetID="2" presetClass="entr" presetSubtype="4" fill="hold" grpId="0" nodeType="clickEffect">
                                  <p:stCondLst>
                                    <p:cond delay="0"/>
                                  </p:stCondLst>
                                  <p:childTnLst>
                                    <p:set>
                                      <p:cBhvr>
                                        <p:cTn id="154" dur="1" fill="hold">
                                          <p:stCondLst>
                                            <p:cond delay="0"/>
                                          </p:stCondLst>
                                        </p:cTn>
                                        <p:tgtEl>
                                          <p:spTgt spid="39"/>
                                        </p:tgtEl>
                                        <p:attrNameLst>
                                          <p:attrName>style.visibility</p:attrName>
                                        </p:attrNameLst>
                                      </p:cBhvr>
                                      <p:to>
                                        <p:strVal val="visible"/>
                                      </p:to>
                                    </p:set>
                                    <p:anim calcmode="lin" valueType="num">
                                      <p:cBhvr additive="base">
                                        <p:cTn id="155" dur="500" fill="hold"/>
                                        <p:tgtEl>
                                          <p:spTgt spid="39"/>
                                        </p:tgtEl>
                                        <p:attrNameLst>
                                          <p:attrName>ppt_x</p:attrName>
                                        </p:attrNameLst>
                                      </p:cBhvr>
                                      <p:tavLst>
                                        <p:tav tm="0">
                                          <p:val>
                                            <p:strVal val="#ppt_x"/>
                                          </p:val>
                                        </p:tav>
                                        <p:tav tm="100000">
                                          <p:val>
                                            <p:strVal val="#ppt_x"/>
                                          </p:val>
                                        </p:tav>
                                      </p:tavLst>
                                    </p:anim>
                                    <p:anim calcmode="lin" valueType="num">
                                      <p:cBhvr additive="base">
                                        <p:cTn id="156"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42" presetClass="entr" presetSubtype="0" fill="hold" nodeType="clickEffect">
                                  <p:stCondLst>
                                    <p:cond delay="0"/>
                                  </p:stCondLst>
                                  <p:childTnLst>
                                    <p:set>
                                      <p:cBhvr>
                                        <p:cTn id="160" dur="1" fill="hold">
                                          <p:stCondLst>
                                            <p:cond delay="0"/>
                                          </p:stCondLst>
                                        </p:cTn>
                                        <p:tgtEl>
                                          <p:spTgt spid="88"/>
                                        </p:tgtEl>
                                        <p:attrNameLst>
                                          <p:attrName>style.visibility</p:attrName>
                                        </p:attrNameLst>
                                      </p:cBhvr>
                                      <p:to>
                                        <p:strVal val="visible"/>
                                      </p:to>
                                    </p:set>
                                    <p:animEffect transition="in" filter="fade">
                                      <p:cBhvr>
                                        <p:cTn id="161" dur="1000"/>
                                        <p:tgtEl>
                                          <p:spTgt spid="88"/>
                                        </p:tgtEl>
                                      </p:cBhvr>
                                    </p:animEffect>
                                    <p:anim calcmode="lin" valueType="num">
                                      <p:cBhvr>
                                        <p:cTn id="162" dur="1000" fill="hold"/>
                                        <p:tgtEl>
                                          <p:spTgt spid="88"/>
                                        </p:tgtEl>
                                        <p:attrNameLst>
                                          <p:attrName>ppt_x</p:attrName>
                                        </p:attrNameLst>
                                      </p:cBhvr>
                                      <p:tavLst>
                                        <p:tav tm="0">
                                          <p:val>
                                            <p:strVal val="#ppt_x"/>
                                          </p:val>
                                        </p:tav>
                                        <p:tav tm="100000">
                                          <p:val>
                                            <p:strVal val="#ppt_x"/>
                                          </p:val>
                                        </p:tav>
                                      </p:tavLst>
                                    </p:anim>
                                    <p:anim calcmode="lin" valueType="num">
                                      <p:cBhvr>
                                        <p:cTn id="163" dur="1000" fill="hold"/>
                                        <p:tgtEl>
                                          <p:spTgt spid="88"/>
                                        </p:tgtEl>
                                        <p:attrNameLst>
                                          <p:attrName>ppt_y</p:attrName>
                                        </p:attrNameLst>
                                      </p:cBhvr>
                                      <p:tavLst>
                                        <p:tav tm="0">
                                          <p:val>
                                            <p:strVal val="#ppt_y+.1"/>
                                          </p:val>
                                        </p:tav>
                                        <p:tav tm="100000">
                                          <p:val>
                                            <p:strVal val="#ppt_y"/>
                                          </p:val>
                                        </p:tav>
                                      </p:tavLst>
                                    </p:anim>
                                  </p:childTnLst>
                                </p:cTn>
                              </p:par>
                            </p:childTnLst>
                          </p:cTn>
                        </p:par>
                      </p:childTnLst>
                    </p:cTn>
                  </p:par>
                  <p:par>
                    <p:cTn id="164" fill="hold">
                      <p:stCondLst>
                        <p:cond delay="indefinite"/>
                      </p:stCondLst>
                      <p:childTnLst>
                        <p:par>
                          <p:cTn id="165" fill="hold">
                            <p:stCondLst>
                              <p:cond delay="0"/>
                            </p:stCondLst>
                            <p:childTnLst>
                              <p:par>
                                <p:cTn id="166" presetID="1" presetClass="entr" presetSubtype="0" fill="hold" grpId="0" nodeType="clickEffect">
                                  <p:stCondLst>
                                    <p:cond delay="0"/>
                                  </p:stCondLst>
                                  <p:childTnLst>
                                    <p:set>
                                      <p:cBhvr>
                                        <p:cTn id="167" dur="1" fill="hold">
                                          <p:stCondLst>
                                            <p:cond delay="0"/>
                                          </p:stCondLst>
                                        </p:cTn>
                                        <p:tgtEl>
                                          <p:spTgt spid="44"/>
                                        </p:tgtEl>
                                        <p:attrNameLst>
                                          <p:attrName>style.visibility</p:attrName>
                                        </p:attrNameLst>
                                      </p:cBhvr>
                                      <p:to>
                                        <p:strVal val="visible"/>
                                      </p:to>
                                    </p:set>
                                  </p:childTnLst>
                                </p:cTn>
                              </p:par>
                            </p:childTnLst>
                          </p:cTn>
                        </p:par>
                      </p:childTnLst>
                    </p:cTn>
                  </p:par>
                  <p:par>
                    <p:cTn id="168" fill="hold">
                      <p:stCondLst>
                        <p:cond delay="indefinite"/>
                      </p:stCondLst>
                      <p:childTnLst>
                        <p:par>
                          <p:cTn id="169" fill="hold">
                            <p:stCondLst>
                              <p:cond delay="0"/>
                            </p:stCondLst>
                            <p:childTnLst>
                              <p:par>
                                <p:cTn id="170" presetID="10" presetClass="exit" presetSubtype="0" fill="hold" grpId="1" nodeType="clickEffect">
                                  <p:stCondLst>
                                    <p:cond delay="0"/>
                                  </p:stCondLst>
                                  <p:childTnLst>
                                    <p:animEffect transition="out" filter="fade">
                                      <p:cBhvr>
                                        <p:cTn id="171" dur="500"/>
                                        <p:tgtEl>
                                          <p:spTgt spid="44"/>
                                        </p:tgtEl>
                                      </p:cBhvr>
                                    </p:animEffect>
                                    <p:set>
                                      <p:cBhvr>
                                        <p:cTn id="172" dur="1" fill="hold">
                                          <p:stCondLst>
                                            <p:cond delay="499"/>
                                          </p:stCondLst>
                                        </p:cTn>
                                        <p:tgtEl>
                                          <p:spTgt spid="44"/>
                                        </p:tgtEl>
                                        <p:attrNameLst>
                                          <p:attrName>style.visibility</p:attrName>
                                        </p:attrNameLst>
                                      </p:cBhvr>
                                      <p:to>
                                        <p:strVal val="hidden"/>
                                      </p:to>
                                    </p:set>
                                  </p:childTnLst>
                                </p:cTn>
                              </p:par>
                            </p:childTnLst>
                          </p:cTn>
                        </p:par>
                      </p:childTnLst>
                    </p:cTn>
                  </p:par>
                  <p:par>
                    <p:cTn id="173" fill="hold">
                      <p:stCondLst>
                        <p:cond delay="indefinite"/>
                      </p:stCondLst>
                      <p:childTnLst>
                        <p:par>
                          <p:cTn id="174" fill="hold">
                            <p:stCondLst>
                              <p:cond delay="0"/>
                            </p:stCondLst>
                            <p:childTnLst>
                              <p:par>
                                <p:cTn id="175" presetID="2" presetClass="entr" presetSubtype="4" fill="hold" grpId="0" nodeType="clickEffect">
                                  <p:stCondLst>
                                    <p:cond delay="0"/>
                                  </p:stCondLst>
                                  <p:childTnLst>
                                    <p:set>
                                      <p:cBhvr>
                                        <p:cTn id="176" dur="1" fill="hold">
                                          <p:stCondLst>
                                            <p:cond delay="0"/>
                                          </p:stCondLst>
                                        </p:cTn>
                                        <p:tgtEl>
                                          <p:spTgt spid="41"/>
                                        </p:tgtEl>
                                        <p:attrNameLst>
                                          <p:attrName>style.visibility</p:attrName>
                                        </p:attrNameLst>
                                      </p:cBhvr>
                                      <p:to>
                                        <p:strVal val="visible"/>
                                      </p:to>
                                    </p:set>
                                    <p:anim calcmode="lin" valueType="num">
                                      <p:cBhvr additive="base">
                                        <p:cTn id="177" dur="500" fill="hold"/>
                                        <p:tgtEl>
                                          <p:spTgt spid="41"/>
                                        </p:tgtEl>
                                        <p:attrNameLst>
                                          <p:attrName>ppt_x</p:attrName>
                                        </p:attrNameLst>
                                      </p:cBhvr>
                                      <p:tavLst>
                                        <p:tav tm="0">
                                          <p:val>
                                            <p:strVal val="#ppt_x"/>
                                          </p:val>
                                        </p:tav>
                                        <p:tav tm="100000">
                                          <p:val>
                                            <p:strVal val="#ppt_x"/>
                                          </p:val>
                                        </p:tav>
                                      </p:tavLst>
                                    </p:anim>
                                    <p:anim calcmode="lin" valueType="num">
                                      <p:cBhvr additive="base">
                                        <p:cTn id="17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179" fill="hold">
                      <p:stCondLst>
                        <p:cond delay="indefinite"/>
                      </p:stCondLst>
                      <p:childTnLst>
                        <p:par>
                          <p:cTn id="180" fill="hold">
                            <p:stCondLst>
                              <p:cond delay="0"/>
                            </p:stCondLst>
                            <p:childTnLst>
                              <p:par>
                                <p:cTn id="181" presetID="2" presetClass="entr" presetSubtype="4" fill="hold" grpId="0" nodeType="clickEffect">
                                  <p:stCondLst>
                                    <p:cond delay="0"/>
                                  </p:stCondLst>
                                  <p:childTnLst>
                                    <p:set>
                                      <p:cBhvr>
                                        <p:cTn id="182" dur="1" fill="hold">
                                          <p:stCondLst>
                                            <p:cond delay="0"/>
                                          </p:stCondLst>
                                        </p:cTn>
                                        <p:tgtEl>
                                          <p:spTgt spid="42"/>
                                        </p:tgtEl>
                                        <p:attrNameLst>
                                          <p:attrName>style.visibility</p:attrName>
                                        </p:attrNameLst>
                                      </p:cBhvr>
                                      <p:to>
                                        <p:strVal val="visible"/>
                                      </p:to>
                                    </p:set>
                                    <p:anim calcmode="lin" valueType="num">
                                      <p:cBhvr additive="base">
                                        <p:cTn id="183" dur="500" fill="hold"/>
                                        <p:tgtEl>
                                          <p:spTgt spid="42"/>
                                        </p:tgtEl>
                                        <p:attrNameLst>
                                          <p:attrName>ppt_x</p:attrName>
                                        </p:attrNameLst>
                                      </p:cBhvr>
                                      <p:tavLst>
                                        <p:tav tm="0">
                                          <p:val>
                                            <p:strVal val="#ppt_x"/>
                                          </p:val>
                                        </p:tav>
                                        <p:tav tm="100000">
                                          <p:val>
                                            <p:strVal val="#ppt_x"/>
                                          </p:val>
                                        </p:tav>
                                      </p:tavLst>
                                    </p:anim>
                                    <p:anim calcmode="lin" valueType="num">
                                      <p:cBhvr additive="base">
                                        <p:cTn id="184"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185" fill="hold">
                      <p:stCondLst>
                        <p:cond delay="indefinite"/>
                      </p:stCondLst>
                      <p:childTnLst>
                        <p:par>
                          <p:cTn id="186" fill="hold">
                            <p:stCondLst>
                              <p:cond delay="0"/>
                            </p:stCondLst>
                            <p:childTnLst>
                              <p:par>
                                <p:cTn id="187" presetID="42" presetClass="entr" presetSubtype="0" fill="hold" nodeType="clickEffect">
                                  <p:stCondLst>
                                    <p:cond delay="0"/>
                                  </p:stCondLst>
                                  <p:childTnLst>
                                    <p:set>
                                      <p:cBhvr>
                                        <p:cTn id="188" dur="1" fill="hold">
                                          <p:stCondLst>
                                            <p:cond delay="0"/>
                                          </p:stCondLst>
                                        </p:cTn>
                                        <p:tgtEl>
                                          <p:spTgt spid="91"/>
                                        </p:tgtEl>
                                        <p:attrNameLst>
                                          <p:attrName>style.visibility</p:attrName>
                                        </p:attrNameLst>
                                      </p:cBhvr>
                                      <p:to>
                                        <p:strVal val="visible"/>
                                      </p:to>
                                    </p:set>
                                    <p:animEffect transition="in" filter="fade">
                                      <p:cBhvr>
                                        <p:cTn id="189" dur="1000"/>
                                        <p:tgtEl>
                                          <p:spTgt spid="91"/>
                                        </p:tgtEl>
                                      </p:cBhvr>
                                    </p:animEffect>
                                    <p:anim calcmode="lin" valueType="num">
                                      <p:cBhvr>
                                        <p:cTn id="190" dur="1000" fill="hold"/>
                                        <p:tgtEl>
                                          <p:spTgt spid="91"/>
                                        </p:tgtEl>
                                        <p:attrNameLst>
                                          <p:attrName>ppt_x</p:attrName>
                                        </p:attrNameLst>
                                      </p:cBhvr>
                                      <p:tavLst>
                                        <p:tav tm="0">
                                          <p:val>
                                            <p:strVal val="#ppt_x"/>
                                          </p:val>
                                        </p:tav>
                                        <p:tav tm="100000">
                                          <p:val>
                                            <p:strVal val="#ppt_x"/>
                                          </p:val>
                                        </p:tav>
                                      </p:tavLst>
                                    </p:anim>
                                    <p:anim calcmode="lin" valueType="num">
                                      <p:cBhvr>
                                        <p:cTn id="191" dur="1000" fill="hold"/>
                                        <p:tgtEl>
                                          <p:spTgt spid="91"/>
                                        </p:tgtEl>
                                        <p:attrNameLst>
                                          <p:attrName>ppt_y</p:attrName>
                                        </p:attrNameLst>
                                      </p:cBhvr>
                                      <p:tavLst>
                                        <p:tav tm="0">
                                          <p:val>
                                            <p:strVal val="#ppt_y+.1"/>
                                          </p:val>
                                        </p:tav>
                                        <p:tav tm="100000">
                                          <p:val>
                                            <p:strVal val="#ppt_y"/>
                                          </p:val>
                                        </p:tav>
                                      </p:tavLst>
                                    </p:anim>
                                  </p:childTnLst>
                                </p:cTn>
                              </p:par>
                            </p:childTnLst>
                          </p:cTn>
                        </p:par>
                      </p:childTnLst>
                    </p:cTn>
                  </p:par>
                  <p:par>
                    <p:cTn id="192" fill="hold">
                      <p:stCondLst>
                        <p:cond delay="indefinite"/>
                      </p:stCondLst>
                      <p:childTnLst>
                        <p:par>
                          <p:cTn id="193" fill="hold">
                            <p:stCondLst>
                              <p:cond delay="0"/>
                            </p:stCondLst>
                            <p:childTnLst>
                              <p:par>
                                <p:cTn id="194" presetID="1" presetClass="entr" presetSubtype="0" fill="hold" grpId="0" nodeType="clickEffect">
                                  <p:stCondLst>
                                    <p:cond delay="0"/>
                                  </p:stCondLst>
                                  <p:childTnLst>
                                    <p:set>
                                      <p:cBhvr>
                                        <p:cTn id="195" dur="1" fill="hold">
                                          <p:stCondLst>
                                            <p:cond delay="0"/>
                                          </p:stCondLst>
                                        </p:cTn>
                                        <p:tgtEl>
                                          <p:spTgt spid="46"/>
                                        </p:tgtEl>
                                        <p:attrNameLst>
                                          <p:attrName>style.visibility</p:attrName>
                                        </p:attrNameLst>
                                      </p:cBhvr>
                                      <p:to>
                                        <p:strVal val="visible"/>
                                      </p:to>
                                    </p:set>
                                  </p:childTnLst>
                                </p:cTn>
                              </p:par>
                            </p:childTnLst>
                          </p:cTn>
                        </p:par>
                      </p:childTnLst>
                    </p:cTn>
                  </p:par>
                  <p:par>
                    <p:cTn id="196" fill="hold">
                      <p:stCondLst>
                        <p:cond delay="indefinite"/>
                      </p:stCondLst>
                      <p:childTnLst>
                        <p:par>
                          <p:cTn id="197" fill="hold">
                            <p:stCondLst>
                              <p:cond delay="0"/>
                            </p:stCondLst>
                            <p:childTnLst>
                              <p:par>
                                <p:cTn id="198" presetID="10" presetClass="exit" presetSubtype="0" fill="hold" grpId="1" nodeType="clickEffect">
                                  <p:stCondLst>
                                    <p:cond delay="0"/>
                                  </p:stCondLst>
                                  <p:childTnLst>
                                    <p:animEffect transition="out" filter="fade">
                                      <p:cBhvr>
                                        <p:cTn id="199" dur="500"/>
                                        <p:tgtEl>
                                          <p:spTgt spid="46"/>
                                        </p:tgtEl>
                                      </p:cBhvr>
                                    </p:animEffect>
                                    <p:set>
                                      <p:cBhvr>
                                        <p:cTn id="200" dur="1" fill="hold">
                                          <p:stCondLst>
                                            <p:cond delay="499"/>
                                          </p:stCondLst>
                                        </p:cTn>
                                        <p:tgtEl>
                                          <p:spTgt spid="46"/>
                                        </p:tgtEl>
                                        <p:attrNameLst>
                                          <p:attrName>style.visibility</p:attrName>
                                        </p:attrNameLst>
                                      </p:cBhvr>
                                      <p:to>
                                        <p:strVal val="hidden"/>
                                      </p:to>
                                    </p:set>
                                  </p:childTnLst>
                                </p:cTn>
                              </p:par>
                            </p:childTnLst>
                          </p:cTn>
                        </p:par>
                      </p:childTnLst>
                    </p:cTn>
                  </p:par>
                  <p:par>
                    <p:cTn id="201" fill="hold">
                      <p:stCondLst>
                        <p:cond delay="indefinite"/>
                      </p:stCondLst>
                      <p:childTnLst>
                        <p:par>
                          <p:cTn id="202" fill="hold">
                            <p:stCondLst>
                              <p:cond delay="0"/>
                            </p:stCondLst>
                            <p:childTnLst>
                              <p:par>
                                <p:cTn id="203" presetID="2" presetClass="entr" presetSubtype="4" fill="hold" grpId="0" nodeType="clickEffect">
                                  <p:stCondLst>
                                    <p:cond delay="0"/>
                                  </p:stCondLst>
                                  <p:childTnLst>
                                    <p:set>
                                      <p:cBhvr>
                                        <p:cTn id="204" dur="1" fill="hold">
                                          <p:stCondLst>
                                            <p:cond delay="0"/>
                                          </p:stCondLst>
                                        </p:cTn>
                                        <p:tgtEl>
                                          <p:spTgt spid="47"/>
                                        </p:tgtEl>
                                        <p:attrNameLst>
                                          <p:attrName>style.visibility</p:attrName>
                                        </p:attrNameLst>
                                      </p:cBhvr>
                                      <p:to>
                                        <p:strVal val="visible"/>
                                      </p:to>
                                    </p:set>
                                    <p:anim calcmode="lin" valueType="num">
                                      <p:cBhvr additive="base">
                                        <p:cTn id="205" dur="500" fill="hold"/>
                                        <p:tgtEl>
                                          <p:spTgt spid="47"/>
                                        </p:tgtEl>
                                        <p:attrNameLst>
                                          <p:attrName>ppt_x</p:attrName>
                                        </p:attrNameLst>
                                      </p:cBhvr>
                                      <p:tavLst>
                                        <p:tav tm="0">
                                          <p:val>
                                            <p:strVal val="#ppt_x"/>
                                          </p:val>
                                        </p:tav>
                                        <p:tav tm="100000">
                                          <p:val>
                                            <p:strVal val="#ppt_x"/>
                                          </p:val>
                                        </p:tav>
                                      </p:tavLst>
                                    </p:anim>
                                    <p:anim calcmode="lin" valueType="num">
                                      <p:cBhvr additive="base">
                                        <p:cTn id="206"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207" fill="hold">
                      <p:stCondLst>
                        <p:cond delay="indefinite"/>
                      </p:stCondLst>
                      <p:childTnLst>
                        <p:par>
                          <p:cTn id="208" fill="hold">
                            <p:stCondLst>
                              <p:cond delay="0"/>
                            </p:stCondLst>
                            <p:childTnLst>
                              <p:par>
                                <p:cTn id="209" presetID="2" presetClass="entr" presetSubtype="4" fill="hold" grpId="0" nodeType="clickEffect">
                                  <p:stCondLst>
                                    <p:cond delay="0"/>
                                  </p:stCondLst>
                                  <p:childTnLst>
                                    <p:set>
                                      <p:cBhvr>
                                        <p:cTn id="210" dur="1" fill="hold">
                                          <p:stCondLst>
                                            <p:cond delay="0"/>
                                          </p:stCondLst>
                                        </p:cTn>
                                        <p:tgtEl>
                                          <p:spTgt spid="48"/>
                                        </p:tgtEl>
                                        <p:attrNameLst>
                                          <p:attrName>style.visibility</p:attrName>
                                        </p:attrNameLst>
                                      </p:cBhvr>
                                      <p:to>
                                        <p:strVal val="visible"/>
                                      </p:to>
                                    </p:set>
                                    <p:anim calcmode="lin" valueType="num">
                                      <p:cBhvr additive="base">
                                        <p:cTn id="211" dur="500" fill="hold"/>
                                        <p:tgtEl>
                                          <p:spTgt spid="48"/>
                                        </p:tgtEl>
                                        <p:attrNameLst>
                                          <p:attrName>ppt_x</p:attrName>
                                        </p:attrNameLst>
                                      </p:cBhvr>
                                      <p:tavLst>
                                        <p:tav tm="0">
                                          <p:val>
                                            <p:strVal val="#ppt_x"/>
                                          </p:val>
                                        </p:tav>
                                        <p:tav tm="100000">
                                          <p:val>
                                            <p:strVal val="#ppt_x"/>
                                          </p:val>
                                        </p:tav>
                                      </p:tavLst>
                                    </p:anim>
                                    <p:anim calcmode="lin" valueType="num">
                                      <p:cBhvr additive="base">
                                        <p:cTn id="212"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par>
                    <p:cTn id="213" fill="hold">
                      <p:stCondLst>
                        <p:cond delay="indefinite"/>
                      </p:stCondLst>
                      <p:childTnLst>
                        <p:par>
                          <p:cTn id="214" fill="hold">
                            <p:stCondLst>
                              <p:cond delay="0"/>
                            </p:stCondLst>
                            <p:childTnLst>
                              <p:par>
                                <p:cTn id="215" presetID="42" presetClass="entr" presetSubtype="0" fill="hold" nodeType="clickEffect">
                                  <p:stCondLst>
                                    <p:cond delay="0"/>
                                  </p:stCondLst>
                                  <p:childTnLst>
                                    <p:set>
                                      <p:cBhvr>
                                        <p:cTn id="216" dur="1" fill="hold">
                                          <p:stCondLst>
                                            <p:cond delay="0"/>
                                          </p:stCondLst>
                                        </p:cTn>
                                        <p:tgtEl>
                                          <p:spTgt spid="94"/>
                                        </p:tgtEl>
                                        <p:attrNameLst>
                                          <p:attrName>style.visibility</p:attrName>
                                        </p:attrNameLst>
                                      </p:cBhvr>
                                      <p:to>
                                        <p:strVal val="visible"/>
                                      </p:to>
                                    </p:set>
                                    <p:animEffect transition="in" filter="fade">
                                      <p:cBhvr>
                                        <p:cTn id="217" dur="1000"/>
                                        <p:tgtEl>
                                          <p:spTgt spid="94"/>
                                        </p:tgtEl>
                                      </p:cBhvr>
                                    </p:animEffect>
                                    <p:anim calcmode="lin" valueType="num">
                                      <p:cBhvr>
                                        <p:cTn id="218" dur="1000" fill="hold"/>
                                        <p:tgtEl>
                                          <p:spTgt spid="94"/>
                                        </p:tgtEl>
                                        <p:attrNameLst>
                                          <p:attrName>ppt_x</p:attrName>
                                        </p:attrNameLst>
                                      </p:cBhvr>
                                      <p:tavLst>
                                        <p:tav tm="0">
                                          <p:val>
                                            <p:strVal val="#ppt_x"/>
                                          </p:val>
                                        </p:tav>
                                        <p:tav tm="100000">
                                          <p:val>
                                            <p:strVal val="#ppt_x"/>
                                          </p:val>
                                        </p:tav>
                                      </p:tavLst>
                                    </p:anim>
                                    <p:anim calcmode="lin" valueType="num">
                                      <p:cBhvr>
                                        <p:cTn id="219" dur="1000" fill="hold"/>
                                        <p:tgtEl>
                                          <p:spTgt spid="94"/>
                                        </p:tgtEl>
                                        <p:attrNameLst>
                                          <p:attrName>ppt_y</p:attrName>
                                        </p:attrNameLst>
                                      </p:cBhvr>
                                      <p:tavLst>
                                        <p:tav tm="0">
                                          <p:val>
                                            <p:strVal val="#ppt_y+.1"/>
                                          </p:val>
                                        </p:tav>
                                        <p:tav tm="100000">
                                          <p:val>
                                            <p:strVal val="#ppt_y"/>
                                          </p:val>
                                        </p:tav>
                                      </p:tavLst>
                                    </p:anim>
                                  </p:childTnLst>
                                </p:cTn>
                              </p:par>
                            </p:childTnLst>
                          </p:cTn>
                        </p:par>
                      </p:childTnLst>
                    </p:cTn>
                  </p:par>
                  <p:par>
                    <p:cTn id="220" fill="hold">
                      <p:stCondLst>
                        <p:cond delay="indefinite"/>
                      </p:stCondLst>
                      <p:childTnLst>
                        <p:par>
                          <p:cTn id="221" fill="hold">
                            <p:stCondLst>
                              <p:cond delay="0"/>
                            </p:stCondLst>
                            <p:childTnLst>
                              <p:par>
                                <p:cTn id="222" presetID="1" presetClass="entr" presetSubtype="0" fill="hold" grpId="0" nodeType="clickEffect">
                                  <p:stCondLst>
                                    <p:cond delay="0"/>
                                  </p:stCondLst>
                                  <p:childTnLst>
                                    <p:set>
                                      <p:cBhvr>
                                        <p:cTn id="223" dur="1" fill="hold">
                                          <p:stCondLst>
                                            <p:cond delay="0"/>
                                          </p:stCondLst>
                                        </p:cTn>
                                        <p:tgtEl>
                                          <p:spTgt spid="50"/>
                                        </p:tgtEl>
                                        <p:attrNameLst>
                                          <p:attrName>style.visibility</p:attrName>
                                        </p:attrNameLst>
                                      </p:cBhvr>
                                      <p:to>
                                        <p:strVal val="visible"/>
                                      </p:to>
                                    </p:set>
                                  </p:childTnLst>
                                </p:cTn>
                              </p:par>
                            </p:childTnLst>
                          </p:cTn>
                        </p:par>
                      </p:childTnLst>
                    </p:cTn>
                  </p:par>
                  <p:par>
                    <p:cTn id="224" fill="hold">
                      <p:stCondLst>
                        <p:cond delay="indefinite"/>
                      </p:stCondLst>
                      <p:childTnLst>
                        <p:par>
                          <p:cTn id="225" fill="hold">
                            <p:stCondLst>
                              <p:cond delay="0"/>
                            </p:stCondLst>
                            <p:childTnLst>
                              <p:par>
                                <p:cTn id="226" presetID="10" presetClass="exit" presetSubtype="0" fill="hold" grpId="1" nodeType="clickEffect">
                                  <p:stCondLst>
                                    <p:cond delay="0"/>
                                  </p:stCondLst>
                                  <p:childTnLst>
                                    <p:animEffect transition="out" filter="fade">
                                      <p:cBhvr>
                                        <p:cTn id="227" dur="500"/>
                                        <p:tgtEl>
                                          <p:spTgt spid="50"/>
                                        </p:tgtEl>
                                      </p:cBhvr>
                                    </p:animEffect>
                                    <p:set>
                                      <p:cBhvr>
                                        <p:cTn id="228" dur="1" fill="hold">
                                          <p:stCondLst>
                                            <p:cond delay="499"/>
                                          </p:stCondLst>
                                        </p:cTn>
                                        <p:tgtEl>
                                          <p:spTgt spid="50"/>
                                        </p:tgtEl>
                                        <p:attrNameLst>
                                          <p:attrName>style.visibility</p:attrName>
                                        </p:attrNameLst>
                                      </p:cBhvr>
                                      <p:to>
                                        <p:strVal val="hidden"/>
                                      </p:to>
                                    </p:set>
                                  </p:childTnLst>
                                </p:cTn>
                              </p:par>
                            </p:childTnLst>
                          </p:cTn>
                        </p:par>
                      </p:childTnLst>
                    </p:cTn>
                  </p:par>
                  <p:par>
                    <p:cTn id="229" fill="hold">
                      <p:stCondLst>
                        <p:cond delay="indefinite"/>
                      </p:stCondLst>
                      <p:childTnLst>
                        <p:par>
                          <p:cTn id="230" fill="hold">
                            <p:stCondLst>
                              <p:cond delay="0"/>
                            </p:stCondLst>
                            <p:childTnLst>
                              <p:par>
                                <p:cTn id="231" presetID="2" presetClass="entr" presetSubtype="4" fill="hold" grpId="0" nodeType="clickEffect">
                                  <p:stCondLst>
                                    <p:cond delay="0"/>
                                  </p:stCondLst>
                                  <p:childTnLst>
                                    <p:set>
                                      <p:cBhvr>
                                        <p:cTn id="232" dur="1" fill="hold">
                                          <p:stCondLst>
                                            <p:cond delay="0"/>
                                          </p:stCondLst>
                                        </p:cTn>
                                        <p:tgtEl>
                                          <p:spTgt spid="51"/>
                                        </p:tgtEl>
                                        <p:attrNameLst>
                                          <p:attrName>style.visibility</p:attrName>
                                        </p:attrNameLst>
                                      </p:cBhvr>
                                      <p:to>
                                        <p:strVal val="visible"/>
                                      </p:to>
                                    </p:set>
                                    <p:anim calcmode="lin" valueType="num">
                                      <p:cBhvr additive="base">
                                        <p:cTn id="233" dur="500" fill="hold"/>
                                        <p:tgtEl>
                                          <p:spTgt spid="51"/>
                                        </p:tgtEl>
                                        <p:attrNameLst>
                                          <p:attrName>ppt_x</p:attrName>
                                        </p:attrNameLst>
                                      </p:cBhvr>
                                      <p:tavLst>
                                        <p:tav tm="0">
                                          <p:val>
                                            <p:strVal val="#ppt_x"/>
                                          </p:val>
                                        </p:tav>
                                        <p:tav tm="100000">
                                          <p:val>
                                            <p:strVal val="#ppt_x"/>
                                          </p:val>
                                        </p:tav>
                                      </p:tavLst>
                                    </p:anim>
                                    <p:anim calcmode="lin" valueType="num">
                                      <p:cBhvr additive="base">
                                        <p:cTn id="234"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235" fill="hold">
                      <p:stCondLst>
                        <p:cond delay="indefinite"/>
                      </p:stCondLst>
                      <p:childTnLst>
                        <p:par>
                          <p:cTn id="236" fill="hold">
                            <p:stCondLst>
                              <p:cond delay="0"/>
                            </p:stCondLst>
                            <p:childTnLst>
                              <p:par>
                                <p:cTn id="237" presetID="2" presetClass="entr" presetSubtype="4" fill="hold" grpId="0" nodeType="clickEffect">
                                  <p:stCondLst>
                                    <p:cond delay="0"/>
                                  </p:stCondLst>
                                  <p:childTnLst>
                                    <p:set>
                                      <p:cBhvr>
                                        <p:cTn id="238" dur="1" fill="hold">
                                          <p:stCondLst>
                                            <p:cond delay="0"/>
                                          </p:stCondLst>
                                        </p:cTn>
                                        <p:tgtEl>
                                          <p:spTgt spid="52"/>
                                        </p:tgtEl>
                                        <p:attrNameLst>
                                          <p:attrName>style.visibility</p:attrName>
                                        </p:attrNameLst>
                                      </p:cBhvr>
                                      <p:to>
                                        <p:strVal val="visible"/>
                                      </p:to>
                                    </p:set>
                                    <p:anim calcmode="lin" valueType="num">
                                      <p:cBhvr additive="base">
                                        <p:cTn id="239" dur="500" fill="hold"/>
                                        <p:tgtEl>
                                          <p:spTgt spid="52"/>
                                        </p:tgtEl>
                                        <p:attrNameLst>
                                          <p:attrName>ppt_x</p:attrName>
                                        </p:attrNameLst>
                                      </p:cBhvr>
                                      <p:tavLst>
                                        <p:tav tm="0">
                                          <p:val>
                                            <p:strVal val="#ppt_x"/>
                                          </p:val>
                                        </p:tav>
                                        <p:tav tm="100000">
                                          <p:val>
                                            <p:strVal val="#ppt_x"/>
                                          </p:val>
                                        </p:tav>
                                      </p:tavLst>
                                    </p:anim>
                                    <p:anim calcmode="lin" valueType="num">
                                      <p:cBhvr additive="base">
                                        <p:cTn id="240"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241" fill="hold">
                      <p:stCondLst>
                        <p:cond delay="indefinite"/>
                      </p:stCondLst>
                      <p:childTnLst>
                        <p:par>
                          <p:cTn id="242" fill="hold">
                            <p:stCondLst>
                              <p:cond delay="0"/>
                            </p:stCondLst>
                            <p:childTnLst>
                              <p:par>
                                <p:cTn id="243" presetID="42" presetClass="entr" presetSubtype="0" fill="hold" nodeType="clickEffect">
                                  <p:stCondLst>
                                    <p:cond delay="0"/>
                                  </p:stCondLst>
                                  <p:childTnLst>
                                    <p:set>
                                      <p:cBhvr>
                                        <p:cTn id="244" dur="1" fill="hold">
                                          <p:stCondLst>
                                            <p:cond delay="0"/>
                                          </p:stCondLst>
                                        </p:cTn>
                                        <p:tgtEl>
                                          <p:spTgt spid="97"/>
                                        </p:tgtEl>
                                        <p:attrNameLst>
                                          <p:attrName>style.visibility</p:attrName>
                                        </p:attrNameLst>
                                      </p:cBhvr>
                                      <p:to>
                                        <p:strVal val="visible"/>
                                      </p:to>
                                    </p:set>
                                    <p:animEffect transition="in" filter="fade">
                                      <p:cBhvr>
                                        <p:cTn id="245" dur="1000"/>
                                        <p:tgtEl>
                                          <p:spTgt spid="97"/>
                                        </p:tgtEl>
                                      </p:cBhvr>
                                    </p:animEffect>
                                    <p:anim calcmode="lin" valueType="num">
                                      <p:cBhvr>
                                        <p:cTn id="246" dur="1000" fill="hold"/>
                                        <p:tgtEl>
                                          <p:spTgt spid="97"/>
                                        </p:tgtEl>
                                        <p:attrNameLst>
                                          <p:attrName>ppt_x</p:attrName>
                                        </p:attrNameLst>
                                      </p:cBhvr>
                                      <p:tavLst>
                                        <p:tav tm="0">
                                          <p:val>
                                            <p:strVal val="#ppt_x"/>
                                          </p:val>
                                        </p:tav>
                                        <p:tav tm="100000">
                                          <p:val>
                                            <p:strVal val="#ppt_x"/>
                                          </p:val>
                                        </p:tav>
                                      </p:tavLst>
                                    </p:anim>
                                    <p:anim calcmode="lin" valueType="num">
                                      <p:cBhvr>
                                        <p:cTn id="247" dur="1000" fill="hold"/>
                                        <p:tgtEl>
                                          <p:spTgt spid="97"/>
                                        </p:tgtEl>
                                        <p:attrNameLst>
                                          <p:attrName>ppt_y</p:attrName>
                                        </p:attrNameLst>
                                      </p:cBhvr>
                                      <p:tavLst>
                                        <p:tav tm="0">
                                          <p:val>
                                            <p:strVal val="#ppt_y+.1"/>
                                          </p:val>
                                        </p:tav>
                                        <p:tav tm="100000">
                                          <p:val>
                                            <p:strVal val="#ppt_y"/>
                                          </p:val>
                                        </p:tav>
                                      </p:tavLst>
                                    </p:anim>
                                  </p:childTnLst>
                                </p:cTn>
                              </p:par>
                            </p:childTnLst>
                          </p:cTn>
                        </p:par>
                      </p:childTnLst>
                    </p:cTn>
                  </p:par>
                  <p:par>
                    <p:cTn id="248" fill="hold">
                      <p:stCondLst>
                        <p:cond delay="indefinite"/>
                      </p:stCondLst>
                      <p:childTnLst>
                        <p:par>
                          <p:cTn id="249" fill="hold">
                            <p:stCondLst>
                              <p:cond delay="0"/>
                            </p:stCondLst>
                            <p:childTnLst>
                              <p:par>
                                <p:cTn id="250" presetID="1" presetClass="entr" presetSubtype="0" fill="hold" grpId="0" nodeType="clickEffect">
                                  <p:stCondLst>
                                    <p:cond delay="0"/>
                                  </p:stCondLst>
                                  <p:childTnLst>
                                    <p:set>
                                      <p:cBhvr>
                                        <p:cTn id="251" dur="1" fill="hold">
                                          <p:stCondLst>
                                            <p:cond delay="0"/>
                                          </p:stCondLst>
                                        </p:cTn>
                                        <p:tgtEl>
                                          <p:spTgt spid="54"/>
                                        </p:tgtEl>
                                        <p:attrNameLst>
                                          <p:attrName>style.visibility</p:attrName>
                                        </p:attrNameLst>
                                      </p:cBhvr>
                                      <p:to>
                                        <p:strVal val="visible"/>
                                      </p:to>
                                    </p:set>
                                  </p:childTnLst>
                                </p:cTn>
                              </p:par>
                            </p:childTnLst>
                          </p:cTn>
                        </p:par>
                      </p:childTnLst>
                    </p:cTn>
                  </p:par>
                  <p:par>
                    <p:cTn id="252" fill="hold">
                      <p:stCondLst>
                        <p:cond delay="indefinite"/>
                      </p:stCondLst>
                      <p:childTnLst>
                        <p:par>
                          <p:cTn id="253" fill="hold">
                            <p:stCondLst>
                              <p:cond delay="0"/>
                            </p:stCondLst>
                            <p:childTnLst>
                              <p:par>
                                <p:cTn id="254" presetID="10" presetClass="exit" presetSubtype="0" fill="hold" grpId="1" nodeType="clickEffect">
                                  <p:stCondLst>
                                    <p:cond delay="0"/>
                                  </p:stCondLst>
                                  <p:childTnLst>
                                    <p:animEffect transition="out" filter="fade">
                                      <p:cBhvr>
                                        <p:cTn id="255" dur="500"/>
                                        <p:tgtEl>
                                          <p:spTgt spid="54"/>
                                        </p:tgtEl>
                                      </p:cBhvr>
                                    </p:animEffect>
                                    <p:set>
                                      <p:cBhvr>
                                        <p:cTn id="256" dur="1" fill="hold">
                                          <p:stCondLst>
                                            <p:cond delay="499"/>
                                          </p:stCondLst>
                                        </p:cTn>
                                        <p:tgtEl>
                                          <p:spTgt spid="54"/>
                                        </p:tgtEl>
                                        <p:attrNameLst>
                                          <p:attrName>style.visibility</p:attrName>
                                        </p:attrNameLst>
                                      </p:cBhvr>
                                      <p:to>
                                        <p:strVal val="hidden"/>
                                      </p:to>
                                    </p:set>
                                  </p:childTnLst>
                                </p:cTn>
                              </p:par>
                            </p:childTnLst>
                          </p:cTn>
                        </p:par>
                      </p:childTnLst>
                    </p:cTn>
                  </p:par>
                  <p:par>
                    <p:cTn id="257" fill="hold">
                      <p:stCondLst>
                        <p:cond delay="indefinite"/>
                      </p:stCondLst>
                      <p:childTnLst>
                        <p:par>
                          <p:cTn id="258" fill="hold">
                            <p:stCondLst>
                              <p:cond delay="0"/>
                            </p:stCondLst>
                            <p:childTnLst>
                              <p:par>
                                <p:cTn id="259" presetID="2" presetClass="entr" presetSubtype="4" fill="hold" grpId="0" nodeType="clickEffect">
                                  <p:stCondLst>
                                    <p:cond delay="0"/>
                                  </p:stCondLst>
                                  <p:childTnLst>
                                    <p:set>
                                      <p:cBhvr>
                                        <p:cTn id="260" dur="1" fill="hold">
                                          <p:stCondLst>
                                            <p:cond delay="0"/>
                                          </p:stCondLst>
                                        </p:cTn>
                                        <p:tgtEl>
                                          <p:spTgt spid="55"/>
                                        </p:tgtEl>
                                        <p:attrNameLst>
                                          <p:attrName>style.visibility</p:attrName>
                                        </p:attrNameLst>
                                      </p:cBhvr>
                                      <p:to>
                                        <p:strVal val="visible"/>
                                      </p:to>
                                    </p:set>
                                    <p:anim calcmode="lin" valueType="num">
                                      <p:cBhvr additive="base">
                                        <p:cTn id="261" dur="500" fill="hold"/>
                                        <p:tgtEl>
                                          <p:spTgt spid="55"/>
                                        </p:tgtEl>
                                        <p:attrNameLst>
                                          <p:attrName>ppt_x</p:attrName>
                                        </p:attrNameLst>
                                      </p:cBhvr>
                                      <p:tavLst>
                                        <p:tav tm="0">
                                          <p:val>
                                            <p:strVal val="#ppt_x"/>
                                          </p:val>
                                        </p:tav>
                                        <p:tav tm="100000">
                                          <p:val>
                                            <p:strVal val="#ppt_x"/>
                                          </p:val>
                                        </p:tav>
                                      </p:tavLst>
                                    </p:anim>
                                    <p:anim calcmode="lin" valueType="num">
                                      <p:cBhvr additive="base">
                                        <p:cTn id="262" dur="500" fill="hold"/>
                                        <p:tgtEl>
                                          <p:spTgt spid="55"/>
                                        </p:tgtEl>
                                        <p:attrNameLst>
                                          <p:attrName>ppt_y</p:attrName>
                                        </p:attrNameLst>
                                      </p:cBhvr>
                                      <p:tavLst>
                                        <p:tav tm="0">
                                          <p:val>
                                            <p:strVal val="1+#ppt_h/2"/>
                                          </p:val>
                                        </p:tav>
                                        <p:tav tm="100000">
                                          <p:val>
                                            <p:strVal val="#ppt_y"/>
                                          </p:val>
                                        </p:tav>
                                      </p:tavLst>
                                    </p:anim>
                                  </p:childTnLst>
                                </p:cTn>
                              </p:par>
                            </p:childTnLst>
                          </p:cTn>
                        </p:par>
                      </p:childTnLst>
                    </p:cTn>
                  </p:par>
                  <p:par>
                    <p:cTn id="263" fill="hold">
                      <p:stCondLst>
                        <p:cond delay="indefinite"/>
                      </p:stCondLst>
                      <p:childTnLst>
                        <p:par>
                          <p:cTn id="264" fill="hold">
                            <p:stCondLst>
                              <p:cond delay="0"/>
                            </p:stCondLst>
                            <p:childTnLst>
                              <p:par>
                                <p:cTn id="265" presetID="2" presetClass="entr" presetSubtype="4" fill="hold" grpId="0" nodeType="clickEffect">
                                  <p:stCondLst>
                                    <p:cond delay="0"/>
                                  </p:stCondLst>
                                  <p:childTnLst>
                                    <p:set>
                                      <p:cBhvr>
                                        <p:cTn id="266" dur="1" fill="hold">
                                          <p:stCondLst>
                                            <p:cond delay="0"/>
                                          </p:stCondLst>
                                        </p:cTn>
                                        <p:tgtEl>
                                          <p:spTgt spid="59"/>
                                        </p:tgtEl>
                                        <p:attrNameLst>
                                          <p:attrName>style.visibility</p:attrName>
                                        </p:attrNameLst>
                                      </p:cBhvr>
                                      <p:to>
                                        <p:strVal val="visible"/>
                                      </p:to>
                                    </p:set>
                                    <p:anim calcmode="lin" valueType="num">
                                      <p:cBhvr additive="base">
                                        <p:cTn id="267" dur="500" fill="hold"/>
                                        <p:tgtEl>
                                          <p:spTgt spid="59"/>
                                        </p:tgtEl>
                                        <p:attrNameLst>
                                          <p:attrName>ppt_x</p:attrName>
                                        </p:attrNameLst>
                                      </p:cBhvr>
                                      <p:tavLst>
                                        <p:tav tm="0">
                                          <p:val>
                                            <p:strVal val="#ppt_x"/>
                                          </p:val>
                                        </p:tav>
                                        <p:tav tm="100000">
                                          <p:val>
                                            <p:strVal val="#ppt_x"/>
                                          </p:val>
                                        </p:tav>
                                      </p:tavLst>
                                    </p:anim>
                                    <p:anim calcmode="lin" valueType="num">
                                      <p:cBhvr additive="base">
                                        <p:cTn id="268"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par>
                    <p:cTn id="269" fill="hold">
                      <p:stCondLst>
                        <p:cond delay="indefinite"/>
                      </p:stCondLst>
                      <p:childTnLst>
                        <p:par>
                          <p:cTn id="270" fill="hold">
                            <p:stCondLst>
                              <p:cond delay="0"/>
                            </p:stCondLst>
                            <p:childTnLst>
                              <p:par>
                                <p:cTn id="271" presetID="2" presetClass="entr" presetSubtype="4" fill="hold" grpId="0" nodeType="clickEffect">
                                  <p:stCondLst>
                                    <p:cond delay="0"/>
                                  </p:stCondLst>
                                  <p:childTnLst>
                                    <p:set>
                                      <p:cBhvr>
                                        <p:cTn id="272" dur="1" fill="hold">
                                          <p:stCondLst>
                                            <p:cond delay="0"/>
                                          </p:stCondLst>
                                        </p:cTn>
                                        <p:tgtEl>
                                          <p:spTgt spid="56"/>
                                        </p:tgtEl>
                                        <p:attrNameLst>
                                          <p:attrName>style.visibility</p:attrName>
                                        </p:attrNameLst>
                                      </p:cBhvr>
                                      <p:to>
                                        <p:strVal val="visible"/>
                                      </p:to>
                                    </p:set>
                                    <p:anim calcmode="lin" valueType="num">
                                      <p:cBhvr additive="base">
                                        <p:cTn id="273" dur="500" fill="hold"/>
                                        <p:tgtEl>
                                          <p:spTgt spid="56"/>
                                        </p:tgtEl>
                                        <p:attrNameLst>
                                          <p:attrName>ppt_x</p:attrName>
                                        </p:attrNameLst>
                                      </p:cBhvr>
                                      <p:tavLst>
                                        <p:tav tm="0">
                                          <p:val>
                                            <p:strVal val="#ppt_x"/>
                                          </p:val>
                                        </p:tav>
                                        <p:tav tm="100000">
                                          <p:val>
                                            <p:strVal val="#ppt_x"/>
                                          </p:val>
                                        </p:tav>
                                      </p:tavLst>
                                    </p:anim>
                                    <p:anim calcmode="lin" valueType="num">
                                      <p:cBhvr additive="base">
                                        <p:cTn id="274"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275" fill="hold">
                      <p:stCondLst>
                        <p:cond delay="indefinite"/>
                      </p:stCondLst>
                      <p:childTnLst>
                        <p:par>
                          <p:cTn id="276" fill="hold">
                            <p:stCondLst>
                              <p:cond delay="0"/>
                            </p:stCondLst>
                            <p:childTnLst>
                              <p:par>
                                <p:cTn id="277" presetID="42" presetClass="entr" presetSubtype="0" fill="hold" nodeType="clickEffect">
                                  <p:stCondLst>
                                    <p:cond delay="0"/>
                                  </p:stCondLst>
                                  <p:childTnLst>
                                    <p:set>
                                      <p:cBhvr>
                                        <p:cTn id="278" dur="1" fill="hold">
                                          <p:stCondLst>
                                            <p:cond delay="0"/>
                                          </p:stCondLst>
                                        </p:cTn>
                                        <p:tgtEl>
                                          <p:spTgt spid="100"/>
                                        </p:tgtEl>
                                        <p:attrNameLst>
                                          <p:attrName>style.visibility</p:attrName>
                                        </p:attrNameLst>
                                      </p:cBhvr>
                                      <p:to>
                                        <p:strVal val="visible"/>
                                      </p:to>
                                    </p:set>
                                    <p:animEffect transition="in" filter="fade">
                                      <p:cBhvr>
                                        <p:cTn id="279" dur="1000"/>
                                        <p:tgtEl>
                                          <p:spTgt spid="100"/>
                                        </p:tgtEl>
                                      </p:cBhvr>
                                    </p:animEffect>
                                    <p:anim calcmode="lin" valueType="num">
                                      <p:cBhvr>
                                        <p:cTn id="280" dur="1000" fill="hold"/>
                                        <p:tgtEl>
                                          <p:spTgt spid="100"/>
                                        </p:tgtEl>
                                        <p:attrNameLst>
                                          <p:attrName>ppt_x</p:attrName>
                                        </p:attrNameLst>
                                      </p:cBhvr>
                                      <p:tavLst>
                                        <p:tav tm="0">
                                          <p:val>
                                            <p:strVal val="#ppt_x"/>
                                          </p:val>
                                        </p:tav>
                                        <p:tav tm="100000">
                                          <p:val>
                                            <p:strVal val="#ppt_x"/>
                                          </p:val>
                                        </p:tav>
                                      </p:tavLst>
                                    </p:anim>
                                    <p:anim calcmode="lin" valueType="num">
                                      <p:cBhvr>
                                        <p:cTn id="281" dur="1000" fill="hold"/>
                                        <p:tgtEl>
                                          <p:spTgt spid="100"/>
                                        </p:tgtEl>
                                        <p:attrNameLst>
                                          <p:attrName>ppt_y</p:attrName>
                                        </p:attrNameLst>
                                      </p:cBhvr>
                                      <p:tavLst>
                                        <p:tav tm="0">
                                          <p:val>
                                            <p:strVal val="#ppt_y+.1"/>
                                          </p:val>
                                        </p:tav>
                                        <p:tav tm="100000">
                                          <p:val>
                                            <p:strVal val="#ppt_y"/>
                                          </p:val>
                                        </p:tav>
                                      </p:tavLst>
                                    </p:anim>
                                  </p:childTnLst>
                                </p:cTn>
                              </p:par>
                            </p:childTnLst>
                          </p:cTn>
                        </p:par>
                      </p:childTnLst>
                    </p:cTn>
                  </p:par>
                  <p:par>
                    <p:cTn id="282" fill="hold">
                      <p:stCondLst>
                        <p:cond delay="indefinite"/>
                      </p:stCondLst>
                      <p:childTnLst>
                        <p:par>
                          <p:cTn id="283" fill="hold">
                            <p:stCondLst>
                              <p:cond delay="0"/>
                            </p:stCondLst>
                            <p:childTnLst>
                              <p:par>
                                <p:cTn id="284" presetID="1" presetClass="entr" presetSubtype="0" fill="hold" grpId="0" nodeType="clickEffect">
                                  <p:stCondLst>
                                    <p:cond delay="0"/>
                                  </p:stCondLst>
                                  <p:childTnLst>
                                    <p:set>
                                      <p:cBhvr>
                                        <p:cTn id="285" dur="1" fill="hold">
                                          <p:stCondLst>
                                            <p:cond delay="0"/>
                                          </p:stCondLst>
                                        </p:cTn>
                                        <p:tgtEl>
                                          <p:spTgt spid="58"/>
                                        </p:tgtEl>
                                        <p:attrNameLst>
                                          <p:attrName>style.visibility</p:attrName>
                                        </p:attrNameLst>
                                      </p:cBhvr>
                                      <p:to>
                                        <p:strVal val="visible"/>
                                      </p:to>
                                    </p:set>
                                  </p:childTnLst>
                                </p:cTn>
                              </p:par>
                            </p:childTnLst>
                          </p:cTn>
                        </p:par>
                      </p:childTnLst>
                    </p:cTn>
                  </p:par>
                  <p:par>
                    <p:cTn id="286" fill="hold">
                      <p:stCondLst>
                        <p:cond delay="indefinite"/>
                      </p:stCondLst>
                      <p:childTnLst>
                        <p:par>
                          <p:cTn id="287" fill="hold">
                            <p:stCondLst>
                              <p:cond delay="0"/>
                            </p:stCondLst>
                            <p:childTnLst>
                              <p:par>
                                <p:cTn id="288" presetID="10" presetClass="exit" presetSubtype="0" fill="hold" grpId="1" nodeType="clickEffect">
                                  <p:stCondLst>
                                    <p:cond delay="0"/>
                                  </p:stCondLst>
                                  <p:childTnLst>
                                    <p:animEffect transition="out" filter="fade">
                                      <p:cBhvr>
                                        <p:cTn id="289" dur="500"/>
                                        <p:tgtEl>
                                          <p:spTgt spid="58"/>
                                        </p:tgtEl>
                                      </p:cBhvr>
                                    </p:animEffect>
                                    <p:set>
                                      <p:cBhvr>
                                        <p:cTn id="290" dur="1" fill="hold">
                                          <p:stCondLst>
                                            <p:cond delay="499"/>
                                          </p:stCondLst>
                                        </p:cTn>
                                        <p:tgtEl>
                                          <p:spTgt spid="58"/>
                                        </p:tgtEl>
                                        <p:attrNameLst>
                                          <p:attrName>style.visibility</p:attrName>
                                        </p:attrNameLst>
                                      </p:cBhvr>
                                      <p:to>
                                        <p:strVal val="hidden"/>
                                      </p:to>
                                    </p:set>
                                  </p:childTnLst>
                                </p:cTn>
                              </p:par>
                            </p:childTnLst>
                          </p:cTn>
                        </p:par>
                      </p:childTnLst>
                    </p:cTn>
                  </p:par>
                  <p:par>
                    <p:cTn id="291" fill="hold">
                      <p:stCondLst>
                        <p:cond delay="indefinite"/>
                      </p:stCondLst>
                      <p:childTnLst>
                        <p:par>
                          <p:cTn id="292" fill="hold">
                            <p:stCondLst>
                              <p:cond delay="0"/>
                            </p:stCondLst>
                            <p:childTnLst>
                              <p:par>
                                <p:cTn id="293" presetID="2" presetClass="entr" presetSubtype="4" fill="hold" grpId="0" nodeType="clickEffect">
                                  <p:stCondLst>
                                    <p:cond delay="0"/>
                                  </p:stCondLst>
                                  <p:childTnLst>
                                    <p:set>
                                      <p:cBhvr>
                                        <p:cTn id="294" dur="1" fill="hold">
                                          <p:stCondLst>
                                            <p:cond delay="0"/>
                                          </p:stCondLst>
                                        </p:cTn>
                                        <p:tgtEl>
                                          <p:spTgt spid="60"/>
                                        </p:tgtEl>
                                        <p:attrNameLst>
                                          <p:attrName>style.visibility</p:attrName>
                                        </p:attrNameLst>
                                      </p:cBhvr>
                                      <p:to>
                                        <p:strVal val="visible"/>
                                      </p:to>
                                    </p:set>
                                    <p:anim calcmode="lin" valueType="num">
                                      <p:cBhvr additive="base">
                                        <p:cTn id="295" dur="500" fill="hold"/>
                                        <p:tgtEl>
                                          <p:spTgt spid="60"/>
                                        </p:tgtEl>
                                        <p:attrNameLst>
                                          <p:attrName>ppt_x</p:attrName>
                                        </p:attrNameLst>
                                      </p:cBhvr>
                                      <p:tavLst>
                                        <p:tav tm="0">
                                          <p:val>
                                            <p:strVal val="#ppt_x"/>
                                          </p:val>
                                        </p:tav>
                                        <p:tav tm="100000">
                                          <p:val>
                                            <p:strVal val="#ppt_x"/>
                                          </p:val>
                                        </p:tav>
                                      </p:tavLst>
                                    </p:anim>
                                    <p:anim calcmode="lin" valueType="num">
                                      <p:cBhvr additive="base">
                                        <p:cTn id="296"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par>
                    <p:cTn id="297" fill="hold">
                      <p:stCondLst>
                        <p:cond delay="indefinite"/>
                      </p:stCondLst>
                      <p:childTnLst>
                        <p:par>
                          <p:cTn id="298" fill="hold">
                            <p:stCondLst>
                              <p:cond delay="0"/>
                            </p:stCondLst>
                            <p:childTnLst>
                              <p:par>
                                <p:cTn id="299" presetID="42" presetClass="entr" presetSubtype="0" fill="hold" nodeType="clickEffect">
                                  <p:stCondLst>
                                    <p:cond delay="0"/>
                                  </p:stCondLst>
                                  <p:childTnLst>
                                    <p:set>
                                      <p:cBhvr>
                                        <p:cTn id="300" dur="1" fill="hold">
                                          <p:stCondLst>
                                            <p:cond delay="0"/>
                                          </p:stCondLst>
                                        </p:cTn>
                                        <p:tgtEl>
                                          <p:spTgt spid="103"/>
                                        </p:tgtEl>
                                        <p:attrNameLst>
                                          <p:attrName>style.visibility</p:attrName>
                                        </p:attrNameLst>
                                      </p:cBhvr>
                                      <p:to>
                                        <p:strVal val="visible"/>
                                      </p:to>
                                    </p:set>
                                    <p:animEffect transition="in" filter="fade">
                                      <p:cBhvr>
                                        <p:cTn id="301" dur="1000"/>
                                        <p:tgtEl>
                                          <p:spTgt spid="103"/>
                                        </p:tgtEl>
                                      </p:cBhvr>
                                    </p:animEffect>
                                    <p:anim calcmode="lin" valueType="num">
                                      <p:cBhvr>
                                        <p:cTn id="302" dur="1000" fill="hold"/>
                                        <p:tgtEl>
                                          <p:spTgt spid="103"/>
                                        </p:tgtEl>
                                        <p:attrNameLst>
                                          <p:attrName>ppt_x</p:attrName>
                                        </p:attrNameLst>
                                      </p:cBhvr>
                                      <p:tavLst>
                                        <p:tav tm="0">
                                          <p:val>
                                            <p:strVal val="#ppt_x"/>
                                          </p:val>
                                        </p:tav>
                                        <p:tav tm="100000">
                                          <p:val>
                                            <p:strVal val="#ppt_x"/>
                                          </p:val>
                                        </p:tav>
                                      </p:tavLst>
                                    </p:anim>
                                    <p:anim calcmode="lin" valueType="num">
                                      <p:cBhvr>
                                        <p:cTn id="303" dur="1000" fill="hold"/>
                                        <p:tgtEl>
                                          <p:spTgt spid="103"/>
                                        </p:tgtEl>
                                        <p:attrNameLst>
                                          <p:attrName>ppt_y</p:attrName>
                                        </p:attrNameLst>
                                      </p:cBhvr>
                                      <p:tavLst>
                                        <p:tav tm="0">
                                          <p:val>
                                            <p:strVal val="#ppt_y+.1"/>
                                          </p:val>
                                        </p:tav>
                                        <p:tav tm="100000">
                                          <p:val>
                                            <p:strVal val="#ppt_y"/>
                                          </p:val>
                                        </p:tav>
                                      </p:tavLst>
                                    </p:anim>
                                  </p:childTnLst>
                                </p:cTn>
                              </p:par>
                            </p:childTnLst>
                          </p:cTn>
                        </p:par>
                      </p:childTnLst>
                    </p:cTn>
                  </p:par>
                  <p:par>
                    <p:cTn id="304" fill="hold">
                      <p:stCondLst>
                        <p:cond delay="indefinite"/>
                      </p:stCondLst>
                      <p:childTnLst>
                        <p:par>
                          <p:cTn id="305" fill="hold">
                            <p:stCondLst>
                              <p:cond delay="0"/>
                            </p:stCondLst>
                            <p:childTnLst>
                              <p:par>
                                <p:cTn id="306" presetID="1" presetClass="entr" presetSubtype="0" fill="hold" grpId="0" nodeType="clickEffect">
                                  <p:stCondLst>
                                    <p:cond delay="0"/>
                                  </p:stCondLst>
                                  <p:childTnLst>
                                    <p:set>
                                      <p:cBhvr>
                                        <p:cTn id="307" dur="1" fill="hold">
                                          <p:stCondLst>
                                            <p:cond delay="0"/>
                                          </p:stCondLst>
                                        </p:cTn>
                                        <p:tgtEl>
                                          <p:spTgt spid="63"/>
                                        </p:tgtEl>
                                        <p:attrNameLst>
                                          <p:attrName>style.visibility</p:attrName>
                                        </p:attrNameLst>
                                      </p:cBhvr>
                                      <p:to>
                                        <p:strVal val="visible"/>
                                      </p:to>
                                    </p:set>
                                  </p:childTnLst>
                                </p:cTn>
                              </p:par>
                            </p:childTnLst>
                          </p:cTn>
                        </p:par>
                      </p:childTnLst>
                    </p:cTn>
                  </p:par>
                  <p:par>
                    <p:cTn id="308" fill="hold">
                      <p:stCondLst>
                        <p:cond delay="indefinite"/>
                      </p:stCondLst>
                      <p:childTnLst>
                        <p:par>
                          <p:cTn id="309" fill="hold">
                            <p:stCondLst>
                              <p:cond delay="0"/>
                            </p:stCondLst>
                            <p:childTnLst>
                              <p:par>
                                <p:cTn id="310" presetID="10" presetClass="exit" presetSubtype="0" fill="hold" grpId="1" nodeType="clickEffect">
                                  <p:stCondLst>
                                    <p:cond delay="0"/>
                                  </p:stCondLst>
                                  <p:childTnLst>
                                    <p:animEffect transition="out" filter="fade">
                                      <p:cBhvr>
                                        <p:cTn id="311" dur="500"/>
                                        <p:tgtEl>
                                          <p:spTgt spid="63"/>
                                        </p:tgtEl>
                                      </p:cBhvr>
                                    </p:animEffect>
                                    <p:set>
                                      <p:cBhvr>
                                        <p:cTn id="312" dur="1" fill="hold">
                                          <p:stCondLst>
                                            <p:cond delay="499"/>
                                          </p:stCondLst>
                                        </p:cTn>
                                        <p:tgtEl>
                                          <p:spTgt spid="63"/>
                                        </p:tgtEl>
                                        <p:attrNameLst>
                                          <p:attrName>style.visibility</p:attrName>
                                        </p:attrNameLst>
                                      </p:cBhvr>
                                      <p:to>
                                        <p:strVal val="hidden"/>
                                      </p:to>
                                    </p:set>
                                  </p:childTnLst>
                                </p:cTn>
                              </p:par>
                            </p:childTnLst>
                          </p:cTn>
                        </p:par>
                      </p:childTnLst>
                    </p:cTn>
                  </p:par>
                  <p:par>
                    <p:cTn id="313" fill="hold">
                      <p:stCondLst>
                        <p:cond delay="indefinite"/>
                      </p:stCondLst>
                      <p:childTnLst>
                        <p:par>
                          <p:cTn id="314" fill="hold">
                            <p:stCondLst>
                              <p:cond delay="0"/>
                            </p:stCondLst>
                            <p:childTnLst>
                              <p:par>
                                <p:cTn id="315" presetID="1" presetClass="entr" presetSubtype="0" fill="hold" grpId="0" nodeType="clickEffect">
                                  <p:stCondLst>
                                    <p:cond delay="0"/>
                                  </p:stCondLst>
                                  <p:childTnLst>
                                    <p:set>
                                      <p:cBhvr>
                                        <p:cTn id="316" dur="1" fill="hold">
                                          <p:stCondLst>
                                            <p:cond delay="0"/>
                                          </p:stCondLst>
                                        </p:cTn>
                                        <p:tgtEl>
                                          <p:spTgt spid="64"/>
                                        </p:tgtEl>
                                        <p:attrNameLst>
                                          <p:attrName>style.visibility</p:attrName>
                                        </p:attrNameLst>
                                      </p:cBhvr>
                                      <p:to>
                                        <p:strVal val="visible"/>
                                      </p:to>
                                    </p:set>
                                  </p:childTnLst>
                                </p:cTn>
                              </p:par>
                            </p:childTnLst>
                          </p:cTn>
                        </p:par>
                      </p:childTnLst>
                    </p:cTn>
                  </p:par>
                  <p:par>
                    <p:cTn id="317" fill="hold">
                      <p:stCondLst>
                        <p:cond delay="indefinite"/>
                      </p:stCondLst>
                      <p:childTnLst>
                        <p:par>
                          <p:cTn id="318" fill="hold">
                            <p:stCondLst>
                              <p:cond delay="0"/>
                            </p:stCondLst>
                            <p:childTnLst>
                              <p:par>
                                <p:cTn id="319" presetID="1" presetClass="entr" presetSubtype="0" fill="hold" grpId="0" nodeType="clickEffect">
                                  <p:stCondLst>
                                    <p:cond delay="0"/>
                                  </p:stCondLst>
                                  <p:childTnLst>
                                    <p:set>
                                      <p:cBhvr>
                                        <p:cTn id="320" dur="1" fill="hold">
                                          <p:stCondLst>
                                            <p:cond delay="0"/>
                                          </p:stCondLst>
                                        </p:cTn>
                                        <p:tgtEl>
                                          <p:spTgt spid="81"/>
                                        </p:tgtEl>
                                        <p:attrNameLst>
                                          <p:attrName>style.visibility</p:attrName>
                                        </p:attrNameLst>
                                      </p:cBhvr>
                                      <p:to>
                                        <p:strVal val="visible"/>
                                      </p:to>
                                    </p:set>
                                  </p:childTnLst>
                                </p:cTn>
                              </p:par>
                            </p:childTnLst>
                          </p:cTn>
                        </p:par>
                      </p:childTnLst>
                    </p:cTn>
                  </p:par>
                  <p:par>
                    <p:cTn id="321" fill="hold">
                      <p:stCondLst>
                        <p:cond delay="indefinite"/>
                      </p:stCondLst>
                      <p:childTnLst>
                        <p:par>
                          <p:cTn id="322" fill="hold">
                            <p:stCondLst>
                              <p:cond delay="0"/>
                            </p:stCondLst>
                            <p:childTnLst>
                              <p:par>
                                <p:cTn id="323" presetID="2" presetClass="entr" presetSubtype="4" fill="hold" grpId="0" nodeType="clickEffect">
                                  <p:stCondLst>
                                    <p:cond delay="0"/>
                                  </p:stCondLst>
                                  <p:childTnLst>
                                    <p:set>
                                      <p:cBhvr>
                                        <p:cTn id="324" dur="1" fill="hold">
                                          <p:stCondLst>
                                            <p:cond delay="0"/>
                                          </p:stCondLst>
                                        </p:cTn>
                                        <p:tgtEl>
                                          <p:spTgt spid="65"/>
                                        </p:tgtEl>
                                        <p:attrNameLst>
                                          <p:attrName>style.visibility</p:attrName>
                                        </p:attrNameLst>
                                      </p:cBhvr>
                                      <p:to>
                                        <p:strVal val="visible"/>
                                      </p:to>
                                    </p:set>
                                    <p:anim calcmode="lin" valueType="num">
                                      <p:cBhvr additive="base">
                                        <p:cTn id="325" dur="500" fill="hold"/>
                                        <p:tgtEl>
                                          <p:spTgt spid="65"/>
                                        </p:tgtEl>
                                        <p:attrNameLst>
                                          <p:attrName>ppt_x</p:attrName>
                                        </p:attrNameLst>
                                      </p:cBhvr>
                                      <p:tavLst>
                                        <p:tav tm="0">
                                          <p:val>
                                            <p:strVal val="#ppt_x"/>
                                          </p:val>
                                        </p:tav>
                                        <p:tav tm="100000">
                                          <p:val>
                                            <p:strVal val="#ppt_x"/>
                                          </p:val>
                                        </p:tav>
                                      </p:tavLst>
                                    </p:anim>
                                    <p:anim calcmode="lin" valueType="num">
                                      <p:cBhvr additive="base">
                                        <p:cTn id="326"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par>
                    <p:cTn id="327" fill="hold">
                      <p:stCondLst>
                        <p:cond delay="indefinite"/>
                      </p:stCondLst>
                      <p:childTnLst>
                        <p:par>
                          <p:cTn id="328" fill="hold">
                            <p:stCondLst>
                              <p:cond delay="0"/>
                            </p:stCondLst>
                            <p:childTnLst>
                              <p:par>
                                <p:cTn id="329" presetID="2" presetClass="entr" presetSubtype="4" fill="hold" grpId="0" nodeType="clickEffect">
                                  <p:stCondLst>
                                    <p:cond delay="0"/>
                                  </p:stCondLst>
                                  <p:childTnLst>
                                    <p:set>
                                      <p:cBhvr>
                                        <p:cTn id="330" dur="1" fill="hold">
                                          <p:stCondLst>
                                            <p:cond delay="0"/>
                                          </p:stCondLst>
                                        </p:cTn>
                                        <p:tgtEl>
                                          <p:spTgt spid="66"/>
                                        </p:tgtEl>
                                        <p:attrNameLst>
                                          <p:attrName>style.visibility</p:attrName>
                                        </p:attrNameLst>
                                      </p:cBhvr>
                                      <p:to>
                                        <p:strVal val="visible"/>
                                      </p:to>
                                    </p:set>
                                    <p:anim calcmode="lin" valueType="num">
                                      <p:cBhvr additive="base">
                                        <p:cTn id="331" dur="500" fill="hold"/>
                                        <p:tgtEl>
                                          <p:spTgt spid="66"/>
                                        </p:tgtEl>
                                        <p:attrNameLst>
                                          <p:attrName>ppt_x</p:attrName>
                                        </p:attrNameLst>
                                      </p:cBhvr>
                                      <p:tavLst>
                                        <p:tav tm="0">
                                          <p:val>
                                            <p:strVal val="#ppt_x"/>
                                          </p:val>
                                        </p:tav>
                                        <p:tav tm="100000">
                                          <p:val>
                                            <p:strVal val="#ppt_x"/>
                                          </p:val>
                                        </p:tav>
                                      </p:tavLst>
                                    </p:anim>
                                    <p:anim calcmode="lin" valueType="num">
                                      <p:cBhvr additive="base">
                                        <p:cTn id="332"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333" fill="hold">
                      <p:stCondLst>
                        <p:cond delay="indefinite"/>
                      </p:stCondLst>
                      <p:childTnLst>
                        <p:par>
                          <p:cTn id="334" fill="hold">
                            <p:stCondLst>
                              <p:cond delay="0"/>
                            </p:stCondLst>
                            <p:childTnLst>
                              <p:par>
                                <p:cTn id="335" presetID="42" presetClass="entr" presetSubtype="0" fill="hold" nodeType="clickEffect">
                                  <p:stCondLst>
                                    <p:cond delay="0"/>
                                  </p:stCondLst>
                                  <p:childTnLst>
                                    <p:set>
                                      <p:cBhvr>
                                        <p:cTn id="336" dur="1" fill="hold">
                                          <p:stCondLst>
                                            <p:cond delay="0"/>
                                          </p:stCondLst>
                                        </p:cTn>
                                        <p:tgtEl>
                                          <p:spTgt spid="106"/>
                                        </p:tgtEl>
                                        <p:attrNameLst>
                                          <p:attrName>style.visibility</p:attrName>
                                        </p:attrNameLst>
                                      </p:cBhvr>
                                      <p:to>
                                        <p:strVal val="visible"/>
                                      </p:to>
                                    </p:set>
                                    <p:animEffect transition="in" filter="fade">
                                      <p:cBhvr>
                                        <p:cTn id="337" dur="1000"/>
                                        <p:tgtEl>
                                          <p:spTgt spid="106"/>
                                        </p:tgtEl>
                                      </p:cBhvr>
                                    </p:animEffect>
                                    <p:anim calcmode="lin" valueType="num">
                                      <p:cBhvr>
                                        <p:cTn id="338" dur="1000" fill="hold"/>
                                        <p:tgtEl>
                                          <p:spTgt spid="106"/>
                                        </p:tgtEl>
                                        <p:attrNameLst>
                                          <p:attrName>ppt_x</p:attrName>
                                        </p:attrNameLst>
                                      </p:cBhvr>
                                      <p:tavLst>
                                        <p:tav tm="0">
                                          <p:val>
                                            <p:strVal val="#ppt_x"/>
                                          </p:val>
                                        </p:tav>
                                        <p:tav tm="100000">
                                          <p:val>
                                            <p:strVal val="#ppt_x"/>
                                          </p:val>
                                        </p:tav>
                                      </p:tavLst>
                                    </p:anim>
                                    <p:anim calcmode="lin" valueType="num">
                                      <p:cBhvr>
                                        <p:cTn id="339" dur="1000" fill="hold"/>
                                        <p:tgtEl>
                                          <p:spTgt spid="106"/>
                                        </p:tgtEl>
                                        <p:attrNameLst>
                                          <p:attrName>ppt_y</p:attrName>
                                        </p:attrNameLst>
                                      </p:cBhvr>
                                      <p:tavLst>
                                        <p:tav tm="0">
                                          <p:val>
                                            <p:strVal val="#ppt_y+.1"/>
                                          </p:val>
                                        </p:tav>
                                        <p:tav tm="100000">
                                          <p:val>
                                            <p:strVal val="#ppt_y"/>
                                          </p:val>
                                        </p:tav>
                                      </p:tavLst>
                                    </p:anim>
                                  </p:childTnLst>
                                </p:cTn>
                              </p:par>
                            </p:childTnLst>
                          </p:cTn>
                        </p:par>
                      </p:childTnLst>
                    </p:cTn>
                  </p:par>
                  <p:par>
                    <p:cTn id="340" fill="hold">
                      <p:stCondLst>
                        <p:cond delay="indefinite"/>
                      </p:stCondLst>
                      <p:childTnLst>
                        <p:par>
                          <p:cTn id="341" fill="hold">
                            <p:stCondLst>
                              <p:cond delay="0"/>
                            </p:stCondLst>
                            <p:childTnLst>
                              <p:par>
                                <p:cTn id="342" presetID="1" presetClass="entr" presetSubtype="0" fill="hold" grpId="0" nodeType="clickEffect">
                                  <p:stCondLst>
                                    <p:cond delay="0"/>
                                  </p:stCondLst>
                                  <p:childTnLst>
                                    <p:set>
                                      <p:cBhvr>
                                        <p:cTn id="343" dur="1" fill="hold">
                                          <p:stCondLst>
                                            <p:cond delay="0"/>
                                          </p:stCondLst>
                                        </p:cTn>
                                        <p:tgtEl>
                                          <p:spTgt spid="68"/>
                                        </p:tgtEl>
                                        <p:attrNameLst>
                                          <p:attrName>style.visibility</p:attrName>
                                        </p:attrNameLst>
                                      </p:cBhvr>
                                      <p:to>
                                        <p:strVal val="visible"/>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500"/>
                                        <p:tgtEl>
                                          <p:spTgt spid="68"/>
                                        </p:tgtEl>
                                      </p:cBhvr>
                                    </p:animEffect>
                                    <p:set>
                                      <p:cBhvr>
                                        <p:cTn id="348" dur="1" fill="hold">
                                          <p:stCondLst>
                                            <p:cond delay="499"/>
                                          </p:stCondLst>
                                        </p:cTn>
                                        <p:tgtEl>
                                          <p:spTgt spid="68"/>
                                        </p:tgtEl>
                                        <p:attrNameLst>
                                          <p:attrName>style.visibility</p:attrName>
                                        </p:attrNameLst>
                                      </p:cBhvr>
                                      <p:to>
                                        <p:strVal val="hidden"/>
                                      </p:to>
                                    </p:set>
                                  </p:childTnLst>
                                </p:cTn>
                              </p:par>
                            </p:childTnLst>
                          </p:cTn>
                        </p:par>
                      </p:childTnLst>
                    </p:cTn>
                  </p:par>
                  <p:par>
                    <p:cTn id="349" fill="hold">
                      <p:stCondLst>
                        <p:cond delay="indefinite"/>
                      </p:stCondLst>
                      <p:childTnLst>
                        <p:par>
                          <p:cTn id="350" fill="hold">
                            <p:stCondLst>
                              <p:cond delay="0"/>
                            </p:stCondLst>
                            <p:childTnLst>
                              <p:par>
                                <p:cTn id="351" presetID="2" presetClass="entr" presetSubtype="4" fill="hold" grpId="0" nodeType="clickEffect">
                                  <p:stCondLst>
                                    <p:cond delay="0"/>
                                  </p:stCondLst>
                                  <p:childTnLst>
                                    <p:set>
                                      <p:cBhvr>
                                        <p:cTn id="352" dur="1" fill="hold">
                                          <p:stCondLst>
                                            <p:cond delay="0"/>
                                          </p:stCondLst>
                                        </p:cTn>
                                        <p:tgtEl>
                                          <p:spTgt spid="69"/>
                                        </p:tgtEl>
                                        <p:attrNameLst>
                                          <p:attrName>style.visibility</p:attrName>
                                        </p:attrNameLst>
                                      </p:cBhvr>
                                      <p:to>
                                        <p:strVal val="visible"/>
                                      </p:to>
                                    </p:set>
                                    <p:anim calcmode="lin" valueType="num">
                                      <p:cBhvr additive="base">
                                        <p:cTn id="353" dur="500" fill="hold"/>
                                        <p:tgtEl>
                                          <p:spTgt spid="69"/>
                                        </p:tgtEl>
                                        <p:attrNameLst>
                                          <p:attrName>ppt_x</p:attrName>
                                        </p:attrNameLst>
                                      </p:cBhvr>
                                      <p:tavLst>
                                        <p:tav tm="0">
                                          <p:val>
                                            <p:strVal val="#ppt_x"/>
                                          </p:val>
                                        </p:tav>
                                        <p:tav tm="100000">
                                          <p:val>
                                            <p:strVal val="#ppt_x"/>
                                          </p:val>
                                        </p:tav>
                                      </p:tavLst>
                                    </p:anim>
                                    <p:anim calcmode="lin" valueType="num">
                                      <p:cBhvr additive="base">
                                        <p:cTn id="354"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355" fill="hold">
                      <p:stCondLst>
                        <p:cond delay="indefinite"/>
                      </p:stCondLst>
                      <p:childTnLst>
                        <p:par>
                          <p:cTn id="356" fill="hold">
                            <p:stCondLst>
                              <p:cond delay="0"/>
                            </p:stCondLst>
                            <p:childTnLst>
                              <p:par>
                                <p:cTn id="357" presetID="2" presetClass="entr" presetSubtype="4" fill="hold" grpId="0" nodeType="clickEffect">
                                  <p:stCondLst>
                                    <p:cond delay="0"/>
                                  </p:stCondLst>
                                  <p:childTnLst>
                                    <p:set>
                                      <p:cBhvr>
                                        <p:cTn id="358" dur="1" fill="hold">
                                          <p:stCondLst>
                                            <p:cond delay="0"/>
                                          </p:stCondLst>
                                        </p:cTn>
                                        <p:tgtEl>
                                          <p:spTgt spid="70"/>
                                        </p:tgtEl>
                                        <p:attrNameLst>
                                          <p:attrName>style.visibility</p:attrName>
                                        </p:attrNameLst>
                                      </p:cBhvr>
                                      <p:to>
                                        <p:strVal val="visible"/>
                                      </p:to>
                                    </p:set>
                                    <p:anim calcmode="lin" valueType="num">
                                      <p:cBhvr additive="base">
                                        <p:cTn id="359" dur="500" fill="hold"/>
                                        <p:tgtEl>
                                          <p:spTgt spid="70"/>
                                        </p:tgtEl>
                                        <p:attrNameLst>
                                          <p:attrName>ppt_x</p:attrName>
                                        </p:attrNameLst>
                                      </p:cBhvr>
                                      <p:tavLst>
                                        <p:tav tm="0">
                                          <p:val>
                                            <p:strVal val="#ppt_x"/>
                                          </p:val>
                                        </p:tav>
                                        <p:tav tm="100000">
                                          <p:val>
                                            <p:strVal val="#ppt_x"/>
                                          </p:val>
                                        </p:tav>
                                      </p:tavLst>
                                    </p:anim>
                                    <p:anim calcmode="lin" valueType="num">
                                      <p:cBhvr additive="base">
                                        <p:cTn id="360" dur="500" fill="hold"/>
                                        <p:tgtEl>
                                          <p:spTgt spid="70"/>
                                        </p:tgtEl>
                                        <p:attrNameLst>
                                          <p:attrName>ppt_y</p:attrName>
                                        </p:attrNameLst>
                                      </p:cBhvr>
                                      <p:tavLst>
                                        <p:tav tm="0">
                                          <p:val>
                                            <p:strVal val="1+#ppt_h/2"/>
                                          </p:val>
                                        </p:tav>
                                        <p:tav tm="100000">
                                          <p:val>
                                            <p:strVal val="#ppt_y"/>
                                          </p:val>
                                        </p:tav>
                                      </p:tavLst>
                                    </p:anim>
                                  </p:childTnLst>
                                </p:cTn>
                              </p:par>
                            </p:childTnLst>
                          </p:cTn>
                        </p:par>
                      </p:childTnLst>
                    </p:cTn>
                  </p:par>
                  <p:par>
                    <p:cTn id="361" fill="hold">
                      <p:stCondLst>
                        <p:cond delay="indefinite"/>
                      </p:stCondLst>
                      <p:childTnLst>
                        <p:par>
                          <p:cTn id="362" fill="hold">
                            <p:stCondLst>
                              <p:cond delay="0"/>
                            </p:stCondLst>
                            <p:childTnLst>
                              <p:par>
                                <p:cTn id="363" presetID="42" presetClass="entr" presetSubtype="0" fill="hold" nodeType="clickEffect">
                                  <p:stCondLst>
                                    <p:cond delay="0"/>
                                  </p:stCondLst>
                                  <p:childTnLst>
                                    <p:set>
                                      <p:cBhvr>
                                        <p:cTn id="364" dur="1" fill="hold">
                                          <p:stCondLst>
                                            <p:cond delay="0"/>
                                          </p:stCondLst>
                                        </p:cTn>
                                        <p:tgtEl>
                                          <p:spTgt spid="109"/>
                                        </p:tgtEl>
                                        <p:attrNameLst>
                                          <p:attrName>style.visibility</p:attrName>
                                        </p:attrNameLst>
                                      </p:cBhvr>
                                      <p:to>
                                        <p:strVal val="visible"/>
                                      </p:to>
                                    </p:set>
                                    <p:animEffect transition="in" filter="fade">
                                      <p:cBhvr>
                                        <p:cTn id="365" dur="1000"/>
                                        <p:tgtEl>
                                          <p:spTgt spid="109"/>
                                        </p:tgtEl>
                                      </p:cBhvr>
                                    </p:animEffect>
                                    <p:anim calcmode="lin" valueType="num">
                                      <p:cBhvr>
                                        <p:cTn id="366" dur="1000" fill="hold"/>
                                        <p:tgtEl>
                                          <p:spTgt spid="109"/>
                                        </p:tgtEl>
                                        <p:attrNameLst>
                                          <p:attrName>ppt_x</p:attrName>
                                        </p:attrNameLst>
                                      </p:cBhvr>
                                      <p:tavLst>
                                        <p:tav tm="0">
                                          <p:val>
                                            <p:strVal val="#ppt_x"/>
                                          </p:val>
                                        </p:tav>
                                        <p:tav tm="100000">
                                          <p:val>
                                            <p:strVal val="#ppt_x"/>
                                          </p:val>
                                        </p:tav>
                                      </p:tavLst>
                                    </p:anim>
                                    <p:anim calcmode="lin" valueType="num">
                                      <p:cBhvr>
                                        <p:cTn id="367" dur="1000" fill="hold"/>
                                        <p:tgtEl>
                                          <p:spTgt spid="109"/>
                                        </p:tgtEl>
                                        <p:attrNameLst>
                                          <p:attrName>ppt_y</p:attrName>
                                        </p:attrNameLst>
                                      </p:cBhvr>
                                      <p:tavLst>
                                        <p:tav tm="0">
                                          <p:val>
                                            <p:strVal val="#ppt_y+.1"/>
                                          </p:val>
                                        </p:tav>
                                        <p:tav tm="100000">
                                          <p:val>
                                            <p:strVal val="#ppt_y"/>
                                          </p:val>
                                        </p:tav>
                                      </p:tavLst>
                                    </p:anim>
                                  </p:childTnLst>
                                </p:cTn>
                              </p:par>
                            </p:childTnLst>
                          </p:cTn>
                        </p:par>
                      </p:childTnLst>
                    </p:cTn>
                  </p:par>
                  <p:par>
                    <p:cTn id="368" fill="hold">
                      <p:stCondLst>
                        <p:cond delay="indefinite"/>
                      </p:stCondLst>
                      <p:childTnLst>
                        <p:par>
                          <p:cTn id="369" fill="hold">
                            <p:stCondLst>
                              <p:cond delay="0"/>
                            </p:stCondLst>
                            <p:childTnLst>
                              <p:par>
                                <p:cTn id="370" presetID="1" presetClass="entr" presetSubtype="0" fill="hold" grpId="0" nodeType="clickEffect">
                                  <p:stCondLst>
                                    <p:cond delay="0"/>
                                  </p:stCondLst>
                                  <p:childTnLst>
                                    <p:set>
                                      <p:cBhvr>
                                        <p:cTn id="371" dur="1" fill="hold">
                                          <p:stCondLst>
                                            <p:cond delay="0"/>
                                          </p:stCondLst>
                                        </p:cTn>
                                        <p:tgtEl>
                                          <p:spTgt spid="72"/>
                                        </p:tgtEl>
                                        <p:attrNameLst>
                                          <p:attrName>style.visibility</p:attrName>
                                        </p:attrNameLst>
                                      </p:cBhvr>
                                      <p:to>
                                        <p:strVal val="visible"/>
                                      </p:to>
                                    </p:set>
                                  </p:childTnLst>
                                </p:cTn>
                              </p:par>
                            </p:childTnLst>
                          </p:cTn>
                        </p:par>
                      </p:childTnLst>
                    </p:cTn>
                  </p:par>
                  <p:par>
                    <p:cTn id="372" fill="hold">
                      <p:stCondLst>
                        <p:cond delay="indefinite"/>
                      </p:stCondLst>
                      <p:childTnLst>
                        <p:par>
                          <p:cTn id="373" fill="hold">
                            <p:stCondLst>
                              <p:cond delay="0"/>
                            </p:stCondLst>
                            <p:childTnLst>
                              <p:par>
                                <p:cTn id="374" presetID="10" presetClass="exit" presetSubtype="0" fill="hold" grpId="1" nodeType="clickEffect">
                                  <p:stCondLst>
                                    <p:cond delay="0"/>
                                  </p:stCondLst>
                                  <p:childTnLst>
                                    <p:animEffect transition="out" filter="fade">
                                      <p:cBhvr>
                                        <p:cTn id="375" dur="500"/>
                                        <p:tgtEl>
                                          <p:spTgt spid="72"/>
                                        </p:tgtEl>
                                      </p:cBhvr>
                                    </p:animEffect>
                                    <p:set>
                                      <p:cBhvr>
                                        <p:cTn id="376" dur="1" fill="hold">
                                          <p:stCondLst>
                                            <p:cond delay="499"/>
                                          </p:stCondLst>
                                        </p:cTn>
                                        <p:tgtEl>
                                          <p:spTgt spid="7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5" grpId="0"/>
      <p:bldP spid="16" grpId="0" animBg="1"/>
      <p:bldP spid="17" grpId="0" animBg="1"/>
      <p:bldP spid="18" grpId="0" animBg="1"/>
      <p:bldP spid="24" grpId="0"/>
      <p:bldP spid="25" grpId="0" animBg="1"/>
      <p:bldP spid="26" grpId="0" animBg="1"/>
      <p:bldP spid="27" grpId="0" animBg="1"/>
      <p:bldP spid="29" grpId="0" animBg="1"/>
      <p:bldP spid="30" grpId="0" animBg="1"/>
      <p:bldP spid="32" grpId="0"/>
      <p:bldP spid="32" grpId="1"/>
      <p:bldP spid="34" grpId="0"/>
      <p:bldP spid="34" grpId="1"/>
      <p:bldP spid="35" grpId="0"/>
      <p:bldP spid="35" grpId="1"/>
      <p:bldP spid="36" grpId="0"/>
      <p:bldP spid="36" grpId="1"/>
      <p:bldP spid="37" grpId="0"/>
      <p:bldP spid="38" grpId="0" animBg="1"/>
      <p:bldP spid="39" grpId="0" animBg="1"/>
      <p:bldP spid="41" grpId="0" animBg="1"/>
      <p:bldP spid="42" grpId="0" animBg="1"/>
      <p:bldP spid="44" grpId="0"/>
      <p:bldP spid="44" grpId="1"/>
      <p:bldP spid="46" grpId="0"/>
      <p:bldP spid="46" grpId="1"/>
      <p:bldP spid="47" grpId="0" animBg="1"/>
      <p:bldP spid="48" grpId="0" animBg="1"/>
      <p:bldP spid="50" grpId="0"/>
      <p:bldP spid="50" grpId="1"/>
      <p:bldP spid="51" grpId="0" animBg="1"/>
      <p:bldP spid="52" grpId="0" animBg="1"/>
      <p:bldP spid="54" grpId="0"/>
      <p:bldP spid="54" grpId="1"/>
      <p:bldP spid="55" grpId="0" animBg="1"/>
      <p:bldP spid="56" grpId="0" animBg="1"/>
      <p:bldP spid="58" grpId="0"/>
      <p:bldP spid="58" grpId="1"/>
      <p:bldP spid="59" grpId="0" animBg="1"/>
      <p:bldP spid="60" grpId="0" animBg="1"/>
      <p:bldP spid="63" grpId="0"/>
      <p:bldP spid="63" grpId="1"/>
      <p:bldP spid="64" grpId="0"/>
      <p:bldP spid="65" grpId="0" animBg="1"/>
      <p:bldP spid="66" grpId="0" animBg="1"/>
      <p:bldP spid="68" grpId="0"/>
      <p:bldP spid="68" grpId="1"/>
      <p:bldP spid="69" grpId="0" animBg="1"/>
      <p:bldP spid="70" grpId="0" animBg="1"/>
      <p:bldP spid="72" grpId="0"/>
      <p:bldP spid="72" grpId="1"/>
      <p:bldP spid="3" grpId="0" animBg="1"/>
      <p:bldP spid="80" grpId="0" animBg="1"/>
      <p:bldP spid="8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Order of shell filling.</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descr="https://cdn.britannica.com/06/96906-050-EC22A89C/Electrons-subshell-levels-shell-orbitals-process-arrow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312" y="2020688"/>
            <a:ext cx="5679920" cy="425994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6978639" y="2020907"/>
            <a:ext cx="3825112" cy="332398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err="1" smtClean="0">
                <a:ln>
                  <a:noFill/>
                </a:ln>
                <a:solidFill>
                  <a:srgbClr val="444444"/>
                </a:solidFill>
                <a:effectLst/>
                <a:latin typeface="Roboto"/>
              </a:rPr>
              <a:t>Aufbau</a:t>
            </a:r>
            <a:r>
              <a:rPr kumimoji="0" lang="en-US" altLang="en-US" sz="1800" b="1" i="0" u="none" strike="noStrike" cap="none" normalizeH="0" baseline="0" dirty="0" smtClean="0">
                <a:ln>
                  <a:noFill/>
                </a:ln>
                <a:solidFill>
                  <a:srgbClr val="444444"/>
                </a:solidFill>
                <a:effectLst/>
                <a:latin typeface="Roboto"/>
              </a:rPr>
              <a:t> Principle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smtClean="0">
                <a:ln>
                  <a:noFill/>
                </a:ln>
                <a:solidFill>
                  <a:srgbClr val="660099"/>
                </a:solidFill>
                <a:effectLst/>
                <a:latin typeface="Roboto"/>
                <a:hlinkClick r:id="rId3" tooltip="Aufbau Principle"/>
              </a:rPr>
              <a:t>  </a:t>
            </a:r>
            <a:r>
              <a:rPr kumimoji="0" lang="en-US" altLang="en-US" sz="6600" b="0" i="0" u="none" strike="noStrike" cap="none" normalizeH="0" baseline="0" dirty="0" smtClean="0">
                <a:ln>
                  <a:noFill/>
                </a:ln>
                <a:solidFill>
                  <a:srgbClr val="660099"/>
                </a:solidFill>
                <a:effectLst/>
                <a:latin typeface="Roboto"/>
              </a:rPr>
              <a:t> </a:t>
            </a:r>
            <a:r>
              <a:rPr kumimoji="0" lang="en-US" altLang="en-US" sz="900" b="0" i="0" u="none" strike="noStrike" cap="none" normalizeH="0" baseline="0" dirty="0" smtClean="0">
                <a:ln>
                  <a:noFill/>
                </a:ln>
                <a:solidFill>
                  <a:srgbClr val="660099"/>
                </a:solidFill>
                <a:effectLst/>
                <a:latin typeface="Roboto"/>
              </a:rPr>
              <a:t>                                </a:t>
            </a:r>
            <a:endParaRPr kumimoji="0" lang="en-US" altLang="en-US" sz="900" b="0" i="0" u="none" strike="noStrike" cap="none" normalizeH="0" baseline="0" dirty="0" smtClean="0">
              <a:ln>
                <a:noFill/>
              </a:ln>
              <a:solidFill>
                <a:srgbClr val="444444"/>
              </a:solidFill>
              <a:effectLst/>
              <a:latin typeface="Robot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444444"/>
                </a:solidFill>
                <a:effectLst/>
                <a:latin typeface="Segoe UI" panose="020B0502040204020203" pitchFamily="34" charset="0"/>
                <a:cs typeface="Segoe UI" panose="020B0502040204020203" pitchFamily="34" charset="0"/>
              </a:rPr>
              <a:t>The </a:t>
            </a:r>
            <a:r>
              <a:rPr lang="en-US" altLang="en-US" sz="1200" dirty="0" err="1">
                <a:solidFill>
                  <a:srgbClr val="444444"/>
                </a:solidFill>
                <a:latin typeface="Segoe UI" panose="020B0502040204020203" pitchFamily="34" charset="0"/>
                <a:cs typeface="Segoe UI" panose="020B0502040204020203" pitchFamily="34" charset="0"/>
              </a:rPr>
              <a:t>A</a:t>
            </a:r>
            <a:r>
              <a:rPr kumimoji="0" lang="en-US" altLang="en-US" sz="1200" b="0" i="0" u="none" strike="noStrike" cap="none" normalizeH="0" baseline="0" dirty="0" err="1" smtClean="0">
                <a:ln>
                  <a:noFill/>
                </a:ln>
                <a:solidFill>
                  <a:srgbClr val="444444"/>
                </a:solidFill>
                <a:effectLst/>
                <a:latin typeface="Segoe UI" panose="020B0502040204020203" pitchFamily="34" charset="0"/>
                <a:cs typeface="Segoe UI" panose="020B0502040204020203" pitchFamily="34" charset="0"/>
              </a:rPr>
              <a:t>ufbau</a:t>
            </a:r>
            <a:r>
              <a:rPr kumimoji="0" lang="en-US" altLang="en-US" sz="1200" b="0" i="0" u="none" strike="noStrike" cap="none" normalizeH="0" baseline="0" dirty="0" smtClean="0">
                <a:ln>
                  <a:noFill/>
                </a:ln>
                <a:solidFill>
                  <a:srgbClr val="444444"/>
                </a:solidFill>
                <a:effectLst/>
                <a:latin typeface="Segoe UI" panose="020B0502040204020203" pitchFamily="34" charset="0"/>
                <a:cs typeface="Segoe UI" panose="020B0502040204020203" pitchFamily="34" charset="0"/>
              </a:rPr>
              <a:t> principle, from the German </a:t>
            </a:r>
            <a:r>
              <a:rPr kumimoji="0" lang="en-US" altLang="en-US" sz="1200" b="0" i="0" u="none" strike="noStrike" cap="none" normalizeH="0" baseline="0" dirty="0" err="1" smtClean="0">
                <a:ln>
                  <a:noFill/>
                </a:ln>
                <a:solidFill>
                  <a:srgbClr val="444444"/>
                </a:solidFill>
                <a:effectLst/>
                <a:latin typeface="Segoe UI" panose="020B0502040204020203" pitchFamily="34" charset="0"/>
                <a:cs typeface="Segoe UI" panose="020B0502040204020203" pitchFamily="34" charset="0"/>
              </a:rPr>
              <a:t>Aufbauprinzip</a:t>
            </a:r>
            <a:r>
              <a:rPr kumimoji="0" lang="en-US" altLang="en-US" sz="1200" b="0" i="0" u="none" strike="noStrike" cap="none" normalizeH="0" baseline="0" dirty="0" smtClean="0">
                <a:ln>
                  <a:noFill/>
                </a:ln>
                <a:solidFill>
                  <a:srgbClr val="444444"/>
                </a:solidFill>
                <a:effectLst/>
                <a:latin typeface="Segoe UI" panose="020B0502040204020203" pitchFamily="34" charset="0"/>
                <a:cs typeface="Segoe UI" panose="020B0502040204020203" pitchFamily="34" charset="0"/>
              </a:rPr>
              <a:t> (building-up principle), also called the </a:t>
            </a:r>
            <a:r>
              <a:rPr kumimoji="0" lang="en-US" altLang="en-US" sz="1200" b="0" i="0" u="none" strike="noStrike" cap="none" normalizeH="0" baseline="0" dirty="0" err="1" smtClean="0">
                <a:ln>
                  <a:noFill/>
                </a:ln>
                <a:solidFill>
                  <a:srgbClr val="444444"/>
                </a:solidFill>
                <a:effectLst/>
                <a:latin typeface="Segoe UI" panose="020B0502040204020203" pitchFamily="34" charset="0"/>
                <a:cs typeface="Segoe UI" panose="020B0502040204020203" pitchFamily="34" charset="0"/>
              </a:rPr>
              <a:t>aufbau</a:t>
            </a:r>
            <a:r>
              <a:rPr kumimoji="0" lang="en-US" altLang="en-US" sz="1200" b="0" i="0" u="none" strike="noStrike" cap="none" normalizeH="0" baseline="0" dirty="0" smtClean="0">
                <a:ln>
                  <a:noFill/>
                </a:ln>
                <a:solidFill>
                  <a:srgbClr val="444444"/>
                </a:solidFill>
                <a:effectLst/>
                <a:latin typeface="Segoe UI" panose="020B0502040204020203" pitchFamily="34" charset="0"/>
                <a:cs typeface="Segoe UI" panose="020B0502040204020203" pitchFamily="34" charset="0"/>
              </a:rPr>
              <a:t> rule, states that in the ground state of an atom or ion, electrons fill atomic orbitals of the lowest available energy levels before occupying higher levels. For example, the 1s subshell is filled before the 2s subshell is occupied. In this way, the electrons of an atom or ion form the most stable electron configuration possible. An example is the configuration 1s² 2s² 2p⁶ 3s² 3p³ for the phosphorus atom, meaning that the 1s subshell has 2 electrons, and so on.</a:t>
            </a:r>
            <a:endParaRPr kumimoji="0" lang="en-US" altLang="en-US" sz="900" b="0" i="0" u="none" strike="noStrike" cap="none" normalizeH="0" baseline="0" dirty="0" smtClean="0">
              <a:ln>
                <a:noFill/>
              </a:ln>
              <a:solidFill>
                <a:srgbClr val="660099"/>
              </a:solidFill>
              <a:effectLst/>
              <a:latin typeface="Roboto"/>
            </a:endParaRPr>
          </a:p>
        </p:txBody>
      </p:sp>
      <p:pic>
        <p:nvPicPr>
          <p:cNvPr id="1028" name="Picture 4" descr="Aufbau Principle">
            <a:hlinkClick r:id="rId3" tooltip="Aufbau Principle"/>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1385" y="2096199"/>
            <a:ext cx="1047750" cy="1047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18566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a:xfrm>
            <a:off x="1638300" y="279400"/>
            <a:ext cx="8915400" cy="806450"/>
          </a:xfrm>
        </p:spPr>
        <p:txBody>
          <a:bodyPr/>
          <a:lstStyle/>
          <a:p>
            <a:r>
              <a:rPr lang="en-GB" sz="3600" dirty="0"/>
              <a:t>Periodic Table</a:t>
            </a:r>
          </a:p>
        </p:txBody>
      </p:sp>
      <p:sp>
        <p:nvSpPr>
          <p:cNvPr id="23554" name="Slide Number Placeholder 2"/>
          <p:cNvSpPr>
            <a:spLocks noGrp="1"/>
          </p:cNvSpPr>
          <p:nvPr>
            <p:ph type="sldNum" sz="quarter" idx="12"/>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1F7F0AE-E6E3-43FC-8435-CDAA424CAC20}" type="slidenum">
              <a:rPr lang="en-GB" sz="1600" b="1">
                <a:solidFill>
                  <a:schemeClr val="tx1"/>
                </a:solidFill>
                <a:cs typeface="Arial" charset="0"/>
              </a:rPr>
              <a:pPr fontAlgn="base">
                <a:spcBef>
                  <a:spcPct val="0"/>
                </a:spcBef>
                <a:spcAft>
                  <a:spcPct val="0"/>
                </a:spcAft>
              </a:pPr>
              <a:t>15</a:t>
            </a:fld>
            <a:endParaRPr lang="en-GB" sz="1600" b="1">
              <a:solidFill>
                <a:schemeClr val="tx1"/>
              </a:solidFill>
              <a:cs typeface="Arial" charset="0"/>
            </a:endParaRPr>
          </a:p>
        </p:txBody>
      </p:sp>
      <p:sp>
        <p:nvSpPr>
          <p:cNvPr id="23555" name="TextBox 16"/>
          <p:cNvSpPr txBox="1">
            <a:spLocks noChangeArrowheads="1"/>
          </p:cNvSpPr>
          <p:nvPr/>
        </p:nvSpPr>
        <p:spPr bwMode="auto">
          <a:xfrm>
            <a:off x="2420939" y="1249364"/>
            <a:ext cx="301625" cy="276225"/>
          </a:xfrm>
          <a:prstGeom prst="rect">
            <a:avLst/>
          </a:prstGeom>
          <a:noFill/>
          <a:ln w="9525">
            <a:noFill/>
            <a:miter lim="800000"/>
            <a:headEnd/>
            <a:tailEnd/>
          </a:ln>
        </p:spPr>
        <p:txBody>
          <a:bodyPr wrap="none">
            <a:spAutoFit/>
          </a:bodyPr>
          <a:lstStyle/>
          <a:p>
            <a:pPr algn="ctr"/>
            <a:r>
              <a:rPr lang="en-GB" sz="1200" b="1">
                <a:solidFill>
                  <a:srgbClr val="FF0000"/>
                </a:solidFill>
                <a:latin typeface="Calibri" pitchFamily="34" charset="0"/>
              </a:rPr>
              <a:t>Ia</a:t>
            </a:r>
          </a:p>
        </p:txBody>
      </p:sp>
      <p:sp>
        <p:nvSpPr>
          <p:cNvPr id="23556" name="TextBox 18"/>
          <p:cNvSpPr txBox="1">
            <a:spLocks noChangeArrowheads="1"/>
          </p:cNvSpPr>
          <p:nvPr/>
        </p:nvSpPr>
        <p:spPr bwMode="auto">
          <a:xfrm>
            <a:off x="1839914" y="4562476"/>
            <a:ext cx="263525" cy="276225"/>
          </a:xfrm>
          <a:prstGeom prst="rect">
            <a:avLst/>
          </a:prstGeom>
          <a:noFill/>
          <a:ln w="9525">
            <a:noFill/>
            <a:miter lim="800000"/>
            <a:headEnd/>
            <a:tailEnd/>
          </a:ln>
        </p:spPr>
        <p:txBody>
          <a:bodyPr wrap="none">
            <a:spAutoFit/>
          </a:bodyPr>
          <a:lstStyle/>
          <a:p>
            <a:pPr algn="ctr"/>
            <a:r>
              <a:rPr lang="en-GB" sz="1200">
                <a:latin typeface="Calibri" pitchFamily="34" charset="0"/>
              </a:rPr>
              <a:t>7</a:t>
            </a:r>
          </a:p>
        </p:txBody>
      </p:sp>
      <p:cxnSp>
        <p:nvCxnSpPr>
          <p:cNvPr id="21" name="Straight Connector 20"/>
          <p:cNvCxnSpPr/>
          <p:nvPr/>
        </p:nvCxnSpPr>
        <p:spPr>
          <a:xfrm>
            <a:off x="2351088" y="984251"/>
            <a:ext cx="0" cy="41005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2782888" y="1273175"/>
            <a:ext cx="0" cy="381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631950" y="1576388"/>
            <a:ext cx="84963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535864" y="2060575"/>
            <a:ext cx="25923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61" name="TextBox 25"/>
          <p:cNvSpPr txBox="1">
            <a:spLocks noChangeArrowheads="1"/>
          </p:cNvSpPr>
          <p:nvPr/>
        </p:nvSpPr>
        <p:spPr bwMode="auto">
          <a:xfrm>
            <a:off x="2430463" y="1582739"/>
            <a:ext cx="296862" cy="492125"/>
          </a:xfrm>
          <a:prstGeom prst="rect">
            <a:avLst/>
          </a:prstGeom>
          <a:noFill/>
          <a:ln w="9525">
            <a:noFill/>
            <a:miter lim="800000"/>
            <a:headEnd/>
            <a:tailEnd/>
          </a:ln>
        </p:spPr>
        <p:txBody>
          <a:bodyPr wrap="none">
            <a:spAutoFit/>
          </a:bodyPr>
          <a:lstStyle/>
          <a:p>
            <a:pPr algn="ctr"/>
            <a:r>
              <a:rPr lang="en-GB" sz="1200">
                <a:latin typeface="Calibri" pitchFamily="34" charset="0"/>
              </a:rPr>
              <a:t>1</a:t>
            </a:r>
          </a:p>
          <a:p>
            <a:pPr algn="ctr"/>
            <a:r>
              <a:rPr lang="en-GB" sz="1400" b="1">
                <a:latin typeface="Calibri" pitchFamily="34" charset="0"/>
              </a:rPr>
              <a:t>H</a:t>
            </a:r>
          </a:p>
        </p:txBody>
      </p:sp>
      <p:sp>
        <p:nvSpPr>
          <p:cNvPr id="23562" name="TextBox 26"/>
          <p:cNvSpPr txBox="1">
            <a:spLocks noChangeArrowheads="1"/>
          </p:cNvSpPr>
          <p:nvPr/>
        </p:nvSpPr>
        <p:spPr bwMode="auto">
          <a:xfrm>
            <a:off x="2432798" y="2060576"/>
            <a:ext cx="304892" cy="492443"/>
          </a:xfrm>
          <a:prstGeom prst="rect">
            <a:avLst/>
          </a:prstGeom>
          <a:noFill/>
          <a:ln w="9525">
            <a:noFill/>
            <a:miter lim="800000"/>
            <a:headEnd/>
            <a:tailEnd/>
          </a:ln>
        </p:spPr>
        <p:txBody>
          <a:bodyPr wrap="none">
            <a:spAutoFit/>
          </a:bodyPr>
          <a:lstStyle/>
          <a:p>
            <a:pPr algn="ctr"/>
            <a:r>
              <a:rPr lang="en-GB" sz="1200">
                <a:latin typeface="Calibri" pitchFamily="34" charset="0"/>
              </a:rPr>
              <a:t>3</a:t>
            </a:r>
          </a:p>
          <a:p>
            <a:pPr algn="ctr"/>
            <a:r>
              <a:rPr lang="en-GB" sz="1400" b="1">
                <a:solidFill>
                  <a:srgbClr val="FF0000"/>
                </a:solidFill>
                <a:latin typeface="Calibri" pitchFamily="34" charset="0"/>
              </a:rPr>
              <a:t>Li</a:t>
            </a:r>
          </a:p>
        </p:txBody>
      </p:sp>
      <p:cxnSp>
        <p:nvCxnSpPr>
          <p:cNvPr id="28" name="Straight Connector 27"/>
          <p:cNvCxnSpPr/>
          <p:nvPr/>
        </p:nvCxnSpPr>
        <p:spPr>
          <a:xfrm>
            <a:off x="7535864" y="2565400"/>
            <a:ext cx="25923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64" name="TextBox 28"/>
          <p:cNvSpPr txBox="1">
            <a:spLocks noChangeArrowheads="1"/>
          </p:cNvSpPr>
          <p:nvPr/>
        </p:nvSpPr>
        <p:spPr bwMode="auto">
          <a:xfrm>
            <a:off x="2381251" y="2565401"/>
            <a:ext cx="392113" cy="492125"/>
          </a:xfrm>
          <a:prstGeom prst="rect">
            <a:avLst/>
          </a:prstGeom>
          <a:noFill/>
          <a:ln w="9525">
            <a:noFill/>
            <a:miter lim="800000"/>
            <a:headEnd/>
            <a:tailEnd/>
          </a:ln>
        </p:spPr>
        <p:txBody>
          <a:bodyPr wrap="none">
            <a:spAutoFit/>
          </a:bodyPr>
          <a:lstStyle/>
          <a:p>
            <a:pPr algn="ctr"/>
            <a:r>
              <a:rPr lang="en-GB" sz="1200">
                <a:latin typeface="Calibri" pitchFamily="34" charset="0"/>
              </a:rPr>
              <a:t>11</a:t>
            </a:r>
          </a:p>
          <a:p>
            <a:pPr algn="ctr"/>
            <a:r>
              <a:rPr lang="en-GB" sz="1400" b="1">
                <a:latin typeface="Calibri" pitchFamily="34" charset="0"/>
              </a:rPr>
              <a:t>Na</a:t>
            </a:r>
          </a:p>
        </p:txBody>
      </p:sp>
      <p:cxnSp>
        <p:nvCxnSpPr>
          <p:cNvPr id="30" name="Straight Connector 29"/>
          <p:cNvCxnSpPr/>
          <p:nvPr/>
        </p:nvCxnSpPr>
        <p:spPr>
          <a:xfrm>
            <a:off x="1631950" y="3068638"/>
            <a:ext cx="84963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66" name="TextBox 30"/>
          <p:cNvSpPr txBox="1">
            <a:spLocks noChangeArrowheads="1"/>
          </p:cNvSpPr>
          <p:nvPr/>
        </p:nvSpPr>
        <p:spPr bwMode="auto">
          <a:xfrm>
            <a:off x="2400300" y="3068639"/>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19</a:t>
            </a:r>
          </a:p>
          <a:p>
            <a:pPr algn="ctr"/>
            <a:r>
              <a:rPr lang="en-GB" sz="1400" b="1">
                <a:latin typeface="Calibri" pitchFamily="34" charset="0"/>
              </a:rPr>
              <a:t>K</a:t>
            </a:r>
          </a:p>
        </p:txBody>
      </p:sp>
      <p:sp>
        <p:nvSpPr>
          <p:cNvPr id="23567" name="TextBox 31"/>
          <p:cNvSpPr txBox="1">
            <a:spLocks noChangeArrowheads="1"/>
          </p:cNvSpPr>
          <p:nvPr/>
        </p:nvSpPr>
        <p:spPr bwMode="auto">
          <a:xfrm>
            <a:off x="2376488" y="3573464"/>
            <a:ext cx="381000" cy="492125"/>
          </a:xfrm>
          <a:prstGeom prst="rect">
            <a:avLst/>
          </a:prstGeom>
          <a:noFill/>
          <a:ln w="9525">
            <a:noFill/>
            <a:miter lim="800000"/>
            <a:headEnd/>
            <a:tailEnd/>
          </a:ln>
        </p:spPr>
        <p:txBody>
          <a:bodyPr wrap="none">
            <a:spAutoFit/>
          </a:bodyPr>
          <a:lstStyle/>
          <a:p>
            <a:pPr algn="ctr"/>
            <a:r>
              <a:rPr lang="en-GB" sz="1200">
                <a:latin typeface="Calibri" pitchFamily="34" charset="0"/>
              </a:rPr>
              <a:t>37</a:t>
            </a:r>
          </a:p>
          <a:p>
            <a:pPr algn="ctr"/>
            <a:r>
              <a:rPr lang="en-GB" sz="1400" b="1">
                <a:latin typeface="Calibri" pitchFamily="34" charset="0"/>
              </a:rPr>
              <a:t>Rb</a:t>
            </a:r>
          </a:p>
        </p:txBody>
      </p:sp>
      <p:sp>
        <p:nvSpPr>
          <p:cNvPr id="23568" name="TextBox 32"/>
          <p:cNvSpPr txBox="1">
            <a:spLocks noChangeArrowheads="1"/>
          </p:cNvSpPr>
          <p:nvPr/>
        </p:nvSpPr>
        <p:spPr bwMode="auto">
          <a:xfrm>
            <a:off x="2395539" y="4076701"/>
            <a:ext cx="352425" cy="492125"/>
          </a:xfrm>
          <a:prstGeom prst="rect">
            <a:avLst/>
          </a:prstGeom>
          <a:noFill/>
          <a:ln w="9525">
            <a:noFill/>
            <a:miter lim="800000"/>
            <a:headEnd/>
            <a:tailEnd/>
          </a:ln>
        </p:spPr>
        <p:txBody>
          <a:bodyPr wrap="none">
            <a:spAutoFit/>
          </a:bodyPr>
          <a:lstStyle/>
          <a:p>
            <a:pPr algn="ctr"/>
            <a:r>
              <a:rPr lang="en-GB" sz="1200">
                <a:latin typeface="Calibri" pitchFamily="34" charset="0"/>
              </a:rPr>
              <a:t>55</a:t>
            </a:r>
          </a:p>
          <a:p>
            <a:pPr algn="ctr"/>
            <a:r>
              <a:rPr lang="en-GB" sz="1400" b="1">
                <a:latin typeface="Calibri" pitchFamily="34" charset="0"/>
              </a:rPr>
              <a:t>Cs</a:t>
            </a:r>
          </a:p>
        </p:txBody>
      </p:sp>
      <p:sp>
        <p:nvSpPr>
          <p:cNvPr id="23569" name="TextBox 33"/>
          <p:cNvSpPr txBox="1">
            <a:spLocks noChangeArrowheads="1"/>
          </p:cNvSpPr>
          <p:nvPr/>
        </p:nvSpPr>
        <p:spPr bwMode="auto">
          <a:xfrm>
            <a:off x="2400300" y="4581526"/>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87</a:t>
            </a:r>
          </a:p>
          <a:p>
            <a:pPr algn="ctr"/>
            <a:r>
              <a:rPr lang="en-GB" sz="1400" b="1">
                <a:latin typeface="Calibri" pitchFamily="34" charset="0"/>
              </a:rPr>
              <a:t>Fr</a:t>
            </a:r>
          </a:p>
        </p:txBody>
      </p:sp>
      <p:cxnSp>
        <p:nvCxnSpPr>
          <p:cNvPr id="35" name="Straight Connector 34"/>
          <p:cNvCxnSpPr/>
          <p:nvPr/>
        </p:nvCxnSpPr>
        <p:spPr>
          <a:xfrm>
            <a:off x="1627188" y="3573463"/>
            <a:ext cx="850106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631950" y="4076700"/>
            <a:ext cx="84963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631950" y="4581525"/>
            <a:ext cx="84963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627188" y="5084763"/>
            <a:ext cx="2006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74" name="TextBox 38"/>
          <p:cNvSpPr txBox="1">
            <a:spLocks noChangeArrowheads="1"/>
          </p:cNvSpPr>
          <p:nvPr/>
        </p:nvSpPr>
        <p:spPr bwMode="auto">
          <a:xfrm>
            <a:off x="1887538" y="1584326"/>
            <a:ext cx="323850" cy="461963"/>
          </a:xfrm>
          <a:prstGeom prst="rect">
            <a:avLst/>
          </a:prstGeom>
          <a:noFill/>
          <a:ln w="9525">
            <a:noFill/>
            <a:miter lim="800000"/>
            <a:headEnd/>
            <a:tailEnd/>
          </a:ln>
        </p:spPr>
        <p:txBody>
          <a:bodyPr wrap="none">
            <a:spAutoFit/>
          </a:bodyPr>
          <a:lstStyle/>
          <a:p>
            <a:pPr algn="ctr"/>
            <a:r>
              <a:rPr lang="en-GB" sz="1200">
                <a:latin typeface="Calibri" pitchFamily="34" charset="0"/>
              </a:rPr>
              <a:t>1</a:t>
            </a:r>
          </a:p>
          <a:p>
            <a:pPr algn="ctr"/>
            <a:r>
              <a:rPr lang="en-GB" sz="1200">
                <a:latin typeface="Calibri" pitchFamily="34" charset="0"/>
              </a:rPr>
              <a:t>1s</a:t>
            </a:r>
          </a:p>
        </p:txBody>
      </p:sp>
      <p:sp>
        <p:nvSpPr>
          <p:cNvPr id="23575" name="TextBox 39"/>
          <p:cNvSpPr txBox="1">
            <a:spLocks noChangeArrowheads="1"/>
          </p:cNvSpPr>
          <p:nvPr/>
        </p:nvSpPr>
        <p:spPr bwMode="auto">
          <a:xfrm>
            <a:off x="1787525" y="2060576"/>
            <a:ext cx="482600" cy="461963"/>
          </a:xfrm>
          <a:prstGeom prst="rect">
            <a:avLst/>
          </a:prstGeom>
          <a:noFill/>
          <a:ln w="9525">
            <a:noFill/>
            <a:miter lim="800000"/>
            <a:headEnd/>
            <a:tailEnd/>
          </a:ln>
        </p:spPr>
        <p:txBody>
          <a:bodyPr wrap="none">
            <a:spAutoFit/>
          </a:bodyPr>
          <a:lstStyle/>
          <a:p>
            <a:pPr algn="ctr"/>
            <a:r>
              <a:rPr lang="en-GB" sz="1200">
                <a:latin typeface="Calibri" pitchFamily="34" charset="0"/>
              </a:rPr>
              <a:t>2</a:t>
            </a:r>
          </a:p>
          <a:p>
            <a:pPr algn="ctr"/>
            <a:r>
              <a:rPr lang="en-GB" sz="1200">
                <a:latin typeface="Calibri" pitchFamily="34" charset="0"/>
              </a:rPr>
              <a:t>2s2p</a:t>
            </a:r>
          </a:p>
        </p:txBody>
      </p:sp>
      <p:sp>
        <p:nvSpPr>
          <p:cNvPr id="23576" name="TextBox 40"/>
          <p:cNvSpPr txBox="1">
            <a:spLocks noChangeArrowheads="1"/>
          </p:cNvSpPr>
          <p:nvPr/>
        </p:nvSpPr>
        <p:spPr bwMode="auto">
          <a:xfrm>
            <a:off x="1787525" y="2565401"/>
            <a:ext cx="482600" cy="461963"/>
          </a:xfrm>
          <a:prstGeom prst="rect">
            <a:avLst/>
          </a:prstGeom>
          <a:noFill/>
          <a:ln w="9525">
            <a:noFill/>
            <a:miter lim="800000"/>
            <a:headEnd/>
            <a:tailEnd/>
          </a:ln>
        </p:spPr>
        <p:txBody>
          <a:bodyPr wrap="none">
            <a:spAutoFit/>
          </a:bodyPr>
          <a:lstStyle/>
          <a:p>
            <a:pPr algn="ctr"/>
            <a:r>
              <a:rPr lang="en-GB" sz="1200">
                <a:latin typeface="Calibri" pitchFamily="34" charset="0"/>
              </a:rPr>
              <a:t>3</a:t>
            </a:r>
          </a:p>
          <a:p>
            <a:pPr algn="ctr"/>
            <a:r>
              <a:rPr lang="en-GB" sz="1200">
                <a:latin typeface="Calibri" pitchFamily="34" charset="0"/>
              </a:rPr>
              <a:t>3s3p</a:t>
            </a:r>
          </a:p>
        </p:txBody>
      </p:sp>
      <p:sp>
        <p:nvSpPr>
          <p:cNvPr id="23577" name="TextBox 41"/>
          <p:cNvSpPr txBox="1">
            <a:spLocks noChangeArrowheads="1"/>
          </p:cNvSpPr>
          <p:nvPr/>
        </p:nvSpPr>
        <p:spPr bwMode="auto">
          <a:xfrm>
            <a:off x="1685839" y="3068639"/>
            <a:ext cx="641522" cy="461665"/>
          </a:xfrm>
          <a:prstGeom prst="rect">
            <a:avLst/>
          </a:prstGeom>
          <a:noFill/>
          <a:ln w="9525">
            <a:noFill/>
            <a:miter lim="800000"/>
            <a:headEnd/>
            <a:tailEnd/>
          </a:ln>
        </p:spPr>
        <p:txBody>
          <a:bodyPr wrap="none">
            <a:spAutoFit/>
          </a:bodyPr>
          <a:lstStyle/>
          <a:p>
            <a:pPr algn="ctr"/>
            <a:r>
              <a:rPr lang="en-GB" sz="1200" dirty="0">
                <a:latin typeface="Calibri" pitchFamily="34" charset="0"/>
              </a:rPr>
              <a:t>4</a:t>
            </a:r>
          </a:p>
          <a:p>
            <a:pPr algn="ctr"/>
            <a:r>
              <a:rPr lang="en-GB" sz="1200" dirty="0" smtClean="0">
                <a:latin typeface="Calibri" pitchFamily="34" charset="0"/>
              </a:rPr>
              <a:t>4s3d4p</a:t>
            </a:r>
            <a:endParaRPr lang="en-GB" sz="1200" dirty="0">
              <a:latin typeface="Calibri" pitchFamily="34" charset="0"/>
            </a:endParaRPr>
          </a:p>
        </p:txBody>
      </p:sp>
      <p:sp>
        <p:nvSpPr>
          <p:cNvPr id="23578" name="TextBox 42"/>
          <p:cNvSpPr txBox="1">
            <a:spLocks noChangeArrowheads="1"/>
          </p:cNvSpPr>
          <p:nvPr/>
        </p:nvSpPr>
        <p:spPr bwMode="auto">
          <a:xfrm>
            <a:off x="1685925" y="3573463"/>
            <a:ext cx="641350" cy="461962"/>
          </a:xfrm>
          <a:prstGeom prst="rect">
            <a:avLst/>
          </a:prstGeom>
          <a:noFill/>
          <a:ln w="9525">
            <a:noFill/>
            <a:miter lim="800000"/>
            <a:headEnd/>
            <a:tailEnd/>
          </a:ln>
        </p:spPr>
        <p:txBody>
          <a:bodyPr wrap="none">
            <a:spAutoFit/>
          </a:bodyPr>
          <a:lstStyle/>
          <a:p>
            <a:pPr algn="ctr"/>
            <a:r>
              <a:rPr lang="en-GB" sz="1200">
                <a:latin typeface="Calibri" pitchFamily="34" charset="0"/>
              </a:rPr>
              <a:t>5</a:t>
            </a:r>
          </a:p>
          <a:p>
            <a:pPr algn="ctr"/>
            <a:r>
              <a:rPr lang="en-GB" sz="1200">
                <a:latin typeface="Calibri" pitchFamily="34" charset="0"/>
              </a:rPr>
              <a:t>5s4d5p</a:t>
            </a:r>
          </a:p>
        </p:txBody>
      </p:sp>
      <p:sp>
        <p:nvSpPr>
          <p:cNvPr id="23579" name="TextBox 43"/>
          <p:cNvSpPr txBox="1">
            <a:spLocks noChangeArrowheads="1"/>
          </p:cNvSpPr>
          <p:nvPr/>
        </p:nvSpPr>
        <p:spPr bwMode="auto">
          <a:xfrm>
            <a:off x="1858964" y="4057651"/>
            <a:ext cx="263525" cy="277813"/>
          </a:xfrm>
          <a:prstGeom prst="rect">
            <a:avLst/>
          </a:prstGeom>
          <a:noFill/>
          <a:ln w="9525">
            <a:noFill/>
            <a:miter lim="800000"/>
            <a:headEnd/>
            <a:tailEnd/>
          </a:ln>
        </p:spPr>
        <p:txBody>
          <a:bodyPr wrap="none">
            <a:spAutoFit/>
          </a:bodyPr>
          <a:lstStyle/>
          <a:p>
            <a:pPr algn="ctr"/>
            <a:r>
              <a:rPr lang="en-GB" sz="1200">
                <a:latin typeface="Calibri" pitchFamily="34" charset="0"/>
              </a:rPr>
              <a:t>6</a:t>
            </a:r>
          </a:p>
        </p:txBody>
      </p:sp>
      <p:cxnSp>
        <p:nvCxnSpPr>
          <p:cNvPr id="45" name="Straight Connector 44"/>
          <p:cNvCxnSpPr/>
          <p:nvPr/>
        </p:nvCxnSpPr>
        <p:spPr>
          <a:xfrm>
            <a:off x="1631950" y="981075"/>
            <a:ext cx="0" cy="41036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81" name="TextBox 45"/>
          <p:cNvSpPr txBox="1">
            <a:spLocks noChangeArrowheads="1"/>
          </p:cNvSpPr>
          <p:nvPr/>
        </p:nvSpPr>
        <p:spPr bwMode="auto">
          <a:xfrm>
            <a:off x="1693863" y="1125539"/>
            <a:ext cx="588962" cy="276225"/>
          </a:xfrm>
          <a:prstGeom prst="rect">
            <a:avLst/>
          </a:prstGeom>
          <a:noFill/>
          <a:ln w="9525">
            <a:noFill/>
            <a:miter lim="800000"/>
            <a:headEnd/>
            <a:tailEnd/>
          </a:ln>
        </p:spPr>
        <p:txBody>
          <a:bodyPr wrap="none">
            <a:spAutoFit/>
          </a:bodyPr>
          <a:lstStyle/>
          <a:p>
            <a:r>
              <a:rPr lang="en-GB" sz="1200">
                <a:latin typeface="Calibri" pitchFamily="34" charset="0"/>
              </a:rPr>
              <a:t>Period</a:t>
            </a:r>
          </a:p>
        </p:txBody>
      </p:sp>
      <p:sp>
        <p:nvSpPr>
          <p:cNvPr id="23582" name="TextBox 47"/>
          <p:cNvSpPr txBox="1">
            <a:spLocks noChangeArrowheads="1"/>
          </p:cNvSpPr>
          <p:nvPr/>
        </p:nvSpPr>
        <p:spPr bwMode="auto">
          <a:xfrm>
            <a:off x="5713414" y="984251"/>
            <a:ext cx="574675" cy="276225"/>
          </a:xfrm>
          <a:prstGeom prst="rect">
            <a:avLst/>
          </a:prstGeom>
          <a:noFill/>
          <a:ln w="9525">
            <a:noFill/>
            <a:miter lim="800000"/>
            <a:headEnd/>
            <a:tailEnd/>
          </a:ln>
        </p:spPr>
        <p:txBody>
          <a:bodyPr wrap="none">
            <a:spAutoFit/>
          </a:bodyPr>
          <a:lstStyle/>
          <a:p>
            <a:r>
              <a:rPr lang="en-GB" sz="1200">
                <a:latin typeface="Calibri" pitchFamily="34" charset="0"/>
              </a:rPr>
              <a:t>Group</a:t>
            </a:r>
          </a:p>
        </p:txBody>
      </p:sp>
      <p:cxnSp>
        <p:nvCxnSpPr>
          <p:cNvPr id="49" name="Straight Connector 48"/>
          <p:cNvCxnSpPr/>
          <p:nvPr/>
        </p:nvCxnSpPr>
        <p:spPr>
          <a:xfrm>
            <a:off x="2351088" y="1268413"/>
            <a:ext cx="777716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1631950" y="981075"/>
            <a:ext cx="84963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85" name="TextBox 57"/>
          <p:cNvSpPr txBox="1">
            <a:spLocks noChangeArrowheads="1"/>
          </p:cNvSpPr>
          <p:nvPr/>
        </p:nvSpPr>
        <p:spPr bwMode="auto">
          <a:xfrm>
            <a:off x="2808288" y="1268413"/>
            <a:ext cx="334962"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IIa</a:t>
            </a:r>
          </a:p>
        </p:txBody>
      </p:sp>
      <p:sp>
        <p:nvSpPr>
          <p:cNvPr id="23586" name="TextBox 59"/>
          <p:cNvSpPr txBox="1">
            <a:spLocks noChangeArrowheads="1"/>
          </p:cNvSpPr>
          <p:nvPr/>
        </p:nvSpPr>
        <p:spPr bwMode="auto">
          <a:xfrm>
            <a:off x="2825751" y="2060576"/>
            <a:ext cx="373063" cy="492125"/>
          </a:xfrm>
          <a:prstGeom prst="rect">
            <a:avLst/>
          </a:prstGeom>
          <a:noFill/>
          <a:ln w="9525">
            <a:noFill/>
            <a:miter lim="800000"/>
            <a:headEnd/>
            <a:tailEnd/>
          </a:ln>
        </p:spPr>
        <p:txBody>
          <a:bodyPr wrap="none">
            <a:spAutoFit/>
          </a:bodyPr>
          <a:lstStyle/>
          <a:p>
            <a:pPr algn="ctr"/>
            <a:r>
              <a:rPr lang="en-GB" sz="1200">
                <a:latin typeface="Calibri" pitchFamily="34" charset="0"/>
              </a:rPr>
              <a:t>4</a:t>
            </a:r>
          </a:p>
          <a:p>
            <a:pPr algn="ctr"/>
            <a:r>
              <a:rPr lang="en-GB" sz="1400" b="1">
                <a:latin typeface="Calibri" pitchFamily="34" charset="0"/>
              </a:rPr>
              <a:t>Be</a:t>
            </a:r>
          </a:p>
        </p:txBody>
      </p:sp>
      <p:sp>
        <p:nvSpPr>
          <p:cNvPr id="23587" name="TextBox 60"/>
          <p:cNvSpPr txBox="1">
            <a:spLocks noChangeArrowheads="1"/>
          </p:cNvSpPr>
          <p:nvPr/>
        </p:nvSpPr>
        <p:spPr bwMode="auto">
          <a:xfrm>
            <a:off x="2792413" y="2565401"/>
            <a:ext cx="423862" cy="492125"/>
          </a:xfrm>
          <a:prstGeom prst="rect">
            <a:avLst/>
          </a:prstGeom>
          <a:noFill/>
          <a:ln w="9525">
            <a:noFill/>
            <a:miter lim="800000"/>
            <a:headEnd/>
            <a:tailEnd/>
          </a:ln>
        </p:spPr>
        <p:txBody>
          <a:bodyPr wrap="none">
            <a:spAutoFit/>
          </a:bodyPr>
          <a:lstStyle/>
          <a:p>
            <a:pPr algn="ctr"/>
            <a:r>
              <a:rPr lang="en-GB" sz="1200">
                <a:latin typeface="Calibri" pitchFamily="34" charset="0"/>
              </a:rPr>
              <a:t>12</a:t>
            </a:r>
          </a:p>
          <a:p>
            <a:pPr algn="ctr"/>
            <a:r>
              <a:rPr lang="en-GB" sz="1400" b="1">
                <a:solidFill>
                  <a:srgbClr val="FF0000"/>
                </a:solidFill>
                <a:latin typeface="Calibri" pitchFamily="34" charset="0"/>
              </a:rPr>
              <a:t>Mg</a:t>
            </a:r>
          </a:p>
        </p:txBody>
      </p:sp>
      <p:sp>
        <p:nvSpPr>
          <p:cNvPr id="23588" name="TextBox 61"/>
          <p:cNvSpPr txBox="1">
            <a:spLocks noChangeArrowheads="1"/>
          </p:cNvSpPr>
          <p:nvPr/>
        </p:nvSpPr>
        <p:spPr bwMode="auto">
          <a:xfrm>
            <a:off x="2814638" y="3068639"/>
            <a:ext cx="366712" cy="492125"/>
          </a:xfrm>
          <a:prstGeom prst="rect">
            <a:avLst/>
          </a:prstGeom>
          <a:noFill/>
          <a:ln w="9525">
            <a:noFill/>
            <a:miter lim="800000"/>
            <a:headEnd/>
            <a:tailEnd/>
          </a:ln>
        </p:spPr>
        <p:txBody>
          <a:bodyPr wrap="none">
            <a:spAutoFit/>
          </a:bodyPr>
          <a:lstStyle/>
          <a:p>
            <a:pPr algn="ctr"/>
            <a:r>
              <a:rPr lang="en-GB" sz="1200">
                <a:latin typeface="Calibri" pitchFamily="34" charset="0"/>
              </a:rPr>
              <a:t>20</a:t>
            </a:r>
          </a:p>
          <a:p>
            <a:pPr algn="ctr"/>
            <a:r>
              <a:rPr lang="en-GB" sz="1400" b="1">
                <a:latin typeface="Calibri" pitchFamily="34" charset="0"/>
              </a:rPr>
              <a:t>Ca</a:t>
            </a:r>
          </a:p>
        </p:txBody>
      </p:sp>
      <p:sp>
        <p:nvSpPr>
          <p:cNvPr id="23589" name="TextBox 62"/>
          <p:cNvSpPr txBox="1">
            <a:spLocks noChangeArrowheads="1"/>
          </p:cNvSpPr>
          <p:nvPr/>
        </p:nvSpPr>
        <p:spPr bwMode="auto">
          <a:xfrm>
            <a:off x="2822576" y="3573464"/>
            <a:ext cx="341313" cy="492125"/>
          </a:xfrm>
          <a:prstGeom prst="rect">
            <a:avLst/>
          </a:prstGeom>
          <a:noFill/>
          <a:ln w="9525">
            <a:noFill/>
            <a:miter lim="800000"/>
            <a:headEnd/>
            <a:tailEnd/>
          </a:ln>
        </p:spPr>
        <p:txBody>
          <a:bodyPr wrap="none">
            <a:spAutoFit/>
          </a:bodyPr>
          <a:lstStyle/>
          <a:p>
            <a:pPr algn="ctr"/>
            <a:r>
              <a:rPr lang="en-GB" sz="1200">
                <a:latin typeface="Calibri" pitchFamily="34" charset="0"/>
              </a:rPr>
              <a:t>38</a:t>
            </a:r>
          </a:p>
          <a:p>
            <a:pPr algn="ctr"/>
            <a:r>
              <a:rPr lang="en-GB" sz="1400" b="1">
                <a:latin typeface="Calibri" pitchFamily="34" charset="0"/>
              </a:rPr>
              <a:t>Sr</a:t>
            </a:r>
          </a:p>
        </p:txBody>
      </p:sp>
      <p:sp>
        <p:nvSpPr>
          <p:cNvPr id="23590" name="TextBox 63"/>
          <p:cNvSpPr txBox="1">
            <a:spLocks noChangeArrowheads="1"/>
          </p:cNvSpPr>
          <p:nvPr/>
        </p:nvSpPr>
        <p:spPr bwMode="auto">
          <a:xfrm>
            <a:off x="2811463" y="4076701"/>
            <a:ext cx="373062" cy="492125"/>
          </a:xfrm>
          <a:prstGeom prst="rect">
            <a:avLst/>
          </a:prstGeom>
          <a:noFill/>
          <a:ln w="9525">
            <a:noFill/>
            <a:miter lim="800000"/>
            <a:headEnd/>
            <a:tailEnd/>
          </a:ln>
        </p:spPr>
        <p:txBody>
          <a:bodyPr wrap="none">
            <a:spAutoFit/>
          </a:bodyPr>
          <a:lstStyle/>
          <a:p>
            <a:pPr algn="ctr"/>
            <a:r>
              <a:rPr lang="en-GB" sz="1200">
                <a:latin typeface="Calibri" pitchFamily="34" charset="0"/>
              </a:rPr>
              <a:t>56</a:t>
            </a:r>
          </a:p>
          <a:p>
            <a:pPr algn="ctr"/>
            <a:r>
              <a:rPr lang="en-GB" sz="1400" b="1">
                <a:latin typeface="Calibri" pitchFamily="34" charset="0"/>
              </a:rPr>
              <a:t>Ba</a:t>
            </a:r>
          </a:p>
        </p:txBody>
      </p:sp>
      <p:sp>
        <p:nvSpPr>
          <p:cNvPr id="23591" name="TextBox 64"/>
          <p:cNvSpPr txBox="1">
            <a:spLocks noChangeArrowheads="1"/>
          </p:cNvSpPr>
          <p:nvPr/>
        </p:nvSpPr>
        <p:spPr bwMode="auto">
          <a:xfrm>
            <a:off x="2811463" y="4581526"/>
            <a:ext cx="373062" cy="492125"/>
          </a:xfrm>
          <a:prstGeom prst="rect">
            <a:avLst/>
          </a:prstGeom>
          <a:noFill/>
          <a:ln w="9525">
            <a:noFill/>
            <a:miter lim="800000"/>
            <a:headEnd/>
            <a:tailEnd/>
          </a:ln>
        </p:spPr>
        <p:txBody>
          <a:bodyPr wrap="none">
            <a:spAutoFit/>
          </a:bodyPr>
          <a:lstStyle/>
          <a:p>
            <a:pPr algn="ctr"/>
            <a:r>
              <a:rPr lang="en-GB" sz="1200">
                <a:latin typeface="Calibri" pitchFamily="34" charset="0"/>
              </a:rPr>
              <a:t>88</a:t>
            </a:r>
          </a:p>
          <a:p>
            <a:pPr algn="ctr"/>
            <a:r>
              <a:rPr lang="en-GB" sz="1400" b="1">
                <a:latin typeface="Calibri" pitchFamily="34" charset="0"/>
              </a:rPr>
              <a:t>Ra</a:t>
            </a:r>
          </a:p>
        </p:txBody>
      </p:sp>
      <p:sp>
        <p:nvSpPr>
          <p:cNvPr id="23592" name="TextBox 66"/>
          <p:cNvSpPr txBox="1">
            <a:spLocks noChangeArrowheads="1"/>
          </p:cNvSpPr>
          <p:nvPr/>
        </p:nvSpPr>
        <p:spPr bwMode="auto">
          <a:xfrm>
            <a:off x="5880101" y="1268413"/>
            <a:ext cx="385763"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VIII</a:t>
            </a:r>
          </a:p>
        </p:txBody>
      </p:sp>
      <p:cxnSp>
        <p:nvCxnSpPr>
          <p:cNvPr id="77" name="Straight Connector 76"/>
          <p:cNvCxnSpPr/>
          <p:nvPr/>
        </p:nvCxnSpPr>
        <p:spPr>
          <a:xfrm>
            <a:off x="3216275" y="2060575"/>
            <a:ext cx="0" cy="3024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648075" y="3068639"/>
            <a:ext cx="0" cy="20161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595" name="TextBox 78"/>
          <p:cNvSpPr txBox="1">
            <a:spLocks noChangeArrowheads="1"/>
          </p:cNvSpPr>
          <p:nvPr/>
        </p:nvSpPr>
        <p:spPr bwMode="auto">
          <a:xfrm>
            <a:off x="3287713" y="1268413"/>
            <a:ext cx="373062"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IIIa</a:t>
            </a:r>
          </a:p>
        </p:txBody>
      </p:sp>
      <p:sp>
        <p:nvSpPr>
          <p:cNvPr id="23596" name="TextBox 82"/>
          <p:cNvSpPr txBox="1">
            <a:spLocks noChangeArrowheads="1"/>
          </p:cNvSpPr>
          <p:nvPr/>
        </p:nvSpPr>
        <p:spPr bwMode="auto">
          <a:xfrm>
            <a:off x="3270011" y="3068639"/>
            <a:ext cx="344966" cy="492443"/>
          </a:xfrm>
          <a:prstGeom prst="rect">
            <a:avLst/>
          </a:prstGeom>
          <a:noFill/>
          <a:ln w="9525">
            <a:noFill/>
            <a:miter lim="800000"/>
            <a:headEnd/>
            <a:tailEnd/>
          </a:ln>
        </p:spPr>
        <p:txBody>
          <a:bodyPr wrap="none">
            <a:spAutoFit/>
          </a:bodyPr>
          <a:lstStyle/>
          <a:p>
            <a:pPr algn="ctr"/>
            <a:r>
              <a:rPr lang="en-GB" sz="1200">
                <a:latin typeface="Calibri" pitchFamily="34" charset="0"/>
              </a:rPr>
              <a:t>21</a:t>
            </a:r>
          </a:p>
          <a:p>
            <a:pPr algn="ctr"/>
            <a:r>
              <a:rPr lang="en-GB" sz="1400" b="1">
                <a:latin typeface="Calibri" pitchFamily="34" charset="0"/>
              </a:rPr>
              <a:t>Sc</a:t>
            </a:r>
          </a:p>
        </p:txBody>
      </p:sp>
      <p:sp>
        <p:nvSpPr>
          <p:cNvPr id="23597" name="TextBox 83"/>
          <p:cNvSpPr txBox="1">
            <a:spLocks noChangeArrowheads="1"/>
          </p:cNvSpPr>
          <p:nvPr/>
        </p:nvSpPr>
        <p:spPr bwMode="auto">
          <a:xfrm>
            <a:off x="3292475" y="3573464"/>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39</a:t>
            </a:r>
          </a:p>
          <a:p>
            <a:pPr algn="ctr"/>
            <a:r>
              <a:rPr lang="en-GB" sz="1400" b="1">
                <a:latin typeface="Calibri" pitchFamily="34" charset="0"/>
              </a:rPr>
              <a:t>Y</a:t>
            </a:r>
          </a:p>
        </p:txBody>
      </p:sp>
      <p:sp>
        <p:nvSpPr>
          <p:cNvPr id="23598" name="TextBox 84"/>
          <p:cNvSpPr txBox="1">
            <a:spLocks noChangeArrowheads="1"/>
          </p:cNvSpPr>
          <p:nvPr/>
        </p:nvSpPr>
        <p:spPr bwMode="auto">
          <a:xfrm>
            <a:off x="3216276" y="4076701"/>
            <a:ext cx="474663" cy="492443"/>
          </a:xfrm>
          <a:prstGeom prst="rect">
            <a:avLst/>
          </a:prstGeom>
          <a:noFill/>
          <a:ln w="9525">
            <a:noFill/>
            <a:miter lim="800000"/>
            <a:headEnd/>
            <a:tailEnd/>
          </a:ln>
        </p:spPr>
        <p:txBody>
          <a:bodyPr>
            <a:spAutoFit/>
          </a:bodyPr>
          <a:lstStyle/>
          <a:p>
            <a:pPr algn="ctr"/>
            <a:r>
              <a:rPr lang="en-GB" sz="1200">
                <a:latin typeface="Calibri" pitchFamily="34" charset="0"/>
              </a:rPr>
              <a:t>57*</a:t>
            </a:r>
          </a:p>
          <a:p>
            <a:pPr algn="ctr"/>
            <a:r>
              <a:rPr lang="en-GB" sz="1400" b="1">
                <a:latin typeface="Calibri" pitchFamily="34" charset="0"/>
              </a:rPr>
              <a:t>La</a:t>
            </a:r>
          </a:p>
        </p:txBody>
      </p:sp>
      <p:sp>
        <p:nvSpPr>
          <p:cNvPr id="23599" name="TextBox 85"/>
          <p:cNvSpPr txBox="1">
            <a:spLocks noChangeArrowheads="1"/>
          </p:cNvSpPr>
          <p:nvPr/>
        </p:nvSpPr>
        <p:spPr bwMode="auto">
          <a:xfrm>
            <a:off x="3216275" y="4581526"/>
            <a:ext cx="495300" cy="492125"/>
          </a:xfrm>
          <a:prstGeom prst="rect">
            <a:avLst/>
          </a:prstGeom>
          <a:noFill/>
          <a:ln w="9525">
            <a:noFill/>
            <a:miter lim="800000"/>
            <a:headEnd/>
            <a:tailEnd/>
          </a:ln>
        </p:spPr>
        <p:txBody>
          <a:bodyPr wrap="none">
            <a:spAutoFit/>
          </a:bodyPr>
          <a:lstStyle/>
          <a:p>
            <a:pPr algn="ctr"/>
            <a:r>
              <a:rPr lang="en-GB" sz="1200">
                <a:latin typeface="Calibri" pitchFamily="34" charset="0"/>
              </a:rPr>
              <a:t>89**</a:t>
            </a:r>
          </a:p>
          <a:p>
            <a:pPr algn="ctr"/>
            <a:r>
              <a:rPr lang="en-GB" sz="1400" b="1">
                <a:latin typeface="Calibri" pitchFamily="34" charset="0"/>
              </a:rPr>
              <a:t>Ac</a:t>
            </a:r>
          </a:p>
        </p:txBody>
      </p:sp>
      <p:cxnSp>
        <p:nvCxnSpPr>
          <p:cNvPr id="87" name="Straight Connector 86"/>
          <p:cNvCxnSpPr/>
          <p:nvPr/>
        </p:nvCxnSpPr>
        <p:spPr>
          <a:xfrm>
            <a:off x="4079875" y="3068639"/>
            <a:ext cx="0" cy="151288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01" name="TextBox 87"/>
          <p:cNvSpPr txBox="1">
            <a:spLocks noChangeArrowheads="1"/>
          </p:cNvSpPr>
          <p:nvPr/>
        </p:nvSpPr>
        <p:spPr bwMode="auto">
          <a:xfrm>
            <a:off x="3648075" y="1268413"/>
            <a:ext cx="374650"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IVa</a:t>
            </a:r>
          </a:p>
        </p:txBody>
      </p:sp>
      <p:sp>
        <p:nvSpPr>
          <p:cNvPr id="23602" name="TextBox 91"/>
          <p:cNvSpPr txBox="1">
            <a:spLocks noChangeArrowheads="1"/>
          </p:cNvSpPr>
          <p:nvPr/>
        </p:nvSpPr>
        <p:spPr bwMode="auto">
          <a:xfrm>
            <a:off x="3724276" y="3068639"/>
            <a:ext cx="341313" cy="492125"/>
          </a:xfrm>
          <a:prstGeom prst="rect">
            <a:avLst/>
          </a:prstGeom>
          <a:noFill/>
          <a:ln w="9525">
            <a:noFill/>
            <a:miter lim="800000"/>
            <a:headEnd/>
            <a:tailEnd/>
          </a:ln>
        </p:spPr>
        <p:txBody>
          <a:bodyPr wrap="none">
            <a:spAutoFit/>
          </a:bodyPr>
          <a:lstStyle/>
          <a:p>
            <a:pPr algn="ctr"/>
            <a:r>
              <a:rPr lang="en-GB" sz="1200">
                <a:latin typeface="Calibri" pitchFamily="34" charset="0"/>
              </a:rPr>
              <a:t>22</a:t>
            </a:r>
          </a:p>
          <a:p>
            <a:pPr algn="ctr"/>
            <a:r>
              <a:rPr lang="en-GB" sz="1400" b="1">
                <a:solidFill>
                  <a:srgbClr val="FF0000"/>
                </a:solidFill>
                <a:latin typeface="Calibri" pitchFamily="34" charset="0"/>
              </a:rPr>
              <a:t>Ti</a:t>
            </a:r>
          </a:p>
        </p:txBody>
      </p:sp>
      <p:sp>
        <p:nvSpPr>
          <p:cNvPr id="23603" name="TextBox 92"/>
          <p:cNvSpPr txBox="1">
            <a:spLocks noChangeArrowheads="1"/>
          </p:cNvSpPr>
          <p:nvPr/>
        </p:nvSpPr>
        <p:spPr bwMode="auto">
          <a:xfrm>
            <a:off x="3719513" y="3573464"/>
            <a:ext cx="341312" cy="492125"/>
          </a:xfrm>
          <a:prstGeom prst="rect">
            <a:avLst/>
          </a:prstGeom>
          <a:noFill/>
          <a:ln w="9525">
            <a:noFill/>
            <a:miter lim="800000"/>
            <a:headEnd/>
            <a:tailEnd/>
          </a:ln>
        </p:spPr>
        <p:txBody>
          <a:bodyPr wrap="none">
            <a:spAutoFit/>
          </a:bodyPr>
          <a:lstStyle/>
          <a:p>
            <a:pPr algn="ctr"/>
            <a:r>
              <a:rPr lang="en-GB" sz="1200">
                <a:latin typeface="Calibri" pitchFamily="34" charset="0"/>
              </a:rPr>
              <a:t>40</a:t>
            </a:r>
          </a:p>
          <a:p>
            <a:pPr algn="ctr"/>
            <a:r>
              <a:rPr lang="en-GB" sz="1400" b="1">
                <a:latin typeface="Calibri" pitchFamily="34" charset="0"/>
              </a:rPr>
              <a:t>Zr</a:t>
            </a:r>
          </a:p>
        </p:txBody>
      </p:sp>
      <p:sp>
        <p:nvSpPr>
          <p:cNvPr id="23604" name="TextBox 93"/>
          <p:cNvSpPr txBox="1">
            <a:spLocks noChangeArrowheads="1"/>
          </p:cNvSpPr>
          <p:nvPr/>
        </p:nvSpPr>
        <p:spPr bwMode="auto">
          <a:xfrm>
            <a:off x="3717640" y="4076701"/>
            <a:ext cx="354584" cy="492443"/>
          </a:xfrm>
          <a:prstGeom prst="rect">
            <a:avLst/>
          </a:prstGeom>
          <a:noFill/>
          <a:ln w="9525">
            <a:noFill/>
            <a:miter lim="800000"/>
            <a:headEnd/>
            <a:tailEnd/>
          </a:ln>
        </p:spPr>
        <p:txBody>
          <a:bodyPr wrap="none">
            <a:spAutoFit/>
          </a:bodyPr>
          <a:lstStyle/>
          <a:p>
            <a:pPr algn="ctr"/>
            <a:r>
              <a:rPr lang="en-GB" sz="1200">
                <a:latin typeface="Calibri" pitchFamily="34" charset="0"/>
              </a:rPr>
              <a:t>72</a:t>
            </a:r>
          </a:p>
          <a:p>
            <a:pPr algn="ctr"/>
            <a:r>
              <a:rPr lang="en-GB" sz="1400" b="1">
                <a:latin typeface="Calibri" pitchFamily="34" charset="0"/>
              </a:rPr>
              <a:t>Hf</a:t>
            </a:r>
          </a:p>
        </p:txBody>
      </p:sp>
      <p:cxnSp>
        <p:nvCxnSpPr>
          <p:cNvPr id="96" name="Straight Connector 95"/>
          <p:cNvCxnSpPr/>
          <p:nvPr/>
        </p:nvCxnSpPr>
        <p:spPr>
          <a:xfrm>
            <a:off x="4511675" y="3060701"/>
            <a:ext cx="0" cy="15208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06" name="TextBox 99"/>
          <p:cNvSpPr txBox="1">
            <a:spLocks noChangeArrowheads="1"/>
          </p:cNvSpPr>
          <p:nvPr/>
        </p:nvSpPr>
        <p:spPr bwMode="auto">
          <a:xfrm>
            <a:off x="4167188" y="3068639"/>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23</a:t>
            </a:r>
          </a:p>
          <a:p>
            <a:pPr algn="ctr"/>
            <a:r>
              <a:rPr lang="en-GB" sz="1400" b="1">
                <a:latin typeface="Calibri" pitchFamily="34" charset="0"/>
              </a:rPr>
              <a:t>V</a:t>
            </a:r>
          </a:p>
        </p:txBody>
      </p:sp>
      <p:sp>
        <p:nvSpPr>
          <p:cNvPr id="23607" name="TextBox 100"/>
          <p:cNvSpPr txBox="1">
            <a:spLocks noChangeArrowheads="1"/>
          </p:cNvSpPr>
          <p:nvPr/>
        </p:nvSpPr>
        <p:spPr bwMode="auto">
          <a:xfrm>
            <a:off x="4133850" y="3576639"/>
            <a:ext cx="400050" cy="492125"/>
          </a:xfrm>
          <a:prstGeom prst="rect">
            <a:avLst/>
          </a:prstGeom>
          <a:noFill/>
          <a:ln w="9525">
            <a:noFill/>
            <a:miter lim="800000"/>
            <a:headEnd/>
            <a:tailEnd/>
          </a:ln>
        </p:spPr>
        <p:txBody>
          <a:bodyPr wrap="none">
            <a:spAutoFit/>
          </a:bodyPr>
          <a:lstStyle/>
          <a:p>
            <a:pPr algn="ctr"/>
            <a:r>
              <a:rPr lang="en-GB" sz="1200">
                <a:latin typeface="Calibri" pitchFamily="34" charset="0"/>
              </a:rPr>
              <a:t>41</a:t>
            </a:r>
          </a:p>
          <a:p>
            <a:pPr algn="ctr"/>
            <a:r>
              <a:rPr lang="en-GB" sz="1400" b="1">
                <a:latin typeface="Calibri" pitchFamily="34" charset="0"/>
              </a:rPr>
              <a:t>Nb</a:t>
            </a:r>
          </a:p>
        </p:txBody>
      </p:sp>
      <p:sp>
        <p:nvSpPr>
          <p:cNvPr id="23608" name="TextBox 101"/>
          <p:cNvSpPr txBox="1">
            <a:spLocks noChangeArrowheads="1"/>
          </p:cNvSpPr>
          <p:nvPr/>
        </p:nvSpPr>
        <p:spPr bwMode="auto">
          <a:xfrm>
            <a:off x="4165601" y="4070351"/>
            <a:ext cx="346075" cy="492125"/>
          </a:xfrm>
          <a:prstGeom prst="rect">
            <a:avLst/>
          </a:prstGeom>
          <a:noFill/>
          <a:ln w="9525">
            <a:noFill/>
            <a:miter lim="800000"/>
            <a:headEnd/>
            <a:tailEnd/>
          </a:ln>
        </p:spPr>
        <p:txBody>
          <a:bodyPr wrap="none">
            <a:spAutoFit/>
          </a:bodyPr>
          <a:lstStyle/>
          <a:p>
            <a:pPr algn="ctr"/>
            <a:r>
              <a:rPr lang="en-GB" sz="1200">
                <a:latin typeface="Calibri" pitchFamily="34" charset="0"/>
              </a:rPr>
              <a:t>73</a:t>
            </a:r>
          </a:p>
          <a:p>
            <a:pPr algn="ctr"/>
            <a:r>
              <a:rPr lang="en-GB" sz="1400" b="1">
                <a:latin typeface="Calibri" pitchFamily="34" charset="0"/>
              </a:rPr>
              <a:t>Ta</a:t>
            </a:r>
          </a:p>
        </p:txBody>
      </p:sp>
      <p:sp>
        <p:nvSpPr>
          <p:cNvPr id="23609" name="TextBox 102"/>
          <p:cNvSpPr txBox="1">
            <a:spLocks noChangeArrowheads="1"/>
          </p:cNvSpPr>
          <p:nvPr/>
        </p:nvSpPr>
        <p:spPr bwMode="auto">
          <a:xfrm>
            <a:off x="4151313" y="1268413"/>
            <a:ext cx="336550"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Va</a:t>
            </a:r>
          </a:p>
        </p:txBody>
      </p:sp>
      <p:cxnSp>
        <p:nvCxnSpPr>
          <p:cNvPr id="104" name="Straight Connector 103"/>
          <p:cNvCxnSpPr/>
          <p:nvPr/>
        </p:nvCxnSpPr>
        <p:spPr>
          <a:xfrm>
            <a:off x="4943475" y="3060701"/>
            <a:ext cx="0" cy="15208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11" name="TextBox 107"/>
          <p:cNvSpPr txBox="1">
            <a:spLocks noChangeArrowheads="1"/>
          </p:cNvSpPr>
          <p:nvPr/>
        </p:nvSpPr>
        <p:spPr bwMode="auto">
          <a:xfrm>
            <a:off x="4578350" y="3068639"/>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24</a:t>
            </a:r>
          </a:p>
          <a:p>
            <a:pPr algn="ctr"/>
            <a:r>
              <a:rPr lang="en-GB" sz="1400" b="1">
                <a:latin typeface="Calibri" pitchFamily="34" charset="0"/>
              </a:rPr>
              <a:t>Cr</a:t>
            </a:r>
          </a:p>
        </p:txBody>
      </p:sp>
      <p:sp>
        <p:nvSpPr>
          <p:cNvPr id="23612" name="TextBox 108"/>
          <p:cNvSpPr txBox="1">
            <a:spLocks noChangeArrowheads="1"/>
          </p:cNvSpPr>
          <p:nvPr/>
        </p:nvSpPr>
        <p:spPr bwMode="auto">
          <a:xfrm>
            <a:off x="4525963" y="3576639"/>
            <a:ext cx="438150" cy="492125"/>
          </a:xfrm>
          <a:prstGeom prst="rect">
            <a:avLst/>
          </a:prstGeom>
          <a:noFill/>
          <a:ln w="9525">
            <a:noFill/>
            <a:miter lim="800000"/>
            <a:headEnd/>
            <a:tailEnd/>
          </a:ln>
        </p:spPr>
        <p:txBody>
          <a:bodyPr wrap="none">
            <a:spAutoFit/>
          </a:bodyPr>
          <a:lstStyle/>
          <a:p>
            <a:pPr algn="ctr"/>
            <a:r>
              <a:rPr lang="en-GB" sz="1200">
                <a:latin typeface="Calibri" pitchFamily="34" charset="0"/>
              </a:rPr>
              <a:t>42</a:t>
            </a:r>
          </a:p>
          <a:p>
            <a:pPr algn="ctr"/>
            <a:r>
              <a:rPr lang="en-GB" sz="1400" b="1">
                <a:latin typeface="Calibri" pitchFamily="34" charset="0"/>
              </a:rPr>
              <a:t>Mo</a:t>
            </a:r>
          </a:p>
        </p:txBody>
      </p:sp>
      <p:sp>
        <p:nvSpPr>
          <p:cNvPr id="23613" name="TextBox 109"/>
          <p:cNvSpPr txBox="1">
            <a:spLocks noChangeArrowheads="1"/>
          </p:cNvSpPr>
          <p:nvPr/>
        </p:nvSpPr>
        <p:spPr bwMode="auto">
          <a:xfrm>
            <a:off x="4576764" y="4070351"/>
            <a:ext cx="346075" cy="492125"/>
          </a:xfrm>
          <a:prstGeom prst="rect">
            <a:avLst/>
          </a:prstGeom>
          <a:noFill/>
          <a:ln w="9525">
            <a:noFill/>
            <a:miter lim="800000"/>
            <a:headEnd/>
            <a:tailEnd/>
          </a:ln>
        </p:spPr>
        <p:txBody>
          <a:bodyPr wrap="none">
            <a:spAutoFit/>
          </a:bodyPr>
          <a:lstStyle/>
          <a:p>
            <a:pPr algn="ctr"/>
            <a:r>
              <a:rPr lang="en-GB" sz="1200">
                <a:latin typeface="Calibri" pitchFamily="34" charset="0"/>
              </a:rPr>
              <a:t>74</a:t>
            </a:r>
          </a:p>
          <a:p>
            <a:pPr algn="ctr"/>
            <a:r>
              <a:rPr lang="en-GB" sz="1400" b="1">
                <a:latin typeface="Calibri" pitchFamily="34" charset="0"/>
              </a:rPr>
              <a:t>W</a:t>
            </a:r>
          </a:p>
        </p:txBody>
      </p:sp>
      <p:sp>
        <p:nvSpPr>
          <p:cNvPr id="23614" name="TextBox 110"/>
          <p:cNvSpPr txBox="1">
            <a:spLocks noChangeArrowheads="1"/>
          </p:cNvSpPr>
          <p:nvPr/>
        </p:nvSpPr>
        <p:spPr bwMode="auto">
          <a:xfrm>
            <a:off x="4546600" y="1268413"/>
            <a:ext cx="382588"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VIa</a:t>
            </a:r>
          </a:p>
        </p:txBody>
      </p:sp>
      <p:cxnSp>
        <p:nvCxnSpPr>
          <p:cNvPr id="112" name="Straight Connector 111"/>
          <p:cNvCxnSpPr/>
          <p:nvPr/>
        </p:nvCxnSpPr>
        <p:spPr>
          <a:xfrm>
            <a:off x="5375275" y="3068639"/>
            <a:ext cx="0" cy="151288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16" name="TextBox 113"/>
          <p:cNvSpPr txBox="1">
            <a:spLocks noChangeArrowheads="1"/>
          </p:cNvSpPr>
          <p:nvPr/>
        </p:nvSpPr>
        <p:spPr bwMode="auto">
          <a:xfrm>
            <a:off x="4954589" y="1268413"/>
            <a:ext cx="420687"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VIIa</a:t>
            </a:r>
          </a:p>
        </p:txBody>
      </p:sp>
      <p:sp>
        <p:nvSpPr>
          <p:cNvPr id="23617" name="TextBox 114"/>
          <p:cNvSpPr txBox="1">
            <a:spLocks noChangeArrowheads="1"/>
          </p:cNvSpPr>
          <p:nvPr/>
        </p:nvSpPr>
        <p:spPr bwMode="auto">
          <a:xfrm>
            <a:off x="4933951" y="3068639"/>
            <a:ext cx="436563" cy="492125"/>
          </a:xfrm>
          <a:prstGeom prst="rect">
            <a:avLst/>
          </a:prstGeom>
          <a:noFill/>
          <a:ln w="9525">
            <a:noFill/>
            <a:miter lim="800000"/>
            <a:headEnd/>
            <a:tailEnd/>
          </a:ln>
        </p:spPr>
        <p:txBody>
          <a:bodyPr wrap="none">
            <a:spAutoFit/>
          </a:bodyPr>
          <a:lstStyle/>
          <a:p>
            <a:pPr algn="ctr"/>
            <a:r>
              <a:rPr lang="en-GB" sz="1200">
                <a:latin typeface="Calibri" pitchFamily="34" charset="0"/>
              </a:rPr>
              <a:t>25</a:t>
            </a:r>
          </a:p>
          <a:p>
            <a:pPr algn="ctr"/>
            <a:r>
              <a:rPr lang="en-GB" sz="1400" b="1">
                <a:latin typeface="Calibri" pitchFamily="34" charset="0"/>
              </a:rPr>
              <a:t>Mn</a:t>
            </a:r>
          </a:p>
        </p:txBody>
      </p:sp>
      <p:sp>
        <p:nvSpPr>
          <p:cNvPr id="23618" name="TextBox 115"/>
          <p:cNvSpPr txBox="1">
            <a:spLocks noChangeArrowheads="1"/>
          </p:cNvSpPr>
          <p:nvPr/>
        </p:nvSpPr>
        <p:spPr bwMode="auto">
          <a:xfrm>
            <a:off x="4976813" y="3576639"/>
            <a:ext cx="341312" cy="492125"/>
          </a:xfrm>
          <a:prstGeom prst="rect">
            <a:avLst/>
          </a:prstGeom>
          <a:noFill/>
          <a:ln w="9525">
            <a:noFill/>
            <a:miter lim="800000"/>
            <a:headEnd/>
            <a:tailEnd/>
          </a:ln>
        </p:spPr>
        <p:txBody>
          <a:bodyPr wrap="none">
            <a:spAutoFit/>
          </a:bodyPr>
          <a:lstStyle/>
          <a:p>
            <a:pPr algn="ctr"/>
            <a:r>
              <a:rPr lang="en-GB" sz="1200">
                <a:latin typeface="Calibri" pitchFamily="34" charset="0"/>
              </a:rPr>
              <a:t>43</a:t>
            </a:r>
          </a:p>
          <a:p>
            <a:pPr algn="ctr"/>
            <a:r>
              <a:rPr lang="en-GB" sz="1400" b="1">
                <a:latin typeface="Calibri" pitchFamily="34" charset="0"/>
              </a:rPr>
              <a:t>Tc</a:t>
            </a:r>
          </a:p>
        </p:txBody>
      </p:sp>
      <p:sp>
        <p:nvSpPr>
          <p:cNvPr id="23619" name="TextBox 116"/>
          <p:cNvSpPr txBox="1">
            <a:spLocks noChangeArrowheads="1"/>
          </p:cNvSpPr>
          <p:nvPr/>
        </p:nvSpPr>
        <p:spPr bwMode="auto">
          <a:xfrm>
            <a:off x="4965701" y="4070351"/>
            <a:ext cx="373063" cy="492125"/>
          </a:xfrm>
          <a:prstGeom prst="rect">
            <a:avLst/>
          </a:prstGeom>
          <a:noFill/>
          <a:ln w="9525">
            <a:noFill/>
            <a:miter lim="800000"/>
            <a:headEnd/>
            <a:tailEnd/>
          </a:ln>
        </p:spPr>
        <p:txBody>
          <a:bodyPr wrap="none">
            <a:spAutoFit/>
          </a:bodyPr>
          <a:lstStyle/>
          <a:p>
            <a:pPr algn="ctr"/>
            <a:r>
              <a:rPr lang="en-GB" sz="1200">
                <a:latin typeface="Calibri" pitchFamily="34" charset="0"/>
              </a:rPr>
              <a:t>75</a:t>
            </a:r>
          </a:p>
          <a:p>
            <a:pPr algn="ctr"/>
            <a:r>
              <a:rPr lang="en-GB" sz="1400" b="1">
                <a:latin typeface="Calibri" pitchFamily="34" charset="0"/>
              </a:rPr>
              <a:t>Re</a:t>
            </a:r>
          </a:p>
        </p:txBody>
      </p:sp>
      <p:cxnSp>
        <p:nvCxnSpPr>
          <p:cNvPr id="119" name="Straight Connector 118"/>
          <p:cNvCxnSpPr/>
          <p:nvPr/>
        </p:nvCxnSpPr>
        <p:spPr>
          <a:xfrm>
            <a:off x="5808663" y="3068639"/>
            <a:ext cx="0" cy="151288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21" name="TextBox 119"/>
          <p:cNvSpPr txBox="1">
            <a:spLocks noChangeArrowheads="1"/>
          </p:cNvSpPr>
          <p:nvPr/>
        </p:nvSpPr>
        <p:spPr bwMode="auto">
          <a:xfrm>
            <a:off x="5449888" y="3068639"/>
            <a:ext cx="354012" cy="492125"/>
          </a:xfrm>
          <a:prstGeom prst="rect">
            <a:avLst/>
          </a:prstGeom>
          <a:noFill/>
          <a:ln w="9525">
            <a:noFill/>
            <a:miter lim="800000"/>
            <a:headEnd/>
            <a:tailEnd/>
          </a:ln>
        </p:spPr>
        <p:txBody>
          <a:bodyPr wrap="none">
            <a:spAutoFit/>
          </a:bodyPr>
          <a:lstStyle/>
          <a:p>
            <a:pPr algn="ctr"/>
            <a:r>
              <a:rPr lang="en-GB" sz="1200">
                <a:latin typeface="Calibri" pitchFamily="34" charset="0"/>
              </a:rPr>
              <a:t>26</a:t>
            </a:r>
          </a:p>
          <a:p>
            <a:pPr algn="ctr"/>
            <a:r>
              <a:rPr lang="en-GB" sz="1400" b="1">
                <a:latin typeface="Calibri" pitchFamily="34" charset="0"/>
              </a:rPr>
              <a:t>Fe</a:t>
            </a:r>
          </a:p>
        </p:txBody>
      </p:sp>
      <p:sp>
        <p:nvSpPr>
          <p:cNvPr id="23622" name="TextBox 120"/>
          <p:cNvSpPr txBox="1">
            <a:spLocks noChangeArrowheads="1"/>
          </p:cNvSpPr>
          <p:nvPr/>
        </p:nvSpPr>
        <p:spPr bwMode="auto">
          <a:xfrm>
            <a:off x="5430839" y="3576639"/>
            <a:ext cx="382587" cy="492125"/>
          </a:xfrm>
          <a:prstGeom prst="rect">
            <a:avLst/>
          </a:prstGeom>
          <a:noFill/>
          <a:ln w="9525">
            <a:noFill/>
            <a:miter lim="800000"/>
            <a:headEnd/>
            <a:tailEnd/>
          </a:ln>
        </p:spPr>
        <p:txBody>
          <a:bodyPr wrap="none">
            <a:spAutoFit/>
          </a:bodyPr>
          <a:lstStyle/>
          <a:p>
            <a:pPr algn="ctr"/>
            <a:r>
              <a:rPr lang="en-GB" sz="1200">
                <a:latin typeface="Calibri" pitchFamily="34" charset="0"/>
              </a:rPr>
              <a:t>44</a:t>
            </a:r>
          </a:p>
          <a:p>
            <a:pPr algn="ctr"/>
            <a:r>
              <a:rPr lang="en-GB" sz="1400" b="1">
                <a:latin typeface="Calibri" pitchFamily="34" charset="0"/>
              </a:rPr>
              <a:t>Ru</a:t>
            </a:r>
          </a:p>
        </p:txBody>
      </p:sp>
      <p:sp>
        <p:nvSpPr>
          <p:cNvPr id="23623" name="TextBox 121"/>
          <p:cNvSpPr txBox="1">
            <a:spLocks noChangeArrowheads="1"/>
          </p:cNvSpPr>
          <p:nvPr/>
        </p:nvSpPr>
        <p:spPr bwMode="auto">
          <a:xfrm>
            <a:off x="5408613" y="4070351"/>
            <a:ext cx="379412" cy="492125"/>
          </a:xfrm>
          <a:prstGeom prst="rect">
            <a:avLst/>
          </a:prstGeom>
          <a:noFill/>
          <a:ln w="9525">
            <a:noFill/>
            <a:miter lim="800000"/>
            <a:headEnd/>
            <a:tailEnd/>
          </a:ln>
        </p:spPr>
        <p:txBody>
          <a:bodyPr wrap="none">
            <a:spAutoFit/>
          </a:bodyPr>
          <a:lstStyle/>
          <a:p>
            <a:pPr algn="ctr"/>
            <a:r>
              <a:rPr lang="en-GB" sz="1200">
                <a:latin typeface="Calibri" pitchFamily="34" charset="0"/>
              </a:rPr>
              <a:t>76</a:t>
            </a:r>
          </a:p>
          <a:p>
            <a:pPr algn="ctr"/>
            <a:r>
              <a:rPr lang="en-GB" sz="1400" b="1">
                <a:latin typeface="Calibri" pitchFamily="34" charset="0"/>
              </a:rPr>
              <a:t>Os</a:t>
            </a:r>
          </a:p>
        </p:txBody>
      </p:sp>
      <p:cxnSp>
        <p:nvCxnSpPr>
          <p:cNvPr id="125" name="Straight Connector 124"/>
          <p:cNvCxnSpPr/>
          <p:nvPr/>
        </p:nvCxnSpPr>
        <p:spPr>
          <a:xfrm>
            <a:off x="6240463" y="3062289"/>
            <a:ext cx="0" cy="151923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72263" y="3068639"/>
            <a:ext cx="0" cy="15208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26" name="TextBox 127"/>
          <p:cNvSpPr txBox="1">
            <a:spLocks noChangeArrowheads="1"/>
          </p:cNvSpPr>
          <p:nvPr/>
        </p:nvSpPr>
        <p:spPr bwMode="auto">
          <a:xfrm>
            <a:off x="5870575" y="3068639"/>
            <a:ext cx="376238" cy="492125"/>
          </a:xfrm>
          <a:prstGeom prst="rect">
            <a:avLst/>
          </a:prstGeom>
          <a:noFill/>
          <a:ln w="9525">
            <a:noFill/>
            <a:miter lim="800000"/>
            <a:headEnd/>
            <a:tailEnd/>
          </a:ln>
        </p:spPr>
        <p:txBody>
          <a:bodyPr wrap="none">
            <a:spAutoFit/>
          </a:bodyPr>
          <a:lstStyle/>
          <a:p>
            <a:pPr algn="ctr"/>
            <a:r>
              <a:rPr lang="en-GB" sz="1200">
                <a:latin typeface="Calibri" pitchFamily="34" charset="0"/>
              </a:rPr>
              <a:t>27</a:t>
            </a:r>
          </a:p>
          <a:p>
            <a:pPr algn="ctr"/>
            <a:r>
              <a:rPr lang="en-GB" sz="1400" b="1">
                <a:latin typeface="Calibri" pitchFamily="34" charset="0"/>
              </a:rPr>
              <a:t>Co</a:t>
            </a:r>
          </a:p>
        </p:txBody>
      </p:sp>
      <p:sp>
        <p:nvSpPr>
          <p:cNvPr id="23627" name="TextBox 128"/>
          <p:cNvSpPr txBox="1">
            <a:spLocks noChangeArrowheads="1"/>
          </p:cNvSpPr>
          <p:nvPr/>
        </p:nvSpPr>
        <p:spPr bwMode="auto">
          <a:xfrm>
            <a:off x="5862639" y="3573464"/>
            <a:ext cx="382587" cy="492125"/>
          </a:xfrm>
          <a:prstGeom prst="rect">
            <a:avLst/>
          </a:prstGeom>
          <a:noFill/>
          <a:ln w="9525">
            <a:noFill/>
            <a:miter lim="800000"/>
            <a:headEnd/>
            <a:tailEnd/>
          </a:ln>
        </p:spPr>
        <p:txBody>
          <a:bodyPr wrap="none">
            <a:spAutoFit/>
          </a:bodyPr>
          <a:lstStyle/>
          <a:p>
            <a:pPr algn="ctr"/>
            <a:r>
              <a:rPr lang="en-GB" sz="1200">
                <a:latin typeface="Calibri" pitchFamily="34" charset="0"/>
              </a:rPr>
              <a:t>45</a:t>
            </a:r>
          </a:p>
          <a:p>
            <a:pPr algn="ctr"/>
            <a:r>
              <a:rPr lang="en-GB" sz="1400" b="1">
                <a:latin typeface="Calibri" pitchFamily="34" charset="0"/>
              </a:rPr>
              <a:t>Rh</a:t>
            </a:r>
          </a:p>
        </p:txBody>
      </p:sp>
      <p:sp>
        <p:nvSpPr>
          <p:cNvPr id="23628" name="TextBox 129"/>
          <p:cNvSpPr txBox="1">
            <a:spLocks noChangeArrowheads="1"/>
          </p:cNvSpPr>
          <p:nvPr/>
        </p:nvSpPr>
        <p:spPr bwMode="auto">
          <a:xfrm>
            <a:off x="5880101" y="4076701"/>
            <a:ext cx="341313" cy="493713"/>
          </a:xfrm>
          <a:prstGeom prst="rect">
            <a:avLst/>
          </a:prstGeom>
          <a:noFill/>
          <a:ln w="9525">
            <a:noFill/>
            <a:miter lim="800000"/>
            <a:headEnd/>
            <a:tailEnd/>
          </a:ln>
        </p:spPr>
        <p:txBody>
          <a:bodyPr wrap="none">
            <a:spAutoFit/>
          </a:bodyPr>
          <a:lstStyle/>
          <a:p>
            <a:pPr algn="ctr"/>
            <a:r>
              <a:rPr lang="en-GB" sz="1200">
                <a:latin typeface="Calibri" pitchFamily="34" charset="0"/>
              </a:rPr>
              <a:t>77</a:t>
            </a:r>
          </a:p>
          <a:p>
            <a:pPr algn="ctr"/>
            <a:r>
              <a:rPr lang="en-GB" sz="1400" b="1">
                <a:latin typeface="Calibri" pitchFamily="34" charset="0"/>
              </a:rPr>
              <a:t>Ir</a:t>
            </a:r>
          </a:p>
        </p:txBody>
      </p:sp>
      <p:sp>
        <p:nvSpPr>
          <p:cNvPr id="23629" name="TextBox 130"/>
          <p:cNvSpPr txBox="1">
            <a:spLocks noChangeArrowheads="1"/>
          </p:cNvSpPr>
          <p:nvPr/>
        </p:nvSpPr>
        <p:spPr bwMode="auto">
          <a:xfrm>
            <a:off x="6313488" y="3068639"/>
            <a:ext cx="349250" cy="492125"/>
          </a:xfrm>
          <a:prstGeom prst="rect">
            <a:avLst/>
          </a:prstGeom>
          <a:noFill/>
          <a:ln w="9525">
            <a:noFill/>
            <a:miter lim="800000"/>
            <a:headEnd/>
            <a:tailEnd/>
          </a:ln>
        </p:spPr>
        <p:txBody>
          <a:bodyPr wrap="none">
            <a:spAutoFit/>
          </a:bodyPr>
          <a:lstStyle/>
          <a:p>
            <a:pPr algn="ctr"/>
            <a:r>
              <a:rPr lang="en-GB" sz="1200">
                <a:latin typeface="Calibri" pitchFamily="34" charset="0"/>
              </a:rPr>
              <a:t>28</a:t>
            </a:r>
          </a:p>
          <a:p>
            <a:pPr algn="ctr"/>
            <a:r>
              <a:rPr lang="en-GB" sz="1400" b="1">
                <a:latin typeface="Calibri" pitchFamily="34" charset="0"/>
              </a:rPr>
              <a:t>Ni</a:t>
            </a:r>
          </a:p>
        </p:txBody>
      </p:sp>
      <p:sp>
        <p:nvSpPr>
          <p:cNvPr id="23630" name="TextBox 131"/>
          <p:cNvSpPr txBox="1">
            <a:spLocks noChangeArrowheads="1"/>
          </p:cNvSpPr>
          <p:nvPr/>
        </p:nvSpPr>
        <p:spPr bwMode="auto">
          <a:xfrm>
            <a:off x="6296025" y="3573464"/>
            <a:ext cx="374650" cy="492125"/>
          </a:xfrm>
          <a:prstGeom prst="rect">
            <a:avLst/>
          </a:prstGeom>
          <a:noFill/>
          <a:ln w="9525">
            <a:noFill/>
            <a:miter lim="800000"/>
            <a:headEnd/>
            <a:tailEnd/>
          </a:ln>
        </p:spPr>
        <p:txBody>
          <a:bodyPr wrap="none">
            <a:spAutoFit/>
          </a:bodyPr>
          <a:lstStyle/>
          <a:p>
            <a:pPr algn="ctr"/>
            <a:r>
              <a:rPr lang="en-GB" sz="1200">
                <a:latin typeface="Calibri" pitchFamily="34" charset="0"/>
              </a:rPr>
              <a:t>46</a:t>
            </a:r>
          </a:p>
          <a:p>
            <a:pPr algn="ctr"/>
            <a:r>
              <a:rPr lang="en-GB" sz="1400" b="1">
                <a:latin typeface="Calibri" pitchFamily="34" charset="0"/>
              </a:rPr>
              <a:t>Pd</a:t>
            </a:r>
          </a:p>
        </p:txBody>
      </p:sp>
      <p:sp>
        <p:nvSpPr>
          <p:cNvPr id="23631" name="TextBox 132"/>
          <p:cNvSpPr txBox="1">
            <a:spLocks noChangeArrowheads="1"/>
          </p:cNvSpPr>
          <p:nvPr/>
        </p:nvSpPr>
        <p:spPr bwMode="auto">
          <a:xfrm>
            <a:off x="6278452" y="4086226"/>
            <a:ext cx="344710" cy="492443"/>
          </a:xfrm>
          <a:prstGeom prst="rect">
            <a:avLst/>
          </a:prstGeom>
          <a:noFill/>
          <a:ln w="9525">
            <a:noFill/>
            <a:miter lim="800000"/>
            <a:headEnd/>
            <a:tailEnd/>
          </a:ln>
        </p:spPr>
        <p:txBody>
          <a:bodyPr wrap="none">
            <a:spAutoFit/>
          </a:bodyPr>
          <a:lstStyle/>
          <a:p>
            <a:pPr algn="ctr"/>
            <a:r>
              <a:rPr lang="en-GB" sz="1200">
                <a:latin typeface="Calibri" pitchFamily="34" charset="0"/>
              </a:rPr>
              <a:t>78</a:t>
            </a:r>
          </a:p>
          <a:p>
            <a:pPr algn="ctr"/>
            <a:r>
              <a:rPr lang="en-GB" sz="1400" b="1">
                <a:latin typeface="Calibri" pitchFamily="34" charset="0"/>
              </a:rPr>
              <a:t>Pt</a:t>
            </a:r>
          </a:p>
        </p:txBody>
      </p:sp>
      <p:cxnSp>
        <p:nvCxnSpPr>
          <p:cNvPr id="136" name="Straight Connector 135"/>
          <p:cNvCxnSpPr/>
          <p:nvPr/>
        </p:nvCxnSpPr>
        <p:spPr>
          <a:xfrm>
            <a:off x="7104063" y="3060701"/>
            <a:ext cx="0" cy="15287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33" name="TextBox 136"/>
          <p:cNvSpPr txBox="1">
            <a:spLocks noChangeArrowheads="1"/>
          </p:cNvSpPr>
          <p:nvPr/>
        </p:nvSpPr>
        <p:spPr bwMode="auto">
          <a:xfrm>
            <a:off x="6738939" y="3068639"/>
            <a:ext cx="376237" cy="492125"/>
          </a:xfrm>
          <a:prstGeom prst="rect">
            <a:avLst/>
          </a:prstGeom>
          <a:noFill/>
          <a:ln w="9525">
            <a:noFill/>
            <a:miter lim="800000"/>
            <a:headEnd/>
            <a:tailEnd/>
          </a:ln>
        </p:spPr>
        <p:txBody>
          <a:bodyPr wrap="none">
            <a:spAutoFit/>
          </a:bodyPr>
          <a:lstStyle/>
          <a:p>
            <a:pPr algn="ctr"/>
            <a:r>
              <a:rPr lang="en-GB" sz="1200">
                <a:latin typeface="Calibri" pitchFamily="34" charset="0"/>
              </a:rPr>
              <a:t>29</a:t>
            </a:r>
          </a:p>
          <a:p>
            <a:pPr algn="ctr"/>
            <a:r>
              <a:rPr lang="en-GB" sz="1400" b="1">
                <a:latin typeface="Calibri" pitchFamily="34" charset="0"/>
              </a:rPr>
              <a:t>Cu</a:t>
            </a:r>
          </a:p>
        </p:txBody>
      </p:sp>
      <p:sp>
        <p:nvSpPr>
          <p:cNvPr id="23634" name="TextBox 137"/>
          <p:cNvSpPr txBox="1">
            <a:spLocks noChangeArrowheads="1"/>
          </p:cNvSpPr>
          <p:nvPr/>
        </p:nvSpPr>
        <p:spPr bwMode="auto">
          <a:xfrm>
            <a:off x="6732588" y="3573464"/>
            <a:ext cx="379412" cy="492125"/>
          </a:xfrm>
          <a:prstGeom prst="rect">
            <a:avLst/>
          </a:prstGeom>
          <a:noFill/>
          <a:ln w="9525">
            <a:noFill/>
            <a:miter lim="800000"/>
            <a:headEnd/>
            <a:tailEnd/>
          </a:ln>
        </p:spPr>
        <p:txBody>
          <a:bodyPr wrap="none">
            <a:spAutoFit/>
          </a:bodyPr>
          <a:lstStyle/>
          <a:p>
            <a:pPr algn="ctr"/>
            <a:r>
              <a:rPr lang="en-GB" sz="1200">
                <a:latin typeface="Calibri" pitchFamily="34" charset="0"/>
              </a:rPr>
              <a:t>47</a:t>
            </a:r>
          </a:p>
          <a:p>
            <a:pPr algn="ctr"/>
            <a:r>
              <a:rPr lang="en-GB" sz="1400" b="1">
                <a:latin typeface="Calibri" pitchFamily="34" charset="0"/>
              </a:rPr>
              <a:t>Ag</a:t>
            </a:r>
          </a:p>
        </p:txBody>
      </p:sp>
      <p:sp>
        <p:nvSpPr>
          <p:cNvPr id="23635" name="TextBox 138"/>
          <p:cNvSpPr txBox="1">
            <a:spLocks noChangeArrowheads="1"/>
          </p:cNvSpPr>
          <p:nvPr/>
        </p:nvSpPr>
        <p:spPr bwMode="auto">
          <a:xfrm>
            <a:off x="6732589" y="4076701"/>
            <a:ext cx="388937" cy="493713"/>
          </a:xfrm>
          <a:prstGeom prst="rect">
            <a:avLst/>
          </a:prstGeom>
          <a:noFill/>
          <a:ln w="9525">
            <a:noFill/>
            <a:miter lim="800000"/>
            <a:headEnd/>
            <a:tailEnd/>
          </a:ln>
        </p:spPr>
        <p:txBody>
          <a:bodyPr wrap="none">
            <a:spAutoFit/>
          </a:bodyPr>
          <a:lstStyle/>
          <a:p>
            <a:pPr algn="ctr"/>
            <a:r>
              <a:rPr lang="en-GB" sz="1200">
                <a:latin typeface="Calibri" pitchFamily="34" charset="0"/>
              </a:rPr>
              <a:t>79</a:t>
            </a:r>
          </a:p>
          <a:p>
            <a:pPr algn="ctr"/>
            <a:r>
              <a:rPr lang="en-GB" sz="1400" b="1">
                <a:latin typeface="Calibri" pitchFamily="34" charset="0"/>
              </a:rPr>
              <a:t>Au</a:t>
            </a:r>
          </a:p>
        </p:txBody>
      </p:sp>
      <p:sp>
        <p:nvSpPr>
          <p:cNvPr id="23636" name="TextBox 139"/>
          <p:cNvSpPr txBox="1">
            <a:spLocks noChangeArrowheads="1"/>
          </p:cNvSpPr>
          <p:nvPr/>
        </p:nvSpPr>
        <p:spPr bwMode="auto">
          <a:xfrm>
            <a:off x="6743701" y="1268413"/>
            <a:ext cx="303213"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Ib</a:t>
            </a:r>
          </a:p>
        </p:txBody>
      </p:sp>
      <p:cxnSp>
        <p:nvCxnSpPr>
          <p:cNvPr id="141" name="Straight Connector 140"/>
          <p:cNvCxnSpPr/>
          <p:nvPr/>
        </p:nvCxnSpPr>
        <p:spPr>
          <a:xfrm>
            <a:off x="7535863" y="2060575"/>
            <a:ext cx="0" cy="25288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38" name="TextBox 141"/>
          <p:cNvSpPr txBox="1">
            <a:spLocks noChangeArrowheads="1"/>
          </p:cNvSpPr>
          <p:nvPr/>
        </p:nvSpPr>
        <p:spPr bwMode="auto">
          <a:xfrm>
            <a:off x="7175500" y="1268413"/>
            <a:ext cx="342900"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IIb</a:t>
            </a:r>
          </a:p>
        </p:txBody>
      </p:sp>
      <p:sp>
        <p:nvSpPr>
          <p:cNvPr id="23639" name="TextBox 142"/>
          <p:cNvSpPr txBox="1">
            <a:spLocks noChangeArrowheads="1"/>
          </p:cNvSpPr>
          <p:nvPr/>
        </p:nvSpPr>
        <p:spPr bwMode="auto">
          <a:xfrm>
            <a:off x="7175500" y="3068639"/>
            <a:ext cx="368300" cy="492125"/>
          </a:xfrm>
          <a:prstGeom prst="rect">
            <a:avLst/>
          </a:prstGeom>
          <a:noFill/>
          <a:ln w="9525">
            <a:noFill/>
            <a:miter lim="800000"/>
            <a:headEnd/>
            <a:tailEnd/>
          </a:ln>
        </p:spPr>
        <p:txBody>
          <a:bodyPr wrap="none">
            <a:spAutoFit/>
          </a:bodyPr>
          <a:lstStyle/>
          <a:p>
            <a:pPr algn="ctr"/>
            <a:r>
              <a:rPr lang="en-GB" sz="1200">
                <a:latin typeface="Calibri" pitchFamily="34" charset="0"/>
              </a:rPr>
              <a:t>30</a:t>
            </a:r>
          </a:p>
          <a:p>
            <a:pPr algn="ctr"/>
            <a:r>
              <a:rPr lang="en-GB" sz="1400" b="1">
                <a:latin typeface="Calibri" pitchFamily="34" charset="0"/>
              </a:rPr>
              <a:t>Zn</a:t>
            </a:r>
          </a:p>
        </p:txBody>
      </p:sp>
      <p:sp>
        <p:nvSpPr>
          <p:cNvPr id="23640" name="TextBox 143"/>
          <p:cNvSpPr txBox="1">
            <a:spLocks noChangeArrowheads="1"/>
          </p:cNvSpPr>
          <p:nvPr/>
        </p:nvSpPr>
        <p:spPr bwMode="auto">
          <a:xfrm>
            <a:off x="7167563" y="3573464"/>
            <a:ext cx="374650" cy="492125"/>
          </a:xfrm>
          <a:prstGeom prst="rect">
            <a:avLst/>
          </a:prstGeom>
          <a:noFill/>
          <a:ln w="9525">
            <a:noFill/>
            <a:miter lim="800000"/>
            <a:headEnd/>
            <a:tailEnd/>
          </a:ln>
        </p:spPr>
        <p:txBody>
          <a:bodyPr wrap="none">
            <a:spAutoFit/>
          </a:bodyPr>
          <a:lstStyle/>
          <a:p>
            <a:pPr algn="ctr"/>
            <a:r>
              <a:rPr lang="en-GB" sz="1200">
                <a:latin typeface="Calibri" pitchFamily="34" charset="0"/>
              </a:rPr>
              <a:t>48</a:t>
            </a:r>
          </a:p>
          <a:p>
            <a:pPr algn="ctr"/>
            <a:r>
              <a:rPr lang="en-GB" sz="1400" b="1">
                <a:latin typeface="Calibri" pitchFamily="34" charset="0"/>
              </a:rPr>
              <a:t>Cd</a:t>
            </a:r>
          </a:p>
        </p:txBody>
      </p:sp>
      <p:sp>
        <p:nvSpPr>
          <p:cNvPr id="23641" name="TextBox 144"/>
          <p:cNvSpPr txBox="1">
            <a:spLocks noChangeArrowheads="1"/>
          </p:cNvSpPr>
          <p:nvPr/>
        </p:nvSpPr>
        <p:spPr bwMode="auto">
          <a:xfrm>
            <a:off x="7169150" y="4076701"/>
            <a:ext cx="381000" cy="493713"/>
          </a:xfrm>
          <a:prstGeom prst="rect">
            <a:avLst/>
          </a:prstGeom>
          <a:noFill/>
          <a:ln w="9525">
            <a:noFill/>
            <a:miter lim="800000"/>
            <a:headEnd/>
            <a:tailEnd/>
          </a:ln>
        </p:spPr>
        <p:txBody>
          <a:bodyPr wrap="none">
            <a:spAutoFit/>
          </a:bodyPr>
          <a:lstStyle/>
          <a:p>
            <a:pPr algn="ctr"/>
            <a:r>
              <a:rPr lang="en-GB" sz="1200">
                <a:latin typeface="Calibri" pitchFamily="34" charset="0"/>
              </a:rPr>
              <a:t>80</a:t>
            </a:r>
          </a:p>
          <a:p>
            <a:pPr algn="ctr"/>
            <a:r>
              <a:rPr lang="en-GB" sz="1400" b="1">
                <a:latin typeface="Calibri" pitchFamily="34" charset="0"/>
              </a:rPr>
              <a:t>Hg</a:t>
            </a:r>
          </a:p>
        </p:txBody>
      </p:sp>
      <p:cxnSp>
        <p:nvCxnSpPr>
          <p:cNvPr id="146" name="Straight Connector 145"/>
          <p:cNvCxnSpPr/>
          <p:nvPr/>
        </p:nvCxnSpPr>
        <p:spPr>
          <a:xfrm>
            <a:off x="7967663" y="2060575"/>
            <a:ext cx="0" cy="25288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43" name="TextBox 146"/>
          <p:cNvSpPr txBox="1">
            <a:spLocks noChangeArrowheads="1"/>
          </p:cNvSpPr>
          <p:nvPr/>
        </p:nvSpPr>
        <p:spPr bwMode="auto">
          <a:xfrm>
            <a:off x="7658100" y="2060576"/>
            <a:ext cx="285750" cy="492125"/>
          </a:xfrm>
          <a:prstGeom prst="rect">
            <a:avLst/>
          </a:prstGeom>
          <a:noFill/>
          <a:ln w="9525">
            <a:noFill/>
            <a:miter lim="800000"/>
            <a:headEnd/>
            <a:tailEnd/>
          </a:ln>
        </p:spPr>
        <p:txBody>
          <a:bodyPr wrap="none">
            <a:spAutoFit/>
          </a:bodyPr>
          <a:lstStyle/>
          <a:p>
            <a:pPr algn="ctr"/>
            <a:r>
              <a:rPr lang="en-GB" sz="1200">
                <a:latin typeface="Calibri" pitchFamily="34" charset="0"/>
              </a:rPr>
              <a:t>5</a:t>
            </a:r>
          </a:p>
          <a:p>
            <a:pPr algn="ctr"/>
            <a:r>
              <a:rPr lang="en-GB" sz="1400" b="1">
                <a:latin typeface="Calibri" pitchFamily="34" charset="0"/>
              </a:rPr>
              <a:t>B</a:t>
            </a:r>
          </a:p>
        </p:txBody>
      </p:sp>
      <p:sp>
        <p:nvSpPr>
          <p:cNvPr id="23644" name="TextBox 147"/>
          <p:cNvSpPr txBox="1">
            <a:spLocks noChangeArrowheads="1"/>
          </p:cNvSpPr>
          <p:nvPr/>
        </p:nvSpPr>
        <p:spPr bwMode="auto">
          <a:xfrm>
            <a:off x="7621588" y="2565401"/>
            <a:ext cx="341312" cy="492125"/>
          </a:xfrm>
          <a:prstGeom prst="rect">
            <a:avLst/>
          </a:prstGeom>
          <a:noFill/>
          <a:ln w="9525">
            <a:noFill/>
            <a:miter lim="800000"/>
            <a:headEnd/>
            <a:tailEnd/>
          </a:ln>
        </p:spPr>
        <p:txBody>
          <a:bodyPr wrap="none">
            <a:spAutoFit/>
          </a:bodyPr>
          <a:lstStyle/>
          <a:p>
            <a:pPr algn="ctr"/>
            <a:r>
              <a:rPr lang="en-GB" sz="1200">
                <a:latin typeface="Calibri" pitchFamily="34" charset="0"/>
              </a:rPr>
              <a:t>13</a:t>
            </a:r>
          </a:p>
          <a:p>
            <a:pPr algn="ctr"/>
            <a:r>
              <a:rPr lang="en-GB" sz="1400" b="1">
                <a:latin typeface="Calibri" pitchFamily="34" charset="0"/>
              </a:rPr>
              <a:t>Al</a:t>
            </a:r>
          </a:p>
        </p:txBody>
      </p:sp>
      <p:sp>
        <p:nvSpPr>
          <p:cNvPr id="23645" name="TextBox 148"/>
          <p:cNvSpPr txBox="1">
            <a:spLocks noChangeArrowheads="1"/>
          </p:cNvSpPr>
          <p:nvPr/>
        </p:nvSpPr>
        <p:spPr bwMode="auto">
          <a:xfrm>
            <a:off x="7593013" y="3068639"/>
            <a:ext cx="385762" cy="492125"/>
          </a:xfrm>
          <a:prstGeom prst="rect">
            <a:avLst/>
          </a:prstGeom>
          <a:noFill/>
          <a:ln w="9525">
            <a:noFill/>
            <a:miter lim="800000"/>
            <a:headEnd/>
            <a:tailEnd/>
          </a:ln>
        </p:spPr>
        <p:txBody>
          <a:bodyPr wrap="none">
            <a:spAutoFit/>
          </a:bodyPr>
          <a:lstStyle/>
          <a:p>
            <a:pPr algn="ctr"/>
            <a:r>
              <a:rPr lang="en-GB" sz="1200">
                <a:latin typeface="Calibri" pitchFamily="34" charset="0"/>
              </a:rPr>
              <a:t>31</a:t>
            </a:r>
          </a:p>
          <a:p>
            <a:pPr algn="ctr"/>
            <a:r>
              <a:rPr lang="en-GB" sz="1400" b="1">
                <a:solidFill>
                  <a:srgbClr val="FF0000"/>
                </a:solidFill>
                <a:latin typeface="Calibri" pitchFamily="34" charset="0"/>
              </a:rPr>
              <a:t>Ga</a:t>
            </a:r>
          </a:p>
        </p:txBody>
      </p:sp>
      <p:sp>
        <p:nvSpPr>
          <p:cNvPr id="23646" name="TextBox 149"/>
          <p:cNvSpPr txBox="1">
            <a:spLocks noChangeArrowheads="1"/>
          </p:cNvSpPr>
          <p:nvPr/>
        </p:nvSpPr>
        <p:spPr bwMode="auto">
          <a:xfrm>
            <a:off x="7610476" y="3573464"/>
            <a:ext cx="341313" cy="492125"/>
          </a:xfrm>
          <a:prstGeom prst="rect">
            <a:avLst/>
          </a:prstGeom>
          <a:noFill/>
          <a:ln w="9525">
            <a:noFill/>
            <a:miter lim="800000"/>
            <a:headEnd/>
            <a:tailEnd/>
          </a:ln>
        </p:spPr>
        <p:txBody>
          <a:bodyPr wrap="none">
            <a:spAutoFit/>
          </a:bodyPr>
          <a:lstStyle/>
          <a:p>
            <a:pPr algn="ctr"/>
            <a:r>
              <a:rPr lang="en-GB" sz="1200">
                <a:latin typeface="Calibri" pitchFamily="34" charset="0"/>
              </a:rPr>
              <a:t>49</a:t>
            </a:r>
          </a:p>
          <a:p>
            <a:pPr algn="ctr"/>
            <a:r>
              <a:rPr lang="en-GB" sz="1400" b="1">
                <a:latin typeface="Calibri" pitchFamily="34" charset="0"/>
              </a:rPr>
              <a:t>In</a:t>
            </a:r>
          </a:p>
        </p:txBody>
      </p:sp>
      <p:sp>
        <p:nvSpPr>
          <p:cNvPr id="23647" name="TextBox 150"/>
          <p:cNvSpPr txBox="1">
            <a:spLocks noChangeArrowheads="1"/>
          </p:cNvSpPr>
          <p:nvPr/>
        </p:nvSpPr>
        <p:spPr bwMode="auto">
          <a:xfrm>
            <a:off x="7602538" y="4076701"/>
            <a:ext cx="366712" cy="492125"/>
          </a:xfrm>
          <a:prstGeom prst="rect">
            <a:avLst/>
          </a:prstGeom>
          <a:noFill/>
          <a:ln w="9525">
            <a:noFill/>
            <a:miter lim="800000"/>
            <a:headEnd/>
            <a:tailEnd/>
          </a:ln>
        </p:spPr>
        <p:txBody>
          <a:bodyPr wrap="none">
            <a:spAutoFit/>
          </a:bodyPr>
          <a:lstStyle/>
          <a:p>
            <a:pPr algn="ctr"/>
            <a:r>
              <a:rPr lang="en-GB" sz="1200">
                <a:latin typeface="Calibri" pitchFamily="34" charset="0"/>
              </a:rPr>
              <a:t>81</a:t>
            </a:r>
          </a:p>
          <a:p>
            <a:pPr algn="ctr"/>
            <a:r>
              <a:rPr lang="en-GB" sz="1400" b="1">
                <a:latin typeface="Calibri" pitchFamily="34" charset="0"/>
              </a:rPr>
              <a:t>Th</a:t>
            </a:r>
          </a:p>
        </p:txBody>
      </p:sp>
      <p:sp>
        <p:nvSpPr>
          <p:cNvPr id="23648" name="TextBox 152"/>
          <p:cNvSpPr txBox="1">
            <a:spLocks noChangeArrowheads="1"/>
          </p:cNvSpPr>
          <p:nvPr/>
        </p:nvSpPr>
        <p:spPr bwMode="auto">
          <a:xfrm>
            <a:off x="7535863" y="1268413"/>
            <a:ext cx="381000"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IIIb</a:t>
            </a:r>
          </a:p>
        </p:txBody>
      </p:sp>
      <p:cxnSp>
        <p:nvCxnSpPr>
          <p:cNvPr id="154" name="Straight Connector 153"/>
          <p:cNvCxnSpPr/>
          <p:nvPr/>
        </p:nvCxnSpPr>
        <p:spPr>
          <a:xfrm>
            <a:off x="8399463" y="2060575"/>
            <a:ext cx="0" cy="25288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50" name="TextBox 154"/>
          <p:cNvSpPr txBox="1">
            <a:spLocks noChangeArrowheads="1"/>
          </p:cNvSpPr>
          <p:nvPr/>
        </p:nvSpPr>
        <p:spPr bwMode="auto">
          <a:xfrm>
            <a:off x="7967664" y="1268413"/>
            <a:ext cx="390525"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IVb</a:t>
            </a:r>
          </a:p>
        </p:txBody>
      </p:sp>
      <p:sp>
        <p:nvSpPr>
          <p:cNvPr id="23651" name="TextBox 155"/>
          <p:cNvSpPr txBox="1">
            <a:spLocks noChangeArrowheads="1"/>
          </p:cNvSpPr>
          <p:nvPr/>
        </p:nvSpPr>
        <p:spPr bwMode="auto">
          <a:xfrm>
            <a:off x="8051800" y="2033589"/>
            <a:ext cx="280988" cy="492125"/>
          </a:xfrm>
          <a:prstGeom prst="rect">
            <a:avLst/>
          </a:prstGeom>
          <a:noFill/>
          <a:ln w="9525">
            <a:noFill/>
            <a:miter lim="800000"/>
            <a:headEnd/>
            <a:tailEnd/>
          </a:ln>
        </p:spPr>
        <p:txBody>
          <a:bodyPr wrap="none">
            <a:spAutoFit/>
          </a:bodyPr>
          <a:lstStyle/>
          <a:p>
            <a:pPr algn="ctr"/>
            <a:r>
              <a:rPr lang="en-GB" sz="1200">
                <a:latin typeface="Calibri" pitchFamily="34" charset="0"/>
              </a:rPr>
              <a:t>6</a:t>
            </a:r>
          </a:p>
          <a:p>
            <a:pPr algn="ctr"/>
            <a:r>
              <a:rPr lang="en-GB" sz="1400" b="1">
                <a:latin typeface="Calibri" pitchFamily="34" charset="0"/>
              </a:rPr>
              <a:t>C</a:t>
            </a:r>
          </a:p>
        </p:txBody>
      </p:sp>
      <p:sp>
        <p:nvSpPr>
          <p:cNvPr id="23652" name="TextBox 156"/>
          <p:cNvSpPr txBox="1">
            <a:spLocks noChangeArrowheads="1"/>
          </p:cNvSpPr>
          <p:nvPr/>
        </p:nvSpPr>
        <p:spPr bwMode="auto">
          <a:xfrm>
            <a:off x="8012113" y="2536826"/>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14</a:t>
            </a:r>
          </a:p>
          <a:p>
            <a:pPr algn="ctr"/>
            <a:r>
              <a:rPr lang="en-GB" sz="1400" b="1">
                <a:latin typeface="Calibri" pitchFamily="34" charset="0"/>
              </a:rPr>
              <a:t>Si</a:t>
            </a:r>
          </a:p>
        </p:txBody>
      </p:sp>
      <p:sp>
        <p:nvSpPr>
          <p:cNvPr id="23653" name="TextBox 157"/>
          <p:cNvSpPr txBox="1">
            <a:spLocks noChangeArrowheads="1"/>
          </p:cNvSpPr>
          <p:nvPr/>
        </p:nvSpPr>
        <p:spPr bwMode="auto">
          <a:xfrm>
            <a:off x="7983539" y="3041651"/>
            <a:ext cx="388937" cy="492125"/>
          </a:xfrm>
          <a:prstGeom prst="rect">
            <a:avLst/>
          </a:prstGeom>
          <a:noFill/>
          <a:ln w="9525">
            <a:noFill/>
            <a:miter lim="800000"/>
            <a:headEnd/>
            <a:tailEnd/>
          </a:ln>
        </p:spPr>
        <p:txBody>
          <a:bodyPr wrap="none">
            <a:spAutoFit/>
          </a:bodyPr>
          <a:lstStyle/>
          <a:p>
            <a:pPr algn="ctr"/>
            <a:r>
              <a:rPr lang="en-GB" sz="1200">
                <a:latin typeface="Calibri" pitchFamily="34" charset="0"/>
              </a:rPr>
              <a:t>32</a:t>
            </a:r>
          </a:p>
          <a:p>
            <a:pPr algn="ctr"/>
            <a:r>
              <a:rPr lang="en-GB" sz="1400" b="1">
                <a:latin typeface="Calibri" pitchFamily="34" charset="0"/>
              </a:rPr>
              <a:t>Ge</a:t>
            </a:r>
          </a:p>
        </p:txBody>
      </p:sp>
      <p:sp>
        <p:nvSpPr>
          <p:cNvPr id="23654" name="TextBox 158"/>
          <p:cNvSpPr txBox="1">
            <a:spLocks noChangeArrowheads="1"/>
          </p:cNvSpPr>
          <p:nvPr/>
        </p:nvSpPr>
        <p:spPr bwMode="auto">
          <a:xfrm>
            <a:off x="7989889" y="3544889"/>
            <a:ext cx="365125" cy="492125"/>
          </a:xfrm>
          <a:prstGeom prst="rect">
            <a:avLst/>
          </a:prstGeom>
          <a:noFill/>
          <a:ln w="9525">
            <a:noFill/>
            <a:miter lim="800000"/>
            <a:headEnd/>
            <a:tailEnd/>
          </a:ln>
        </p:spPr>
        <p:txBody>
          <a:bodyPr wrap="none">
            <a:spAutoFit/>
          </a:bodyPr>
          <a:lstStyle/>
          <a:p>
            <a:pPr algn="ctr"/>
            <a:r>
              <a:rPr lang="en-GB" sz="1200">
                <a:latin typeface="Calibri" pitchFamily="34" charset="0"/>
              </a:rPr>
              <a:t>50</a:t>
            </a:r>
          </a:p>
          <a:p>
            <a:pPr algn="ctr"/>
            <a:r>
              <a:rPr lang="en-GB" sz="1400" b="1">
                <a:latin typeface="Calibri" pitchFamily="34" charset="0"/>
              </a:rPr>
              <a:t>Sn</a:t>
            </a:r>
          </a:p>
        </p:txBody>
      </p:sp>
      <p:sp>
        <p:nvSpPr>
          <p:cNvPr id="23655" name="TextBox 159"/>
          <p:cNvSpPr txBox="1">
            <a:spLocks noChangeArrowheads="1"/>
          </p:cNvSpPr>
          <p:nvPr/>
        </p:nvSpPr>
        <p:spPr bwMode="auto">
          <a:xfrm>
            <a:off x="7997826" y="4078289"/>
            <a:ext cx="377825" cy="492125"/>
          </a:xfrm>
          <a:prstGeom prst="rect">
            <a:avLst/>
          </a:prstGeom>
          <a:noFill/>
          <a:ln w="9525">
            <a:noFill/>
            <a:miter lim="800000"/>
            <a:headEnd/>
            <a:tailEnd/>
          </a:ln>
        </p:spPr>
        <p:txBody>
          <a:bodyPr wrap="none">
            <a:spAutoFit/>
          </a:bodyPr>
          <a:lstStyle/>
          <a:p>
            <a:pPr algn="ctr"/>
            <a:r>
              <a:rPr lang="en-GB" sz="1200">
                <a:latin typeface="Calibri" pitchFamily="34" charset="0"/>
              </a:rPr>
              <a:t>82</a:t>
            </a:r>
          </a:p>
          <a:p>
            <a:pPr algn="ctr"/>
            <a:r>
              <a:rPr lang="en-GB" sz="1400" b="1">
                <a:latin typeface="Calibri" pitchFamily="34" charset="0"/>
              </a:rPr>
              <a:t>Pb</a:t>
            </a:r>
          </a:p>
        </p:txBody>
      </p:sp>
      <p:cxnSp>
        <p:nvCxnSpPr>
          <p:cNvPr id="161" name="Straight Connector 160"/>
          <p:cNvCxnSpPr/>
          <p:nvPr/>
        </p:nvCxnSpPr>
        <p:spPr>
          <a:xfrm>
            <a:off x="8832850" y="2060575"/>
            <a:ext cx="0" cy="25019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57" name="TextBox 161"/>
          <p:cNvSpPr txBox="1">
            <a:spLocks noChangeArrowheads="1"/>
          </p:cNvSpPr>
          <p:nvPr/>
        </p:nvSpPr>
        <p:spPr bwMode="auto">
          <a:xfrm>
            <a:off x="8472489" y="1268413"/>
            <a:ext cx="350837"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Vb</a:t>
            </a:r>
          </a:p>
        </p:txBody>
      </p:sp>
      <p:sp>
        <p:nvSpPr>
          <p:cNvPr id="23658" name="TextBox 162"/>
          <p:cNvSpPr txBox="1">
            <a:spLocks noChangeArrowheads="1"/>
          </p:cNvSpPr>
          <p:nvPr/>
        </p:nvSpPr>
        <p:spPr bwMode="auto">
          <a:xfrm>
            <a:off x="8518526" y="2060576"/>
            <a:ext cx="303213" cy="492125"/>
          </a:xfrm>
          <a:prstGeom prst="rect">
            <a:avLst/>
          </a:prstGeom>
          <a:noFill/>
          <a:ln w="9525">
            <a:noFill/>
            <a:miter lim="800000"/>
            <a:headEnd/>
            <a:tailEnd/>
          </a:ln>
        </p:spPr>
        <p:txBody>
          <a:bodyPr wrap="none">
            <a:spAutoFit/>
          </a:bodyPr>
          <a:lstStyle/>
          <a:p>
            <a:pPr algn="ctr"/>
            <a:r>
              <a:rPr lang="en-GB" sz="1200">
                <a:latin typeface="Calibri" pitchFamily="34" charset="0"/>
              </a:rPr>
              <a:t>7</a:t>
            </a:r>
          </a:p>
          <a:p>
            <a:pPr algn="ctr"/>
            <a:r>
              <a:rPr lang="en-GB" sz="1400" b="1">
                <a:latin typeface="Calibri" pitchFamily="34" charset="0"/>
              </a:rPr>
              <a:t>N</a:t>
            </a:r>
          </a:p>
        </p:txBody>
      </p:sp>
      <p:sp>
        <p:nvSpPr>
          <p:cNvPr id="23659" name="TextBox 163"/>
          <p:cNvSpPr txBox="1">
            <a:spLocks noChangeArrowheads="1"/>
          </p:cNvSpPr>
          <p:nvPr/>
        </p:nvSpPr>
        <p:spPr bwMode="auto">
          <a:xfrm>
            <a:off x="8489950" y="2565401"/>
            <a:ext cx="342900" cy="492125"/>
          </a:xfrm>
          <a:prstGeom prst="rect">
            <a:avLst/>
          </a:prstGeom>
          <a:noFill/>
          <a:ln w="9525">
            <a:noFill/>
            <a:miter lim="800000"/>
            <a:headEnd/>
            <a:tailEnd/>
          </a:ln>
        </p:spPr>
        <p:txBody>
          <a:bodyPr wrap="none">
            <a:spAutoFit/>
          </a:bodyPr>
          <a:lstStyle/>
          <a:p>
            <a:pPr algn="ctr"/>
            <a:r>
              <a:rPr lang="en-GB" sz="1200">
                <a:latin typeface="Calibri" pitchFamily="34" charset="0"/>
              </a:rPr>
              <a:t>15</a:t>
            </a:r>
          </a:p>
          <a:p>
            <a:pPr algn="ctr"/>
            <a:r>
              <a:rPr lang="en-GB" sz="1400" b="1">
                <a:latin typeface="Calibri" pitchFamily="34" charset="0"/>
              </a:rPr>
              <a:t>P</a:t>
            </a:r>
          </a:p>
        </p:txBody>
      </p:sp>
      <p:sp>
        <p:nvSpPr>
          <p:cNvPr id="23660" name="TextBox 164"/>
          <p:cNvSpPr txBox="1">
            <a:spLocks noChangeArrowheads="1"/>
          </p:cNvSpPr>
          <p:nvPr/>
        </p:nvSpPr>
        <p:spPr bwMode="auto">
          <a:xfrm>
            <a:off x="8472488" y="3068639"/>
            <a:ext cx="366712" cy="492125"/>
          </a:xfrm>
          <a:prstGeom prst="rect">
            <a:avLst/>
          </a:prstGeom>
          <a:noFill/>
          <a:ln w="9525">
            <a:noFill/>
            <a:miter lim="800000"/>
            <a:headEnd/>
            <a:tailEnd/>
          </a:ln>
        </p:spPr>
        <p:txBody>
          <a:bodyPr wrap="none">
            <a:spAutoFit/>
          </a:bodyPr>
          <a:lstStyle/>
          <a:p>
            <a:pPr algn="ctr"/>
            <a:r>
              <a:rPr lang="en-GB" sz="1200">
                <a:latin typeface="Calibri" pitchFamily="34" charset="0"/>
              </a:rPr>
              <a:t>33</a:t>
            </a:r>
          </a:p>
          <a:p>
            <a:pPr algn="ctr"/>
            <a:r>
              <a:rPr lang="en-GB" sz="1400" b="1">
                <a:latin typeface="Calibri" pitchFamily="34" charset="0"/>
              </a:rPr>
              <a:t>As</a:t>
            </a:r>
          </a:p>
        </p:txBody>
      </p:sp>
      <p:sp>
        <p:nvSpPr>
          <p:cNvPr id="23661" name="TextBox 165"/>
          <p:cNvSpPr txBox="1">
            <a:spLocks noChangeArrowheads="1"/>
          </p:cNvSpPr>
          <p:nvPr/>
        </p:nvSpPr>
        <p:spPr bwMode="auto">
          <a:xfrm>
            <a:off x="8467726" y="3573464"/>
            <a:ext cx="366713" cy="492125"/>
          </a:xfrm>
          <a:prstGeom prst="rect">
            <a:avLst/>
          </a:prstGeom>
          <a:noFill/>
          <a:ln w="9525">
            <a:noFill/>
            <a:miter lim="800000"/>
            <a:headEnd/>
            <a:tailEnd/>
          </a:ln>
        </p:spPr>
        <p:txBody>
          <a:bodyPr wrap="none">
            <a:spAutoFit/>
          </a:bodyPr>
          <a:lstStyle/>
          <a:p>
            <a:pPr algn="ctr"/>
            <a:r>
              <a:rPr lang="en-GB" sz="1200">
                <a:latin typeface="Calibri" pitchFamily="34" charset="0"/>
              </a:rPr>
              <a:t>51</a:t>
            </a:r>
          </a:p>
          <a:p>
            <a:pPr algn="ctr"/>
            <a:r>
              <a:rPr lang="en-GB" sz="1400" b="1">
                <a:latin typeface="Calibri" pitchFamily="34" charset="0"/>
              </a:rPr>
              <a:t>Sb</a:t>
            </a:r>
          </a:p>
        </p:txBody>
      </p:sp>
      <p:sp>
        <p:nvSpPr>
          <p:cNvPr id="23662" name="TextBox 166"/>
          <p:cNvSpPr txBox="1">
            <a:spLocks noChangeArrowheads="1"/>
          </p:cNvSpPr>
          <p:nvPr/>
        </p:nvSpPr>
        <p:spPr bwMode="auto">
          <a:xfrm>
            <a:off x="8485188" y="4076701"/>
            <a:ext cx="341312" cy="492125"/>
          </a:xfrm>
          <a:prstGeom prst="rect">
            <a:avLst/>
          </a:prstGeom>
          <a:noFill/>
          <a:ln w="9525">
            <a:noFill/>
            <a:miter lim="800000"/>
            <a:headEnd/>
            <a:tailEnd/>
          </a:ln>
        </p:spPr>
        <p:txBody>
          <a:bodyPr wrap="none">
            <a:spAutoFit/>
          </a:bodyPr>
          <a:lstStyle/>
          <a:p>
            <a:pPr algn="ctr"/>
            <a:r>
              <a:rPr lang="en-GB" sz="1200">
                <a:latin typeface="Calibri" pitchFamily="34" charset="0"/>
              </a:rPr>
              <a:t>83</a:t>
            </a:r>
          </a:p>
          <a:p>
            <a:pPr algn="ctr"/>
            <a:r>
              <a:rPr lang="en-GB" sz="1400" b="1">
                <a:latin typeface="Calibri" pitchFamily="34" charset="0"/>
              </a:rPr>
              <a:t>Bi</a:t>
            </a:r>
          </a:p>
        </p:txBody>
      </p:sp>
      <p:cxnSp>
        <p:nvCxnSpPr>
          <p:cNvPr id="168" name="Straight Connector 167"/>
          <p:cNvCxnSpPr/>
          <p:nvPr/>
        </p:nvCxnSpPr>
        <p:spPr>
          <a:xfrm>
            <a:off x="9264650" y="2060575"/>
            <a:ext cx="0" cy="25019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64" name="TextBox 168"/>
          <p:cNvSpPr txBox="1">
            <a:spLocks noChangeArrowheads="1"/>
          </p:cNvSpPr>
          <p:nvPr/>
        </p:nvSpPr>
        <p:spPr bwMode="auto">
          <a:xfrm>
            <a:off x="8874126" y="1268413"/>
            <a:ext cx="390525"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VIb</a:t>
            </a:r>
          </a:p>
        </p:txBody>
      </p:sp>
      <p:sp>
        <p:nvSpPr>
          <p:cNvPr id="23665" name="TextBox 169"/>
          <p:cNvSpPr txBox="1">
            <a:spLocks noChangeArrowheads="1"/>
          </p:cNvSpPr>
          <p:nvPr/>
        </p:nvSpPr>
        <p:spPr bwMode="auto">
          <a:xfrm>
            <a:off x="8945564" y="2060576"/>
            <a:ext cx="276225" cy="492125"/>
          </a:xfrm>
          <a:prstGeom prst="rect">
            <a:avLst/>
          </a:prstGeom>
          <a:noFill/>
          <a:ln w="9525">
            <a:noFill/>
            <a:miter lim="800000"/>
            <a:headEnd/>
            <a:tailEnd/>
          </a:ln>
        </p:spPr>
        <p:txBody>
          <a:bodyPr wrap="none">
            <a:spAutoFit/>
          </a:bodyPr>
          <a:lstStyle/>
          <a:p>
            <a:pPr algn="ctr"/>
            <a:r>
              <a:rPr lang="en-GB" sz="1200">
                <a:latin typeface="Calibri" pitchFamily="34" charset="0"/>
              </a:rPr>
              <a:t>8</a:t>
            </a:r>
          </a:p>
          <a:p>
            <a:pPr algn="ctr"/>
            <a:r>
              <a:rPr lang="en-GB" sz="1400" b="1">
                <a:latin typeface="Calibri" pitchFamily="34" charset="0"/>
              </a:rPr>
              <a:t>0</a:t>
            </a:r>
          </a:p>
        </p:txBody>
      </p:sp>
      <p:sp>
        <p:nvSpPr>
          <p:cNvPr id="23666" name="TextBox 170"/>
          <p:cNvSpPr txBox="1">
            <a:spLocks noChangeArrowheads="1"/>
          </p:cNvSpPr>
          <p:nvPr/>
        </p:nvSpPr>
        <p:spPr bwMode="auto">
          <a:xfrm>
            <a:off x="8904288" y="2565401"/>
            <a:ext cx="341312" cy="492125"/>
          </a:xfrm>
          <a:prstGeom prst="rect">
            <a:avLst/>
          </a:prstGeom>
          <a:noFill/>
          <a:ln w="9525">
            <a:noFill/>
            <a:miter lim="800000"/>
            <a:headEnd/>
            <a:tailEnd/>
          </a:ln>
        </p:spPr>
        <p:txBody>
          <a:bodyPr wrap="none">
            <a:spAutoFit/>
          </a:bodyPr>
          <a:lstStyle/>
          <a:p>
            <a:pPr algn="ctr"/>
            <a:r>
              <a:rPr lang="en-GB" sz="1200">
                <a:latin typeface="Calibri" pitchFamily="34" charset="0"/>
              </a:rPr>
              <a:t>16</a:t>
            </a:r>
          </a:p>
          <a:p>
            <a:pPr algn="ctr"/>
            <a:r>
              <a:rPr lang="en-GB" sz="1400" b="1">
                <a:latin typeface="Calibri" pitchFamily="34" charset="0"/>
              </a:rPr>
              <a:t>S</a:t>
            </a:r>
          </a:p>
        </p:txBody>
      </p:sp>
      <p:sp>
        <p:nvSpPr>
          <p:cNvPr id="23667" name="TextBox 171"/>
          <p:cNvSpPr txBox="1">
            <a:spLocks noChangeArrowheads="1"/>
          </p:cNvSpPr>
          <p:nvPr/>
        </p:nvSpPr>
        <p:spPr bwMode="auto">
          <a:xfrm>
            <a:off x="8889691" y="3068639"/>
            <a:ext cx="359394" cy="492443"/>
          </a:xfrm>
          <a:prstGeom prst="rect">
            <a:avLst/>
          </a:prstGeom>
          <a:noFill/>
          <a:ln w="9525">
            <a:noFill/>
            <a:miter lim="800000"/>
            <a:headEnd/>
            <a:tailEnd/>
          </a:ln>
        </p:spPr>
        <p:txBody>
          <a:bodyPr wrap="none">
            <a:spAutoFit/>
          </a:bodyPr>
          <a:lstStyle/>
          <a:p>
            <a:pPr algn="ctr"/>
            <a:r>
              <a:rPr lang="en-GB" sz="1200">
                <a:latin typeface="Calibri" pitchFamily="34" charset="0"/>
              </a:rPr>
              <a:t>34</a:t>
            </a:r>
          </a:p>
          <a:p>
            <a:pPr algn="ctr"/>
            <a:r>
              <a:rPr lang="en-GB" sz="1400" b="1">
                <a:latin typeface="Calibri" pitchFamily="34" charset="0"/>
              </a:rPr>
              <a:t>Se</a:t>
            </a:r>
          </a:p>
        </p:txBody>
      </p:sp>
      <p:sp>
        <p:nvSpPr>
          <p:cNvPr id="23668" name="TextBox 172"/>
          <p:cNvSpPr txBox="1">
            <a:spLocks noChangeArrowheads="1"/>
          </p:cNvSpPr>
          <p:nvPr/>
        </p:nvSpPr>
        <p:spPr bwMode="auto">
          <a:xfrm>
            <a:off x="8891589" y="3573464"/>
            <a:ext cx="346075" cy="492125"/>
          </a:xfrm>
          <a:prstGeom prst="rect">
            <a:avLst/>
          </a:prstGeom>
          <a:noFill/>
          <a:ln w="9525">
            <a:noFill/>
            <a:miter lim="800000"/>
            <a:headEnd/>
            <a:tailEnd/>
          </a:ln>
        </p:spPr>
        <p:txBody>
          <a:bodyPr wrap="none">
            <a:spAutoFit/>
          </a:bodyPr>
          <a:lstStyle/>
          <a:p>
            <a:pPr algn="ctr"/>
            <a:r>
              <a:rPr lang="en-GB" sz="1200">
                <a:latin typeface="Calibri" pitchFamily="34" charset="0"/>
              </a:rPr>
              <a:t>52</a:t>
            </a:r>
          </a:p>
          <a:p>
            <a:pPr algn="ctr"/>
            <a:r>
              <a:rPr lang="en-GB" sz="1400" b="1">
                <a:latin typeface="Calibri" pitchFamily="34" charset="0"/>
              </a:rPr>
              <a:t>Te</a:t>
            </a:r>
          </a:p>
        </p:txBody>
      </p:sp>
      <p:sp>
        <p:nvSpPr>
          <p:cNvPr id="23669" name="TextBox 173"/>
          <p:cNvSpPr txBox="1">
            <a:spLocks noChangeArrowheads="1"/>
          </p:cNvSpPr>
          <p:nvPr/>
        </p:nvSpPr>
        <p:spPr bwMode="auto">
          <a:xfrm>
            <a:off x="8882063" y="4076701"/>
            <a:ext cx="374650" cy="492125"/>
          </a:xfrm>
          <a:prstGeom prst="rect">
            <a:avLst/>
          </a:prstGeom>
          <a:noFill/>
          <a:ln w="9525">
            <a:noFill/>
            <a:miter lim="800000"/>
            <a:headEnd/>
            <a:tailEnd/>
          </a:ln>
        </p:spPr>
        <p:txBody>
          <a:bodyPr wrap="none">
            <a:spAutoFit/>
          </a:bodyPr>
          <a:lstStyle/>
          <a:p>
            <a:pPr algn="ctr"/>
            <a:r>
              <a:rPr lang="en-GB" sz="1200">
                <a:latin typeface="Calibri" pitchFamily="34" charset="0"/>
              </a:rPr>
              <a:t>84</a:t>
            </a:r>
          </a:p>
          <a:p>
            <a:pPr algn="ctr"/>
            <a:r>
              <a:rPr lang="en-GB" sz="1400" b="1">
                <a:latin typeface="Calibri" pitchFamily="34" charset="0"/>
              </a:rPr>
              <a:t>Po</a:t>
            </a:r>
          </a:p>
        </p:txBody>
      </p:sp>
      <p:cxnSp>
        <p:nvCxnSpPr>
          <p:cNvPr id="175" name="Straight Connector 174"/>
          <p:cNvCxnSpPr/>
          <p:nvPr/>
        </p:nvCxnSpPr>
        <p:spPr>
          <a:xfrm>
            <a:off x="9696450" y="1268413"/>
            <a:ext cx="0" cy="33210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71" name="TextBox 175"/>
          <p:cNvSpPr txBox="1">
            <a:spLocks noChangeArrowheads="1"/>
          </p:cNvSpPr>
          <p:nvPr/>
        </p:nvSpPr>
        <p:spPr bwMode="auto">
          <a:xfrm>
            <a:off x="9248776" y="1268413"/>
            <a:ext cx="428625"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VIIb</a:t>
            </a:r>
          </a:p>
        </p:txBody>
      </p:sp>
      <p:sp>
        <p:nvSpPr>
          <p:cNvPr id="23672" name="TextBox 176"/>
          <p:cNvSpPr txBox="1">
            <a:spLocks noChangeArrowheads="1"/>
          </p:cNvSpPr>
          <p:nvPr/>
        </p:nvSpPr>
        <p:spPr bwMode="auto">
          <a:xfrm>
            <a:off x="9393238" y="2060576"/>
            <a:ext cx="266700" cy="492125"/>
          </a:xfrm>
          <a:prstGeom prst="rect">
            <a:avLst/>
          </a:prstGeom>
          <a:noFill/>
          <a:ln w="9525">
            <a:noFill/>
            <a:miter lim="800000"/>
            <a:headEnd/>
            <a:tailEnd/>
          </a:ln>
        </p:spPr>
        <p:txBody>
          <a:bodyPr wrap="none">
            <a:spAutoFit/>
          </a:bodyPr>
          <a:lstStyle/>
          <a:p>
            <a:pPr algn="ctr"/>
            <a:r>
              <a:rPr lang="en-GB" sz="1200">
                <a:latin typeface="Calibri" pitchFamily="34" charset="0"/>
              </a:rPr>
              <a:t>9</a:t>
            </a:r>
          </a:p>
          <a:p>
            <a:pPr algn="ctr"/>
            <a:r>
              <a:rPr lang="en-GB" sz="1400" b="1">
                <a:solidFill>
                  <a:srgbClr val="FF0000"/>
                </a:solidFill>
                <a:latin typeface="Calibri" pitchFamily="34" charset="0"/>
              </a:rPr>
              <a:t>F</a:t>
            </a:r>
          </a:p>
        </p:txBody>
      </p:sp>
      <p:sp>
        <p:nvSpPr>
          <p:cNvPr id="23673" name="TextBox 177"/>
          <p:cNvSpPr txBox="1">
            <a:spLocks noChangeArrowheads="1"/>
          </p:cNvSpPr>
          <p:nvPr/>
        </p:nvSpPr>
        <p:spPr bwMode="auto">
          <a:xfrm>
            <a:off x="9347201" y="2565401"/>
            <a:ext cx="341313" cy="492125"/>
          </a:xfrm>
          <a:prstGeom prst="rect">
            <a:avLst/>
          </a:prstGeom>
          <a:noFill/>
          <a:ln w="9525">
            <a:noFill/>
            <a:miter lim="800000"/>
            <a:headEnd/>
            <a:tailEnd/>
          </a:ln>
        </p:spPr>
        <p:txBody>
          <a:bodyPr wrap="none">
            <a:spAutoFit/>
          </a:bodyPr>
          <a:lstStyle/>
          <a:p>
            <a:pPr algn="ctr"/>
            <a:r>
              <a:rPr lang="en-GB" sz="1200">
                <a:latin typeface="Calibri" pitchFamily="34" charset="0"/>
              </a:rPr>
              <a:t>17</a:t>
            </a:r>
          </a:p>
          <a:p>
            <a:pPr algn="ctr"/>
            <a:r>
              <a:rPr lang="en-GB" sz="1400" b="1">
                <a:latin typeface="Calibri" pitchFamily="34" charset="0"/>
              </a:rPr>
              <a:t>Cl</a:t>
            </a:r>
          </a:p>
        </p:txBody>
      </p:sp>
      <p:sp>
        <p:nvSpPr>
          <p:cNvPr id="23674" name="TextBox 178"/>
          <p:cNvSpPr txBox="1">
            <a:spLocks noChangeArrowheads="1"/>
          </p:cNvSpPr>
          <p:nvPr/>
        </p:nvSpPr>
        <p:spPr bwMode="auto">
          <a:xfrm>
            <a:off x="9337675" y="3068639"/>
            <a:ext cx="349250" cy="492125"/>
          </a:xfrm>
          <a:prstGeom prst="rect">
            <a:avLst/>
          </a:prstGeom>
          <a:noFill/>
          <a:ln w="9525">
            <a:noFill/>
            <a:miter lim="800000"/>
            <a:headEnd/>
            <a:tailEnd/>
          </a:ln>
        </p:spPr>
        <p:txBody>
          <a:bodyPr wrap="none">
            <a:spAutoFit/>
          </a:bodyPr>
          <a:lstStyle/>
          <a:p>
            <a:pPr algn="ctr"/>
            <a:r>
              <a:rPr lang="en-GB" sz="1200">
                <a:latin typeface="Calibri" pitchFamily="34" charset="0"/>
              </a:rPr>
              <a:t>35</a:t>
            </a:r>
          </a:p>
          <a:p>
            <a:pPr algn="ctr"/>
            <a:r>
              <a:rPr lang="en-GB" sz="1400" b="1">
                <a:latin typeface="Calibri" pitchFamily="34" charset="0"/>
              </a:rPr>
              <a:t>Br</a:t>
            </a:r>
          </a:p>
        </p:txBody>
      </p:sp>
      <p:sp>
        <p:nvSpPr>
          <p:cNvPr id="23675" name="TextBox 179"/>
          <p:cNvSpPr txBox="1">
            <a:spLocks noChangeArrowheads="1"/>
          </p:cNvSpPr>
          <p:nvPr/>
        </p:nvSpPr>
        <p:spPr bwMode="auto">
          <a:xfrm>
            <a:off x="9326563" y="3575051"/>
            <a:ext cx="342900" cy="493713"/>
          </a:xfrm>
          <a:prstGeom prst="rect">
            <a:avLst/>
          </a:prstGeom>
          <a:noFill/>
          <a:ln w="9525">
            <a:noFill/>
            <a:miter lim="800000"/>
            <a:headEnd/>
            <a:tailEnd/>
          </a:ln>
        </p:spPr>
        <p:txBody>
          <a:bodyPr wrap="none">
            <a:spAutoFit/>
          </a:bodyPr>
          <a:lstStyle/>
          <a:p>
            <a:pPr algn="ctr"/>
            <a:r>
              <a:rPr lang="en-GB" sz="1200">
                <a:latin typeface="Calibri" pitchFamily="34" charset="0"/>
              </a:rPr>
              <a:t>53</a:t>
            </a:r>
          </a:p>
          <a:p>
            <a:pPr algn="ctr"/>
            <a:r>
              <a:rPr lang="en-GB" sz="1400" b="1">
                <a:latin typeface="Calibri" pitchFamily="34" charset="0"/>
              </a:rPr>
              <a:t>I</a:t>
            </a:r>
          </a:p>
        </p:txBody>
      </p:sp>
      <p:sp>
        <p:nvSpPr>
          <p:cNvPr id="23676" name="TextBox 180"/>
          <p:cNvSpPr txBox="1">
            <a:spLocks noChangeArrowheads="1"/>
          </p:cNvSpPr>
          <p:nvPr/>
        </p:nvSpPr>
        <p:spPr bwMode="auto">
          <a:xfrm>
            <a:off x="9336089" y="4070351"/>
            <a:ext cx="350837" cy="492125"/>
          </a:xfrm>
          <a:prstGeom prst="rect">
            <a:avLst/>
          </a:prstGeom>
          <a:noFill/>
          <a:ln w="9525">
            <a:noFill/>
            <a:miter lim="800000"/>
            <a:headEnd/>
            <a:tailEnd/>
          </a:ln>
        </p:spPr>
        <p:txBody>
          <a:bodyPr wrap="none">
            <a:spAutoFit/>
          </a:bodyPr>
          <a:lstStyle/>
          <a:p>
            <a:pPr algn="ctr"/>
            <a:r>
              <a:rPr lang="en-GB" sz="1200">
                <a:latin typeface="Calibri" pitchFamily="34" charset="0"/>
              </a:rPr>
              <a:t>85</a:t>
            </a:r>
          </a:p>
          <a:p>
            <a:pPr algn="ctr"/>
            <a:r>
              <a:rPr lang="en-GB" sz="1400" b="1">
                <a:latin typeface="Calibri" pitchFamily="34" charset="0"/>
              </a:rPr>
              <a:t>At</a:t>
            </a:r>
          </a:p>
        </p:txBody>
      </p:sp>
      <p:cxnSp>
        <p:nvCxnSpPr>
          <p:cNvPr id="184" name="Straight Connector 183"/>
          <p:cNvCxnSpPr/>
          <p:nvPr/>
        </p:nvCxnSpPr>
        <p:spPr>
          <a:xfrm>
            <a:off x="10128250" y="981075"/>
            <a:ext cx="0" cy="36083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678" name="TextBox 202"/>
          <p:cNvSpPr txBox="1">
            <a:spLocks noChangeArrowheads="1"/>
          </p:cNvSpPr>
          <p:nvPr/>
        </p:nvSpPr>
        <p:spPr bwMode="auto">
          <a:xfrm>
            <a:off x="9717088" y="1268413"/>
            <a:ext cx="387350" cy="277812"/>
          </a:xfrm>
          <a:prstGeom prst="rect">
            <a:avLst/>
          </a:prstGeom>
          <a:noFill/>
          <a:ln w="9525">
            <a:noFill/>
            <a:miter lim="800000"/>
            <a:headEnd/>
            <a:tailEnd/>
          </a:ln>
        </p:spPr>
        <p:txBody>
          <a:bodyPr wrap="none">
            <a:spAutoFit/>
          </a:bodyPr>
          <a:lstStyle/>
          <a:p>
            <a:pPr algn="ctr"/>
            <a:r>
              <a:rPr lang="en-GB" sz="1200">
                <a:solidFill>
                  <a:srgbClr val="FF0000"/>
                </a:solidFill>
                <a:latin typeface="Calibri" pitchFamily="34" charset="0"/>
              </a:rPr>
              <a:t>VIII</a:t>
            </a:r>
          </a:p>
        </p:txBody>
      </p:sp>
      <p:sp>
        <p:nvSpPr>
          <p:cNvPr id="23679" name="TextBox 203"/>
          <p:cNvSpPr txBox="1">
            <a:spLocks noChangeArrowheads="1"/>
          </p:cNvSpPr>
          <p:nvPr/>
        </p:nvSpPr>
        <p:spPr bwMode="auto">
          <a:xfrm>
            <a:off x="9730904" y="2060576"/>
            <a:ext cx="393056" cy="492443"/>
          </a:xfrm>
          <a:prstGeom prst="rect">
            <a:avLst/>
          </a:prstGeom>
          <a:noFill/>
          <a:ln w="9525">
            <a:noFill/>
            <a:miter lim="800000"/>
            <a:headEnd/>
            <a:tailEnd/>
          </a:ln>
        </p:spPr>
        <p:txBody>
          <a:bodyPr wrap="none">
            <a:spAutoFit/>
          </a:bodyPr>
          <a:lstStyle/>
          <a:p>
            <a:pPr algn="ctr"/>
            <a:r>
              <a:rPr lang="en-GB" sz="1200">
                <a:latin typeface="Calibri" pitchFamily="34" charset="0"/>
              </a:rPr>
              <a:t>10</a:t>
            </a:r>
          </a:p>
          <a:p>
            <a:pPr algn="ctr"/>
            <a:r>
              <a:rPr lang="en-GB" sz="1400" b="1">
                <a:latin typeface="Calibri" pitchFamily="34" charset="0"/>
              </a:rPr>
              <a:t>Ne</a:t>
            </a:r>
          </a:p>
        </p:txBody>
      </p:sp>
      <p:sp>
        <p:nvSpPr>
          <p:cNvPr id="23680" name="TextBox 204"/>
          <p:cNvSpPr txBox="1">
            <a:spLocks noChangeArrowheads="1"/>
          </p:cNvSpPr>
          <p:nvPr/>
        </p:nvSpPr>
        <p:spPr bwMode="auto">
          <a:xfrm>
            <a:off x="9753600" y="2565401"/>
            <a:ext cx="357188" cy="492125"/>
          </a:xfrm>
          <a:prstGeom prst="rect">
            <a:avLst/>
          </a:prstGeom>
          <a:noFill/>
          <a:ln w="9525">
            <a:noFill/>
            <a:miter lim="800000"/>
            <a:headEnd/>
            <a:tailEnd/>
          </a:ln>
        </p:spPr>
        <p:txBody>
          <a:bodyPr wrap="none">
            <a:spAutoFit/>
          </a:bodyPr>
          <a:lstStyle/>
          <a:p>
            <a:pPr algn="ctr"/>
            <a:r>
              <a:rPr lang="en-GB" sz="1200">
                <a:latin typeface="Calibri" pitchFamily="34" charset="0"/>
              </a:rPr>
              <a:t>18</a:t>
            </a:r>
          </a:p>
          <a:p>
            <a:pPr algn="ctr"/>
            <a:r>
              <a:rPr lang="en-GB" sz="1400" b="1">
                <a:latin typeface="Calibri" pitchFamily="34" charset="0"/>
              </a:rPr>
              <a:t>Ar</a:t>
            </a:r>
          </a:p>
        </p:txBody>
      </p:sp>
      <p:sp>
        <p:nvSpPr>
          <p:cNvPr id="23681" name="TextBox 205"/>
          <p:cNvSpPr txBox="1">
            <a:spLocks noChangeArrowheads="1"/>
          </p:cNvSpPr>
          <p:nvPr/>
        </p:nvSpPr>
        <p:spPr bwMode="auto">
          <a:xfrm>
            <a:off x="9753521" y="3068639"/>
            <a:ext cx="344646" cy="492443"/>
          </a:xfrm>
          <a:prstGeom prst="rect">
            <a:avLst/>
          </a:prstGeom>
          <a:noFill/>
          <a:ln w="9525">
            <a:noFill/>
            <a:miter lim="800000"/>
            <a:headEnd/>
            <a:tailEnd/>
          </a:ln>
        </p:spPr>
        <p:txBody>
          <a:bodyPr wrap="none">
            <a:spAutoFit/>
          </a:bodyPr>
          <a:lstStyle/>
          <a:p>
            <a:pPr algn="ctr"/>
            <a:r>
              <a:rPr lang="en-GB" sz="1200">
                <a:latin typeface="Calibri" pitchFamily="34" charset="0"/>
              </a:rPr>
              <a:t>36</a:t>
            </a:r>
          </a:p>
          <a:p>
            <a:pPr algn="ctr"/>
            <a:r>
              <a:rPr lang="en-GB" sz="1400" b="1">
                <a:latin typeface="Calibri" pitchFamily="34" charset="0"/>
              </a:rPr>
              <a:t>Kr</a:t>
            </a:r>
          </a:p>
        </p:txBody>
      </p:sp>
      <p:sp>
        <p:nvSpPr>
          <p:cNvPr id="23682" name="TextBox 206"/>
          <p:cNvSpPr txBox="1">
            <a:spLocks noChangeArrowheads="1"/>
          </p:cNvSpPr>
          <p:nvPr/>
        </p:nvSpPr>
        <p:spPr bwMode="auto">
          <a:xfrm>
            <a:off x="9736139" y="3567114"/>
            <a:ext cx="369887" cy="492125"/>
          </a:xfrm>
          <a:prstGeom prst="rect">
            <a:avLst/>
          </a:prstGeom>
          <a:noFill/>
          <a:ln w="9525">
            <a:noFill/>
            <a:miter lim="800000"/>
            <a:headEnd/>
            <a:tailEnd/>
          </a:ln>
        </p:spPr>
        <p:txBody>
          <a:bodyPr wrap="none">
            <a:spAutoFit/>
          </a:bodyPr>
          <a:lstStyle/>
          <a:p>
            <a:pPr algn="ctr"/>
            <a:r>
              <a:rPr lang="en-GB" sz="1200">
                <a:latin typeface="Calibri" pitchFamily="34" charset="0"/>
              </a:rPr>
              <a:t>54</a:t>
            </a:r>
          </a:p>
          <a:p>
            <a:pPr algn="ctr"/>
            <a:r>
              <a:rPr lang="en-GB" sz="1400" b="1">
                <a:latin typeface="Calibri" pitchFamily="34" charset="0"/>
              </a:rPr>
              <a:t>Xe</a:t>
            </a:r>
          </a:p>
        </p:txBody>
      </p:sp>
      <p:sp>
        <p:nvSpPr>
          <p:cNvPr id="23683" name="TextBox 207"/>
          <p:cNvSpPr txBox="1">
            <a:spLocks noChangeArrowheads="1"/>
          </p:cNvSpPr>
          <p:nvPr/>
        </p:nvSpPr>
        <p:spPr bwMode="auto">
          <a:xfrm>
            <a:off x="9734550" y="4070351"/>
            <a:ext cx="382588" cy="492125"/>
          </a:xfrm>
          <a:prstGeom prst="rect">
            <a:avLst/>
          </a:prstGeom>
          <a:noFill/>
          <a:ln w="9525">
            <a:noFill/>
            <a:miter lim="800000"/>
            <a:headEnd/>
            <a:tailEnd/>
          </a:ln>
        </p:spPr>
        <p:txBody>
          <a:bodyPr wrap="none">
            <a:spAutoFit/>
          </a:bodyPr>
          <a:lstStyle/>
          <a:p>
            <a:pPr algn="ctr"/>
            <a:r>
              <a:rPr lang="en-GB" sz="1200">
                <a:latin typeface="Calibri" pitchFamily="34" charset="0"/>
              </a:rPr>
              <a:t>86</a:t>
            </a:r>
          </a:p>
          <a:p>
            <a:pPr algn="ctr"/>
            <a:r>
              <a:rPr lang="en-GB" sz="1400" b="1">
                <a:latin typeface="Calibri" pitchFamily="34" charset="0"/>
              </a:rPr>
              <a:t>Rn</a:t>
            </a:r>
          </a:p>
        </p:txBody>
      </p:sp>
      <p:sp>
        <p:nvSpPr>
          <p:cNvPr id="23684" name="TextBox 208"/>
          <p:cNvSpPr txBox="1">
            <a:spLocks noChangeArrowheads="1"/>
          </p:cNvSpPr>
          <p:nvPr/>
        </p:nvSpPr>
        <p:spPr bwMode="auto">
          <a:xfrm>
            <a:off x="9721850" y="1598613"/>
            <a:ext cx="387350" cy="493712"/>
          </a:xfrm>
          <a:prstGeom prst="rect">
            <a:avLst/>
          </a:prstGeom>
          <a:noFill/>
          <a:ln w="9525">
            <a:noFill/>
            <a:miter lim="800000"/>
            <a:headEnd/>
            <a:tailEnd/>
          </a:ln>
        </p:spPr>
        <p:txBody>
          <a:bodyPr wrap="none">
            <a:spAutoFit/>
          </a:bodyPr>
          <a:lstStyle/>
          <a:p>
            <a:pPr algn="ctr"/>
            <a:r>
              <a:rPr lang="en-GB" sz="1200">
                <a:latin typeface="Calibri" pitchFamily="34" charset="0"/>
              </a:rPr>
              <a:t>2</a:t>
            </a:r>
          </a:p>
          <a:p>
            <a:pPr algn="ctr"/>
            <a:r>
              <a:rPr lang="en-GB" sz="1400" b="1">
                <a:latin typeface="Calibri" pitchFamily="34" charset="0"/>
              </a:rPr>
              <a:t>He</a:t>
            </a:r>
          </a:p>
        </p:txBody>
      </p:sp>
      <p:cxnSp>
        <p:nvCxnSpPr>
          <p:cNvPr id="272" name="Straight Connector 271"/>
          <p:cNvCxnSpPr/>
          <p:nvPr/>
        </p:nvCxnSpPr>
        <p:spPr>
          <a:xfrm>
            <a:off x="3216275"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p:cNvCxnSpPr/>
          <p:nvPr/>
        </p:nvCxnSpPr>
        <p:spPr>
          <a:xfrm>
            <a:off x="3216275" y="1546225"/>
            <a:ext cx="0" cy="51435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293" name="Straight Connector 292"/>
          <p:cNvCxnSpPr/>
          <p:nvPr/>
        </p:nvCxnSpPr>
        <p:spPr>
          <a:xfrm>
            <a:off x="1631951" y="2565400"/>
            <a:ext cx="15843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631951" y="2060575"/>
            <a:ext cx="156686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a:off x="3648075"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a:off x="4079875" y="1255714"/>
            <a:ext cx="0" cy="31273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p:cNvCxnSpPr/>
          <p:nvPr/>
        </p:nvCxnSpPr>
        <p:spPr>
          <a:xfrm>
            <a:off x="4511675" y="1263651"/>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p:cNvCxnSpPr/>
          <p:nvPr/>
        </p:nvCxnSpPr>
        <p:spPr>
          <a:xfrm>
            <a:off x="4943475" y="1273175"/>
            <a:ext cx="0" cy="3127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a:off x="5375275"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p:cNvCxnSpPr/>
          <p:nvPr/>
        </p:nvCxnSpPr>
        <p:spPr>
          <a:xfrm>
            <a:off x="6672263"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p:cNvCxnSpPr/>
          <p:nvPr/>
        </p:nvCxnSpPr>
        <p:spPr>
          <a:xfrm>
            <a:off x="7104063"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a:off x="3648075" y="1557338"/>
            <a:ext cx="0" cy="153035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08" name="Straight Connector 307"/>
          <p:cNvCxnSpPr/>
          <p:nvPr/>
        </p:nvCxnSpPr>
        <p:spPr>
          <a:xfrm>
            <a:off x="4079875" y="1568450"/>
            <a:ext cx="0" cy="149225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09" name="Straight Connector 308"/>
          <p:cNvCxnSpPr/>
          <p:nvPr/>
        </p:nvCxnSpPr>
        <p:spPr>
          <a:xfrm>
            <a:off x="4511675" y="1579564"/>
            <a:ext cx="0" cy="1462087"/>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0" name="Straight Connector 309"/>
          <p:cNvCxnSpPr/>
          <p:nvPr/>
        </p:nvCxnSpPr>
        <p:spPr>
          <a:xfrm>
            <a:off x="4943475" y="1590676"/>
            <a:ext cx="0" cy="1450975"/>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1" name="Straight Connector 310"/>
          <p:cNvCxnSpPr/>
          <p:nvPr/>
        </p:nvCxnSpPr>
        <p:spPr>
          <a:xfrm>
            <a:off x="5375275" y="1570039"/>
            <a:ext cx="0" cy="1463675"/>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4" name="Straight Connector 313"/>
          <p:cNvCxnSpPr/>
          <p:nvPr/>
        </p:nvCxnSpPr>
        <p:spPr>
          <a:xfrm>
            <a:off x="6672263" y="1582738"/>
            <a:ext cx="0" cy="1477962"/>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5" name="Straight Connector 314"/>
          <p:cNvCxnSpPr/>
          <p:nvPr/>
        </p:nvCxnSpPr>
        <p:spPr>
          <a:xfrm>
            <a:off x="7104063" y="1593850"/>
            <a:ext cx="0" cy="1460500"/>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6" name="Straight Connector 315"/>
          <p:cNvCxnSpPr/>
          <p:nvPr/>
        </p:nvCxnSpPr>
        <p:spPr>
          <a:xfrm>
            <a:off x="7535863" y="1585914"/>
            <a:ext cx="0" cy="585787"/>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7" name="Straight Connector 316"/>
          <p:cNvCxnSpPr/>
          <p:nvPr/>
        </p:nvCxnSpPr>
        <p:spPr>
          <a:xfrm>
            <a:off x="7967663" y="1557339"/>
            <a:ext cx="0" cy="625475"/>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8" name="Straight Connector 317"/>
          <p:cNvCxnSpPr/>
          <p:nvPr/>
        </p:nvCxnSpPr>
        <p:spPr>
          <a:xfrm>
            <a:off x="8399463" y="1568451"/>
            <a:ext cx="0" cy="625475"/>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19" name="Straight Connector 318"/>
          <p:cNvCxnSpPr/>
          <p:nvPr/>
        </p:nvCxnSpPr>
        <p:spPr>
          <a:xfrm>
            <a:off x="8832850" y="1585914"/>
            <a:ext cx="0" cy="619125"/>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20" name="Straight Connector 319"/>
          <p:cNvCxnSpPr/>
          <p:nvPr/>
        </p:nvCxnSpPr>
        <p:spPr>
          <a:xfrm>
            <a:off x="9264650" y="1600201"/>
            <a:ext cx="0" cy="614363"/>
          </a:xfrm>
          <a:prstGeom prst="line">
            <a:avLst/>
          </a:prstGeom>
          <a:ln w="1905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321" name="Straight Connector 320"/>
          <p:cNvCxnSpPr/>
          <p:nvPr/>
        </p:nvCxnSpPr>
        <p:spPr>
          <a:xfrm>
            <a:off x="7535863"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p:cNvCxnSpPr/>
          <p:nvPr/>
        </p:nvCxnSpPr>
        <p:spPr>
          <a:xfrm>
            <a:off x="7967663"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p:cNvCxnSpPr/>
          <p:nvPr/>
        </p:nvCxnSpPr>
        <p:spPr>
          <a:xfrm>
            <a:off x="8399463"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p:cNvCxnSpPr/>
          <p:nvPr/>
        </p:nvCxnSpPr>
        <p:spPr>
          <a:xfrm>
            <a:off x="8832850"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p:cNvCxnSpPr/>
          <p:nvPr/>
        </p:nvCxnSpPr>
        <p:spPr>
          <a:xfrm>
            <a:off x="9264650" y="1268414"/>
            <a:ext cx="0" cy="3143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713" name="TextBox 3"/>
          <p:cNvSpPr txBox="1">
            <a:spLocks noChangeArrowheads="1"/>
          </p:cNvSpPr>
          <p:nvPr/>
        </p:nvSpPr>
        <p:spPr bwMode="auto">
          <a:xfrm>
            <a:off x="4211637" y="4681364"/>
            <a:ext cx="5421313" cy="400050"/>
          </a:xfrm>
          <a:prstGeom prst="rect">
            <a:avLst/>
          </a:prstGeom>
          <a:noFill/>
          <a:ln w="9525">
            <a:noFill/>
            <a:miter lim="800000"/>
            <a:headEnd/>
            <a:tailEnd/>
          </a:ln>
        </p:spPr>
        <p:txBody>
          <a:bodyPr wrap="none">
            <a:spAutoFit/>
          </a:bodyPr>
          <a:lstStyle/>
          <a:p>
            <a:r>
              <a:rPr lang="en-GB" sz="2000" dirty="0">
                <a:latin typeface="Calibri" pitchFamily="34" charset="0"/>
              </a:rPr>
              <a:t>Write the atomic structures of the </a:t>
            </a:r>
            <a:r>
              <a:rPr lang="en-GB" sz="2000" dirty="0">
                <a:solidFill>
                  <a:srgbClr val="FF0000"/>
                </a:solidFill>
                <a:latin typeface="Calibri" pitchFamily="34" charset="0"/>
              </a:rPr>
              <a:t>elements in red</a:t>
            </a:r>
          </a:p>
        </p:txBody>
      </p:sp>
      <p:sp>
        <p:nvSpPr>
          <p:cNvPr id="23714" name="TextBox 238"/>
          <p:cNvSpPr txBox="1">
            <a:spLocks noChangeArrowheads="1"/>
          </p:cNvSpPr>
          <p:nvPr/>
        </p:nvSpPr>
        <p:spPr bwMode="auto">
          <a:xfrm>
            <a:off x="2196151" y="5145455"/>
            <a:ext cx="3938899" cy="1631216"/>
          </a:xfrm>
          <a:prstGeom prst="rect">
            <a:avLst/>
          </a:prstGeom>
          <a:noFill/>
          <a:ln w="9525">
            <a:noFill/>
            <a:miter lim="800000"/>
            <a:headEnd/>
            <a:tailEnd/>
          </a:ln>
        </p:spPr>
        <p:txBody>
          <a:bodyPr wrap="none">
            <a:spAutoFit/>
          </a:bodyPr>
          <a:lstStyle/>
          <a:p>
            <a:r>
              <a:rPr lang="en-GB" sz="2000" dirty="0">
                <a:latin typeface="Calibri" pitchFamily="34" charset="0"/>
              </a:rPr>
              <a:t>Li	1s</a:t>
            </a:r>
            <a:r>
              <a:rPr lang="en-GB" sz="2000" baseline="30000" dirty="0">
                <a:latin typeface="Calibri" pitchFamily="34" charset="0"/>
              </a:rPr>
              <a:t>2</a:t>
            </a:r>
            <a:r>
              <a:rPr lang="en-GB" sz="2000" dirty="0">
                <a:latin typeface="Calibri" pitchFamily="34" charset="0"/>
              </a:rPr>
              <a:t> 2s</a:t>
            </a:r>
            <a:r>
              <a:rPr lang="en-GB" sz="2000" baseline="30000" dirty="0">
                <a:latin typeface="Calibri" pitchFamily="34" charset="0"/>
              </a:rPr>
              <a:t>1</a:t>
            </a:r>
          </a:p>
          <a:p>
            <a:r>
              <a:rPr lang="en-GB" sz="2000" dirty="0">
                <a:latin typeface="Calibri" pitchFamily="34" charset="0"/>
              </a:rPr>
              <a:t>F	1s</a:t>
            </a:r>
            <a:r>
              <a:rPr lang="en-GB" sz="2000" baseline="30000" dirty="0">
                <a:latin typeface="Calibri" pitchFamily="34" charset="0"/>
              </a:rPr>
              <a:t>2</a:t>
            </a:r>
            <a:r>
              <a:rPr lang="en-GB" sz="2000" dirty="0">
                <a:latin typeface="Calibri" pitchFamily="34" charset="0"/>
              </a:rPr>
              <a:t> 2s</a:t>
            </a:r>
            <a:r>
              <a:rPr lang="en-GB" sz="2000" baseline="30000" dirty="0">
                <a:latin typeface="Calibri" pitchFamily="34" charset="0"/>
              </a:rPr>
              <a:t>2</a:t>
            </a:r>
            <a:r>
              <a:rPr lang="en-GB" sz="2000" dirty="0">
                <a:latin typeface="Calibri" pitchFamily="34" charset="0"/>
              </a:rPr>
              <a:t> 2p</a:t>
            </a:r>
            <a:r>
              <a:rPr lang="en-GB" sz="2000" baseline="30000" dirty="0">
                <a:latin typeface="Calibri" pitchFamily="34" charset="0"/>
              </a:rPr>
              <a:t>5</a:t>
            </a:r>
          </a:p>
          <a:p>
            <a:r>
              <a:rPr lang="en-GB" sz="2000" dirty="0">
                <a:latin typeface="Calibri" pitchFamily="34" charset="0"/>
              </a:rPr>
              <a:t>Mg	1s</a:t>
            </a:r>
            <a:r>
              <a:rPr lang="en-GB" sz="2000" baseline="30000" dirty="0">
                <a:latin typeface="Calibri" pitchFamily="34" charset="0"/>
              </a:rPr>
              <a:t>2</a:t>
            </a:r>
            <a:r>
              <a:rPr lang="en-GB" sz="2000" dirty="0">
                <a:latin typeface="Calibri" pitchFamily="34" charset="0"/>
              </a:rPr>
              <a:t> 2s</a:t>
            </a:r>
            <a:r>
              <a:rPr lang="en-GB" sz="2000" baseline="30000" dirty="0">
                <a:latin typeface="Calibri" pitchFamily="34" charset="0"/>
              </a:rPr>
              <a:t>2</a:t>
            </a:r>
            <a:r>
              <a:rPr lang="en-GB" sz="2000" dirty="0">
                <a:latin typeface="Calibri" pitchFamily="34" charset="0"/>
              </a:rPr>
              <a:t> 2p</a:t>
            </a:r>
            <a:r>
              <a:rPr lang="en-GB" sz="2000" baseline="30000" dirty="0">
                <a:latin typeface="Calibri" pitchFamily="34" charset="0"/>
              </a:rPr>
              <a:t>6</a:t>
            </a:r>
            <a:r>
              <a:rPr lang="en-GB" sz="2000" dirty="0">
                <a:latin typeface="Calibri" pitchFamily="34" charset="0"/>
              </a:rPr>
              <a:t> 3s</a:t>
            </a:r>
            <a:r>
              <a:rPr lang="en-GB" sz="2000" baseline="30000" dirty="0">
                <a:latin typeface="Calibri" pitchFamily="34" charset="0"/>
              </a:rPr>
              <a:t>2</a:t>
            </a:r>
          </a:p>
          <a:p>
            <a:r>
              <a:rPr lang="en-GB" sz="2000" dirty="0" err="1">
                <a:latin typeface="Calibri" pitchFamily="34" charset="0"/>
              </a:rPr>
              <a:t>Ti</a:t>
            </a:r>
            <a:r>
              <a:rPr lang="en-GB" sz="2000" dirty="0">
                <a:latin typeface="Calibri" pitchFamily="34" charset="0"/>
              </a:rPr>
              <a:t>	1s</a:t>
            </a:r>
            <a:r>
              <a:rPr lang="en-GB" sz="2000" baseline="30000" dirty="0">
                <a:latin typeface="Calibri" pitchFamily="34" charset="0"/>
              </a:rPr>
              <a:t>2</a:t>
            </a:r>
            <a:r>
              <a:rPr lang="en-GB" sz="2000" dirty="0">
                <a:latin typeface="Calibri" pitchFamily="34" charset="0"/>
              </a:rPr>
              <a:t> 2s</a:t>
            </a:r>
            <a:r>
              <a:rPr lang="en-GB" sz="2000" baseline="30000" dirty="0">
                <a:latin typeface="Calibri" pitchFamily="34" charset="0"/>
              </a:rPr>
              <a:t>2</a:t>
            </a:r>
            <a:r>
              <a:rPr lang="en-GB" sz="2000" dirty="0">
                <a:latin typeface="Calibri" pitchFamily="34" charset="0"/>
              </a:rPr>
              <a:t> 2p</a:t>
            </a:r>
            <a:r>
              <a:rPr lang="en-GB" sz="2000" baseline="30000" dirty="0">
                <a:latin typeface="Calibri" pitchFamily="34" charset="0"/>
              </a:rPr>
              <a:t>6</a:t>
            </a:r>
            <a:r>
              <a:rPr lang="en-GB" sz="2000" dirty="0">
                <a:latin typeface="Calibri" pitchFamily="34" charset="0"/>
              </a:rPr>
              <a:t> 3s</a:t>
            </a:r>
            <a:r>
              <a:rPr lang="en-GB" sz="2000" baseline="30000" dirty="0">
                <a:latin typeface="Calibri" pitchFamily="34" charset="0"/>
              </a:rPr>
              <a:t>2</a:t>
            </a:r>
            <a:r>
              <a:rPr lang="en-GB" sz="2000" dirty="0">
                <a:latin typeface="Calibri" pitchFamily="34" charset="0"/>
              </a:rPr>
              <a:t> 3p</a:t>
            </a:r>
            <a:r>
              <a:rPr lang="en-GB" sz="2000" baseline="30000" dirty="0">
                <a:latin typeface="Calibri" pitchFamily="34" charset="0"/>
              </a:rPr>
              <a:t>6</a:t>
            </a:r>
            <a:r>
              <a:rPr lang="en-GB" sz="2000" dirty="0">
                <a:latin typeface="Calibri" pitchFamily="34" charset="0"/>
              </a:rPr>
              <a:t> 3d</a:t>
            </a:r>
            <a:r>
              <a:rPr lang="en-GB" sz="2000" baseline="30000" dirty="0">
                <a:latin typeface="Calibri" pitchFamily="34" charset="0"/>
              </a:rPr>
              <a:t>2</a:t>
            </a:r>
            <a:r>
              <a:rPr lang="en-GB" sz="2000" dirty="0">
                <a:latin typeface="Calibri" pitchFamily="34" charset="0"/>
              </a:rPr>
              <a:t> </a:t>
            </a:r>
            <a:r>
              <a:rPr lang="en-GB" sz="2000" dirty="0" smtClean="0">
                <a:latin typeface="Calibri" pitchFamily="34" charset="0"/>
              </a:rPr>
              <a:t>4s</a:t>
            </a:r>
            <a:r>
              <a:rPr lang="en-GB" sz="2000" baseline="30000" dirty="0" smtClean="0">
                <a:latin typeface="Calibri" pitchFamily="34" charset="0"/>
              </a:rPr>
              <a:t>2      </a:t>
            </a:r>
            <a:endParaRPr lang="en-GB" sz="2000" baseline="30000" dirty="0">
              <a:latin typeface="Calibri" pitchFamily="34" charset="0"/>
            </a:endParaRPr>
          </a:p>
          <a:p>
            <a:r>
              <a:rPr lang="en-GB" sz="2000" dirty="0">
                <a:latin typeface="Calibri" pitchFamily="34" charset="0"/>
              </a:rPr>
              <a:t>Ga	 1s</a:t>
            </a:r>
            <a:r>
              <a:rPr lang="en-GB" sz="2000" baseline="30000" dirty="0">
                <a:latin typeface="Calibri" pitchFamily="34" charset="0"/>
              </a:rPr>
              <a:t>2</a:t>
            </a:r>
            <a:r>
              <a:rPr lang="en-GB" sz="2000" dirty="0">
                <a:latin typeface="Calibri" pitchFamily="34" charset="0"/>
              </a:rPr>
              <a:t> 2s</a:t>
            </a:r>
            <a:r>
              <a:rPr lang="en-GB" sz="2000" baseline="30000" dirty="0">
                <a:latin typeface="Calibri" pitchFamily="34" charset="0"/>
              </a:rPr>
              <a:t>2</a:t>
            </a:r>
            <a:r>
              <a:rPr lang="en-GB" sz="2000" dirty="0">
                <a:latin typeface="Calibri" pitchFamily="34" charset="0"/>
              </a:rPr>
              <a:t> 2p</a:t>
            </a:r>
            <a:r>
              <a:rPr lang="en-GB" sz="2000" baseline="30000" dirty="0">
                <a:latin typeface="Calibri" pitchFamily="34" charset="0"/>
              </a:rPr>
              <a:t>6</a:t>
            </a:r>
            <a:r>
              <a:rPr lang="en-GB" sz="2000" dirty="0">
                <a:latin typeface="Calibri" pitchFamily="34" charset="0"/>
              </a:rPr>
              <a:t> 3s</a:t>
            </a:r>
            <a:r>
              <a:rPr lang="en-GB" sz="2000" baseline="30000" dirty="0">
                <a:latin typeface="Calibri" pitchFamily="34" charset="0"/>
              </a:rPr>
              <a:t>2</a:t>
            </a:r>
            <a:r>
              <a:rPr lang="en-GB" sz="2000" dirty="0">
                <a:latin typeface="Calibri" pitchFamily="34" charset="0"/>
              </a:rPr>
              <a:t> 3p</a:t>
            </a:r>
            <a:r>
              <a:rPr lang="en-GB" sz="2000" baseline="30000" dirty="0">
                <a:latin typeface="Calibri" pitchFamily="34" charset="0"/>
              </a:rPr>
              <a:t>6</a:t>
            </a:r>
            <a:r>
              <a:rPr lang="en-GB" sz="2000" dirty="0">
                <a:latin typeface="Calibri" pitchFamily="34" charset="0"/>
              </a:rPr>
              <a:t> 3d</a:t>
            </a:r>
            <a:r>
              <a:rPr lang="en-GB" sz="2000" baseline="30000" dirty="0">
                <a:latin typeface="Calibri" pitchFamily="34" charset="0"/>
              </a:rPr>
              <a:t>10</a:t>
            </a:r>
            <a:r>
              <a:rPr lang="en-GB" sz="2000" dirty="0">
                <a:latin typeface="Calibri" pitchFamily="34" charset="0"/>
              </a:rPr>
              <a:t> 4s</a:t>
            </a:r>
            <a:r>
              <a:rPr lang="en-GB" sz="2000" baseline="30000" dirty="0">
                <a:latin typeface="Calibri" pitchFamily="34" charset="0"/>
              </a:rPr>
              <a:t>2</a:t>
            </a:r>
            <a:r>
              <a:rPr lang="en-GB" sz="2000" dirty="0">
                <a:latin typeface="Calibri" pitchFamily="34" charset="0"/>
              </a:rPr>
              <a:t> 4p</a:t>
            </a:r>
            <a:r>
              <a:rPr lang="en-GB" sz="2000" baseline="30000" dirty="0">
                <a:latin typeface="Calibri" pitchFamily="34" charset="0"/>
              </a:rPr>
              <a:t>1</a:t>
            </a:r>
          </a:p>
        </p:txBody>
      </p:sp>
      <p:sp>
        <p:nvSpPr>
          <p:cNvPr id="164" name="TextBox 238"/>
          <p:cNvSpPr txBox="1">
            <a:spLocks noChangeArrowheads="1"/>
          </p:cNvSpPr>
          <p:nvPr/>
        </p:nvSpPr>
        <p:spPr bwMode="auto">
          <a:xfrm>
            <a:off x="7690488" y="5145039"/>
            <a:ext cx="2443298" cy="1631216"/>
          </a:xfrm>
          <a:prstGeom prst="rect">
            <a:avLst/>
          </a:prstGeom>
          <a:noFill/>
          <a:ln w="9525">
            <a:noFill/>
            <a:miter lim="800000"/>
            <a:headEnd/>
            <a:tailEnd/>
          </a:ln>
        </p:spPr>
        <p:txBody>
          <a:bodyPr wrap="none">
            <a:spAutoFit/>
          </a:bodyPr>
          <a:lstStyle/>
          <a:p>
            <a:r>
              <a:rPr lang="en-GB" sz="2000" dirty="0">
                <a:latin typeface="Calibri" pitchFamily="34" charset="0"/>
              </a:rPr>
              <a:t>Li	</a:t>
            </a:r>
            <a:r>
              <a:rPr lang="en-GB" sz="2000" dirty="0" smtClean="0">
                <a:latin typeface="Calibri" pitchFamily="34" charset="0"/>
              </a:rPr>
              <a:t> [He], </a:t>
            </a:r>
            <a:r>
              <a:rPr lang="en-GB" sz="2000" dirty="0">
                <a:latin typeface="Calibri" pitchFamily="34" charset="0"/>
              </a:rPr>
              <a:t>2s</a:t>
            </a:r>
            <a:r>
              <a:rPr lang="en-GB" sz="2000" baseline="30000" dirty="0">
                <a:latin typeface="Calibri" pitchFamily="34" charset="0"/>
              </a:rPr>
              <a:t>1</a:t>
            </a:r>
          </a:p>
          <a:p>
            <a:r>
              <a:rPr lang="en-GB" sz="2000" dirty="0">
                <a:latin typeface="Calibri" pitchFamily="34" charset="0"/>
              </a:rPr>
              <a:t>F	</a:t>
            </a:r>
            <a:r>
              <a:rPr lang="en-GB" sz="2000" dirty="0" smtClean="0">
                <a:latin typeface="Calibri" pitchFamily="34" charset="0"/>
              </a:rPr>
              <a:t> [He], </a:t>
            </a:r>
            <a:r>
              <a:rPr lang="en-GB" sz="2000" dirty="0">
                <a:latin typeface="Calibri" pitchFamily="34" charset="0"/>
              </a:rPr>
              <a:t>2s</a:t>
            </a:r>
            <a:r>
              <a:rPr lang="en-GB" sz="2000" baseline="30000" dirty="0">
                <a:latin typeface="Calibri" pitchFamily="34" charset="0"/>
              </a:rPr>
              <a:t>2</a:t>
            </a:r>
            <a:r>
              <a:rPr lang="en-GB" sz="2000" dirty="0">
                <a:latin typeface="Calibri" pitchFamily="34" charset="0"/>
              </a:rPr>
              <a:t> 2p</a:t>
            </a:r>
            <a:r>
              <a:rPr lang="en-GB" sz="2000" baseline="30000" dirty="0">
                <a:latin typeface="Calibri" pitchFamily="34" charset="0"/>
              </a:rPr>
              <a:t>5</a:t>
            </a:r>
          </a:p>
          <a:p>
            <a:r>
              <a:rPr lang="en-GB" sz="2000" dirty="0">
                <a:latin typeface="Calibri" pitchFamily="34" charset="0"/>
              </a:rPr>
              <a:t>Mg	</a:t>
            </a:r>
            <a:r>
              <a:rPr lang="en-GB" sz="2000" dirty="0" smtClean="0">
                <a:latin typeface="Calibri" pitchFamily="34" charset="0"/>
              </a:rPr>
              <a:t> [Ne], 3s</a:t>
            </a:r>
            <a:r>
              <a:rPr lang="en-GB" sz="2000" baseline="30000" dirty="0" smtClean="0">
                <a:latin typeface="Calibri" pitchFamily="34" charset="0"/>
              </a:rPr>
              <a:t>2</a:t>
            </a:r>
            <a:endParaRPr lang="en-GB" sz="2000" baseline="30000" dirty="0">
              <a:latin typeface="Calibri" pitchFamily="34" charset="0"/>
            </a:endParaRPr>
          </a:p>
          <a:p>
            <a:r>
              <a:rPr lang="en-GB" sz="2000" dirty="0" err="1">
                <a:latin typeface="Calibri" pitchFamily="34" charset="0"/>
              </a:rPr>
              <a:t>Ti</a:t>
            </a:r>
            <a:r>
              <a:rPr lang="en-GB" sz="2000" dirty="0">
                <a:latin typeface="Calibri" pitchFamily="34" charset="0"/>
              </a:rPr>
              <a:t>	</a:t>
            </a:r>
            <a:r>
              <a:rPr lang="en-GB" sz="2000" dirty="0" smtClean="0">
                <a:latin typeface="Calibri" pitchFamily="34" charset="0"/>
              </a:rPr>
              <a:t> [</a:t>
            </a:r>
            <a:r>
              <a:rPr lang="en-GB" sz="2000" dirty="0" err="1" smtClean="0">
                <a:latin typeface="Calibri" pitchFamily="34" charset="0"/>
              </a:rPr>
              <a:t>Ar</a:t>
            </a:r>
            <a:r>
              <a:rPr lang="en-GB" sz="2000" dirty="0" smtClean="0">
                <a:latin typeface="Calibri" pitchFamily="34" charset="0"/>
              </a:rPr>
              <a:t>], 3d</a:t>
            </a:r>
            <a:r>
              <a:rPr lang="en-GB" sz="2000" baseline="30000" dirty="0" smtClean="0">
                <a:latin typeface="Calibri" pitchFamily="34" charset="0"/>
              </a:rPr>
              <a:t>2</a:t>
            </a:r>
            <a:r>
              <a:rPr lang="en-GB" sz="2000" dirty="0" smtClean="0">
                <a:latin typeface="Calibri" pitchFamily="34" charset="0"/>
              </a:rPr>
              <a:t> 4s</a:t>
            </a:r>
            <a:r>
              <a:rPr lang="en-GB" sz="2000" baseline="30000" dirty="0" smtClean="0">
                <a:latin typeface="Calibri" pitchFamily="34" charset="0"/>
              </a:rPr>
              <a:t>2      </a:t>
            </a:r>
            <a:endParaRPr lang="en-GB" sz="2000" baseline="30000" dirty="0">
              <a:latin typeface="Calibri" pitchFamily="34" charset="0"/>
            </a:endParaRPr>
          </a:p>
          <a:p>
            <a:r>
              <a:rPr lang="en-GB" sz="2000" dirty="0">
                <a:latin typeface="Calibri" pitchFamily="34" charset="0"/>
              </a:rPr>
              <a:t>Ga	</a:t>
            </a:r>
            <a:r>
              <a:rPr lang="en-GB" sz="2000" dirty="0" smtClean="0">
                <a:latin typeface="Calibri" pitchFamily="34" charset="0"/>
              </a:rPr>
              <a:t> [</a:t>
            </a:r>
            <a:r>
              <a:rPr lang="en-GB" sz="2000" dirty="0" err="1" smtClean="0">
                <a:latin typeface="Calibri" pitchFamily="34" charset="0"/>
              </a:rPr>
              <a:t>Ar</a:t>
            </a:r>
            <a:r>
              <a:rPr lang="en-GB" sz="2000" dirty="0" smtClean="0">
                <a:latin typeface="Calibri" pitchFamily="34" charset="0"/>
              </a:rPr>
              <a:t>], 3d</a:t>
            </a:r>
            <a:r>
              <a:rPr lang="en-GB" sz="2000" baseline="30000" dirty="0" smtClean="0">
                <a:latin typeface="Calibri" pitchFamily="34" charset="0"/>
              </a:rPr>
              <a:t>10</a:t>
            </a:r>
            <a:r>
              <a:rPr lang="en-GB" sz="2000" dirty="0" smtClean="0">
                <a:latin typeface="Calibri" pitchFamily="34" charset="0"/>
              </a:rPr>
              <a:t> </a:t>
            </a:r>
            <a:r>
              <a:rPr lang="en-GB" sz="2000" dirty="0">
                <a:latin typeface="Calibri" pitchFamily="34" charset="0"/>
              </a:rPr>
              <a:t>4s</a:t>
            </a:r>
            <a:r>
              <a:rPr lang="en-GB" sz="2000" baseline="30000" dirty="0">
                <a:latin typeface="Calibri" pitchFamily="34" charset="0"/>
              </a:rPr>
              <a:t>2</a:t>
            </a:r>
            <a:r>
              <a:rPr lang="en-GB" sz="2000" dirty="0">
                <a:latin typeface="Calibri" pitchFamily="34" charset="0"/>
              </a:rPr>
              <a:t> 4p</a:t>
            </a:r>
            <a:r>
              <a:rPr lang="en-GB" sz="2000" baseline="30000" dirty="0">
                <a:latin typeface="Calibri" pitchFamily="34" charset="0"/>
              </a:rPr>
              <a:t>1</a:t>
            </a:r>
          </a:p>
        </p:txBody>
      </p:sp>
      <p:sp>
        <p:nvSpPr>
          <p:cNvPr id="2" name="Rectangle 1"/>
          <p:cNvSpPr/>
          <p:nvPr/>
        </p:nvSpPr>
        <p:spPr>
          <a:xfrm>
            <a:off x="6071133" y="5478463"/>
            <a:ext cx="1168911"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OR</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53529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7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1" presetClass="exit" presetSubtype="0" fill="hold" grpId="1" nodeType="clickEffect">
                                  <p:stCondLst>
                                    <p:cond delay="0"/>
                                  </p:stCondLst>
                                  <p:childTnLst>
                                    <p:anim calcmode="lin" valueType="num">
                                      <p:cBhvr>
                                        <p:cTn id="14" dur="1000"/>
                                        <p:tgtEl>
                                          <p:spTgt spid="2"/>
                                        </p:tgtEl>
                                        <p:attrNameLst>
                                          <p:attrName>ppt_w</p:attrName>
                                        </p:attrNameLst>
                                      </p:cBhvr>
                                      <p:tavLst>
                                        <p:tav tm="0">
                                          <p:val>
                                            <p:strVal val="ppt_w"/>
                                          </p:val>
                                        </p:tav>
                                        <p:tav tm="100000">
                                          <p:val>
                                            <p:fltVal val="0"/>
                                          </p:val>
                                        </p:tav>
                                      </p:tavLst>
                                    </p:anim>
                                    <p:anim calcmode="lin" valueType="num">
                                      <p:cBhvr>
                                        <p:cTn id="15" dur="1000"/>
                                        <p:tgtEl>
                                          <p:spTgt spid="2"/>
                                        </p:tgtEl>
                                        <p:attrNameLst>
                                          <p:attrName>ppt_h</p:attrName>
                                        </p:attrNameLst>
                                      </p:cBhvr>
                                      <p:tavLst>
                                        <p:tav tm="0">
                                          <p:val>
                                            <p:strVal val="ppt_h"/>
                                          </p:val>
                                        </p:tav>
                                        <p:tav tm="100000">
                                          <p:val>
                                            <p:fltVal val="0"/>
                                          </p:val>
                                        </p:tav>
                                      </p:tavLst>
                                    </p:anim>
                                    <p:anim calcmode="lin" valueType="num">
                                      <p:cBhvr>
                                        <p:cTn id="16" dur="1000"/>
                                        <p:tgtEl>
                                          <p:spTgt spid="2"/>
                                        </p:tgtEl>
                                        <p:attrNameLst>
                                          <p:attrName>style.rotation</p:attrName>
                                        </p:attrNameLst>
                                      </p:cBhvr>
                                      <p:tavLst>
                                        <p:tav tm="0">
                                          <p:val>
                                            <p:fltVal val="0"/>
                                          </p:val>
                                        </p:tav>
                                        <p:tav tm="100000">
                                          <p:val>
                                            <p:fltVal val="90"/>
                                          </p:val>
                                        </p:tav>
                                      </p:tavLst>
                                    </p:anim>
                                    <p:animEffect transition="out" filter="fade">
                                      <p:cBhvr>
                                        <p:cTn id="17" dur="1000"/>
                                        <p:tgtEl>
                                          <p:spTgt spid="2"/>
                                        </p:tgtEl>
                                      </p:cBhvr>
                                    </p:animEffect>
                                    <p:set>
                                      <p:cBhvr>
                                        <p:cTn id="18" dur="1" fill="hold">
                                          <p:stCondLst>
                                            <p:cond delay="999"/>
                                          </p:stCondLst>
                                        </p:cTn>
                                        <p:tgtEl>
                                          <p:spTgt spid="2"/>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14" grpId="0"/>
      <p:bldP spid="164" grpId="0"/>
      <p:bldP spid="2" grpId="0"/>
      <p:bldP spid="2" grpId="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 structures mean?</a:t>
            </a:r>
            <a:endParaRPr lang="en-GB" dirty="0"/>
          </a:p>
        </p:txBody>
      </p:sp>
      <p:sp>
        <p:nvSpPr>
          <p:cNvPr id="3" name="Content Placeholder 2"/>
          <p:cNvSpPr>
            <a:spLocks noGrp="1"/>
          </p:cNvSpPr>
          <p:nvPr>
            <p:ph idx="1"/>
          </p:nvPr>
        </p:nvSpPr>
        <p:spPr>
          <a:xfrm>
            <a:off x="1103312" y="1764146"/>
            <a:ext cx="10820222" cy="4484254"/>
          </a:xfrm>
        </p:spPr>
        <p:txBody>
          <a:bodyPr/>
          <a:lstStyle/>
          <a:p>
            <a:r>
              <a:rPr lang="en-GB" dirty="0" smtClean="0"/>
              <a:t>We can look at VALENCE.</a:t>
            </a:r>
          </a:p>
          <a:p>
            <a:endParaRPr lang="en-GB" dirty="0"/>
          </a:p>
          <a:p>
            <a:r>
              <a:rPr lang="en-GB" b="1" dirty="0"/>
              <a:t>a. </a:t>
            </a:r>
            <a:r>
              <a:rPr lang="en-GB" dirty="0"/>
              <a:t>The combining capacity of an atom or group of atoms as determined by the </a:t>
            </a:r>
            <a:endParaRPr lang="en-GB" dirty="0" smtClean="0"/>
          </a:p>
          <a:p>
            <a:pPr marL="0" indent="0">
              <a:buNone/>
            </a:pPr>
            <a:r>
              <a:rPr lang="en-GB" dirty="0" smtClean="0"/>
              <a:t>number</a:t>
            </a:r>
            <a:r>
              <a:rPr lang="en-GB" dirty="0"/>
              <a:t> of electrons it can lose, add, or share when it reacts with other atoms or </a:t>
            </a:r>
            <a:endParaRPr lang="en-GB" dirty="0" smtClean="0"/>
          </a:p>
          <a:p>
            <a:pPr marL="0" indent="0">
              <a:buNone/>
            </a:pPr>
            <a:r>
              <a:rPr lang="en-GB" dirty="0" smtClean="0"/>
              <a:t>groups</a:t>
            </a:r>
            <a:r>
              <a:rPr lang="en-GB" dirty="0"/>
              <a:t>. Also called </a:t>
            </a:r>
            <a:r>
              <a:rPr lang="en-GB" i="1" dirty="0"/>
              <a:t>oxidation state</a:t>
            </a:r>
            <a:r>
              <a:rPr lang="en-GB" dirty="0" smtClean="0"/>
              <a:t>.</a:t>
            </a:r>
          </a:p>
          <a:p>
            <a:pPr marL="0" indent="0">
              <a:buNone/>
            </a:pPr>
            <a:endParaRPr lang="en-GB" dirty="0"/>
          </a:p>
          <a:p>
            <a:r>
              <a:rPr lang="en-GB" b="1" dirty="0"/>
              <a:t>b. </a:t>
            </a:r>
            <a:r>
              <a:rPr lang="en-GB" dirty="0"/>
              <a:t>An integer used to represent this capacity, which may be given as positive or  </a:t>
            </a:r>
            <a:r>
              <a:rPr lang="en-GB" dirty="0" smtClean="0"/>
              <a:t> </a:t>
            </a:r>
          </a:p>
          <a:p>
            <a:pPr marL="0" indent="0">
              <a:buNone/>
            </a:pPr>
            <a:r>
              <a:rPr lang="en-GB" dirty="0" smtClean="0"/>
              <a:t>negative</a:t>
            </a:r>
            <a:r>
              <a:rPr lang="en-GB" dirty="0"/>
              <a:t> depending on whether electrons are lost or gained, </a:t>
            </a:r>
            <a:r>
              <a:rPr lang="en-GB" dirty="0" smtClean="0"/>
              <a:t>respectively.</a:t>
            </a:r>
          </a:p>
          <a:p>
            <a:pPr marL="0" indent="0">
              <a:buNone/>
            </a:pPr>
            <a:endParaRPr lang="en-GB" dirty="0" smtClean="0"/>
          </a:p>
          <a:p>
            <a:pPr lvl="1"/>
            <a:r>
              <a:rPr lang="en-GB" i="1" dirty="0" smtClean="0"/>
              <a:t>The</a:t>
            </a:r>
            <a:r>
              <a:rPr lang="en-GB" i="1" dirty="0"/>
              <a:t> valences of copper are +1 and +2.</a:t>
            </a:r>
            <a:endParaRPr lang="en-GB" dirty="0"/>
          </a:p>
          <a:p>
            <a:endParaRPr lang="en-GB" dirty="0"/>
          </a:p>
        </p:txBody>
      </p:sp>
    </p:spTree>
    <p:extLst>
      <p:ext uri="{BB962C8B-B14F-4D97-AF65-F5344CB8AC3E}">
        <p14:creationId xmlns:p14="http://schemas.microsoft.com/office/powerpoint/2010/main" val="2935654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Slide Number Placeholder 4"/>
          <p:cNvSpPr>
            <a:spLocks noGrp="1"/>
          </p:cNvSpPr>
          <p:nvPr>
            <p:ph type="sldNum" sz="quarter" idx="4294967295"/>
          </p:nvPr>
        </p:nvSpPr>
        <p:spPr>
          <a:xfrm>
            <a:off x="1524000" y="0"/>
            <a:ext cx="0" cy="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215">
                <a:solidFill>
                  <a:schemeClr val="tx1"/>
                </a:solidFill>
                <a:latin typeface="Arial" charset="0"/>
                <a:ea typeface="ＭＳ Ｐゴシック" pitchFamily="34" charset="-128"/>
              </a:defRPr>
            </a:lvl1pPr>
            <a:lvl2pPr marL="685817" indent="-263776" eaLnBrk="0" hangingPunct="0">
              <a:defRPr sz="2215">
                <a:solidFill>
                  <a:schemeClr val="tx1"/>
                </a:solidFill>
                <a:latin typeface="Arial" charset="0"/>
                <a:ea typeface="ＭＳ Ｐゴシック" pitchFamily="34" charset="-128"/>
              </a:defRPr>
            </a:lvl2pPr>
            <a:lvl3pPr marL="1055103" indent="-211021" eaLnBrk="0" hangingPunct="0">
              <a:defRPr sz="2215">
                <a:solidFill>
                  <a:schemeClr val="tx1"/>
                </a:solidFill>
                <a:latin typeface="Arial" charset="0"/>
                <a:ea typeface="ＭＳ Ｐゴシック" pitchFamily="34" charset="-128"/>
              </a:defRPr>
            </a:lvl3pPr>
            <a:lvl4pPr marL="1477145" indent="-211021" eaLnBrk="0" hangingPunct="0">
              <a:defRPr sz="2215">
                <a:solidFill>
                  <a:schemeClr val="tx1"/>
                </a:solidFill>
                <a:latin typeface="Arial" charset="0"/>
                <a:ea typeface="ＭＳ Ｐゴシック" pitchFamily="34" charset="-128"/>
              </a:defRPr>
            </a:lvl4pPr>
            <a:lvl5pPr marL="1899186" indent="-211021" eaLnBrk="0" hangingPunct="0">
              <a:defRPr sz="2215">
                <a:solidFill>
                  <a:schemeClr val="tx1"/>
                </a:solidFill>
                <a:latin typeface="Arial" charset="0"/>
                <a:ea typeface="ＭＳ Ｐゴシック" pitchFamily="34" charset="-128"/>
              </a:defRPr>
            </a:lvl5pPr>
            <a:lvl6pPr marL="2321227" indent="-211021" eaLnBrk="0" fontAlgn="base" hangingPunct="0">
              <a:spcBef>
                <a:spcPct val="0"/>
              </a:spcBef>
              <a:spcAft>
                <a:spcPct val="0"/>
              </a:spcAft>
              <a:defRPr sz="2215">
                <a:solidFill>
                  <a:schemeClr val="tx1"/>
                </a:solidFill>
                <a:latin typeface="Arial" charset="0"/>
                <a:ea typeface="ＭＳ Ｐゴシック" pitchFamily="34" charset="-128"/>
              </a:defRPr>
            </a:lvl6pPr>
            <a:lvl7pPr marL="2743269" indent="-211021" eaLnBrk="0" fontAlgn="base" hangingPunct="0">
              <a:spcBef>
                <a:spcPct val="0"/>
              </a:spcBef>
              <a:spcAft>
                <a:spcPct val="0"/>
              </a:spcAft>
              <a:defRPr sz="2215">
                <a:solidFill>
                  <a:schemeClr val="tx1"/>
                </a:solidFill>
                <a:latin typeface="Arial" charset="0"/>
                <a:ea typeface="ＭＳ Ｐゴシック" pitchFamily="34" charset="-128"/>
              </a:defRPr>
            </a:lvl7pPr>
            <a:lvl8pPr marL="3165310" indent="-211021" eaLnBrk="0" fontAlgn="base" hangingPunct="0">
              <a:spcBef>
                <a:spcPct val="0"/>
              </a:spcBef>
              <a:spcAft>
                <a:spcPct val="0"/>
              </a:spcAft>
              <a:defRPr sz="2215">
                <a:solidFill>
                  <a:schemeClr val="tx1"/>
                </a:solidFill>
                <a:latin typeface="Arial" charset="0"/>
                <a:ea typeface="ＭＳ Ｐゴシック" pitchFamily="34" charset="-128"/>
              </a:defRPr>
            </a:lvl8pPr>
            <a:lvl9pPr marL="3587351" indent="-211021" eaLnBrk="0" fontAlgn="base" hangingPunct="0">
              <a:spcBef>
                <a:spcPct val="0"/>
              </a:spcBef>
              <a:spcAft>
                <a:spcPct val="0"/>
              </a:spcAft>
              <a:defRPr sz="2215">
                <a:solidFill>
                  <a:schemeClr val="tx1"/>
                </a:solidFill>
                <a:latin typeface="Arial" charset="0"/>
                <a:ea typeface="ＭＳ Ｐゴシック" pitchFamily="34" charset="-128"/>
              </a:defRPr>
            </a:lvl9pPr>
          </a:lstStyle>
          <a:p>
            <a:pPr>
              <a:defRPr/>
            </a:pPr>
            <a:fld id="{23556596-04C1-4469-98ED-2A731CAF5F45}" type="slidenum">
              <a:rPr lang="en-US" altLang="en-US" sz="1662" b="1">
                <a:latin typeface="+mj-lt"/>
              </a:rPr>
              <a:pPr>
                <a:defRPr/>
              </a:pPr>
              <a:t>17</a:t>
            </a:fld>
            <a:endParaRPr lang="en-US" altLang="en-US" sz="1662" b="1" dirty="0">
              <a:latin typeface="+mj-lt"/>
            </a:endParaRPr>
          </a:p>
        </p:txBody>
      </p:sp>
      <p:sp>
        <p:nvSpPr>
          <p:cNvPr id="175108" name="Rectangle 5"/>
          <p:cNvSpPr>
            <a:spLocks noGrp="1" noChangeArrowheads="1"/>
          </p:cNvSpPr>
          <p:nvPr>
            <p:ph type="title"/>
          </p:nvPr>
        </p:nvSpPr>
        <p:spPr>
          <a:xfrm>
            <a:off x="1981200" y="517525"/>
            <a:ext cx="8229600" cy="717550"/>
          </a:xfrm>
        </p:spPr>
        <p:txBody>
          <a:bodyPr>
            <a:normAutofit/>
          </a:bodyPr>
          <a:lstStyle/>
          <a:p>
            <a:pPr>
              <a:defRPr/>
            </a:pPr>
            <a:r>
              <a:rPr lang="en-GB" sz="3323" dirty="0"/>
              <a:t>Chemical Bonds - Covalent</a:t>
            </a:r>
          </a:p>
        </p:txBody>
      </p:sp>
      <p:sp>
        <p:nvSpPr>
          <p:cNvPr id="21" name="TextBox 20"/>
          <p:cNvSpPr txBox="1"/>
          <p:nvPr/>
        </p:nvSpPr>
        <p:spPr>
          <a:xfrm>
            <a:off x="6108700" y="1447800"/>
            <a:ext cx="2419350" cy="774700"/>
          </a:xfrm>
          <a:prstGeom prst="rect">
            <a:avLst/>
          </a:prstGeom>
          <a:noFill/>
        </p:spPr>
        <p:txBody>
          <a:bodyPr wrap="none">
            <a:spAutoFit/>
          </a:bodyPr>
          <a:lstStyle/>
          <a:p>
            <a:pPr>
              <a:defRPr/>
            </a:pPr>
            <a:r>
              <a:rPr lang="en-GB" sz="2215" dirty="0">
                <a:latin typeface="Times New Roman" panose="02020603050405020304" pitchFamily="18" charset="0"/>
                <a:cs typeface="Times New Roman" panose="02020603050405020304" pitchFamily="18" charset="0"/>
              </a:rPr>
              <a:t>Electronic structure</a:t>
            </a:r>
          </a:p>
          <a:p>
            <a:pPr>
              <a:defRPr/>
            </a:pPr>
            <a:r>
              <a:rPr lang="en-GB" sz="2215" dirty="0">
                <a:latin typeface="Times New Roman" panose="02020603050405020304" pitchFamily="18" charset="0"/>
                <a:cs typeface="Times New Roman" panose="02020603050405020304" pitchFamily="18" charset="0"/>
              </a:rPr>
              <a:t>H	1s</a:t>
            </a:r>
            <a:r>
              <a:rPr lang="en-GB" sz="2215" baseline="30000" dirty="0">
                <a:latin typeface="Times New Roman" panose="02020603050405020304" pitchFamily="18" charset="0"/>
                <a:cs typeface="Times New Roman" panose="02020603050405020304" pitchFamily="18" charset="0"/>
              </a:rPr>
              <a:t>1</a:t>
            </a:r>
          </a:p>
        </p:txBody>
      </p:sp>
      <p:sp>
        <p:nvSpPr>
          <p:cNvPr id="2" name="TextBox 1"/>
          <p:cNvSpPr txBox="1"/>
          <p:nvPr/>
        </p:nvSpPr>
        <p:spPr>
          <a:xfrm>
            <a:off x="8728076" y="3022600"/>
            <a:ext cx="1438275" cy="546100"/>
          </a:xfrm>
          <a:prstGeom prst="rect">
            <a:avLst/>
          </a:prstGeom>
          <a:noFill/>
        </p:spPr>
        <p:txBody>
          <a:bodyPr wrap="none">
            <a:spAutoFit/>
          </a:bodyPr>
          <a:lstStyle/>
          <a:p>
            <a:pPr>
              <a:defRPr/>
            </a:pPr>
            <a:r>
              <a:rPr lang="en-GB" sz="2954" dirty="0">
                <a:latin typeface="Times New Roman" panose="02020603050405020304" pitchFamily="18" charset="0"/>
                <a:cs typeface="Times New Roman" panose="02020603050405020304" pitchFamily="18" charset="0"/>
              </a:rPr>
              <a:t>(H</a:t>
            </a:r>
            <a:r>
              <a:rPr lang="en-GB" sz="2954" baseline="-25000" dirty="0">
                <a:latin typeface="Times New Roman" panose="02020603050405020304" pitchFamily="18" charset="0"/>
                <a:cs typeface="Times New Roman" panose="02020603050405020304" pitchFamily="18" charset="0"/>
              </a:rPr>
              <a:t>2</a:t>
            </a:r>
            <a:r>
              <a:rPr lang="en-GB" sz="2954" dirty="0">
                <a:latin typeface="Times New Roman" panose="02020603050405020304" pitchFamily="18" charset="0"/>
                <a:cs typeface="Times New Roman" panose="02020603050405020304" pitchFamily="18" charset="0"/>
              </a:rPr>
              <a:t> gas)</a:t>
            </a:r>
          </a:p>
        </p:txBody>
      </p:sp>
      <p:pic>
        <p:nvPicPr>
          <p:cNvPr id="1361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1150" y="3071814"/>
            <a:ext cx="641350" cy="51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9" name="Straight Arrow Connector 38"/>
          <p:cNvCxnSpPr/>
          <p:nvPr/>
        </p:nvCxnSpPr>
        <p:spPr>
          <a:xfrm>
            <a:off x="5032376" y="3325813"/>
            <a:ext cx="1152525"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4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4464" y="3109913"/>
            <a:ext cx="1214437" cy="43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6201"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6525" y="3114676"/>
            <a:ext cx="554038" cy="422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4" name="TextBox 43"/>
          <p:cNvSpPr txBox="1"/>
          <p:nvPr/>
        </p:nvSpPr>
        <p:spPr>
          <a:xfrm>
            <a:off x="6096001" y="2217738"/>
            <a:ext cx="3084499" cy="433196"/>
          </a:xfrm>
          <a:prstGeom prst="rect">
            <a:avLst/>
          </a:prstGeom>
          <a:noFill/>
        </p:spPr>
        <p:txBody>
          <a:bodyPr wrap="none">
            <a:spAutoFit/>
          </a:bodyPr>
          <a:lstStyle/>
          <a:p>
            <a:pPr>
              <a:defRPr/>
            </a:pPr>
            <a:r>
              <a:rPr lang="en-GB" sz="2215" dirty="0">
                <a:latin typeface="Times New Roman" panose="02020603050405020304" pitchFamily="18" charset="0"/>
                <a:cs typeface="Times New Roman" panose="02020603050405020304" pitchFamily="18" charset="0"/>
              </a:rPr>
              <a:t>Cl	1s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2p</a:t>
            </a:r>
            <a:r>
              <a:rPr lang="en-GB" sz="2215" baseline="30000" dirty="0">
                <a:latin typeface="Times New Roman" panose="02020603050405020304" pitchFamily="18" charset="0"/>
                <a:cs typeface="Times New Roman" panose="02020603050405020304" pitchFamily="18" charset="0"/>
              </a:rPr>
              <a:t>6</a:t>
            </a:r>
            <a:r>
              <a:rPr lang="en-GB" sz="2215" dirty="0">
                <a:latin typeface="Times New Roman" panose="02020603050405020304" pitchFamily="18" charset="0"/>
                <a:cs typeface="Times New Roman" panose="02020603050405020304" pitchFamily="18" charset="0"/>
              </a:rPr>
              <a:t>   3s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3p</a:t>
            </a:r>
            <a:r>
              <a:rPr lang="en-GB" sz="2215" baseline="30000" dirty="0">
                <a:latin typeface="Times New Roman" panose="02020603050405020304" pitchFamily="18" charset="0"/>
                <a:cs typeface="Times New Roman" panose="02020603050405020304" pitchFamily="18" charset="0"/>
              </a:rPr>
              <a:t>5</a:t>
            </a:r>
          </a:p>
        </p:txBody>
      </p:sp>
      <p:cxnSp>
        <p:nvCxnSpPr>
          <p:cNvPr id="45" name="Straight Arrow Connector 44"/>
          <p:cNvCxnSpPr/>
          <p:nvPr/>
        </p:nvCxnSpPr>
        <p:spPr>
          <a:xfrm>
            <a:off x="5092700" y="4800600"/>
            <a:ext cx="1150938"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nvGrpSpPr>
          <p:cNvPr id="46" name="Group 45"/>
          <p:cNvGrpSpPr>
            <a:grpSpLocks/>
          </p:cNvGrpSpPr>
          <p:nvPr/>
        </p:nvGrpSpPr>
        <p:grpSpPr bwMode="auto">
          <a:xfrm>
            <a:off x="6508750" y="4064001"/>
            <a:ext cx="1474788" cy="1185863"/>
            <a:chOff x="6020271" y="3312652"/>
            <a:chExt cx="1597025" cy="1285443"/>
          </a:xfrm>
        </p:grpSpPr>
        <p:grpSp>
          <p:nvGrpSpPr>
            <p:cNvPr id="136212" name="Group 46"/>
            <p:cNvGrpSpPr>
              <a:grpSpLocks/>
            </p:cNvGrpSpPr>
            <p:nvPr/>
          </p:nvGrpSpPr>
          <p:grpSpPr bwMode="auto">
            <a:xfrm>
              <a:off x="6147904" y="3312652"/>
              <a:ext cx="1226769" cy="288000"/>
              <a:chOff x="5540496" y="2648127"/>
              <a:chExt cx="1132402" cy="288000"/>
            </a:xfrm>
          </p:grpSpPr>
          <p:pic>
            <p:nvPicPr>
              <p:cNvPr id="136214"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40496" y="2648127"/>
                <a:ext cx="434939" cy="28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6215"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00192" y="2648127"/>
                <a:ext cx="372706" cy="28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pic>
          <p:nvPicPr>
            <p:cNvPr id="13621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20271" y="3717032"/>
              <a:ext cx="1597025" cy="881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51" name="Group 50"/>
          <p:cNvGrpSpPr>
            <a:grpSpLocks/>
          </p:cNvGrpSpPr>
          <p:nvPr/>
        </p:nvGrpSpPr>
        <p:grpSpPr bwMode="auto">
          <a:xfrm>
            <a:off x="2439989" y="4405314"/>
            <a:ext cx="2359025" cy="879475"/>
            <a:chOff x="1612139" y="3682676"/>
            <a:chExt cx="2556007" cy="952500"/>
          </a:xfrm>
        </p:grpSpPr>
        <p:pic>
          <p:nvPicPr>
            <p:cNvPr id="136208"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12139" y="3870418"/>
              <a:ext cx="657225" cy="523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36209" name="Group 52"/>
            <p:cNvGrpSpPr>
              <a:grpSpLocks/>
            </p:cNvGrpSpPr>
            <p:nvPr/>
          </p:nvGrpSpPr>
          <p:grpSpPr bwMode="auto">
            <a:xfrm>
              <a:off x="3101346" y="3682676"/>
              <a:ext cx="1066800" cy="952500"/>
              <a:chOff x="3101346" y="3682676"/>
              <a:chExt cx="1066800" cy="952500"/>
            </a:xfrm>
          </p:grpSpPr>
          <p:pic>
            <p:nvPicPr>
              <p:cNvPr id="136210"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01346" y="3682676"/>
                <a:ext cx="10668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5" name="Oval 54"/>
              <p:cNvSpPr>
                <a:spLocks noChangeAspect="1"/>
              </p:cNvSpPr>
              <p:nvPr/>
            </p:nvSpPr>
            <p:spPr>
              <a:xfrm>
                <a:off x="3253075" y="3813344"/>
                <a:ext cx="744785" cy="687726"/>
              </a:xfrm>
              <a:prstGeom prst="ellipse">
                <a:avLst/>
              </a:prstGeom>
              <a:noFill/>
              <a:ln>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sp>
        <p:nvSpPr>
          <p:cNvPr id="56" name="Curved Down Arrow 55"/>
          <p:cNvSpPr/>
          <p:nvPr/>
        </p:nvSpPr>
        <p:spPr>
          <a:xfrm>
            <a:off x="2932113" y="3894139"/>
            <a:ext cx="1079500" cy="674687"/>
          </a:xfrm>
          <a:prstGeom prst="curvedDownArrow">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57" name="TextBox 56"/>
          <p:cNvSpPr txBox="1"/>
          <p:nvPr/>
        </p:nvSpPr>
        <p:spPr>
          <a:xfrm>
            <a:off x="8691563" y="4475164"/>
            <a:ext cx="1670050" cy="547687"/>
          </a:xfrm>
          <a:prstGeom prst="rect">
            <a:avLst/>
          </a:prstGeom>
          <a:noFill/>
        </p:spPr>
        <p:txBody>
          <a:bodyPr wrap="none">
            <a:spAutoFit/>
          </a:bodyPr>
          <a:lstStyle/>
          <a:p>
            <a:pPr>
              <a:defRPr/>
            </a:pPr>
            <a:r>
              <a:rPr lang="en-GB" sz="2954" dirty="0">
                <a:latin typeface="Times New Roman" panose="02020603050405020304" pitchFamily="18" charset="0"/>
                <a:cs typeface="Times New Roman" panose="02020603050405020304" pitchFamily="18" charset="0"/>
              </a:rPr>
              <a:t>(</a:t>
            </a:r>
            <a:r>
              <a:rPr lang="en-GB" sz="2954" dirty="0" err="1">
                <a:latin typeface="Times New Roman" panose="02020603050405020304" pitchFamily="18" charset="0"/>
                <a:cs typeface="Times New Roman" panose="02020603050405020304" pitchFamily="18" charset="0"/>
              </a:rPr>
              <a:t>HCl</a:t>
            </a:r>
            <a:r>
              <a:rPr lang="en-GB" sz="2954" dirty="0">
                <a:latin typeface="Times New Roman" panose="02020603050405020304" pitchFamily="18" charset="0"/>
                <a:cs typeface="Times New Roman" panose="02020603050405020304" pitchFamily="18" charset="0"/>
              </a:rPr>
              <a:t> gas)</a:t>
            </a:r>
          </a:p>
        </p:txBody>
      </p:sp>
    </p:spTree>
    <p:extLst>
      <p:ext uri="{BB962C8B-B14F-4D97-AF65-F5344CB8AC3E}">
        <p14:creationId xmlns:p14="http://schemas.microsoft.com/office/powerpoint/2010/main" val="518981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56"/>
                                        </p:tgtEl>
                                        <p:attrNameLst>
                                          <p:attrName>style.visibility</p:attrName>
                                        </p:attrNameLst>
                                      </p:cBhvr>
                                      <p:to>
                                        <p:strVal val="visible"/>
                                      </p:to>
                                    </p:set>
                                    <p:animEffect transition="in" filter="wipe(left)">
                                      <p:cBhvr>
                                        <p:cTn id="19" dur="500"/>
                                        <p:tgtEl>
                                          <p:spTgt spid="56"/>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8" fill="hold" nodeType="clickEffect">
                                  <p:stCondLst>
                                    <p:cond delay="0"/>
                                  </p:stCondLst>
                                  <p:childTnLst>
                                    <p:set>
                                      <p:cBhvr>
                                        <p:cTn id="23" dur="1" fill="hold">
                                          <p:stCondLst>
                                            <p:cond delay="0"/>
                                          </p:stCondLst>
                                        </p:cTn>
                                        <p:tgtEl>
                                          <p:spTgt spid="45"/>
                                        </p:tgtEl>
                                        <p:attrNameLst>
                                          <p:attrName>style.visibility</p:attrName>
                                        </p:attrNameLst>
                                      </p:cBhvr>
                                      <p:to>
                                        <p:strVal val="visible"/>
                                      </p:to>
                                    </p:set>
                                    <p:animEffect transition="in" filter="wipe(left)">
                                      <p:cBhvr>
                                        <p:cTn id="24" dur="500"/>
                                        <p:tgtEl>
                                          <p:spTgt spid="45"/>
                                        </p:tgtEl>
                                      </p:cBhvr>
                                    </p:animEffect>
                                  </p:childTnLst>
                                </p:cTn>
                              </p:par>
                              <p:par>
                                <p:cTn id="25" presetID="22" presetClass="entr" presetSubtype="8" fill="hold" nodeType="withEffect">
                                  <p:stCondLst>
                                    <p:cond delay="0"/>
                                  </p:stCondLst>
                                  <p:childTnLst>
                                    <p:set>
                                      <p:cBhvr>
                                        <p:cTn id="26" dur="1" fill="hold">
                                          <p:stCondLst>
                                            <p:cond delay="0"/>
                                          </p:stCondLst>
                                        </p:cTn>
                                        <p:tgtEl>
                                          <p:spTgt spid="46"/>
                                        </p:tgtEl>
                                        <p:attrNameLst>
                                          <p:attrName>style.visibility</p:attrName>
                                        </p:attrNameLst>
                                      </p:cBhvr>
                                      <p:to>
                                        <p:strVal val="visible"/>
                                      </p:to>
                                    </p:set>
                                    <p:animEffect transition="in" filter="wipe(left)">
                                      <p:cBhvr>
                                        <p:cTn id="27" dur="500"/>
                                        <p:tgtEl>
                                          <p:spTgt spid="46"/>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57"/>
                                        </p:tgtEl>
                                        <p:attrNameLst>
                                          <p:attrName>style.visibility</p:attrName>
                                        </p:attrNameLst>
                                      </p:cBhvr>
                                      <p:to>
                                        <p:strVal val="visible"/>
                                      </p:to>
                                    </p:set>
                                    <p:animEffect transition="in" filter="wipe(left)">
                                      <p:cBhvr>
                                        <p:cTn id="30"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6" grpId="0" animBg="1"/>
      <p:bldP spid="5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Slide Number Placeholder 4"/>
          <p:cNvSpPr>
            <a:spLocks noGrp="1"/>
          </p:cNvSpPr>
          <p:nvPr>
            <p:ph type="sldNum" sz="quarter" idx="4294967295"/>
          </p:nvPr>
        </p:nvSpPr>
        <p:spPr>
          <a:xfrm>
            <a:off x="1524000" y="0"/>
            <a:ext cx="0" cy="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215">
                <a:solidFill>
                  <a:schemeClr val="tx1"/>
                </a:solidFill>
                <a:latin typeface="Arial" charset="0"/>
                <a:ea typeface="ＭＳ Ｐゴシック" pitchFamily="34" charset="-128"/>
              </a:defRPr>
            </a:lvl1pPr>
            <a:lvl2pPr marL="685817" indent="-263776" eaLnBrk="0" hangingPunct="0">
              <a:defRPr sz="2215">
                <a:solidFill>
                  <a:schemeClr val="tx1"/>
                </a:solidFill>
                <a:latin typeface="Arial" charset="0"/>
                <a:ea typeface="ＭＳ Ｐゴシック" pitchFamily="34" charset="-128"/>
              </a:defRPr>
            </a:lvl2pPr>
            <a:lvl3pPr marL="1055103" indent="-211021" eaLnBrk="0" hangingPunct="0">
              <a:defRPr sz="2215">
                <a:solidFill>
                  <a:schemeClr val="tx1"/>
                </a:solidFill>
                <a:latin typeface="Arial" charset="0"/>
                <a:ea typeface="ＭＳ Ｐゴシック" pitchFamily="34" charset="-128"/>
              </a:defRPr>
            </a:lvl3pPr>
            <a:lvl4pPr marL="1477145" indent="-211021" eaLnBrk="0" hangingPunct="0">
              <a:defRPr sz="2215">
                <a:solidFill>
                  <a:schemeClr val="tx1"/>
                </a:solidFill>
                <a:latin typeface="Arial" charset="0"/>
                <a:ea typeface="ＭＳ Ｐゴシック" pitchFamily="34" charset="-128"/>
              </a:defRPr>
            </a:lvl4pPr>
            <a:lvl5pPr marL="1899186" indent="-211021" eaLnBrk="0" hangingPunct="0">
              <a:defRPr sz="2215">
                <a:solidFill>
                  <a:schemeClr val="tx1"/>
                </a:solidFill>
                <a:latin typeface="Arial" charset="0"/>
                <a:ea typeface="ＭＳ Ｐゴシック" pitchFamily="34" charset="-128"/>
              </a:defRPr>
            </a:lvl5pPr>
            <a:lvl6pPr marL="2321227" indent="-211021" eaLnBrk="0" fontAlgn="base" hangingPunct="0">
              <a:spcBef>
                <a:spcPct val="0"/>
              </a:spcBef>
              <a:spcAft>
                <a:spcPct val="0"/>
              </a:spcAft>
              <a:defRPr sz="2215">
                <a:solidFill>
                  <a:schemeClr val="tx1"/>
                </a:solidFill>
                <a:latin typeface="Arial" charset="0"/>
                <a:ea typeface="ＭＳ Ｐゴシック" pitchFamily="34" charset="-128"/>
              </a:defRPr>
            </a:lvl6pPr>
            <a:lvl7pPr marL="2743269" indent="-211021" eaLnBrk="0" fontAlgn="base" hangingPunct="0">
              <a:spcBef>
                <a:spcPct val="0"/>
              </a:spcBef>
              <a:spcAft>
                <a:spcPct val="0"/>
              </a:spcAft>
              <a:defRPr sz="2215">
                <a:solidFill>
                  <a:schemeClr val="tx1"/>
                </a:solidFill>
                <a:latin typeface="Arial" charset="0"/>
                <a:ea typeface="ＭＳ Ｐゴシック" pitchFamily="34" charset="-128"/>
              </a:defRPr>
            </a:lvl7pPr>
            <a:lvl8pPr marL="3165310" indent="-211021" eaLnBrk="0" fontAlgn="base" hangingPunct="0">
              <a:spcBef>
                <a:spcPct val="0"/>
              </a:spcBef>
              <a:spcAft>
                <a:spcPct val="0"/>
              </a:spcAft>
              <a:defRPr sz="2215">
                <a:solidFill>
                  <a:schemeClr val="tx1"/>
                </a:solidFill>
                <a:latin typeface="Arial" charset="0"/>
                <a:ea typeface="ＭＳ Ｐゴシック" pitchFamily="34" charset="-128"/>
              </a:defRPr>
            </a:lvl8pPr>
            <a:lvl9pPr marL="3587351" indent="-211021" eaLnBrk="0" fontAlgn="base" hangingPunct="0">
              <a:spcBef>
                <a:spcPct val="0"/>
              </a:spcBef>
              <a:spcAft>
                <a:spcPct val="0"/>
              </a:spcAft>
              <a:defRPr sz="2215">
                <a:solidFill>
                  <a:schemeClr val="tx1"/>
                </a:solidFill>
                <a:latin typeface="Arial" charset="0"/>
                <a:ea typeface="ＭＳ Ｐゴシック" pitchFamily="34" charset="-128"/>
              </a:defRPr>
            </a:lvl9pPr>
          </a:lstStyle>
          <a:p>
            <a:pPr>
              <a:defRPr/>
            </a:pPr>
            <a:fld id="{BBBB4C87-C343-4CC1-8D15-2A7B6B21429E}" type="slidenum">
              <a:rPr lang="en-US" altLang="en-US" sz="1662" b="1">
                <a:latin typeface="+mj-lt"/>
              </a:rPr>
              <a:pPr>
                <a:defRPr/>
              </a:pPr>
              <a:t>18</a:t>
            </a:fld>
            <a:endParaRPr lang="en-US" altLang="en-US" sz="1662" b="1" dirty="0">
              <a:latin typeface="+mj-lt"/>
            </a:endParaRPr>
          </a:p>
        </p:txBody>
      </p:sp>
      <p:sp>
        <p:nvSpPr>
          <p:cNvPr id="175108" name="Rectangle 5"/>
          <p:cNvSpPr>
            <a:spLocks noGrp="1" noChangeArrowheads="1"/>
          </p:cNvSpPr>
          <p:nvPr>
            <p:ph type="title"/>
          </p:nvPr>
        </p:nvSpPr>
        <p:spPr>
          <a:xfrm>
            <a:off x="1981200" y="517525"/>
            <a:ext cx="8229600" cy="717550"/>
          </a:xfrm>
        </p:spPr>
        <p:txBody>
          <a:bodyPr>
            <a:normAutofit/>
          </a:bodyPr>
          <a:lstStyle/>
          <a:p>
            <a:pPr>
              <a:defRPr/>
            </a:pPr>
            <a:r>
              <a:rPr lang="en-GB" sz="3323" dirty="0"/>
              <a:t>Chemical Bonds - Ionic</a:t>
            </a:r>
          </a:p>
        </p:txBody>
      </p:sp>
      <p:grpSp>
        <p:nvGrpSpPr>
          <p:cNvPr id="137220" name="Group 3"/>
          <p:cNvGrpSpPr>
            <a:grpSpLocks/>
          </p:cNvGrpSpPr>
          <p:nvPr/>
        </p:nvGrpSpPr>
        <p:grpSpPr bwMode="auto">
          <a:xfrm>
            <a:off x="2506664" y="4160839"/>
            <a:ext cx="1183372" cy="930275"/>
            <a:chOff x="982678" y="4160506"/>
            <a:chExt cx="1183343" cy="930462"/>
          </a:xfrm>
        </p:grpSpPr>
        <p:sp>
          <p:nvSpPr>
            <p:cNvPr id="8" name="Oval 7"/>
            <p:cNvSpPr>
              <a:spLocks noChangeAspect="1"/>
            </p:cNvSpPr>
            <p:nvPr/>
          </p:nvSpPr>
          <p:spPr>
            <a:xfrm>
              <a:off x="982678" y="4160506"/>
              <a:ext cx="1008037" cy="930462"/>
            </a:xfrm>
            <a:prstGeom prst="ellipse">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pic>
          <p:nvPicPr>
            <p:cNvPr id="137231"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4401535"/>
              <a:ext cx="762000" cy="413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7232"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1" y="4436594"/>
              <a:ext cx="114300" cy="140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12" name="Curved Down Arrow 11"/>
          <p:cNvSpPr/>
          <p:nvPr/>
        </p:nvSpPr>
        <p:spPr>
          <a:xfrm>
            <a:off x="3514726" y="3486151"/>
            <a:ext cx="1079500" cy="674688"/>
          </a:xfrm>
          <a:prstGeom prst="curvedDownArrow">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cxnSp>
        <p:nvCxnSpPr>
          <p:cNvPr id="13" name="Straight Arrow Connector 12"/>
          <p:cNvCxnSpPr/>
          <p:nvPr/>
        </p:nvCxnSpPr>
        <p:spPr>
          <a:xfrm>
            <a:off x="5664201" y="4702175"/>
            <a:ext cx="1152525"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6108701" y="1454151"/>
            <a:ext cx="3084499" cy="1455783"/>
          </a:xfrm>
          <a:prstGeom prst="rect">
            <a:avLst/>
          </a:prstGeom>
          <a:noFill/>
        </p:spPr>
        <p:txBody>
          <a:bodyPr wrap="none">
            <a:spAutoFit/>
          </a:bodyPr>
          <a:lstStyle/>
          <a:p>
            <a:pPr>
              <a:defRPr/>
            </a:pPr>
            <a:r>
              <a:rPr lang="en-GB" sz="2215" dirty="0">
                <a:latin typeface="Times New Roman" panose="02020603050405020304" pitchFamily="18" charset="0"/>
                <a:cs typeface="Times New Roman" panose="02020603050405020304" pitchFamily="18" charset="0"/>
              </a:rPr>
              <a:t>Electronic structure</a:t>
            </a:r>
          </a:p>
          <a:p>
            <a:pPr>
              <a:defRPr/>
            </a:pPr>
            <a:r>
              <a:rPr lang="en-GB" sz="2215" dirty="0">
                <a:latin typeface="Times New Roman" panose="02020603050405020304" pitchFamily="18" charset="0"/>
                <a:cs typeface="Times New Roman" panose="02020603050405020304" pitchFamily="18" charset="0"/>
              </a:rPr>
              <a:t>H	1s</a:t>
            </a:r>
            <a:r>
              <a:rPr lang="en-GB" sz="2215" baseline="30000" dirty="0">
                <a:latin typeface="Times New Roman" panose="02020603050405020304" pitchFamily="18" charset="0"/>
                <a:cs typeface="Times New Roman" panose="02020603050405020304" pitchFamily="18" charset="0"/>
              </a:rPr>
              <a:t>1</a:t>
            </a:r>
          </a:p>
          <a:p>
            <a:pPr>
              <a:defRPr/>
            </a:pPr>
            <a:r>
              <a:rPr lang="en-GB" sz="2215" dirty="0">
                <a:latin typeface="Times New Roman" panose="02020603050405020304" pitchFamily="18" charset="0"/>
                <a:cs typeface="Times New Roman" panose="02020603050405020304" pitchFamily="18" charset="0"/>
              </a:rPr>
              <a:t>Na	1s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2p</a:t>
            </a:r>
            <a:r>
              <a:rPr lang="en-GB" sz="2215" baseline="30000" dirty="0">
                <a:latin typeface="Times New Roman" panose="02020603050405020304" pitchFamily="18" charset="0"/>
                <a:cs typeface="Times New Roman" panose="02020603050405020304" pitchFamily="18" charset="0"/>
              </a:rPr>
              <a:t>6</a:t>
            </a:r>
            <a:r>
              <a:rPr lang="en-GB" sz="2215" dirty="0">
                <a:latin typeface="Times New Roman" panose="02020603050405020304" pitchFamily="18" charset="0"/>
                <a:cs typeface="Times New Roman" panose="02020603050405020304" pitchFamily="18" charset="0"/>
              </a:rPr>
              <a:t>   3s</a:t>
            </a:r>
            <a:r>
              <a:rPr lang="en-GB" sz="2215" baseline="30000" dirty="0">
                <a:latin typeface="Times New Roman" panose="02020603050405020304" pitchFamily="18" charset="0"/>
                <a:cs typeface="Times New Roman" panose="02020603050405020304" pitchFamily="18" charset="0"/>
              </a:rPr>
              <a:t>1</a:t>
            </a:r>
          </a:p>
          <a:p>
            <a:pPr>
              <a:defRPr/>
            </a:pPr>
            <a:r>
              <a:rPr lang="en-GB" sz="2215" dirty="0">
                <a:latin typeface="Times New Roman" panose="02020603050405020304" pitchFamily="18" charset="0"/>
                <a:cs typeface="Times New Roman" panose="02020603050405020304" pitchFamily="18" charset="0"/>
              </a:rPr>
              <a:t>Cl	1s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2p</a:t>
            </a:r>
            <a:r>
              <a:rPr lang="en-GB" sz="2215" baseline="30000" dirty="0">
                <a:latin typeface="Times New Roman" panose="02020603050405020304" pitchFamily="18" charset="0"/>
                <a:cs typeface="Times New Roman" panose="02020603050405020304" pitchFamily="18" charset="0"/>
              </a:rPr>
              <a:t>6</a:t>
            </a:r>
            <a:r>
              <a:rPr lang="en-GB" sz="2215" dirty="0">
                <a:latin typeface="Times New Roman" panose="02020603050405020304" pitchFamily="18" charset="0"/>
                <a:cs typeface="Times New Roman" panose="02020603050405020304" pitchFamily="18" charset="0"/>
              </a:rPr>
              <a:t>   3s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3p</a:t>
            </a:r>
            <a:r>
              <a:rPr lang="en-GB" sz="2215" baseline="30000" dirty="0">
                <a:latin typeface="Times New Roman" panose="02020603050405020304" pitchFamily="18" charset="0"/>
                <a:cs typeface="Times New Roman" panose="02020603050405020304" pitchFamily="18" charset="0"/>
              </a:rPr>
              <a:t>5</a:t>
            </a:r>
          </a:p>
        </p:txBody>
      </p:sp>
      <p:pic>
        <p:nvPicPr>
          <p:cNvPr id="1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5690" y="4233964"/>
            <a:ext cx="984586" cy="879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80297" y="4067458"/>
            <a:ext cx="984586" cy="879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3" name="Group 2"/>
          <p:cNvGrpSpPr>
            <a:grpSpLocks/>
          </p:cNvGrpSpPr>
          <p:nvPr/>
        </p:nvGrpSpPr>
        <p:grpSpPr bwMode="auto">
          <a:xfrm>
            <a:off x="7456140" y="3468706"/>
            <a:ext cx="1640639" cy="1349374"/>
            <a:chOff x="6059981" y="3961337"/>
            <a:chExt cx="1777593" cy="991274"/>
          </a:xfrm>
        </p:grpSpPr>
        <p:pic>
          <p:nvPicPr>
            <p:cNvPr id="137225"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9981" y="4504936"/>
              <a:ext cx="825500" cy="447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266383" y="4004362"/>
              <a:ext cx="477971" cy="654444"/>
            </a:xfrm>
            <a:prstGeom prst="rect">
              <a:avLst/>
            </a:prstGeom>
            <a:noFill/>
          </p:spPr>
          <p:txBody>
            <a:bodyPr wrap="none">
              <a:spAutoFit/>
            </a:bodyPr>
            <a:lstStyle/>
            <a:p>
              <a:pPr>
                <a:defRPr/>
              </a:pPr>
              <a:r>
                <a:rPr lang="en-GB" sz="3323" b="1" dirty="0"/>
                <a:t>+</a:t>
              </a:r>
            </a:p>
          </p:txBody>
        </p:sp>
        <p:sp>
          <p:nvSpPr>
            <p:cNvPr id="22" name="TextBox 21"/>
            <p:cNvSpPr txBox="1"/>
            <p:nvPr/>
          </p:nvSpPr>
          <p:spPr>
            <a:xfrm>
              <a:off x="7422235" y="3961337"/>
              <a:ext cx="415339" cy="716031"/>
            </a:xfrm>
            <a:prstGeom prst="rect">
              <a:avLst/>
            </a:prstGeom>
            <a:noFill/>
          </p:spPr>
          <p:txBody>
            <a:bodyPr wrap="square">
              <a:spAutoFit/>
            </a:bodyPr>
            <a:lstStyle/>
            <a:p>
              <a:pPr>
                <a:defRPr/>
              </a:pPr>
              <a:r>
                <a:rPr lang="en-GB" sz="3692" b="1" dirty="0"/>
                <a:t>-</a:t>
              </a:r>
            </a:p>
          </p:txBody>
        </p:sp>
        <p:pic>
          <p:nvPicPr>
            <p:cNvPr id="137227"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3713" y="4584184"/>
              <a:ext cx="101444" cy="124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11256959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left)">
                                      <p:cBhvr>
                                        <p:cTn id="12" dur="500"/>
                                        <p:tgtEl>
                                          <p:spTgt spid="13"/>
                                        </p:tgtEl>
                                      </p:cBhvr>
                                    </p:animEffect>
                                  </p:childTnLst>
                                </p:cTn>
                              </p:par>
                              <p:par>
                                <p:cTn id="13" presetID="2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272E64-80F7-42C8-901B-24D691F13098}"/>
              </a:ext>
            </a:extLst>
          </p:cNvPr>
          <p:cNvSpPr txBox="1"/>
          <p:nvPr/>
        </p:nvSpPr>
        <p:spPr>
          <a:xfrm>
            <a:off x="830666" y="677050"/>
            <a:ext cx="10105189" cy="6463308"/>
          </a:xfrm>
          <a:prstGeom prst="rect">
            <a:avLst/>
          </a:prstGeom>
          <a:noFill/>
        </p:spPr>
        <p:txBody>
          <a:bodyPr wrap="square" rtlCol="0">
            <a:spAutoFit/>
          </a:bodyPr>
          <a:lstStyle/>
          <a:p>
            <a:pPr algn="l"/>
            <a:r>
              <a:rPr lang="en-GB" b="0" i="0" dirty="0">
                <a:solidFill>
                  <a:srgbClr val="202122"/>
                </a:solidFill>
                <a:effectLst/>
                <a:latin typeface="Arial" panose="020B0604020202020204" pitchFamily="34" charset="0"/>
              </a:rPr>
              <a:t> </a:t>
            </a:r>
            <a:r>
              <a:rPr lang="en-GB" b="0" i="0" dirty="0" smtClean="0">
                <a:solidFill>
                  <a:srgbClr val="202122"/>
                </a:solidFill>
                <a:effectLst/>
                <a:latin typeface="Arial" panose="020B0604020202020204" pitchFamily="34" charset="0"/>
              </a:rPr>
              <a:t>…..</a:t>
            </a:r>
            <a:r>
              <a:rPr lang="en-GB" i="0" dirty="0" smtClean="0">
                <a:effectLst/>
                <a:latin typeface="Arial" panose="020B0604020202020204" pitchFamily="34" charset="0"/>
              </a:rPr>
              <a:t>is </a:t>
            </a:r>
            <a:r>
              <a:rPr lang="en-GB" i="0" dirty="0">
                <a:effectLst/>
                <a:latin typeface="Arial" panose="020B0604020202020204" pitchFamily="34" charset="0"/>
              </a:rPr>
              <a:t>a type of </a:t>
            </a:r>
            <a:r>
              <a:rPr lang="en-GB" i="0" u="none" strike="noStrike" dirty="0">
                <a:effectLst/>
                <a:latin typeface="Arial" panose="020B0604020202020204" pitchFamily="34" charset="0"/>
              </a:rPr>
              <a:t>chemical bonding</a:t>
            </a:r>
            <a:r>
              <a:rPr lang="en-GB" i="0" dirty="0">
                <a:effectLst/>
                <a:latin typeface="Arial" panose="020B0604020202020204" pitchFamily="34" charset="0"/>
              </a:rPr>
              <a:t> that involves the </a:t>
            </a:r>
            <a:r>
              <a:rPr lang="en-GB" i="0" u="none" strike="noStrike" dirty="0">
                <a:effectLst/>
                <a:latin typeface="Arial" panose="020B0604020202020204" pitchFamily="34" charset="0"/>
              </a:rPr>
              <a:t>electrostatic attraction</a:t>
            </a:r>
            <a:r>
              <a:rPr lang="en-GB" i="0" dirty="0">
                <a:effectLst/>
                <a:latin typeface="Arial" panose="020B0604020202020204" pitchFamily="34" charset="0"/>
              </a:rPr>
              <a:t> between oppositely charged </a:t>
            </a:r>
            <a:r>
              <a:rPr lang="en-GB" i="0" u="none" strike="noStrike" dirty="0">
                <a:effectLst/>
                <a:latin typeface="Arial" panose="020B0604020202020204" pitchFamily="34" charset="0"/>
              </a:rPr>
              <a:t>ions</a:t>
            </a:r>
            <a:r>
              <a:rPr lang="en-GB" i="0" baseline="30000" dirty="0">
                <a:effectLst/>
                <a:latin typeface="Arial" panose="020B0604020202020204" pitchFamily="34" charset="0"/>
              </a:rPr>
              <a:t>[</a:t>
            </a:r>
            <a:r>
              <a:rPr lang="en-GB" i="0" dirty="0">
                <a:effectLst/>
                <a:latin typeface="Arial" panose="020B0604020202020204" pitchFamily="34" charset="0"/>
              </a:rPr>
              <a:t>, or between two </a:t>
            </a:r>
            <a:r>
              <a:rPr lang="en-GB" i="0" u="none" strike="noStrike" dirty="0">
                <a:effectLst/>
                <a:latin typeface="Arial" panose="020B0604020202020204" pitchFamily="34" charset="0"/>
              </a:rPr>
              <a:t>atoms</a:t>
            </a:r>
            <a:r>
              <a:rPr lang="en-GB" i="0" dirty="0">
                <a:effectLst/>
                <a:latin typeface="Arial" panose="020B0604020202020204" pitchFamily="34" charset="0"/>
              </a:rPr>
              <a:t> with sharply different </a:t>
            </a:r>
            <a:r>
              <a:rPr lang="en-GB" i="0" u="none" strike="noStrike" dirty="0" err="1" smtClean="0">
                <a:effectLst/>
                <a:latin typeface="Arial" panose="020B0604020202020204" pitchFamily="34" charset="0"/>
              </a:rPr>
              <a:t>electronegativities</a:t>
            </a:r>
            <a:r>
              <a:rPr lang="en-GB" i="0" dirty="0" smtClean="0">
                <a:effectLst/>
                <a:latin typeface="Arial" panose="020B0604020202020204" pitchFamily="34" charset="0"/>
              </a:rPr>
              <a:t>,</a:t>
            </a:r>
            <a:r>
              <a:rPr lang="en-GB" baseline="30000" dirty="0">
                <a:latin typeface="Arial" panose="020B0604020202020204" pitchFamily="34" charset="0"/>
              </a:rPr>
              <a:t> </a:t>
            </a:r>
            <a:r>
              <a:rPr lang="en-GB" i="0" dirty="0" smtClean="0">
                <a:effectLst/>
                <a:latin typeface="Arial" panose="020B0604020202020204" pitchFamily="34" charset="0"/>
              </a:rPr>
              <a:t>and </a:t>
            </a:r>
            <a:r>
              <a:rPr lang="en-GB" i="0" dirty="0">
                <a:effectLst/>
                <a:latin typeface="Arial" panose="020B0604020202020204" pitchFamily="34" charset="0"/>
              </a:rPr>
              <a:t>is the primary interaction occurring in </a:t>
            </a:r>
            <a:r>
              <a:rPr lang="en-GB" i="0" u="none" strike="noStrike" dirty="0">
                <a:effectLst/>
                <a:latin typeface="Arial" panose="020B0604020202020204" pitchFamily="34" charset="0"/>
              </a:rPr>
              <a:t>ionic compounds</a:t>
            </a:r>
            <a:r>
              <a:rPr lang="en-GB" i="0" dirty="0">
                <a:effectLst/>
                <a:latin typeface="Arial" panose="020B0604020202020204" pitchFamily="34" charset="0"/>
              </a:rPr>
              <a:t>. It is one of the main types of bonding along with </a:t>
            </a:r>
            <a:r>
              <a:rPr lang="en-GB" i="0" u="none" strike="noStrike" dirty="0">
                <a:effectLst/>
                <a:latin typeface="Arial" panose="020B0604020202020204" pitchFamily="34" charset="0"/>
              </a:rPr>
              <a:t>covalent bonding</a:t>
            </a:r>
            <a:r>
              <a:rPr lang="en-GB" i="0" dirty="0">
                <a:effectLst/>
                <a:latin typeface="Arial" panose="020B0604020202020204" pitchFamily="34" charset="0"/>
              </a:rPr>
              <a:t> and </a:t>
            </a:r>
            <a:r>
              <a:rPr lang="en-GB" i="0" u="none" strike="noStrike" dirty="0">
                <a:effectLst/>
                <a:latin typeface="Arial" panose="020B0604020202020204" pitchFamily="34" charset="0"/>
              </a:rPr>
              <a:t>metallic bonding</a:t>
            </a:r>
            <a:r>
              <a:rPr lang="en-GB" i="0" dirty="0">
                <a:effectLst/>
                <a:latin typeface="Arial" panose="020B0604020202020204" pitchFamily="34" charset="0"/>
              </a:rPr>
              <a:t>. Ions are atoms (or groups of atoms) with an electrostatic charge</a:t>
            </a:r>
            <a:r>
              <a:rPr lang="en-GB" i="0" dirty="0" smtClean="0">
                <a:effectLst/>
                <a:latin typeface="Arial" panose="020B0604020202020204" pitchFamily="34" charset="0"/>
              </a:rPr>
              <a:t>.</a:t>
            </a:r>
          </a:p>
          <a:p>
            <a:pPr algn="l"/>
            <a:r>
              <a:rPr lang="en-GB" i="0" dirty="0" smtClean="0">
                <a:effectLst/>
                <a:latin typeface="Arial" panose="020B0604020202020204" pitchFamily="34" charset="0"/>
              </a:rPr>
              <a:t> </a:t>
            </a:r>
          </a:p>
          <a:p>
            <a:pPr algn="l"/>
            <a:r>
              <a:rPr lang="en-GB" i="0" dirty="0" smtClean="0">
                <a:effectLst/>
                <a:latin typeface="Arial" panose="020B0604020202020204" pitchFamily="34" charset="0"/>
              </a:rPr>
              <a:t>Atoms </a:t>
            </a:r>
            <a:r>
              <a:rPr lang="en-GB" i="0" dirty="0">
                <a:effectLst/>
                <a:latin typeface="Arial" panose="020B0604020202020204" pitchFamily="34" charset="0"/>
              </a:rPr>
              <a:t>that gain electrons make negatively charged ions (called </a:t>
            </a:r>
            <a:r>
              <a:rPr lang="en-GB" i="0" u="none" strike="noStrike" dirty="0">
                <a:effectLst/>
                <a:latin typeface="Arial" panose="020B0604020202020204" pitchFamily="34" charset="0"/>
              </a:rPr>
              <a:t>anions</a:t>
            </a:r>
            <a:r>
              <a:rPr lang="en-GB" i="0" dirty="0">
                <a:effectLst/>
                <a:latin typeface="Arial" panose="020B0604020202020204" pitchFamily="34" charset="0"/>
              </a:rPr>
              <a:t>). Atoms that lose electrons make positively charged ions (called </a:t>
            </a:r>
            <a:r>
              <a:rPr lang="en-GB" i="0" u="none" strike="noStrike" dirty="0">
                <a:effectLst/>
                <a:latin typeface="Arial" panose="020B0604020202020204" pitchFamily="34" charset="0"/>
              </a:rPr>
              <a:t>cations</a:t>
            </a:r>
            <a:r>
              <a:rPr lang="en-GB" i="0" dirty="0">
                <a:effectLst/>
                <a:latin typeface="Arial" panose="020B0604020202020204" pitchFamily="34" charset="0"/>
              </a:rPr>
              <a:t>). This transfer of electrons is known as electrovalence in contrast to </a:t>
            </a:r>
            <a:r>
              <a:rPr lang="en-GB" i="0" u="none" strike="noStrike" dirty="0">
                <a:effectLst/>
                <a:latin typeface="Arial" panose="020B0604020202020204" pitchFamily="34" charset="0"/>
              </a:rPr>
              <a:t>covalence</a:t>
            </a:r>
            <a:r>
              <a:rPr lang="en-GB" i="0" dirty="0">
                <a:effectLst/>
                <a:latin typeface="Arial" panose="020B0604020202020204" pitchFamily="34" charset="0"/>
              </a:rPr>
              <a:t>. In the simplest case, the cation is a </a:t>
            </a:r>
            <a:r>
              <a:rPr lang="en-GB" i="0" u="none" strike="noStrike" dirty="0">
                <a:effectLst/>
                <a:latin typeface="Arial" panose="020B0604020202020204" pitchFamily="34" charset="0"/>
              </a:rPr>
              <a:t>metal</a:t>
            </a:r>
            <a:r>
              <a:rPr lang="en-GB" i="0" dirty="0">
                <a:effectLst/>
                <a:latin typeface="Arial" panose="020B0604020202020204" pitchFamily="34" charset="0"/>
              </a:rPr>
              <a:t> atom and the anion is a </a:t>
            </a:r>
            <a:r>
              <a:rPr lang="en-GB" i="0" u="none" strike="noStrike" dirty="0">
                <a:effectLst/>
                <a:latin typeface="Arial" panose="020B0604020202020204" pitchFamily="34" charset="0"/>
              </a:rPr>
              <a:t>nonmetal</a:t>
            </a:r>
            <a:r>
              <a:rPr lang="en-GB" i="0" dirty="0">
                <a:effectLst/>
                <a:latin typeface="Arial" panose="020B0604020202020204" pitchFamily="34" charset="0"/>
              </a:rPr>
              <a:t> atom, but these ions can be of a more complex nature, e.g. </a:t>
            </a:r>
            <a:r>
              <a:rPr lang="en-GB" i="0" u="none" strike="noStrike" dirty="0">
                <a:effectLst/>
                <a:latin typeface="Arial" panose="020B0604020202020204" pitchFamily="34" charset="0"/>
              </a:rPr>
              <a:t>molecular ions</a:t>
            </a:r>
            <a:r>
              <a:rPr lang="en-GB" i="0" dirty="0">
                <a:effectLst/>
                <a:latin typeface="Arial" panose="020B0604020202020204" pitchFamily="34" charset="0"/>
              </a:rPr>
              <a:t> like </a:t>
            </a:r>
            <a:r>
              <a:rPr lang="en-GB" i="0" dirty="0" smtClean="0">
                <a:effectLst/>
                <a:latin typeface="Arial" panose="020B0604020202020204" pitchFamily="34" charset="0"/>
              </a:rPr>
              <a:t>NH</a:t>
            </a:r>
            <a:r>
              <a:rPr lang="en-GB" i="0" baseline="-25000" dirty="0" smtClean="0">
                <a:effectLst/>
                <a:latin typeface="Arial" panose="020B0604020202020204" pitchFamily="34" charset="0"/>
              </a:rPr>
              <a:t>4</a:t>
            </a:r>
            <a:r>
              <a:rPr lang="en-GB" i="0" baseline="30000" dirty="0" smtClean="0">
                <a:effectLst/>
                <a:latin typeface="Arial" panose="020B0604020202020204" pitchFamily="34" charset="0"/>
              </a:rPr>
              <a:t>+</a:t>
            </a:r>
            <a:r>
              <a:rPr lang="en-GB" i="0" dirty="0">
                <a:effectLst/>
                <a:latin typeface="Arial" panose="020B0604020202020204" pitchFamily="34" charset="0"/>
              </a:rPr>
              <a:t> or </a:t>
            </a:r>
            <a:r>
              <a:rPr lang="en-GB" i="0" dirty="0" smtClean="0">
                <a:effectLst/>
                <a:latin typeface="Arial" panose="020B0604020202020204" pitchFamily="34" charset="0"/>
              </a:rPr>
              <a:t>SO</a:t>
            </a:r>
            <a:r>
              <a:rPr lang="en-GB" i="0" baseline="-25000" dirty="0" smtClean="0">
                <a:effectLst/>
                <a:latin typeface="Arial" panose="020B0604020202020204" pitchFamily="34" charset="0"/>
              </a:rPr>
              <a:t>4</a:t>
            </a:r>
            <a:r>
              <a:rPr lang="en-GB" i="0" baseline="30000" dirty="0" smtClean="0">
                <a:effectLst/>
                <a:latin typeface="Arial" panose="020B0604020202020204" pitchFamily="34" charset="0"/>
              </a:rPr>
              <a:t>2−</a:t>
            </a:r>
            <a:r>
              <a:rPr lang="en-GB" i="0" dirty="0" smtClean="0">
                <a:effectLst/>
                <a:latin typeface="Arial" panose="020B0604020202020204" pitchFamily="34" charset="0"/>
              </a:rPr>
              <a:t>. </a:t>
            </a:r>
          </a:p>
          <a:p>
            <a:pPr algn="l"/>
            <a:endParaRPr lang="en-GB" dirty="0">
              <a:latin typeface="Arial" panose="020B0604020202020204" pitchFamily="34" charset="0"/>
            </a:endParaRPr>
          </a:p>
          <a:p>
            <a:pPr algn="l"/>
            <a:r>
              <a:rPr lang="en-GB" i="0" dirty="0" smtClean="0">
                <a:effectLst/>
                <a:latin typeface="Arial" panose="020B0604020202020204" pitchFamily="34" charset="0"/>
              </a:rPr>
              <a:t>In </a:t>
            </a:r>
            <a:r>
              <a:rPr lang="en-GB" i="0" dirty="0">
                <a:effectLst/>
                <a:latin typeface="Arial" panose="020B0604020202020204" pitchFamily="34" charset="0"/>
              </a:rPr>
              <a:t>simpler words, an ionic bond results from the transfer of electrons from a </a:t>
            </a:r>
            <a:r>
              <a:rPr lang="en-GB" i="0" u="none" strike="noStrike" dirty="0">
                <a:effectLst/>
                <a:latin typeface="Arial" panose="020B0604020202020204" pitchFamily="34" charset="0"/>
              </a:rPr>
              <a:t>metal</a:t>
            </a:r>
            <a:r>
              <a:rPr lang="en-GB" i="0" dirty="0">
                <a:effectLst/>
                <a:latin typeface="Arial" panose="020B0604020202020204" pitchFamily="34" charset="0"/>
              </a:rPr>
              <a:t> to a </a:t>
            </a:r>
            <a:r>
              <a:rPr lang="en-GB" i="0" u="none" strike="noStrike" dirty="0">
                <a:effectLst/>
                <a:latin typeface="Arial" panose="020B0604020202020204" pitchFamily="34" charset="0"/>
              </a:rPr>
              <a:t>non-metal</a:t>
            </a:r>
            <a:r>
              <a:rPr lang="en-GB" i="0" dirty="0">
                <a:effectLst/>
                <a:latin typeface="Arial" panose="020B0604020202020204" pitchFamily="34" charset="0"/>
              </a:rPr>
              <a:t> in order to obtain a full valence shell for both atoms</a:t>
            </a:r>
            <a:r>
              <a:rPr lang="en-GB" i="0" dirty="0" smtClean="0">
                <a:effectLst/>
                <a:latin typeface="Arial" panose="020B0604020202020204" pitchFamily="34" charset="0"/>
              </a:rPr>
              <a:t>.</a:t>
            </a:r>
          </a:p>
          <a:p>
            <a:pPr algn="l"/>
            <a:endParaRPr lang="en-GB" i="0" dirty="0">
              <a:effectLst/>
              <a:latin typeface="Arial" panose="020B0604020202020204" pitchFamily="34" charset="0"/>
            </a:endParaRPr>
          </a:p>
          <a:p>
            <a:pPr algn="l"/>
            <a:r>
              <a:rPr lang="en-GB" i="0" dirty="0">
                <a:effectLst/>
                <a:latin typeface="Arial" panose="020B0604020202020204" pitchFamily="34" charset="0"/>
              </a:rPr>
              <a:t>It is important to recognize that </a:t>
            </a:r>
            <a:r>
              <a:rPr lang="en-GB" i="1" dirty="0">
                <a:effectLst/>
                <a:latin typeface="Arial" panose="020B0604020202020204" pitchFamily="34" charset="0"/>
              </a:rPr>
              <a:t>clean</a:t>
            </a:r>
            <a:r>
              <a:rPr lang="en-GB" i="0" dirty="0">
                <a:effectLst/>
                <a:latin typeface="Arial" panose="020B0604020202020204" pitchFamily="34" charset="0"/>
              </a:rPr>
              <a:t> ionic bonding — in which one atom or molecule completely transfers an electron to another — cannot exist: all ionic compounds have some degree of </a:t>
            </a:r>
            <a:r>
              <a:rPr lang="en-GB" i="0" u="none" strike="noStrike" dirty="0">
                <a:effectLst/>
                <a:latin typeface="Arial" panose="020B0604020202020204" pitchFamily="34" charset="0"/>
              </a:rPr>
              <a:t>covalent bonding</a:t>
            </a:r>
            <a:r>
              <a:rPr lang="en-GB" i="0" dirty="0">
                <a:effectLst/>
                <a:latin typeface="Arial" panose="020B0604020202020204" pitchFamily="34" charset="0"/>
              </a:rPr>
              <a:t>, or electron sharing. Thus, the term "ionic bonding" is given when the ionic character is greater than the covalent character – that is, a bond in which a </a:t>
            </a:r>
            <a:r>
              <a:rPr lang="en-GB" i="0" dirty="0" smtClean="0">
                <a:effectLst/>
                <a:latin typeface="Arial" panose="020B0604020202020204" pitchFamily="34" charset="0"/>
              </a:rPr>
              <a:t>large</a:t>
            </a:r>
            <a:r>
              <a:rPr lang="en-GB" i="0" dirty="0">
                <a:effectLst/>
                <a:latin typeface="Arial" panose="020B0604020202020204" pitchFamily="34" charset="0"/>
              </a:rPr>
              <a:t> </a:t>
            </a:r>
            <a:r>
              <a:rPr lang="en-GB" i="0" u="none" strike="noStrike" dirty="0">
                <a:effectLst/>
                <a:latin typeface="Arial" panose="020B0604020202020204" pitchFamily="34" charset="0"/>
              </a:rPr>
              <a:t>electronegativity</a:t>
            </a:r>
            <a:r>
              <a:rPr lang="en-GB" i="0" dirty="0">
                <a:effectLst/>
                <a:latin typeface="Arial" panose="020B0604020202020204" pitchFamily="34" charset="0"/>
              </a:rPr>
              <a:t> difference exists between the two atoms, causing the bonding to be more polar (ionic) than in covalent bonding where electrons are shared more equally. Bonds with partially ionic and partially covalent character are called </a:t>
            </a:r>
            <a:r>
              <a:rPr lang="en-GB" i="0" u="none" strike="noStrike" dirty="0">
                <a:effectLst/>
                <a:latin typeface="Arial" panose="020B0604020202020204" pitchFamily="34" charset="0"/>
              </a:rPr>
              <a:t>polar covalent bonds</a:t>
            </a:r>
            <a:r>
              <a:rPr lang="en-GB" i="0" dirty="0">
                <a:effectLst/>
                <a:latin typeface="Arial" panose="020B0604020202020204" pitchFamily="34" charset="0"/>
              </a:rPr>
              <a:t>.</a:t>
            </a:r>
          </a:p>
          <a:p>
            <a:endParaRPr lang="en-GB" dirty="0"/>
          </a:p>
        </p:txBody>
      </p:sp>
      <p:sp>
        <p:nvSpPr>
          <p:cNvPr id="2" name="TextBox 1"/>
          <p:cNvSpPr txBox="1"/>
          <p:nvPr/>
        </p:nvSpPr>
        <p:spPr>
          <a:xfrm>
            <a:off x="1173018" y="277090"/>
            <a:ext cx="2170787" cy="523220"/>
          </a:xfrm>
          <a:prstGeom prst="rect">
            <a:avLst/>
          </a:prstGeom>
          <a:noFill/>
        </p:spPr>
        <p:txBody>
          <a:bodyPr wrap="none" rtlCol="0">
            <a:spAutoFit/>
          </a:bodyPr>
          <a:lstStyle/>
          <a:p>
            <a:r>
              <a:rPr lang="en-GB" sz="2800" dirty="0" smtClean="0"/>
              <a:t>Ionic Bonding</a:t>
            </a:r>
            <a:endParaRPr lang="en-GB" sz="2800" dirty="0"/>
          </a:p>
        </p:txBody>
      </p:sp>
    </p:spTree>
    <p:extLst>
      <p:ext uri="{BB962C8B-B14F-4D97-AF65-F5344CB8AC3E}">
        <p14:creationId xmlns:p14="http://schemas.microsoft.com/office/powerpoint/2010/main" val="22216041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946" y="304800"/>
            <a:ext cx="3114571" cy="584775"/>
          </a:xfrm>
          <a:prstGeom prst="rect">
            <a:avLst/>
          </a:prstGeom>
          <a:noFill/>
        </p:spPr>
        <p:txBody>
          <a:bodyPr wrap="none" rtlCol="0">
            <a:spAutoFit/>
          </a:bodyPr>
          <a:lstStyle/>
          <a:p>
            <a:r>
              <a:rPr lang="en-GB" sz="3200" dirty="0" smtClean="0"/>
              <a:t>Covalent Bonding</a:t>
            </a:r>
            <a:endParaRPr lang="en-GB" sz="3200" dirty="0"/>
          </a:p>
        </p:txBody>
      </p:sp>
      <p:sp>
        <p:nvSpPr>
          <p:cNvPr id="4" name="TextBox 3"/>
          <p:cNvSpPr txBox="1"/>
          <p:nvPr/>
        </p:nvSpPr>
        <p:spPr>
          <a:xfrm>
            <a:off x="655783" y="1371600"/>
            <a:ext cx="10839531" cy="4524315"/>
          </a:xfrm>
          <a:prstGeom prst="rect">
            <a:avLst/>
          </a:prstGeom>
          <a:noFill/>
        </p:spPr>
        <p:txBody>
          <a:bodyPr wrap="square" rtlCol="0">
            <a:spAutoFit/>
          </a:bodyPr>
          <a:lstStyle/>
          <a:p>
            <a:r>
              <a:rPr lang="en-GB" sz="2400" dirty="0"/>
              <a:t>A covalent bond, </a:t>
            </a:r>
            <a:r>
              <a:rPr lang="en-GB" sz="2400" dirty="0" smtClean="0"/>
              <a:t>is </a:t>
            </a:r>
            <a:r>
              <a:rPr lang="en-GB" sz="2400" dirty="0"/>
              <a:t>a chemical bond that involves the sharing of electron pairs between atoms. These electron pairs are known as shared pairs or bonding pairs, and the stable balance of attractive and repulsive forces between atoms, when they share electrons, is known as covalent </a:t>
            </a:r>
            <a:r>
              <a:rPr lang="en-GB" sz="2400" dirty="0" smtClean="0"/>
              <a:t>bonding.</a:t>
            </a:r>
          </a:p>
          <a:p>
            <a:endParaRPr lang="en-GB" sz="2400" dirty="0"/>
          </a:p>
          <a:p>
            <a:r>
              <a:rPr lang="en-GB" sz="2400" dirty="0" smtClean="0"/>
              <a:t>For </a:t>
            </a:r>
            <a:r>
              <a:rPr lang="en-GB" sz="2400" dirty="0"/>
              <a:t>many molecules, the sharing of electrons allows each atom to attain the equivalent of a full outer shell, corresponding to a stable electronic configuration. In organic chemistry, covalent bonds are much more common than ionic bonds</a:t>
            </a:r>
            <a:r>
              <a:rPr lang="en-GB" sz="2400" dirty="0" smtClean="0"/>
              <a:t>.</a:t>
            </a:r>
          </a:p>
          <a:p>
            <a:endParaRPr lang="en-GB" sz="2400" dirty="0"/>
          </a:p>
          <a:p>
            <a:endParaRPr lang="en-GB" sz="2400" dirty="0"/>
          </a:p>
          <a:p>
            <a:r>
              <a:rPr lang="en-GB" sz="2400" dirty="0"/>
              <a:t>Covalent bonding includes many kinds of interactions, including σ-bonding, π-bonding, metal-to-metal </a:t>
            </a:r>
            <a:r>
              <a:rPr lang="en-GB" sz="2400" dirty="0" smtClean="0"/>
              <a:t>bonding. </a:t>
            </a:r>
            <a:endParaRPr lang="en-GB" sz="2400" dirty="0"/>
          </a:p>
        </p:txBody>
      </p:sp>
    </p:spTree>
    <p:extLst>
      <p:ext uri="{BB962C8B-B14F-4D97-AF65-F5344CB8AC3E}">
        <p14:creationId xmlns:p14="http://schemas.microsoft.com/office/powerpoint/2010/main" val="10709857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5783" y="315686"/>
            <a:ext cx="2993961" cy="584775"/>
          </a:xfrm>
          <a:prstGeom prst="rect">
            <a:avLst/>
          </a:prstGeom>
          <a:noFill/>
        </p:spPr>
        <p:txBody>
          <a:bodyPr wrap="none" rtlCol="0">
            <a:spAutoFit/>
          </a:bodyPr>
          <a:lstStyle/>
          <a:p>
            <a:r>
              <a:rPr lang="en-GB" sz="3200" dirty="0" smtClean="0"/>
              <a:t>Metallic Bonding</a:t>
            </a:r>
            <a:endParaRPr lang="en-GB" sz="3200" dirty="0"/>
          </a:p>
        </p:txBody>
      </p:sp>
      <p:sp>
        <p:nvSpPr>
          <p:cNvPr id="4" name="TextBox 3"/>
          <p:cNvSpPr txBox="1"/>
          <p:nvPr/>
        </p:nvSpPr>
        <p:spPr>
          <a:xfrm>
            <a:off x="655783" y="1371600"/>
            <a:ext cx="10839531" cy="2677656"/>
          </a:xfrm>
          <a:prstGeom prst="rect">
            <a:avLst/>
          </a:prstGeom>
          <a:noFill/>
        </p:spPr>
        <p:txBody>
          <a:bodyPr wrap="square" rtlCol="0">
            <a:spAutoFit/>
          </a:bodyPr>
          <a:lstStyle/>
          <a:p>
            <a:r>
              <a:rPr lang="en-GB" sz="2400" dirty="0"/>
              <a:t>Metallic bonding is a type of chemical bonding that rises from the electrostatic attractive force between conduction electrons (in the form of an electron cloud of delocalized electrons) and positively charged metal ions. It may be described as the sharing of free electrons among a structure of positively charged ions (cations). </a:t>
            </a:r>
            <a:endParaRPr lang="en-GB" sz="2400" dirty="0" smtClean="0"/>
          </a:p>
          <a:p>
            <a:endParaRPr lang="en-GB" sz="2400"/>
          </a:p>
          <a:p>
            <a:r>
              <a:rPr lang="en-GB" sz="2400" smtClean="0"/>
              <a:t>Metallic </a:t>
            </a:r>
            <a:r>
              <a:rPr lang="en-GB" sz="2400" dirty="0"/>
              <a:t>bonding accounts for many physical properties of metals, such as strength, ductility, thermal and electrical resistivity and conductivity, opacity, </a:t>
            </a:r>
            <a:r>
              <a:rPr lang="en-GB" sz="2400"/>
              <a:t>and </a:t>
            </a:r>
            <a:r>
              <a:rPr lang="en-GB" sz="2400" smtClean="0"/>
              <a:t>lustre.</a:t>
            </a:r>
            <a:endParaRPr lang="en-GB" sz="2400" dirty="0"/>
          </a:p>
        </p:txBody>
      </p:sp>
    </p:spTree>
    <p:extLst>
      <p:ext uri="{BB962C8B-B14F-4D97-AF65-F5344CB8AC3E}">
        <p14:creationId xmlns:p14="http://schemas.microsoft.com/office/powerpoint/2010/main" val="32041145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Colour Temperature</a:t>
            </a:r>
            <a:endParaRPr lang="en-GB" dirty="0"/>
          </a:p>
        </p:txBody>
      </p:sp>
      <p:pic>
        <p:nvPicPr>
          <p:cNvPr id="2050" name="Picture 2" descr="A nail glowing red when heated witn a propane tor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6837" y="2087418"/>
            <a:ext cx="2801142" cy="327033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2"/>
          <p:cNvGraphicFramePr>
            <a:graphicFrameLocks noGrp="1"/>
          </p:cNvGraphicFramePr>
          <p:nvPr>
            <p:extLst>
              <p:ext uri="{D42A27DB-BD31-4B8C-83A1-F6EECF244321}">
                <p14:modId xmlns:p14="http://schemas.microsoft.com/office/powerpoint/2010/main" val="2875355514"/>
              </p:ext>
            </p:extLst>
          </p:nvPr>
        </p:nvGraphicFramePr>
        <p:xfrm>
          <a:off x="6651637" y="2229064"/>
          <a:ext cx="2235200" cy="2987040"/>
        </p:xfrm>
        <a:graphic>
          <a:graphicData uri="http://schemas.openxmlformats.org/drawingml/2006/table">
            <a:tbl>
              <a:tblPr/>
              <a:tblGrid>
                <a:gridCol w="1117600">
                  <a:extLst>
                    <a:ext uri="{9D8B030D-6E8A-4147-A177-3AD203B41FA5}">
                      <a16:colId xmlns:a16="http://schemas.microsoft.com/office/drawing/2014/main" val="2097986035"/>
                    </a:ext>
                  </a:extLst>
                </a:gridCol>
                <a:gridCol w="1117600">
                  <a:extLst>
                    <a:ext uri="{9D8B030D-6E8A-4147-A177-3AD203B41FA5}">
                      <a16:colId xmlns:a16="http://schemas.microsoft.com/office/drawing/2014/main" val="3389612561"/>
                    </a:ext>
                  </a:extLst>
                </a:gridCol>
              </a:tblGrid>
              <a:tr h="214330">
                <a:tc>
                  <a:txBody>
                    <a:bodyPr/>
                    <a:lstStyle/>
                    <a:p>
                      <a:pPr algn="ctr" fontAlgn="t"/>
                      <a:r>
                        <a:rPr lang="en-GB" sz="1400" dirty="0">
                          <a:effectLst/>
                        </a:rPr>
                        <a:t>1'000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Red</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604000988"/>
                  </a:ext>
                </a:extLst>
              </a:tr>
              <a:tr h="375078">
                <a:tc>
                  <a:txBody>
                    <a:bodyPr/>
                    <a:lstStyle/>
                    <a:p>
                      <a:pPr algn="ctr" fontAlgn="t"/>
                      <a:r>
                        <a:rPr lang="en-GB" sz="1400" dirty="0">
                          <a:effectLst/>
                        </a:rPr>
                        <a:t>1'500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Reddish orange</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786029366"/>
                  </a:ext>
                </a:extLst>
              </a:tr>
              <a:tr h="375078">
                <a:tc>
                  <a:txBody>
                    <a:bodyPr/>
                    <a:lstStyle/>
                    <a:p>
                      <a:pPr algn="ctr" fontAlgn="t"/>
                      <a:r>
                        <a:rPr lang="en-GB" sz="1400" dirty="0">
                          <a:effectLst/>
                        </a:rPr>
                        <a:t>2'000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Yellowish orange</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84781450"/>
                  </a:ext>
                </a:extLst>
              </a:tr>
              <a:tr h="214330">
                <a:tc>
                  <a:txBody>
                    <a:bodyPr/>
                    <a:lstStyle/>
                    <a:p>
                      <a:pPr algn="ctr" fontAlgn="t"/>
                      <a:r>
                        <a:rPr lang="en-GB" sz="1400" dirty="0">
                          <a:effectLst/>
                        </a:rPr>
                        <a:t>2'800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Yellow</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234846048"/>
                  </a:ext>
                </a:extLst>
              </a:tr>
              <a:tr h="359407">
                <a:tc>
                  <a:txBody>
                    <a:bodyPr/>
                    <a:lstStyle/>
                    <a:p>
                      <a:pPr algn="ctr" fontAlgn="t"/>
                      <a:r>
                        <a:rPr lang="en-GB" sz="1400" dirty="0">
                          <a:effectLst/>
                        </a:rPr>
                        <a:t>3'500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Yellowish white</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071072202"/>
                  </a:ext>
                </a:extLst>
              </a:tr>
              <a:tr h="359407">
                <a:tc>
                  <a:txBody>
                    <a:bodyPr/>
                    <a:lstStyle/>
                    <a:p>
                      <a:pPr algn="ctr" fontAlgn="t"/>
                      <a:r>
                        <a:rPr lang="en-GB" sz="1400" dirty="0">
                          <a:effectLst/>
                        </a:rPr>
                        <a:t>4'500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Warm white</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294672186"/>
                  </a:ext>
                </a:extLst>
              </a:tr>
              <a:tr h="214330">
                <a:tc>
                  <a:txBody>
                    <a:bodyPr/>
                    <a:lstStyle/>
                    <a:p>
                      <a:pPr algn="ctr" fontAlgn="t"/>
                      <a:r>
                        <a:rPr lang="en-GB" sz="1400" dirty="0">
                          <a:effectLst/>
                        </a:rPr>
                        <a:t>5'500 K</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ctr" fontAlgn="t"/>
                      <a:r>
                        <a:rPr lang="en-GB" sz="1400" dirty="0">
                          <a:effectLst/>
                        </a:rPr>
                        <a:t>White</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523985073"/>
                  </a:ext>
                </a:extLst>
              </a:tr>
            </a:tbl>
          </a:graphicData>
        </a:graphic>
      </p:graphicFrame>
      <p:sp>
        <p:nvSpPr>
          <p:cNvPr id="4" name="TextBox 3"/>
          <p:cNvSpPr txBox="1"/>
          <p:nvPr/>
        </p:nvSpPr>
        <p:spPr>
          <a:xfrm>
            <a:off x="297053" y="1682918"/>
            <a:ext cx="6071271" cy="4524315"/>
          </a:xfrm>
          <a:prstGeom prst="rect">
            <a:avLst/>
          </a:prstGeom>
          <a:noFill/>
        </p:spPr>
        <p:txBody>
          <a:bodyPr wrap="square" rtlCol="0">
            <a:spAutoFit/>
          </a:bodyPr>
          <a:lstStyle/>
          <a:p>
            <a:r>
              <a:rPr lang="en-GB" dirty="0"/>
              <a:t>The picture </a:t>
            </a:r>
            <a:r>
              <a:rPr lang="en-GB" dirty="0" smtClean="0"/>
              <a:t>shows </a:t>
            </a:r>
            <a:r>
              <a:rPr lang="en-GB" dirty="0"/>
              <a:t>a nail glowing red hot when heated with a propane </a:t>
            </a:r>
            <a:r>
              <a:rPr lang="en-GB" dirty="0" smtClean="0"/>
              <a:t>torch. You </a:t>
            </a:r>
            <a:r>
              <a:rPr lang="en-GB" dirty="0"/>
              <a:t>can clearly see the hottest part of the nail glowing yellow, the part that is just outside the flame glowing red and the rest being black because normal cameras cannot see infrared radiation. </a:t>
            </a:r>
            <a:endParaRPr lang="en-GB" dirty="0" smtClean="0"/>
          </a:p>
          <a:p>
            <a:endParaRPr lang="en-GB" dirty="0" smtClean="0"/>
          </a:p>
          <a:p>
            <a:r>
              <a:rPr lang="en-GB" dirty="0" smtClean="0"/>
              <a:t>The </a:t>
            </a:r>
            <a:r>
              <a:rPr lang="en-GB" dirty="0"/>
              <a:t>blue </a:t>
            </a:r>
            <a:r>
              <a:rPr lang="en-GB" dirty="0" smtClean="0"/>
              <a:t>colour </a:t>
            </a:r>
            <a:r>
              <a:rPr lang="en-GB" dirty="0"/>
              <a:t>of the flame is not due to blackbody </a:t>
            </a:r>
            <a:r>
              <a:rPr lang="en-GB" dirty="0" smtClean="0"/>
              <a:t>radiation.</a:t>
            </a:r>
          </a:p>
          <a:p>
            <a:endParaRPr lang="en-GB" dirty="0"/>
          </a:p>
          <a:p>
            <a:r>
              <a:rPr lang="en-GB" dirty="0" smtClean="0"/>
              <a:t> The </a:t>
            </a:r>
            <a:r>
              <a:rPr lang="en-GB" dirty="0"/>
              <a:t>temperature of a propane torch is around 3'000 K so the flame should glow yellow, but the chemical reaction taking place emits a much stronger blue radiation masking the faint yellow glow. </a:t>
            </a:r>
            <a:br>
              <a:rPr lang="en-GB" dirty="0"/>
            </a:br>
            <a:endParaRPr lang="en-GB" dirty="0"/>
          </a:p>
        </p:txBody>
      </p:sp>
    </p:spTree>
    <p:extLst>
      <p:ext uri="{BB962C8B-B14F-4D97-AF65-F5344CB8AC3E}">
        <p14:creationId xmlns:p14="http://schemas.microsoft.com/office/powerpoint/2010/main" val="13540216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Black Body Radiation</a:t>
            </a:r>
            <a:endParaRPr lang="en-GB" dirty="0"/>
          </a:p>
        </p:txBody>
      </p:sp>
      <p:pic>
        <p:nvPicPr>
          <p:cNvPr id="4" name="Picture 2" descr="https://www.giangrandi.org/optics/blackbody/blackbody-ambient-larg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28" y="1643920"/>
            <a:ext cx="7317143" cy="448793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593105" y="1328553"/>
            <a:ext cx="4231342" cy="2308324"/>
          </a:xfrm>
          <a:prstGeom prst="rect">
            <a:avLst/>
          </a:prstGeom>
        </p:spPr>
        <p:txBody>
          <a:bodyPr wrap="square">
            <a:spAutoFit/>
          </a:bodyPr>
          <a:lstStyle/>
          <a:p>
            <a:r>
              <a:rPr lang="en-GB" dirty="0">
                <a:latin typeface="Times New Roman" panose="02020603050405020304" pitchFamily="18" charset="0"/>
              </a:rPr>
              <a:t>The spectrum of blackbody radiation has a typical bell shape and the emitted energy (integral of the curve) is proportional to the forth power of the absolute temperature (T</a:t>
            </a:r>
            <a:r>
              <a:rPr lang="en-GB" baseline="30000" dirty="0">
                <a:latin typeface="Times New Roman" panose="02020603050405020304" pitchFamily="18" charset="0"/>
              </a:rPr>
              <a:t>4</a:t>
            </a:r>
            <a:r>
              <a:rPr lang="en-GB" dirty="0">
                <a:latin typeface="Times New Roman" panose="02020603050405020304" pitchFamily="18" charset="0"/>
              </a:rPr>
              <a:t>): hotter bodies radiate a lot more. The following plot shows the spectrum for temperatures from 273 K (0 °C) to 453 K (180 °C) in 20 °C steps.</a:t>
            </a:r>
            <a:endParaRPr lang="en-GB" dirty="0"/>
          </a:p>
        </p:txBody>
      </p:sp>
      <p:sp>
        <p:nvSpPr>
          <p:cNvPr id="5" name="Rectangle 4"/>
          <p:cNvSpPr/>
          <p:nvPr/>
        </p:nvSpPr>
        <p:spPr>
          <a:xfrm>
            <a:off x="7660340" y="4076148"/>
            <a:ext cx="4096872" cy="1477328"/>
          </a:xfrm>
          <a:prstGeom prst="rect">
            <a:avLst/>
          </a:prstGeom>
        </p:spPr>
        <p:txBody>
          <a:bodyPr wrap="square">
            <a:spAutoFit/>
          </a:bodyPr>
          <a:lstStyle/>
          <a:p>
            <a:r>
              <a:rPr lang="en-GB" dirty="0">
                <a:latin typeface="Times New Roman" panose="02020603050405020304" pitchFamily="18" charset="0"/>
              </a:rPr>
              <a:t>As </a:t>
            </a:r>
            <a:r>
              <a:rPr lang="en-GB" dirty="0" smtClean="0">
                <a:latin typeface="Times New Roman" panose="02020603050405020304" pitchFamily="18" charset="0"/>
              </a:rPr>
              <a:t>you </a:t>
            </a:r>
            <a:r>
              <a:rPr lang="en-GB" dirty="0">
                <a:latin typeface="Times New Roman" panose="02020603050405020304" pitchFamily="18" charset="0"/>
              </a:rPr>
              <a:t>can see, the majority of the radiation is in the long wave infrared, well beyond 5 </a:t>
            </a:r>
            <a:r>
              <a:rPr lang="en-GB" dirty="0" err="1">
                <a:latin typeface="Times New Roman" panose="02020603050405020304" pitchFamily="18" charset="0"/>
              </a:rPr>
              <a:t>μm</a:t>
            </a:r>
            <a:r>
              <a:rPr lang="en-GB" dirty="0">
                <a:latin typeface="Times New Roman" panose="02020603050405020304" pitchFamily="18" charset="0"/>
              </a:rPr>
              <a:t>. Almost nothing is emitted in the visible spectrum (roughly 400 to 700 nm). </a:t>
            </a:r>
            <a:endParaRPr lang="en-GB" dirty="0" smtClean="0">
              <a:latin typeface="Times New Roman" panose="02020603050405020304" pitchFamily="18" charset="0"/>
            </a:endParaRPr>
          </a:p>
        </p:txBody>
      </p:sp>
    </p:spTree>
    <p:extLst>
      <p:ext uri="{BB962C8B-B14F-4D97-AF65-F5344CB8AC3E}">
        <p14:creationId xmlns:p14="http://schemas.microsoft.com/office/powerpoint/2010/main" val="422892914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905" y="302767"/>
            <a:ext cx="6229048" cy="501610"/>
          </a:xfrm>
        </p:spPr>
        <p:txBody>
          <a:bodyPr/>
          <a:lstStyle/>
          <a:p>
            <a:r>
              <a:rPr lang="en-GB" dirty="0" smtClean="0"/>
              <a:t>Black Body Radiation</a:t>
            </a:r>
            <a:endParaRPr lang="en-GB" dirty="0"/>
          </a:p>
        </p:txBody>
      </p:sp>
      <p:pic>
        <p:nvPicPr>
          <p:cNvPr id="4098" name="Picture 2" descr="https://www.giangrandi.org/optics/blackbody/blackbody-hot-larg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048" y="1592324"/>
            <a:ext cx="6597381" cy="40464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8"/>
          <p:cNvSpPr>
            <a:spLocks noChangeArrowheads="1"/>
          </p:cNvSpPr>
          <p:nvPr/>
        </p:nvSpPr>
        <p:spPr bwMode="auto">
          <a:xfrm>
            <a:off x="7075714" y="1072927"/>
            <a:ext cx="4659086"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rPr>
              <a:t>The spectrum is described by Plank's equation:</a:t>
            </a:r>
            <a:endParaRPr kumimoji="0" lang="en-US" altLang="en-US" sz="15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rPr>
              <a:t>  </a:t>
            </a:r>
            <a:endParaRPr kumimoji="0" lang="en-US" altLang="en-US" sz="15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5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5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5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rPr>
              <a:t>Where:</a:t>
            </a:r>
            <a:endParaRPr kumimoji="0" lang="en-US" altLang="en-US" sz="15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rPr>
              <a:t>                                                                                                                                                                                                                                                                                                                  </a:t>
            </a:r>
            <a:endParaRPr kumimoji="0" lang="en-US" altLang="en-US" sz="1500" b="0" i="0" u="none" strike="noStrike" cap="none" normalizeH="0" baseline="0" dirty="0" smtClean="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5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5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rPr>
              <a:t>This plot shows the same equation plotted for temperatures from 1,000 K (727 °C) to 3,250 K (2,977 °C) in 250 °C steps. </a:t>
            </a:r>
            <a:br>
              <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rPr>
            </a:br>
            <a:endParaRPr kumimoji="0" lang="en-US" altLang="en-US" sz="1500" b="0" i="0" u="none" strike="noStrike" cap="none" normalizeH="0" baseline="0" dirty="0" smtClean="0">
              <a:ln>
                <a:noFill/>
              </a:ln>
              <a:effectLst/>
              <a:latin typeface="Times New Roman" panose="02020603050405020304" pitchFamily="18" charset="0"/>
              <a:cs typeface="Times New Roman" panose="02020603050405020304" pitchFamily="18" charset="0"/>
            </a:endParaRPr>
          </a:p>
        </p:txBody>
      </p:sp>
      <p:sp>
        <p:nvSpPr>
          <p:cNvPr id="6" name="Rectangle 5"/>
          <p:cNvSpPr/>
          <p:nvPr/>
        </p:nvSpPr>
        <p:spPr>
          <a:xfrm>
            <a:off x="8389045" y="1583886"/>
            <a:ext cx="1632697" cy="9144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05" name="Picture 9" descr="u(lambda,T)=(8*pi*h*c/(lambda^5))*1/(e^(h*c/(lambda*k*T))-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3707" y="1720912"/>
            <a:ext cx="1476375" cy="54292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8213472" y="3164616"/>
            <a:ext cx="1983841" cy="1912993"/>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06" name="Picture 10" descr="c=2.99792458E8 m/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08095" y="3345361"/>
            <a:ext cx="1466850" cy="400050"/>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descr="1.3806488E-23 J/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9045" y="3880717"/>
            <a:ext cx="1504950" cy="447675"/>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6.62606957E-34 J*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28931" y="4531836"/>
            <a:ext cx="1685925" cy="2476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085113" y="6268960"/>
            <a:ext cx="7859485" cy="307777"/>
          </a:xfrm>
          <a:prstGeom prst="rect">
            <a:avLst/>
          </a:prstGeom>
          <a:noFill/>
        </p:spPr>
        <p:txBody>
          <a:bodyPr wrap="square" rtlCol="0">
            <a:spAutoFit/>
          </a:bodyPr>
          <a:lstStyle/>
          <a:p>
            <a:r>
              <a:rPr lang="en-GB" sz="1400" dirty="0"/>
              <a:t>c</a:t>
            </a:r>
            <a:r>
              <a:rPr lang="en-GB" sz="1400" dirty="0" smtClean="0"/>
              <a:t> = Speed of light. h = Plank’s Constant. K = </a:t>
            </a:r>
            <a:r>
              <a:rPr lang="en-GB" sz="1400" dirty="0" err="1" smtClean="0"/>
              <a:t>Boltzman’s</a:t>
            </a:r>
            <a:r>
              <a:rPr lang="en-GB" sz="1400" dirty="0" smtClean="0"/>
              <a:t> constant</a:t>
            </a:r>
            <a:endParaRPr lang="en-GB" sz="1400" dirty="0"/>
          </a:p>
        </p:txBody>
      </p:sp>
    </p:spTree>
    <p:extLst>
      <p:ext uri="{BB962C8B-B14F-4D97-AF65-F5344CB8AC3E}">
        <p14:creationId xmlns:p14="http://schemas.microsoft.com/office/powerpoint/2010/main" val="29224584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81180" y="1378015"/>
            <a:ext cx="8203253" cy="4554536"/>
          </a:xfrm>
        </p:spPr>
        <p:txBody>
          <a:bodyPr/>
          <a:lstStyle/>
          <a:p>
            <a:pPr marL="312800" lvl="1" indent="-177800">
              <a:defRPr/>
            </a:pPr>
            <a:endParaRPr lang="en-GB" dirty="0" smtClean="0"/>
          </a:p>
        </p:txBody>
      </p:sp>
      <p:sp>
        <p:nvSpPr>
          <p:cNvPr id="11268" name="Title 1"/>
          <p:cNvSpPr>
            <a:spLocks noGrp="1"/>
          </p:cNvSpPr>
          <p:nvPr>
            <p:ph type="title"/>
          </p:nvPr>
        </p:nvSpPr>
        <p:spPr/>
        <p:txBody>
          <a:bodyPr>
            <a:normAutofit fontScale="90000"/>
          </a:bodyPr>
          <a:lstStyle/>
          <a:p>
            <a:r>
              <a:rPr lang="en-GB" altLang="en-US" dirty="0" smtClean="0">
                <a:solidFill>
                  <a:schemeClr val="accent1"/>
                </a:solidFill>
              </a:rPr>
              <a:t>03 </a:t>
            </a:r>
            <a:r>
              <a:rPr lang="en-GB" altLang="en-US" dirty="0" smtClean="0"/>
              <a:t>Colour Chemistry</a:t>
            </a:r>
          </a:p>
        </p:txBody>
      </p:sp>
      <p:graphicFrame>
        <p:nvGraphicFramePr>
          <p:cNvPr id="2" name="Table 1"/>
          <p:cNvGraphicFramePr>
            <a:graphicFrameLocks noGrp="1"/>
          </p:cNvGraphicFramePr>
          <p:nvPr>
            <p:extLst>
              <p:ext uri="{D42A27DB-BD31-4B8C-83A1-F6EECF244321}">
                <p14:modId xmlns:p14="http://schemas.microsoft.com/office/powerpoint/2010/main" val="3272690733"/>
              </p:ext>
            </p:extLst>
          </p:nvPr>
        </p:nvGraphicFramePr>
        <p:xfrm>
          <a:off x="1781180" y="1361663"/>
          <a:ext cx="8928860" cy="4849950"/>
        </p:xfrm>
        <a:graphic>
          <a:graphicData uri="http://schemas.openxmlformats.org/drawingml/2006/table">
            <a:tbl>
              <a:tblPr firstRow="1" bandRow="1">
                <a:tableStyleId>{5C22544A-7EE6-4342-B048-85BDC9FD1C3A}</a:tableStyleId>
              </a:tblPr>
              <a:tblGrid>
                <a:gridCol w="1265648">
                  <a:extLst>
                    <a:ext uri="{9D8B030D-6E8A-4147-A177-3AD203B41FA5}">
                      <a16:colId xmlns:a16="http://schemas.microsoft.com/office/drawing/2014/main" val="3163924610"/>
                    </a:ext>
                  </a:extLst>
                </a:gridCol>
                <a:gridCol w="2305896">
                  <a:extLst>
                    <a:ext uri="{9D8B030D-6E8A-4147-A177-3AD203B41FA5}">
                      <a16:colId xmlns:a16="http://schemas.microsoft.com/office/drawing/2014/main" val="418710869"/>
                    </a:ext>
                  </a:extLst>
                </a:gridCol>
                <a:gridCol w="1785772">
                  <a:extLst>
                    <a:ext uri="{9D8B030D-6E8A-4147-A177-3AD203B41FA5}">
                      <a16:colId xmlns:a16="http://schemas.microsoft.com/office/drawing/2014/main" val="494112833"/>
                    </a:ext>
                  </a:extLst>
                </a:gridCol>
                <a:gridCol w="1785772">
                  <a:extLst>
                    <a:ext uri="{9D8B030D-6E8A-4147-A177-3AD203B41FA5}">
                      <a16:colId xmlns:a16="http://schemas.microsoft.com/office/drawing/2014/main" val="1469520560"/>
                    </a:ext>
                  </a:extLst>
                </a:gridCol>
                <a:gridCol w="1785772">
                  <a:extLst>
                    <a:ext uri="{9D8B030D-6E8A-4147-A177-3AD203B41FA5}">
                      <a16:colId xmlns:a16="http://schemas.microsoft.com/office/drawing/2014/main" val="3389732305"/>
                    </a:ext>
                  </a:extLst>
                </a:gridCol>
              </a:tblGrid>
              <a:tr h="1095346">
                <a:tc>
                  <a:txBody>
                    <a:bodyPr/>
                    <a:lstStyle/>
                    <a:p>
                      <a:r>
                        <a:rPr lang="en-GB" dirty="0" smtClean="0"/>
                        <a:t>Element</a:t>
                      </a:r>
                      <a:endParaRPr lang="en-GB" dirty="0"/>
                    </a:p>
                  </a:txBody>
                  <a:tcPr/>
                </a:tc>
                <a:tc>
                  <a:txBody>
                    <a:bodyPr/>
                    <a:lstStyle/>
                    <a:p>
                      <a:r>
                        <a:rPr lang="en-GB" dirty="0" smtClean="0"/>
                        <a:t>Colour generating species</a:t>
                      </a:r>
                      <a:endParaRPr lang="en-GB" dirty="0"/>
                    </a:p>
                  </a:txBody>
                  <a:tcPr/>
                </a:tc>
                <a:tc>
                  <a:txBody>
                    <a:bodyPr/>
                    <a:lstStyle/>
                    <a:p>
                      <a:r>
                        <a:rPr lang="en-GB" dirty="0" smtClean="0"/>
                        <a:t>Colour</a:t>
                      </a:r>
                      <a:endParaRPr lang="en-GB" dirty="0"/>
                    </a:p>
                  </a:txBody>
                  <a:tcPr/>
                </a:tc>
                <a:tc>
                  <a:txBody>
                    <a:bodyPr/>
                    <a:lstStyle/>
                    <a:p>
                      <a:r>
                        <a:rPr lang="en-GB" dirty="0" smtClean="0"/>
                        <a:t>Wavelength</a:t>
                      </a:r>
                      <a:endParaRPr lang="en-GB" dirty="0"/>
                    </a:p>
                  </a:txBody>
                  <a:tcPr/>
                </a:tc>
                <a:tc>
                  <a:txBody>
                    <a:bodyPr/>
                    <a:lstStyle/>
                    <a:p>
                      <a:r>
                        <a:rPr lang="en-GB" dirty="0" smtClean="0"/>
                        <a:t>Purity (%)</a:t>
                      </a:r>
                      <a:endParaRPr lang="en-GB" dirty="0"/>
                    </a:p>
                  </a:txBody>
                  <a:tcPr/>
                </a:tc>
                <a:extLst>
                  <a:ext uri="{0D108BD9-81ED-4DB2-BD59-A6C34878D82A}">
                    <a16:rowId xmlns:a16="http://schemas.microsoft.com/office/drawing/2014/main" val="2350158935"/>
                  </a:ext>
                </a:extLst>
              </a:tr>
              <a:tr h="444224">
                <a:tc rowSpan="2">
                  <a:txBody>
                    <a:bodyPr/>
                    <a:lstStyle/>
                    <a:p>
                      <a:r>
                        <a:rPr lang="en-GB" dirty="0" smtClean="0"/>
                        <a:t>Strontium</a:t>
                      </a:r>
                      <a:endParaRPr lang="en-GB" dirty="0"/>
                    </a:p>
                  </a:txBody>
                  <a:tcPr/>
                </a:tc>
                <a:tc>
                  <a:txBody>
                    <a:bodyPr/>
                    <a:lstStyle/>
                    <a:p>
                      <a:r>
                        <a:rPr lang="en-GB" dirty="0" err="1" smtClean="0"/>
                        <a:t>SrCl</a:t>
                      </a:r>
                      <a:r>
                        <a:rPr lang="en-GB" sz="1600" dirty="0" smtClean="0"/>
                        <a:t>˙</a:t>
                      </a:r>
                    </a:p>
                  </a:txBody>
                  <a:tcPr/>
                </a:tc>
                <a:tc>
                  <a:txBody>
                    <a:bodyPr/>
                    <a:lstStyle/>
                    <a:p>
                      <a:r>
                        <a:rPr lang="en-GB" dirty="0" smtClean="0"/>
                        <a:t>Red</a:t>
                      </a:r>
                    </a:p>
                  </a:txBody>
                  <a:tcPr/>
                </a:tc>
                <a:tc>
                  <a:txBody>
                    <a:bodyPr/>
                    <a:lstStyle/>
                    <a:p>
                      <a:r>
                        <a:rPr lang="en-GB" dirty="0" smtClean="0"/>
                        <a:t>636</a:t>
                      </a:r>
                    </a:p>
                  </a:txBody>
                  <a:tcPr/>
                </a:tc>
                <a:tc>
                  <a:txBody>
                    <a:bodyPr/>
                    <a:lstStyle/>
                    <a:p>
                      <a:r>
                        <a:rPr lang="en-GB" dirty="0" smtClean="0"/>
                        <a:t>100</a:t>
                      </a:r>
                      <a:endParaRPr lang="en-GB" dirty="0"/>
                    </a:p>
                  </a:txBody>
                  <a:tcPr/>
                </a:tc>
                <a:extLst>
                  <a:ext uri="{0D108BD9-81ED-4DB2-BD59-A6C34878D82A}">
                    <a16:rowId xmlns:a16="http://schemas.microsoft.com/office/drawing/2014/main" val="1385774310"/>
                  </a:ext>
                </a:extLst>
              </a:tr>
              <a:tr h="766742">
                <a:tc vMerge="1">
                  <a:txBody>
                    <a:bodyPr/>
                    <a:lstStyle/>
                    <a:p>
                      <a:endParaRPr lang="en-GB" dirty="0"/>
                    </a:p>
                  </a:txBody>
                  <a:tcPr/>
                </a:tc>
                <a:tc>
                  <a:txBody>
                    <a:bodyPr/>
                    <a:lstStyle/>
                    <a:p>
                      <a:r>
                        <a:rPr lang="en-GB" dirty="0" err="1" smtClean="0"/>
                        <a:t>SrOH</a:t>
                      </a:r>
                      <a:r>
                        <a:rPr lang="en-GB" sz="1600" dirty="0" smtClean="0"/>
                        <a:t>˙</a:t>
                      </a:r>
                      <a:endParaRPr lang="en-GB" sz="1600" dirty="0"/>
                    </a:p>
                  </a:txBody>
                  <a:tcPr/>
                </a:tc>
                <a:tc>
                  <a:txBody>
                    <a:bodyPr/>
                    <a:lstStyle/>
                    <a:p>
                      <a:r>
                        <a:rPr lang="en-GB" dirty="0" smtClean="0"/>
                        <a:t>Red-Orange</a:t>
                      </a:r>
                      <a:endParaRPr lang="en-GB" dirty="0"/>
                    </a:p>
                  </a:txBody>
                  <a:tcPr/>
                </a:tc>
                <a:tc>
                  <a:txBody>
                    <a:bodyPr/>
                    <a:lstStyle/>
                    <a:p>
                      <a:r>
                        <a:rPr lang="en-GB" dirty="0" smtClean="0"/>
                        <a:t>614</a:t>
                      </a:r>
                      <a:endParaRPr lang="en-GB" dirty="0"/>
                    </a:p>
                  </a:txBody>
                  <a:tcPr/>
                </a:tc>
                <a:tc>
                  <a:txBody>
                    <a:bodyPr/>
                    <a:lstStyle/>
                    <a:p>
                      <a:r>
                        <a:rPr lang="en-GB" dirty="0" smtClean="0"/>
                        <a:t>100</a:t>
                      </a:r>
                      <a:endParaRPr lang="en-GB" dirty="0"/>
                    </a:p>
                  </a:txBody>
                  <a:tcPr/>
                </a:tc>
                <a:extLst>
                  <a:ext uri="{0D108BD9-81ED-4DB2-BD59-A6C34878D82A}">
                    <a16:rowId xmlns:a16="http://schemas.microsoft.com/office/drawing/2014/main" val="4020027094"/>
                  </a:ext>
                </a:extLst>
              </a:tr>
              <a:tr h="444224">
                <a:tc rowSpan="2">
                  <a:txBody>
                    <a:bodyPr/>
                    <a:lstStyle/>
                    <a:p>
                      <a:r>
                        <a:rPr lang="en-GB" dirty="0" smtClean="0"/>
                        <a:t>Barium</a:t>
                      </a:r>
                      <a:endParaRPr lang="en-GB" dirty="0"/>
                    </a:p>
                  </a:txBody>
                  <a:tcPr/>
                </a:tc>
                <a:tc>
                  <a:txBody>
                    <a:bodyPr/>
                    <a:lstStyle/>
                    <a:p>
                      <a:r>
                        <a:rPr lang="en-GB" dirty="0" err="1" smtClean="0"/>
                        <a:t>BaCl</a:t>
                      </a:r>
                      <a:r>
                        <a:rPr lang="en-GB" dirty="0" smtClean="0"/>
                        <a:t> </a:t>
                      </a:r>
                      <a:r>
                        <a:rPr kumimoji="0" lang="en-GB" sz="1600" b="0" i="0" u="none" strike="noStrike" kern="1200" cap="none" spc="0" normalizeH="0" baseline="0" noProof="0" dirty="0" smtClean="0">
                          <a:ln>
                            <a:noFill/>
                          </a:ln>
                          <a:solidFill>
                            <a:srgbClr val="002744"/>
                          </a:solidFill>
                          <a:effectLst/>
                          <a:uLnTx/>
                          <a:uFillTx/>
                          <a:latin typeface="+mn-lt"/>
                          <a:ea typeface="+mn-ea"/>
                          <a:cs typeface="+mn-cs"/>
                        </a:rPr>
                        <a:t>˙</a:t>
                      </a:r>
                      <a:endParaRPr lang="en-GB" dirty="0"/>
                    </a:p>
                  </a:txBody>
                  <a:tcPr/>
                </a:tc>
                <a:tc>
                  <a:txBody>
                    <a:bodyPr/>
                    <a:lstStyle/>
                    <a:p>
                      <a:r>
                        <a:rPr lang="en-GB" dirty="0" smtClean="0"/>
                        <a:t>Green</a:t>
                      </a:r>
                      <a:endParaRPr lang="en-GB" dirty="0"/>
                    </a:p>
                  </a:txBody>
                  <a:tcPr/>
                </a:tc>
                <a:tc>
                  <a:txBody>
                    <a:bodyPr/>
                    <a:lstStyle/>
                    <a:p>
                      <a:r>
                        <a:rPr lang="en-GB" dirty="0" smtClean="0"/>
                        <a:t>522</a:t>
                      </a:r>
                      <a:endParaRPr lang="en-GB" dirty="0"/>
                    </a:p>
                  </a:txBody>
                  <a:tcPr/>
                </a:tc>
                <a:tc>
                  <a:txBody>
                    <a:bodyPr/>
                    <a:lstStyle/>
                    <a:p>
                      <a:r>
                        <a:rPr lang="en-GB" dirty="0" smtClean="0"/>
                        <a:t>96</a:t>
                      </a:r>
                      <a:endParaRPr lang="en-GB" dirty="0"/>
                    </a:p>
                  </a:txBody>
                  <a:tcPr/>
                </a:tc>
                <a:extLst>
                  <a:ext uri="{0D108BD9-81ED-4DB2-BD59-A6C34878D82A}">
                    <a16:rowId xmlns:a16="http://schemas.microsoft.com/office/drawing/2014/main" val="3568844689"/>
                  </a:ext>
                </a:extLst>
              </a:tr>
              <a:tr h="444224">
                <a:tc vMerge="1">
                  <a:txBody>
                    <a:bodyPr/>
                    <a:lstStyle/>
                    <a:p>
                      <a:endParaRPr lang="en-GB" dirty="0"/>
                    </a:p>
                  </a:txBody>
                  <a:tcPr/>
                </a:tc>
                <a:tc>
                  <a:txBody>
                    <a:bodyPr/>
                    <a:lstStyle/>
                    <a:p>
                      <a:r>
                        <a:rPr lang="en-GB" dirty="0" err="1" smtClean="0"/>
                        <a:t>BaOH</a:t>
                      </a:r>
                      <a:r>
                        <a:rPr lang="en-GB" dirty="0" smtClean="0"/>
                        <a:t> </a:t>
                      </a:r>
                      <a:r>
                        <a:rPr kumimoji="0" lang="en-GB" sz="1600" b="0" i="0" u="none" strike="noStrike" kern="1200" cap="none" spc="0" normalizeH="0" baseline="0" noProof="0" dirty="0" smtClean="0">
                          <a:ln>
                            <a:noFill/>
                          </a:ln>
                          <a:solidFill>
                            <a:srgbClr val="002744"/>
                          </a:solidFill>
                          <a:effectLst/>
                          <a:uLnTx/>
                          <a:uFillTx/>
                          <a:latin typeface="+mn-lt"/>
                          <a:ea typeface="+mn-ea"/>
                          <a:cs typeface="+mn-cs"/>
                        </a:rPr>
                        <a:t>˙</a:t>
                      </a:r>
                      <a:endParaRPr lang="en-GB" dirty="0"/>
                    </a:p>
                  </a:txBody>
                  <a:tcPr/>
                </a:tc>
                <a:tc>
                  <a:txBody>
                    <a:bodyPr/>
                    <a:lstStyle/>
                    <a:p>
                      <a:r>
                        <a:rPr lang="en-GB" dirty="0" smtClean="0"/>
                        <a:t>Green</a:t>
                      </a:r>
                      <a:endParaRPr lang="en-GB" dirty="0"/>
                    </a:p>
                  </a:txBody>
                  <a:tcPr/>
                </a:tc>
                <a:tc>
                  <a:txBody>
                    <a:bodyPr/>
                    <a:lstStyle/>
                    <a:p>
                      <a:r>
                        <a:rPr lang="en-GB" dirty="0" smtClean="0"/>
                        <a:t>507</a:t>
                      </a:r>
                      <a:endParaRPr lang="en-GB" dirty="0"/>
                    </a:p>
                  </a:txBody>
                  <a:tcPr/>
                </a:tc>
                <a:tc>
                  <a:txBody>
                    <a:bodyPr/>
                    <a:lstStyle/>
                    <a:p>
                      <a:r>
                        <a:rPr lang="en-GB" dirty="0" smtClean="0"/>
                        <a:t>80</a:t>
                      </a:r>
                      <a:endParaRPr lang="en-GB" dirty="0"/>
                    </a:p>
                  </a:txBody>
                  <a:tcPr/>
                </a:tc>
                <a:extLst>
                  <a:ext uri="{0D108BD9-81ED-4DB2-BD59-A6C34878D82A}">
                    <a16:rowId xmlns:a16="http://schemas.microsoft.com/office/drawing/2014/main" val="1426821888"/>
                  </a:ext>
                </a:extLst>
              </a:tr>
              <a:tr h="444224">
                <a:tc rowSpan="2">
                  <a:txBody>
                    <a:bodyPr/>
                    <a:lstStyle/>
                    <a:p>
                      <a:r>
                        <a:rPr lang="en-GB" dirty="0" smtClean="0"/>
                        <a:t>Copper</a:t>
                      </a:r>
                      <a:endParaRPr lang="en-GB" dirty="0"/>
                    </a:p>
                  </a:txBody>
                  <a:tcPr/>
                </a:tc>
                <a:tc>
                  <a:txBody>
                    <a:bodyPr/>
                    <a:lstStyle/>
                    <a:p>
                      <a:r>
                        <a:rPr lang="en-GB" dirty="0" err="1" smtClean="0"/>
                        <a:t>CuCl</a:t>
                      </a:r>
                      <a:r>
                        <a:rPr kumimoji="0" lang="en-GB" sz="1600" b="0" i="0" u="none" strike="noStrike" kern="1200" cap="none" spc="0" normalizeH="0" baseline="0" noProof="0" dirty="0" smtClean="0">
                          <a:ln>
                            <a:noFill/>
                          </a:ln>
                          <a:solidFill>
                            <a:srgbClr val="002744"/>
                          </a:solidFill>
                          <a:effectLst/>
                          <a:uLnTx/>
                          <a:uFillTx/>
                          <a:latin typeface="+mn-lt"/>
                          <a:ea typeface="+mn-ea"/>
                          <a:cs typeface="+mn-cs"/>
                        </a:rPr>
                        <a:t>˙</a:t>
                      </a:r>
                      <a:endParaRPr lang="en-GB" dirty="0"/>
                    </a:p>
                  </a:txBody>
                  <a:tcPr/>
                </a:tc>
                <a:tc>
                  <a:txBody>
                    <a:bodyPr/>
                    <a:lstStyle/>
                    <a:p>
                      <a:r>
                        <a:rPr lang="en-GB" dirty="0" smtClean="0"/>
                        <a:t>Violet-Blue</a:t>
                      </a:r>
                      <a:endParaRPr lang="en-GB" dirty="0"/>
                    </a:p>
                  </a:txBody>
                  <a:tcPr/>
                </a:tc>
                <a:tc>
                  <a:txBody>
                    <a:bodyPr/>
                    <a:lstStyle/>
                    <a:p>
                      <a:r>
                        <a:rPr lang="en-GB" dirty="0" smtClean="0"/>
                        <a:t>465</a:t>
                      </a:r>
                      <a:endParaRPr lang="en-GB" dirty="0"/>
                    </a:p>
                  </a:txBody>
                  <a:tcPr/>
                </a:tc>
                <a:tc>
                  <a:txBody>
                    <a:bodyPr/>
                    <a:lstStyle/>
                    <a:p>
                      <a:r>
                        <a:rPr lang="en-GB" dirty="0" smtClean="0"/>
                        <a:t>88</a:t>
                      </a:r>
                      <a:endParaRPr lang="en-GB" dirty="0"/>
                    </a:p>
                  </a:txBody>
                  <a:tcPr/>
                </a:tc>
                <a:extLst>
                  <a:ext uri="{0D108BD9-81ED-4DB2-BD59-A6C34878D82A}">
                    <a16:rowId xmlns:a16="http://schemas.microsoft.com/office/drawing/2014/main" val="2086031065"/>
                  </a:ext>
                </a:extLst>
              </a:tr>
              <a:tr h="766742">
                <a:tc vMerge="1">
                  <a:txBody>
                    <a:bodyPr/>
                    <a:lstStyle/>
                    <a:p>
                      <a:endParaRPr lang="en-GB" dirty="0"/>
                    </a:p>
                  </a:txBody>
                  <a:tcPr/>
                </a:tc>
                <a:tc>
                  <a:txBody>
                    <a:bodyPr/>
                    <a:lstStyle/>
                    <a:p>
                      <a:r>
                        <a:rPr lang="en-GB" dirty="0" err="1" smtClean="0"/>
                        <a:t>CuOH</a:t>
                      </a:r>
                      <a:r>
                        <a:rPr kumimoji="0" lang="en-GB" sz="1600" b="0" i="0" u="none" strike="noStrike" kern="1200" cap="none" spc="0" normalizeH="0" baseline="0" noProof="0" dirty="0" smtClean="0">
                          <a:ln>
                            <a:noFill/>
                          </a:ln>
                          <a:solidFill>
                            <a:srgbClr val="002744"/>
                          </a:solidFill>
                          <a:effectLst/>
                          <a:uLnTx/>
                          <a:uFillTx/>
                          <a:latin typeface="+mn-lt"/>
                          <a:ea typeface="+mn-ea"/>
                          <a:cs typeface="+mn-cs"/>
                        </a:rPr>
                        <a:t>˙</a:t>
                      </a:r>
                      <a:endParaRPr lang="en-GB" dirty="0"/>
                    </a:p>
                  </a:txBody>
                  <a:tcPr/>
                </a:tc>
                <a:tc>
                  <a:txBody>
                    <a:bodyPr/>
                    <a:lstStyle/>
                    <a:p>
                      <a:r>
                        <a:rPr lang="en-GB" dirty="0" smtClean="0"/>
                        <a:t>Yellowish-Green</a:t>
                      </a:r>
                      <a:endParaRPr lang="en-GB" dirty="0"/>
                    </a:p>
                  </a:txBody>
                  <a:tcPr/>
                </a:tc>
                <a:tc>
                  <a:txBody>
                    <a:bodyPr/>
                    <a:lstStyle/>
                    <a:p>
                      <a:r>
                        <a:rPr lang="en-GB" dirty="0" smtClean="0"/>
                        <a:t>548</a:t>
                      </a:r>
                      <a:endParaRPr lang="en-GB" dirty="0"/>
                    </a:p>
                  </a:txBody>
                  <a:tcPr/>
                </a:tc>
                <a:tc>
                  <a:txBody>
                    <a:bodyPr/>
                    <a:lstStyle/>
                    <a:p>
                      <a:r>
                        <a:rPr lang="en-GB" dirty="0" smtClean="0"/>
                        <a:t>92</a:t>
                      </a:r>
                      <a:endParaRPr lang="en-GB" dirty="0"/>
                    </a:p>
                  </a:txBody>
                  <a:tcPr/>
                </a:tc>
                <a:extLst>
                  <a:ext uri="{0D108BD9-81ED-4DB2-BD59-A6C34878D82A}">
                    <a16:rowId xmlns:a16="http://schemas.microsoft.com/office/drawing/2014/main" val="1899800576"/>
                  </a:ext>
                </a:extLst>
              </a:tr>
              <a:tr h="444224">
                <a:tc>
                  <a:txBody>
                    <a:bodyPr/>
                    <a:lstStyle/>
                    <a:p>
                      <a:r>
                        <a:rPr lang="en-GB" dirty="0" smtClean="0"/>
                        <a:t>Sodium</a:t>
                      </a:r>
                      <a:endParaRPr lang="en-GB" dirty="0"/>
                    </a:p>
                  </a:txBody>
                  <a:tcPr/>
                </a:tc>
                <a:tc>
                  <a:txBody>
                    <a:bodyPr/>
                    <a:lstStyle/>
                    <a:p>
                      <a:r>
                        <a:rPr lang="en-GB" dirty="0" smtClean="0"/>
                        <a:t>Na (atoms)</a:t>
                      </a:r>
                      <a:endParaRPr lang="en-GB" dirty="0"/>
                    </a:p>
                  </a:txBody>
                  <a:tcPr/>
                </a:tc>
                <a:tc>
                  <a:txBody>
                    <a:bodyPr/>
                    <a:lstStyle/>
                    <a:p>
                      <a:r>
                        <a:rPr lang="en-GB" dirty="0" smtClean="0"/>
                        <a:t>Orange</a:t>
                      </a:r>
                      <a:endParaRPr lang="en-GB" dirty="0"/>
                    </a:p>
                  </a:txBody>
                  <a:tcPr/>
                </a:tc>
                <a:tc>
                  <a:txBody>
                    <a:bodyPr/>
                    <a:lstStyle/>
                    <a:p>
                      <a:r>
                        <a:rPr lang="en-GB" dirty="0" smtClean="0"/>
                        <a:t>589</a:t>
                      </a:r>
                      <a:endParaRPr lang="en-GB" dirty="0"/>
                    </a:p>
                  </a:txBody>
                  <a:tcPr/>
                </a:tc>
                <a:tc>
                  <a:txBody>
                    <a:bodyPr/>
                    <a:lstStyle/>
                    <a:p>
                      <a:r>
                        <a:rPr lang="en-GB" dirty="0" smtClean="0"/>
                        <a:t>100</a:t>
                      </a:r>
                      <a:endParaRPr lang="en-GB" dirty="0"/>
                    </a:p>
                  </a:txBody>
                  <a:tcPr/>
                </a:tc>
                <a:extLst>
                  <a:ext uri="{0D108BD9-81ED-4DB2-BD59-A6C34878D82A}">
                    <a16:rowId xmlns:a16="http://schemas.microsoft.com/office/drawing/2014/main" val="1328925481"/>
                  </a:ext>
                </a:extLst>
              </a:tr>
            </a:tbl>
          </a:graphicData>
        </a:graphic>
      </p:graphicFrame>
    </p:spTree>
    <p:extLst>
      <p:ext uri="{BB962C8B-B14F-4D97-AF65-F5344CB8AC3E}">
        <p14:creationId xmlns:p14="http://schemas.microsoft.com/office/powerpoint/2010/main" val="82322262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157" y="1172693"/>
            <a:ext cx="7352156" cy="4554536"/>
          </a:xfrm>
        </p:spPr>
        <p:txBody>
          <a:bodyPr/>
          <a:lstStyle/>
          <a:p>
            <a:pPr marL="177800" indent="-177800">
              <a:defRPr/>
            </a:pPr>
            <a:r>
              <a:rPr lang="en-GB" b="1" dirty="0" smtClean="0">
                <a:solidFill>
                  <a:schemeClr val="tx1"/>
                </a:solidFill>
              </a:rPr>
              <a:t>Colours are extremely important in fireworks and signalling stars.</a:t>
            </a:r>
          </a:p>
          <a:p>
            <a:pPr marL="177800" indent="-177800">
              <a:defRPr/>
            </a:pPr>
            <a:r>
              <a:rPr lang="en-GB" b="1" dirty="0" smtClean="0">
                <a:solidFill>
                  <a:schemeClr val="tx1"/>
                </a:solidFill>
              </a:rPr>
              <a:t>A flame test is an analytical technique to detect the presence of metal ions based on the colour produced</a:t>
            </a:r>
          </a:p>
          <a:p>
            <a:pPr marL="177800" indent="-177800">
              <a:defRPr/>
            </a:pPr>
            <a:endParaRPr lang="en-GB" b="1" dirty="0" smtClean="0">
              <a:solidFill>
                <a:schemeClr val="tx1"/>
              </a:solidFill>
            </a:endParaRPr>
          </a:p>
          <a:p>
            <a:pPr marL="312800" lvl="1" indent="-177800">
              <a:defRPr/>
            </a:pPr>
            <a:r>
              <a:rPr lang="en-GB" b="1" dirty="0" smtClean="0">
                <a:solidFill>
                  <a:schemeClr val="tx1"/>
                </a:solidFill>
              </a:rPr>
              <a:t>When heated by the flame an electron in the metal ion gains energy and jumps to a higher energy level</a:t>
            </a:r>
          </a:p>
          <a:p>
            <a:pPr marL="312800" lvl="1" indent="-177800">
              <a:defRPr/>
            </a:pPr>
            <a:r>
              <a:rPr lang="en-GB" b="1" dirty="0" smtClean="0">
                <a:solidFill>
                  <a:schemeClr val="tx1"/>
                </a:solidFill>
              </a:rPr>
              <a:t>This position is unstable so the electron drops to a lower energy level</a:t>
            </a:r>
          </a:p>
          <a:p>
            <a:pPr marL="312800" lvl="1" indent="-177800">
              <a:defRPr/>
            </a:pPr>
            <a:r>
              <a:rPr lang="en-GB" b="1" dirty="0" smtClean="0">
                <a:solidFill>
                  <a:schemeClr val="tx1"/>
                </a:solidFill>
              </a:rPr>
              <a:t>When it falls back energy is released in the form of light</a:t>
            </a:r>
          </a:p>
          <a:p>
            <a:pPr marL="312800" lvl="1" indent="-177800">
              <a:defRPr/>
            </a:pPr>
            <a:r>
              <a:rPr lang="en-GB" b="1" dirty="0" smtClean="0">
                <a:solidFill>
                  <a:schemeClr val="tx1"/>
                </a:solidFill>
              </a:rPr>
              <a:t>Different elements have different levels that electrons can exist so the wavelength of the light emitted is very specific to that element</a:t>
            </a:r>
          </a:p>
          <a:p>
            <a:pPr marL="447800" lvl="2" indent="-177800">
              <a:defRPr/>
            </a:pPr>
            <a:r>
              <a:rPr lang="en-GB" b="1" dirty="0" smtClean="0">
                <a:solidFill>
                  <a:schemeClr val="tx1"/>
                </a:solidFill>
              </a:rPr>
              <a:t>Emission spectra</a:t>
            </a:r>
          </a:p>
          <a:p>
            <a:pPr marL="312800" lvl="1" indent="-177800">
              <a:defRPr/>
            </a:pPr>
            <a:endParaRPr lang="en-GB" dirty="0" smtClean="0"/>
          </a:p>
        </p:txBody>
      </p:sp>
      <p:sp>
        <p:nvSpPr>
          <p:cNvPr id="11267" name="Slide Number Placeholder 3"/>
          <p:cNvSpPr>
            <a:spLocks noGrp="1"/>
          </p:cNvSpPr>
          <p:nvPr>
            <p:ph type="sldNum"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Aft>
                <a:spcPct val="50000"/>
              </a:spcAft>
              <a:buClr>
                <a:srgbClr val="0099FF"/>
              </a:buClr>
              <a:defRPr>
                <a:solidFill>
                  <a:schemeClr val="tx2"/>
                </a:solidFill>
                <a:latin typeface="Calibri" panose="020F0502020204030204" pitchFamily="34" charset="0"/>
                <a:cs typeface="Calibri" panose="020F0502020204030204" pitchFamily="34" charset="0"/>
              </a:defRPr>
            </a:lvl1pPr>
            <a:lvl2pPr marL="742950" indent="-285750" eaLnBrk="0" hangingPunct="0">
              <a:spcAft>
                <a:spcPct val="50000"/>
              </a:spcAft>
              <a:buClr>
                <a:schemeClr val="tx1"/>
              </a:buClr>
              <a:buChar char="•"/>
              <a:defRPr sz="1600">
                <a:solidFill>
                  <a:schemeClr val="tx2"/>
                </a:solidFill>
                <a:latin typeface="Calibri" panose="020F0502020204030204" pitchFamily="34" charset="0"/>
                <a:cs typeface="Calibri" panose="020F0502020204030204" pitchFamily="34" charset="0"/>
              </a:defRPr>
            </a:lvl2pPr>
            <a:lvl3pPr marL="1143000" indent="-228600" eaLnBrk="0" hangingPunct="0">
              <a:spcAft>
                <a:spcPct val="50000"/>
              </a:spcAft>
              <a:buClr>
                <a:schemeClr val="tx1"/>
              </a:buClr>
              <a:buFont typeface="TheSans Q5 Plain" panose="020B0500040303060204" pitchFamily="34" charset="0"/>
              <a:buChar char="−"/>
              <a:defRPr sz="1600">
                <a:solidFill>
                  <a:schemeClr val="tx2"/>
                </a:solidFill>
                <a:latin typeface="Calibri" panose="020F0502020204030204" pitchFamily="34" charset="0"/>
                <a:cs typeface="Calibri" panose="020F0502020204030204" pitchFamily="34" charset="0"/>
              </a:defRPr>
            </a:lvl3pPr>
            <a:lvl4pPr marL="1600200" indent="-228600" eaLnBrk="0" hangingPunct="0">
              <a:spcAft>
                <a:spcPct val="50000"/>
              </a:spcAft>
              <a:buClr>
                <a:schemeClr val="tx1"/>
              </a:buClr>
              <a:buFont typeface="TheSans Q5 Plain" panose="020B0500040303060204" pitchFamily="34" charset="0"/>
              <a:buChar char="−"/>
              <a:defRPr sz="1400">
                <a:solidFill>
                  <a:schemeClr val="tx2"/>
                </a:solidFill>
                <a:latin typeface="Calibri" panose="020F0502020204030204" pitchFamily="34" charset="0"/>
                <a:cs typeface="Calibri" panose="020F0502020204030204" pitchFamily="34" charset="0"/>
              </a:defRPr>
            </a:lvl4pPr>
            <a:lvl5pPr marL="2057400" indent="-228600" eaLnBrk="0" hangingPunct="0">
              <a:spcAft>
                <a:spcPct val="50000"/>
              </a:spcAft>
              <a:buClr>
                <a:schemeClr val="tx1"/>
              </a:buClr>
              <a:buFont typeface="TheSans Q5 Plain" panose="020B0500040303060204" pitchFamily="34" charset="0"/>
              <a:buChar char="−"/>
              <a:defRPr sz="1400">
                <a:solidFill>
                  <a:schemeClr val="tx2"/>
                </a:solidFill>
                <a:latin typeface="Calibri" panose="020F0502020204030204" pitchFamily="34" charset="0"/>
                <a:cs typeface="Calibri" panose="020F0502020204030204" pitchFamily="34" charset="0"/>
              </a:defRPr>
            </a:lvl5pPr>
            <a:lvl6pPr marL="2514600" indent="-228600" eaLnBrk="0" fontAlgn="base" hangingPunct="0">
              <a:spcBef>
                <a:spcPct val="0"/>
              </a:spcBef>
              <a:spcAft>
                <a:spcPct val="50000"/>
              </a:spcAft>
              <a:buClr>
                <a:schemeClr val="tx1"/>
              </a:buClr>
              <a:buFont typeface="TheSans Q5 Plain" panose="020B0500040303060204" pitchFamily="34" charset="0"/>
              <a:buChar char="−"/>
              <a:defRPr sz="1400">
                <a:solidFill>
                  <a:schemeClr val="tx2"/>
                </a:solidFill>
                <a:latin typeface="Calibri" panose="020F0502020204030204" pitchFamily="34" charset="0"/>
                <a:cs typeface="Calibri" panose="020F0502020204030204" pitchFamily="34" charset="0"/>
              </a:defRPr>
            </a:lvl6pPr>
            <a:lvl7pPr marL="2971800" indent="-228600" eaLnBrk="0" fontAlgn="base" hangingPunct="0">
              <a:spcBef>
                <a:spcPct val="0"/>
              </a:spcBef>
              <a:spcAft>
                <a:spcPct val="50000"/>
              </a:spcAft>
              <a:buClr>
                <a:schemeClr val="tx1"/>
              </a:buClr>
              <a:buFont typeface="TheSans Q5 Plain" panose="020B0500040303060204" pitchFamily="34" charset="0"/>
              <a:buChar char="−"/>
              <a:defRPr sz="1400">
                <a:solidFill>
                  <a:schemeClr val="tx2"/>
                </a:solidFill>
                <a:latin typeface="Calibri" panose="020F0502020204030204" pitchFamily="34" charset="0"/>
                <a:cs typeface="Calibri" panose="020F0502020204030204" pitchFamily="34" charset="0"/>
              </a:defRPr>
            </a:lvl7pPr>
            <a:lvl8pPr marL="3429000" indent="-228600" eaLnBrk="0" fontAlgn="base" hangingPunct="0">
              <a:spcBef>
                <a:spcPct val="0"/>
              </a:spcBef>
              <a:spcAft>
                <a:spcPct val="50000"/>
              </a:spcAft>
              <a:buClr>
                <a:schemeClr val="tx1"/>
              </a:buClr>
              <a:buFont typeface="TheSans Q5 Plain" panose="020B0500040303060204" pitchFamily="34" charset="0"/>
              <a:buChar char="−"/>
              <a:defRPr sz="1400">
                <a:solidFill>
                  <a:schemeClr val="tx2"/>
                </a:solidFill>
                <a:latin typeface="Calibri" panose="020F0502020204030204" pitchFamily="34" charset="0"/>
                <a:cs typeface="Calibri" panose="020F0502020204030204" pitchFamily="34" charset="0"/>
              </a:defRPr>
            </a:lvl8pPr>
            <a:lvl9pPr marL="3886200" indent="-228600" eaLnBrk="0" fontAlgn="base" hangingPunct="0">
              <a:spcBef>
                <a:spcPct val="0"/>
              </a:spcBef>
              <a:spcAft>
                <a:spcPct val="50000"/>
              </a:spcAft>
              <a:buClr>
                <a:schemeClr val="tx1"/>
              </a:buClr>
              <a:buFont typeface="TheSans Q5 Plain" panose="020B0500040303060204" pitchFamily="34" charset="0"/>
              <a:buChar char="−"/>
              <a:defRPr sz="1400">
                <a:solidFill>
                  <a:schemeClr val="tx2"/>
                </a:solidFill>
                <a:latin typeface="Calibri" panose="020F0502020204030204" pitchFamily="34" charset="0"/>
                <a:cs typeface="Calibri" panose="020F0502020204030204" pitchFamily="34" charset="0"/>
              </a:defRPr>
            </a:lvl9pPr>
          </a:lstStyle>
          <a:p>
            <a:pPr eaLnBrk="1" hangingPunct="1">
              <a:spcAft>
                <a:spcPct val="0"/>
              </a:spcAft>
              <a:buClrTx/>
            </a:pPr>
            <a:fld id="{7AB1E77B-8BF4-4CF8-B799-815E96C7BD73}" type="slidenum">
              <a:rPr lang="en-GB" altLang="en-US">
                <a:solidFill>
                  <a:schemeClr val="tx1"/>
                </a:solidFill>
                <a:latin typeface="Arial" panose="020B0604020202020204" pitchFamily="34" charset="0"/>
              </a:rPr>
              <a:pPr eaLnBrk="1" hangingPunct="1">
                <a:spcAft>
                  <a:spcPct val="0"/>
                </a:spcAft>
                <a:buClrTx/>
              </a:pPr>
              <a:t>26</a:t>
            </a:fld>
            <a:endParaRPr lang="en-GB" altLang="en-US">
              <a:solidFill>
                <a:schemeClr val="tx1"/>
              </a:solidFill>
              <a:latin typeface="Arial" panose="020B0604020202020204" pitchFamily="34" charset="0"/>
            </a:endParaRPr>
          </a:p>
        </p:txBody>
      </p:sp>
      <p:sp>
        <p:nvSpPr>
          <p:cNvPr id="11268" name="Title 1"/>
          <p:cNvSpPr>
            <a:spLocks noGrp="1"/>
          </p:cNvSpPr>
          <p:nvPr>
            <p:ph type="title"/>
          </p:nvPr>
        </p:nvSpPr>
        <p:spPr/>
        <p:txBody>
          <a:bodyPr>
            <a:normAutofit fontScale="90000"/>
          </a:bodyPr>
          <a:lstStyle/>
          <a:p>
            <a:r>
              <a:rPr lang="en-GB" altLang="en-US" dirty="0" smtClean="0">
                <a:solidFill>
                  <a:schemeClr val="accent1"/>
                </a:solidFill>
              </a:rPr>
              <a:t>03 </a:t>
            </a:r>
            <a:r>
              <a:rPr lang="en-GB" altLang="en-US" dirty="0" smtClean="0"/>
              <a:t>Colour Chemistry</a:t>
            </a:r>
          </a:p>
        </p:txBody>
      </p:sp>
      <p:pic>
        <p:nvPicPr>
          <p:cNvPr id="8" name="Picture 7"/>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403011" y="3770583"/>
            <a:ext cx="2033207" cy="2125626"/>
          </a:xfrm>
          <a:prstGeom prst="rect">
            <a:avLst/>
          </a:prstGeom>
        </p:spPr>
      </p:pic>
      <p:pic>
        <p:nvPicPr>
          <p:cNvPr id="10" name="Picture 9"/>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220236" y="4109942"/>
            <a:ext cx="1893838" cy="1380771"/>
          </a:xfrm>
          <a:prstGeom prst="rect">
            <a:avLst/>
          </a:prstGeom>
        </p:spPr>
      </p:pic>
      <p:pic>
        <p:nvPicPr>
          <p:cNvPr id="11" name="Picture 10"/>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519083" y="1043683"/>
            <a:ext cx="1296144" cy="1328771"/>
          </a:xfrm>
          <a:prstGeom prst="rect">
            <a:avLst/>
          </a:prstGeom>
        </p:spPr>
      </p:pic>
      <p:pic>
        <p:nvPicPr>
          <p:cNvPr id="12" name="Picture 11"/>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555087" y="2594742"/>
            <a:ext cx="1224136" cy="1292912"/>
          </a:xfrm>
          <a:prstGeom prst="rect">
            <a:avLst/>
          </a:prstGeom>
        </p:spPr>
      </p:pic>
      <p:pic>
        <p:nvPicPr>
          <p:cNvPr id="2" name="Picture 1"/>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399944" y="3770583"/>
            <a:ext cx="2375342" cy="2091719"/>
          </a:xfrm>
          <a:prstGeom prst="rect">
            <a:avLst/>
          </a:prstGeom>
        </p:spPr>
      </p:pic>
      <p:sp>
        <p:nvSpPr>
          <p:cNvPr id="13" name="Footer Placeholder 3"/>
          <p:cNvSpPr>
            <a:spLocks noGrp="1"/>
          </p:cNvSpPr>
          <p:nvPr>
            <p:ph type="ftr" sz="quarter" idx="3"/>
          </p:nvPr>
        </p:nvSpPr>
        <p:spPr>
          <a:xfrm>
            <a:off x="1968314" y="6396578"/>
            <a:ext cx="3619301" cy="241195"/>
          </a:xfrm>
          <a:prstGeom prst="rect">
            <a:avLst/>
          </a:prstGeom>
        </p:spPr>
        <p:txBody>
          <a:bodyPr vert="horz" lIns="0" tIns="0" rIns="0" bIns="0" rtlCol="0" anchor="t" anchorCtr="0"/>
          <a:lstStyle>
            <a:lvl1pPr algn="l">
              <a:defRPr sz="750">
                <a:solidFill>
                  <a:schemeClr val="bg2"/>
                </a:solidFill>
              </a:defRPr>
            </a:lvl1pPr>
          </a:lstStyle>
          <a:p>
            <a:r>
              <a:rPr lang="en-GB" dirty="0" smtClean="0"/>
              <a:t>Chemistry of Fireworks | </a:t>
            </a:r>
            <a:r>
              <a:rPr lang="en-GB" dirty="0" err="1" smtClean="0"/>
              <a:t>Benenden</a:t>
            </a:r>
            <a:r>
              <a:rPr lang="en-GB" dirty="0" smtClean="0"/>
              <a:t> School | May 2020 </a:t>
            </a:r>
            <a:endParaRPr lang="en-US" dirty="0"/>
          </a:p>
        </p:txBody>
      </p:sp>
    </p:spTree>
    <p:extLst>
      <p:ext uri="{BB962C8B-B14F-4D97-AF65-F5344CB8AC3E}">
        <p14:creationId xmlns:p14="http://schemas.microsoft.com/office/powerpoint/2010/main" val="190359501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Atomic Line Emission Spectra</a:t>
            </a:r>
            <a:endParaRPr lang="en-GB" dirty="0"/>
          </a:p>
        </p:txBody>
      </p:sp>
      <p:sp>
        <p:nvSpPr>
          <p:cNvPr id="4" name="Rectangle 3"/>
          <p:cNvSpPr/>
          <p:nvPr/>
        </p:nvSpPr>
        <p:spPr>
          <a:xfrm>
            <a:off x="382862" y="1423358"/>
            <a:ext cx="11364638" cy="4985980"/>
          </a:xfrm>
          <a:prstGeom prst="rect">
            <a:avLst/>
          </a:prstGeom>
        </p:spPr>
        <p:txBody>
          <a:bodyPr wrap="square">
            <a:spAutoFit/>
          </a:bodyPr>
          <a:lstStyle/>
          <a:p>
            <a:pPr marL="342900" indent="-342900" algn="just">
              <a:buFont typeface="Arial" panose="020B0604020202020204" pitchFamily="34" charset="0"/>
              <a:buChar char="•"/>
              <a:defRPr/>
            </a:pPr>
            <a:r>
              <a:rPr lang="en-GB" sz="2000" dirty="0"/>
              <a:t>Fireworks can use </a:t>
            </a:r>
            <a:r>
              <a:rPr lang="en-GB" sz="2000" dirty="0" smtClean="0"/>
              <a:t>this principle </a:t>
            </a:r>
            <a:r>
              <a:rPr lang="en-GB" sz="2000" dirty="0"/>
              <a:t>to produce colour in the composition, the source of energy to promote the electron is the thermal heat from the gunpowder </a:t>
            </a:r>
            <a:r>
              <a:rPr lang="en-GB" sz="2000" dirty="0" smtClean="0"/>
              <a:t>reaction</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Oxidiser us usually used to introduce the metal cation for the required </a:t>
            </a:r>
            <a:r>
              <a:rPr lang="en-GB" sz="2000" dirty="0" smtClean="0"/>
              <a:t>colour</a:t>
            </a:r>
          </a:p>
          <a:p>
            <a:pPr marL="342900"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The species that undergoes the electron transition is usually a molecular free radical not the simple metal ion as in the flame </a:t>
            </a:r>
            <a:r>
              <a:rPr lang="en-GB" sz="2000" dirty="0" smtClean="0"/>
              <a:t>test</a:t>
            </a:r>
          </a:p>
          <a:p>
            <a:pPr marL="477900" lvl="1"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So a chlorine donor is also needed to produce the </a:t>
            </a:r>
            <a:r>
              <a:rPr lang="en-GB" sz="2000" dirty="0" smtClean="0"/>
              <a:t>colour</a:t>
            </a:r>
          </a:p>
          <a:p>
            <a:pPr marL="612900" lvl="2" indent="-342900" algn="just">
              <a:buFont typeface="Arial" panose="020B0604020202020204" pitchFamily="34" charset="0"/>
              <a:buChar char="•"/>
              <a:defRPr/>
            </a:pPr>
            <a:endParaRPr lang="en-GB" sz="2000" dirty="0" smtClean="0"/>
          </a:p>
          <a:p>
            <a:pPr marL="612900" lvl="2" indent="-342900" algn="just">
              <a:buFont typeface="Arial" panose="020B0604020202020204" pitchFamily="34" charset="0"/>
              <a:buChar char="•"/>
              <a:defRPr/>
            </a:pPr>
            <a:r>
              <a:rPr lang="en-GB" sz="2000" dirty="0" smtClean="0"/>
              <a:t>Typically </a:t>
            </a:r>
            <a:r>
              <a:rPr lang="en-GB" sz="2000" dirty="0"/>
              <a:t>this comes from a binder but can also be part of the oxidiser, </a:t>
            </a:r>
            <a:r>
              <a:rPr lang="en-GB" sz="2000" dirty="0" err="1"/>
              <a:t>eg</a:t>
            </a:r>
            <a:r>
              <a:rPr lang="en-GB" sz="2000" dirty="0"/>
              <a:t> PVC (polyvinyl chloride) or Barium </a:t>
            </a:r>
            <a:r>
              <a:rPr lang="en-GB" sz="2000" dirty="0" smtClean="0"/>
              <a:t>chlorate</a:t>
            </a:r>
          </a:p>
          <a:p>
            <a:pPr marL="612900" lvl="2"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Note copper in the flame test was green but by using the chloride we can use copper to produce a blue flame</a:t>
            </a:r>
          </a:p>
          <a:p>
            <a:pPr marL="420750" lvl="1" indent="-285750" algn="just">
              <a:buFont typeface="Arial" panose="020B0604020202020204" pitchFamily="34" charset="0"/>
              <a:buChar char="•"/>
              <a:defRPr/>
            </a:pPr>
            <a:endParaRPr lang="en-GB" dirty="0"/>
          </a:p>
        </p:txBody>
      </p:sp>
    </p:spTree>
    <p:extLst>
      <p:ext uri="{BB962C8B-B14F-4D97-AF65-F5344CB8AC3E}">
        <p14:creationId xmlns:p14="http://schemas.microsoft.com/office/powerpoint/2010/main" val="5538435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7" name="Picture 2" descr="Untitled-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4200" y="1344614"/>
            <a:ext cx="7277100" cy="500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 Box 3"/>
          <p:cNvSpPr txBox="1">
            <a:spLocks noChangeArrowheads="1"/>
          </p:cNvSpPr>
          <p:nvPr/>
        </p:nvSpPr>
        <p:spPr bwMode="auto">
          <a:xfrm>
            <a:off x="931864" y="1557339"/>
            <a:ext cx="623887" cy="434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Aft>
                <a:spcPct val="220000"/>
              </a:spcAft>
            </a:pPr>
            <a:r>
              <a:rPr lang="en-GB" altLang="en-US" sz="2000" b="1" dirty="0">
                <a:latin typeface="Times New Roman" panose="02020603050405020304" pitchFamily="18" charset="0"/>
                <a:ea typeface="MS PGothic" panose="020B0600070205080204" pitchFamily="34" charset="-128"/>
              </a:rPr>
              <a:t>Li</a:t>
            </a:r>
          </a:p>
          <a:p>
            <a:pPr>
              <a:spcAft>
                <a:spcPct val="220000"/>
              </a:spcAft>
            </a:pPr>
            <a:r>
              <a:rPr lang="en-GB" altLang="en-US" sz="2000" b="1" dirty="0">
                <a:latin typeface="Times New Roman" panose="02020603050405020304" pitchFamily="18" charset="0"/>
                <a:ea typeface="MS PGothic" panose="020B0600070205080204" pitchFamily="34" charset="-128"/>
              </a:rPr>
              <a:t>Na</a:t>
            </a:r>
          </a:p>
          <a:p>
            <a:pPr>
              <a:spcAft>
                <a:spcPct val="220000"/>
              </a:spcAft>
            </a:pPr>
            <a:r>
              <a:rPr lang="en-GB" altLang="en-US" sz="2000" b="1" dirty="0">
                <a:latin typeface="Times New Roman" panose="02020603050405020304" pitchFamily="18" charset="0"/>
                <a:ea typeface="MS PGothic" panose="020B0600070205080204" pitchFamily="34" charset="-128"/>
              </a:rPr>
              <a:t>K</a:t>
            </a:r>
          </a:p>
          <a:p>
            <a:pPr>
              <a:spcAft>
                <a:spcPct val="220000"/>
              </a:spcAft>
            </a:pPr>
            <a:r>
              <a:rPr lang="en-GB" altLang="en-US" sz="2000" b="1" dirty="0">
                <a:latin typeface="Times New Roman" panose="02020603050405020304" pitchFamily="18" charset="0"/>
                <a:ea typeface="MS PGothic" panose="020B0600070205080204" pitchFamily="34" charset="-128"/>
              </a:rPr>
              <a:t>Cs</a:t>
            </a:r>
          </a:p>
          <a:p>
            <a:r>
              <a:rPr lang="en-GB" altLang="en-US" sz="2000" b="1" dirty="0" err="1">
                <a:latin typeface="Times New Roman" panose="02020603050405020304" pitchFamily="18" charset="0"/>
                <a:ea typeface="MS PGothic" panose="020B0600070205080204" pitchFamily="34" charset="-128"/>
              </a:rPr>
              <a:t>Rb</a:t>
            </a:r>
            <a:endParaRPr lang="en-GB" altLang="en-US" sz="2000" b="1" dirty="0">
              <a:latin typeface="Times New Roman" panose="02020603050405020304" pitchFamily="18" charset="0"/>
              <a:ea typeface="MS PGothic" panose="020B0600070205080204" pitchFamily="34" charset="-128"/>
            </a:endParaRPr>
          </a:p>
        </p:txBody>
      </p:sp>
      <p:sp>
        <p:nvSpPr>
          <p:cNvPr id="52229" name="Rectangle 5"/>
          <p:cNvSpPr>
            <a:spLocks noGrp="1" noChangeArrowheads="1"/>
          </p:cNvSpPr>
          <p:nvPr>
            <p:ph type="title"/>
          </p:nvPr>
        </p:nvSpPr>
        <p:spPr>
          <a:xfrm>
            <a:off x="1981200" y="274639"/>
            <a:ext cx="8229600" cy="706437"/>
          </a:xfrm>
        </p:spPr>
        <p:txBody>
          <a:bodyPr/>
          <a:lstStyle/>
          <a:p>
            <a:pPr eaLnBrk="1" hangingPunct="1"/>
            <a:r>
              <a:rPr lang="en-GB" altLang="en-US" sz="3600"/>
              <a:t>Emission Spectra - Alkali Metals</a:t>
            </a:r>
          </a:p>
        </p:txBody>
      </p:sp>
    </p:spTree>
    <p:extLst>
      <p:ext uri="{BB962C8B-B14F-4D97-AF65-F5344CB8AC3E}">
        <p14:creationId xmlns:p14="http://schemas.microsoft.com/office/powerpoint/2010/main" val="9432855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7" name="Rectangle 2"/>
          <p:cNvSpPr>
            <a:spLocks noGrp="1" noChangeArrowheads="1"/>
          </p:cNvSpPr>
          <p:nvPr>
            <p:ph type="title"/>
          </p:nvPr>
        </p:nvSpPr>
        <p:spPr/>
        <p:txBody>
          <a:bodyPr>
            <a:normAutofit fontScale="90000"/>
          </a:bodyPr>
          <a:lstStyle/>
          <a:p>
            <a:r>
              <a:rPr lang="en-GB" altLang="en-US" dirty="0" smtClean="0">
                <a:solidFill>
                  <a:schemeClr val="accent1"/>
                </a:solidFill>
              </a:rPr>
              <a:t>03 </a:t>
            </a:r>
            <a:r>
              <a:rPr lang="en-GB" altLang="en-US" dirty="0" smtClean="0"/>
              <a:t>Colour Chemistry</a:t>
            </a:r>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b="2941"/>
          <a:stretch/>
        </p:blipFill>
        <p:spPr>
          <a:xfrm>
            <a:off x="1935691" y="1158689"/>
            <a:ext cx="8093831" cy="4752528"/>
          </a:xfrm>
          <a:prstGeom prst="rect">
            <a:avLst/>
          </a:prstGeom>
        </p:spPr>
      </p:pic>
      <p:sp>
        <p:nvSpPr>
          <p:cNvPr id="5" name="Footer Placeholder 3"/>
          <p:cNvSpPr>
            <a:spLocks noGrp="1"/>
          </p:cNvSpPr>
          <p:nvPr>
            <p:ph type="ftr" sz="quarter" idx="3"/>
          </p:nvPr>
        </p:nvSpPr>
        <p:spPr>
          <a:xfrm>
            <a:off x="1968314" y="6396578"/>
            <a:ext cx="3619301" cy="241195"/>
          </a:xfrm>
          <a:prstGeom prst="rect">
            <a:avLst/>
          </a:prstGeom>
        </p:spPr>
        <p:txBody>
          <a:bodyPr vert="horz" lIns="0" tIns="0" rIns="0" bIns="0" rtlCol="0" anchor="t" anchorCtr="0"/>
          <a:lstStyle>
            <a:lvl1pPr algn="l">
              <a:defRPr sz="750">
                <a:solidFill>
                  <a:schemeClr val="bg2"/>
                </a:solidFill>
              </a:defRPr>
            </a:lvl1pPr>
          </a:lstStyle>
          <a:p>
            <a:r>
              <a:rPr lang="en-GB" dirty="0" smtClean="0"/>
              <a:t>Chemistry of Fireworks | </a:t>
            </a:r>
            <a:r>
              <a:rPr lang="en-GB" dirty="0" err="1" smtClean="0"/>
              <a:t>Benenden</a:t>
            </a:r>
            <a:r>
              <a:rPr lang="en-GB" dirty="0" smtClean="0"/>
              <a:t> School | May 2020 </a:t>
            </a:r>
            <a:endParaRPr lang="en-US" dirty="0"/>
          </a:p>
        </p:txBody>
      </p:sp>
    </p:spTree>
    <p:extLst>
      <p:ext uri="{BB962C8B-B14F-4D97-AF65-F5344CB8AC3E}">
        <p14:creationId xmlns:p14="http://schemas.microsoft.com/office/powerpoint/2010/main" val="74969927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Bohr Versus Orbitals</a:t>
            </a:r>
            <a:endParaRPr lang="en-GB" dirty="0"/>
          </a:p>
        </p:txBody>
      </p:sp>
      <p:sp>
        <p:nvSpPr>
          <p:cNvPr id="3" name="Content Placeholder 2"/>
          <p:cNvSpPr>
            <a:spLocks noGrp="1"/>
          </p:cNvSpPr>
          <p:nvPr>
            <p:ph idx="1"/>
          </p:nvPr>
        </p:nvSpPr>
        <p:spPr>
          <a:xfrm>
            <a:off x="1257317" y="1500347"/>
            <a:ext cx="9128343" cy="4195481"/>
          </a:xfrm>
        </p:spPr>
        <p:txBody>
          <a:bodyPr/>
          <a:lstStyle/>
          <a:p>
            <a:r>
              <a:rPr lang="en-GB" dirty="0" smtClean="0"/>
              <a:t>Thus far we’ve base the bonding structures on the Bohr atomic model. A simple nucleus orbited by electrons in levels. A bit like our solar system but held together by electrostatic forces rather than gravitational forces,</a:t>
            </a:r>
          </a:p>
        </p:txBody>
      </p:sp>
      <p:pic>
        <p:nvPicPr>
          <p:cNvPr id="1026" name="Picture 2" descr="Image result for Niels Boh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5403" y="3076453"/>
            <a:ext cx="1905000" cy="2619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rnest Rutherfo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0497" y="3057402"/>
            <a:ext cx="1851084" cy="2563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63894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and Geometry</a:t>
            </a:r>
            <a:endParaRPr lang="en-GB" dirty="0"/>
          </a:p>
        </p:txBody>
      </p:sp>
      <p:sp>
        <p:nvSpPr>
          <p:cNvPr id="3" name="Content Placeholder 2"/>
          <p:cNvSpPr>
            <a:spLocks noGrp="1"/>
          </p:cNvSpPr>
          <p:nvPr>
            <p:ph idx="1"/>
          </p:nvPr>
        </p:nvSpPr>
        <p:spPr>
          <a:xfrm>
            <a:off x="565278" y="1523035"/>
            <a:ext cx="9358411" cy="2800312"/>
          </a:xfrm>
        </p:spPr>
        <p:txBody>
          <a:bodyPr/>
          <a:lstStyle/>
          <a:p>
            <a:r>
              <a:rPr lang="en-GB" dirty="0" smtClean="0"/>
              <a:t>Orbitals! (or the angry wasp in a jar!)</a:t>
            </a:r>
            <a:endParaRPr lang="en-GB" dirty="0"/>
          </a:p>
        </p:txBody>
      </p:sp>
      <p:pic>
        <p:nvPicPr>
          <p:cNvPr id="4098" name="Picture 2" descr="http://www.sliderbase.com/images/referats/104b/(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9840" y="2212761"/>
            <a:ext cx="5628227" cy="422117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38133" y="2387526"/>
            <a:ext cx="5057892" cy="2308324"/>
          </a:xfrm>
          <a:prstGeom prst="rect">
            <a:avLst/>
          </a:prstGeom>
        </p:spPr>
        <p:txBody>
          <a:bodyPr wrap="square">
            <a:spAutoFit/>
          </a:bodyPr>
          <a:lstStyle/>
          <a:p>
            <a:r>
              <a:rPr lang="en-GB" dirty="0">
                <a:latin typeface="Roboto"/>
              </a:rPr>
              <a:t>The electron orbitals are the result of mathematical equations from quantum mechanics known as wave functions and can predict within a certain level of probability where an electron might be at any given time. The number and type of orbitals increases with increasing atomic number, filling in various electron shells.</a:t>
            </a:r>
            <a:endParaRPr lang="en-GB" dirty="0"/>
          </a:p>
        </p:txBody>
      </p:sp>
    </p:spTree>
    <p:extLst>
      <p:ext uri="{BB962C8B-B14F-4D97-AF65-F5344CB8AC3E}">
        <p14:creationId xmlns:p14="http://schemas.microsoft.com/office/powerpoint/2010/main" val="11358265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082" y="324601"/>
            <a:ext cx="11513151" cy="6422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58597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524000" y="0"/>
            <a:ext cx="0" cy="0"/>
          </a:xfrm>
        </p:spPr>
        <p:txBody>
          <a:bodyPr/>
          <a:lstStyle/>
          <a:p>
            <a:pPr>
              <a:defRPr/>
            </a:pPr>
            <a:fld id="{A29B68A1-BA5F-4D6C-807A-23F690E4FE88}" type="slidenum">
              <a:rPr lang="en-GB" sz="1477" b="1">
                <a:solidFill>
                  <a:schemeClr val="tx1"/>
                </a:solidFill>
              </a:rPr>
              <a:pPr>
                <a:defRPr/>
              </a:pPr>
              <a:t>33</a:t>
            </a:fld>
            <a:endParaRPr lang="en-GB" sz="1477" b="1" dirty="0">
              <a:solidFill>
                <a:schemeClr val="tx1"/>
              </a:solidFill>
            </a:endParaRPr>
          </a:p>
        </p:txBody>
      </p:sp>
      <p:sp>
        <p:nvSpPr>
          <p:cNvPr id="7" name="Title 1"/>
          <p:cNvSpPr>
            <a:spLocks noGrp="1"/>
          </p:cNvSpPr>
          <p:nvPr>
            <p:ph type="title"/>
          </p:nvPr>
        </p:nvSpPr>
        <p:spPr>
          <a:xfrm>
            <a:off x="113508" y="168380"/>
            <a:ext cx="10104436" cy="1047750"/>
          </a:xfrm>
        </p:spPr>
        <p:txBody>
          <a:bodyPr>
            <a:noAutofit/>
          </a:bodyPr>
          <a:lstStyle/>
          <a:p>
            <a:pPr>
              <a:defRPr/>
            </a:pPr>
            <a:r>
              <a:rPr lang="en-GB" sz="3323" dirty="0"/>
              <a:t>Aliphatic Hydrocarbon Structures </a:t>
            </a:r>
            <a:br>
              <a:rPr lang="en-GB" sz="3323" dirty="0"/>
            </a:br>
            <a:r>
              <a:rPr lang="en-GB" sz="3323" u="sng" dirty="0"/>
              <a:t>Alkanes</a:t>
            </a:r>
            <a:r>
              <a:rPr lang="en-GB" sz="3323" dirty="0"/>
              <a:t> (methane)</a:t>
            </a:r>
          </a:p>
        </p:txBody>
      </p:sp>
      <p:sp>
        <p:nvSpPr>
          <p:cNvPr id="62" name="TextBox 61"/>
          <p:cNvSpPr txBox="1"/>
          <p:nvPr/>
        </p:nvSpPr>
        <p:spPr>
          <a:xfrm>
            <a:off x="2506663" y="5834063"/>
            <a:ext cx="2472152" cy="433196"/>
          </a:xfrm>
          <a:prstGeom prst="rect">
            <a:avLst/>
          </a:prstGeom>
          <a:noFill/>
        </p:spPr>
        <p:txBody>
          <a:bodyPr wrap="none">
            <a:spAutoFit/>
          </a:bodyPr>
          <a:lstStyle/>
          <a:p>
            <a:pPr>
              <a:defRPr/>
            </a:pPr>
            <a:r>
              <a:rPr lang="en-GB" sz="2215" dirty="0"/>
              <a:t>sp</a:t>
            </a:r>
            <a:r>
              <a:rPr lang="en-GB" sz="2215" baseline="30000" dirty="0"/>
              <a:t>3</a:t>
            </a:r>
            <a:r>
              <a:rPr lang="en-GB" sz="2215" dirty="0"/>
              <a:t> hybrid orbital</a:t>
            </a:r>
          </a:p>
        </p:txBody>
      </p:sp>
      <p:grpSp>
        <p:nvGrpSpPr>
          <p:cNvPr id="141317" name="Group 2"/>
          <p:cNvGrpSpPr>
            <a:grpSpLocks/>
          </p:cNvGrpSpPr>
          <p:nvPr/>
        </p:nvGrpSpPr>
        <p:grpSpPr bwMode="auto">
          <a:xfrm>
            <a:off x="593133" y="1817924"/>
            <a:ext cx="3998914" cy="3422415"/>
            <a:chOff x="-1034283" y="1678246"/>
            <a:chExt cx="4331099" cy="3707785"/>
          </a:xfrm>
        </p:grpSpPr>
        <p:sp>
          <p:nvSpPr>
            <p:cNvPr id="8" name="TextBox 7"/>
            <p:cNvSpPr txBox="1"/>
            <p:nvPr/>
          </p:nvSpPr>
          <p:spPr>
            <a:xfrm>
              <a:off x="-1034283" y="1678246"/>
              <a:ext cx="2620322" cy="1207349"/>
            </a:xfrm>
            <a:prstGeom prst="rect">
              <a:avLst/>
            </a:prstGeom>
            <a:noFill/>
          </p:spPr>
          <p:txBody>
            <a:bodyPr wrap="none">
              <a:spAutoFit/>
            </a:bodyPr>
            <a:lstStyle/>
            <a:p>
              <a:pPr>
                <a:defRPr/>
              </a:pPr>
              <a:r>
                <a:rPr lang="en-GB" sz="2215" dirty="0">
                  <a:latin typeface="Times New Roman" panose="02020603050405020304" pitchFamily="18" charset="0"/>
                  <a:cs typeface="Times New Roman" panose="02020603050405020304" pitchFamily="18" charset="0"/>
                </a:rPr>
                <a:t>Electronic structure</a:t>
              </a:r>
            </a:p>
            <a:p>
              <a:pPr>
                <a:defRPr/>
              </a:pPr>
              <a:r>
                <a:rPr lang="en-GB" sz="2215" dirty="0">
                  <a:latin typeface="Times New Roman" panose="02020603050405020304" pitchFamily="18" charset="0"/>
                  <a:cs typeface="Times New Roman" panose="02020603050405020304" pitchFamily="18" charset="0"/>
                </a:rPr>
                <a:t>C	1s</a:t>
              </a:r>
              <a:r>
                <a:rPr lang="en-GB" sz="2215" baseline="30000" dirty="0">
                  <a:latin typeface="Times New Roman" panose="02020603050405020304" pitchFamily="18" charset="0"/>
                  <a:cs typeface="Times New Roman" panose="02020603050405020304" pitchFamily="18" charset="0"/>
                </a:rPr>
                <a:t>2  </a:t>
              </a:r>
              <a:r>
                <a:rPr lang="en-GB" sz="2215" u="sng" dirty="0">
                  <a:latin typeface="Times New Roman" panose="02020603050405020304" pitchFamily="18" charset="0"/>
                  <a:cs typeface="Times New Roman" panose="02020603050405020304" pitchFamily="18" charset="0"/>
                </a:rPr>
                <a:t>2s</a:t>
              </a:r>
              <a:r>
                <a:rPr lang="en-GB" sz="2215" u="sng" baseline="30000" dirty="0">
                  <a:latin typeface="Times New Roman" panose="02020603050405020304" pitchFamily="18" charset="0"/>
                  <a:cs typeface="Times New Roman" panose="02020603050405020304" pitchFamily="18" charset="0"/>
                </a:rPr>
                <a:t>2 </a:t>
              </a:r>
              <a:r>
                <a:rPr lang="en-GB" sz="2215" u="sng" dirty="0">
                  <a:latin typeface="Times New Roman" panose="02020603050405020304" pitchFamily="18" charset="0"/>
                  <a:cs typeface="Times New Roman" panose="02020603050405020304" pitchFamily="18" charset="0"/>
                </a:rPr>
                <a:t>2p</a:t>
              </a:r>
              <a:r>
                <a:rPr lang="en-GB" sz="2215" u="sng" baseline="30000" dirty="0">
                  <a:latin typeface="Times New Roman" panose="02020603050405020304" pitchFamily="18" charset="0"/>
                  <a:cs typeface="Times New Roman" panose="02020603050405020304" pitchFamily="18" charset="0"/>
                </a:rPr>
                <a:t>2</a:t>
              </a:r>
            </a:p>
            <a:p>
              <a:pPr>
                <a:defRPr/>
              </a:pPr>
              <a:r>
                <a:rPr lang="en-GB" sz="2215" dirty="0">
                  <a:latin typeface="Times New Roman" panose="02020603050405020304" pitchFamily="18" charset="0"/>
                  <a:cs typeface="Times New Roman" panose="02020603050405020304" pitchFamily="18" charset="0"/>
                </a:rPr>
                <a:t>H	</a:t>
              </a:r>
              <a:r>
                <a:rPr lang="en-GB" sz="2215" u="sng" dirty="0">
                  <a:latin typeface="Times New Roman" panose="02020603050405020304" pitchFamily="18" charset="0"/>
                  <a:cs typeface="Times New Roman" panose="02020603050405020304" pitchFamily="18" charset="0"/>
                </a:rPr>
                <a:t>1s</a:t>
              </a:r>
              <a:r>
                <a:rPr lang="en-GB" sz="2215" baseline="30000" dirty="0">
                  <a:latin typeface="Times New Roman" panose="02020603050405020304" pitchFamily="18" charset="0"/>
                  <a:cs typeface="Times New Roman" panose="02020603050405020304" pitchFamily="18" charset="0"/>
                </a:rPr>
                <a:t>1</a:t>
              </a:r>
            </a:p>
          </p:txBody>
        </p:sp>
        <p:grpSp>
          <p:nvGrpSpPr>
            <p:cNvPr id="141372" name="Group 62"/>
            <p:cNvGrpSpPr>
              <a:grpSpLocks/>
            </p:cNvGrpSpPr>
            <p:nvPr/>
          </p:nvGrpSpPr>
          <p:grpSpPr bwMode="auto">
            <a:xfrm>
              <a:off x="956815" y="3099554"/>
              <a:ext cx="2340001" cy="2286477"/>
              <a:chOff x="467543" y="2564904"/>
              <a:chExt cx="2160001" cy="2286477"/>
            </a:xfrm>
          </p:grpSpPr>
          <p:sp>
            <p:nvSpPr>
              <p:cNvPr id="64" name="Oval 63"/>
              <p:cNvSpPr>
                <a:spLocks noChangeAspect="1"/>
              </p:cNvSpPr>
              <p:nvPr/>
            </p:nvSpPr>
            <p:spPr>
              <a:xfrm>
                <a:off x="1681625" y="3159029"/>
                <a:ext cx="46026" cy="4471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5" name="Oval 64"/>
              <p:cNvSpPr/>
              <p:nvPr/>
            </p:nvSpPr>
            <p:spPr>
              <a:xfrm rot="15060000">
                <a:off x="875520" y="3543854"/>
                <a:ext cx="345693" cy="116176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8" name="Oval 67"/>
              <p:cNvSpPr/>
              <p:nvPr/>
            </p:nvSpPr>
            <p:spPr>
              <a:xfrm>
                <a:off x="1513391" y="2565674"/>
                <a:ext cx="345990" cy="116091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 name="Oval 70"/>
              <p:cNvSpPr>
                <a:spLocks noChangeAspect="1"/>
              </p:cNvSpPr>
              <p:nvPr/>
            </p:nvSpPr>
            <p:spPr>
              <a:xfrm>
                <a:off x="1578462" y="3764423"/>
                <a:ext cx="230132" cy="230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9" name="Oval 78"/>
              <p:cNvSpPr/>
              <p:nvPr/>
            </p:nvSpPr>
            <p:spPr>
              <a:xfrm rot="18558293">
                <a:off x="1994434" y="3772826"/>
                <a:ext cx="345694" cy="9205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4" name="Oval 83"/>
              <p:cNvSpPr/>
              <p:nvPr/>
            </p:nvSpPr>
            <p:spPr>
              <a:xfrm rot="19888059">
                <a:off x="1829226" y="3931251"/>
                <a:ext cx="345990" cy="92013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9" name="Oval 88"/>
              <p:cNvSpPr>
                <a:spLocks noChangeAspect="1"/>
              </p:cNvSpPr>
              <p:nvPr/>
            </p:nvSpPr>
            <p:spPr>
              <a:xfrm>
                <a:off x="1094394" y="4065401"/>
                <a:ext cx="46026" cy="4643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3" name="Oval 92"/>
              <p:cNvSpPr>
                <a:spLocks noChangeAspect="1"/>
              </p:cNvSpPr>
              <p:nvPr/>
            </p:nvSpPr>
            <p:spPr>
              <a:xfrm>
                <a:off x="1967305" y="4359498"/>
                <a:ext cx="47613" cy="4643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4" name="Oval 93"/>
              <p:cNvSpPr>
                <a:spLocks noChangeAspect="1"/>
              </p:cNvSpPr>
              <p:nvPr/>
            </p:nvSpPr>
            <p:spPr>
              <a:xfrm>
                <a:off x="2237114" y="4213310"/>
                <a:ext cx="46026" cy="4643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82" name="TextBox 94"/>
              <p:cNvSpPr txBox="1">
                <a:spLocks noChangeArrowheads="1"/>
              </p:cNvSpPr>
              <p:nvPr/>
            </p:nvSpPr>
            <p:spPr bwMode="auto">
              <a:xfrm>
                <a:off x="1541335" y="3698313"/>
                <a:ext cx="35137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C</a:t>
                </a:r>
              </a:p>
            </p:txBody>
          </p:sp>
        </p:grpSp>
      </p:grpSp>
      <p:sp>
        <p:nvSpPr>
          <p:cNvPr id="98" name="Oval 97"/>
          <p:cNvSpPr>
            <a:spLocks/>
          </p:cNvSpPr>
          <p:nvPr/>
        </p:nvSpPr>
        <p:spPr>
          <a:xfrm>
            <a:off x="3330575" y="2549526"/>
            <a:ext cx="539750" cy="49847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4" name="Oval 103"/>
          <p:cNvSpPr>
            <a:spLocks noChangeAspect="1"/>
          </p:cNvSpPr>
          <p:nvPr/>
        </p:nvSpPr>
        <p:spPr>
          <a:xfrm>
            <a:off x="3584575" y="2947988"/>
            <a:ext cx="46038" cy="42862"/>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5" name="Oval 114"/>
          <p:cNvSpPr>
            <a:spLocks/>
          </p:cNvSpPr>
          <p:nvPr/>
        </p:nvSpPr>
        <p:spPr>
          <a:xfrm>
            <a:off x="4460875" y="4868864"/>
            <a:ext cx="539750" cy="49847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7" name="Oval 116"/>
          <p:cNvSpPr>
            <a:spLocks noChangeAspect="1"/>
          </p:cNvSpPr>
          <p:nvPr/>
        </p:nvSpPr>
        <p:spPr>
          <a:xfrm>
            <a:off x="4573589" y="4970463"/>
            <a:ext cx="46037" cy="42862"/>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41322" name="Group 118"/>
          <p:cNvGrpSpPr>
            <a:grpSpLocks/>
          </p:cNvGrpSpPr>
          <p:nvPr/>
        </p:nvGrpSpPr>
        <p:grpSpPr bwMode="auto">
          <a:xfrm>
            <a:off x="1868488" y="4638676"/>
            <a:ext cx="539750" cy="498475"/>
            <a:chOff x="357487" y="4454030"/>
            <a:chExt cx="540000" cy="540000"/>
          </a:xfrm>
        </p:grpSpPr>
        <p:sp>
          <p:nvSpPr>
            <p:cNvPr id="122" name="Oval 121"/>
            <p:cNvSpPr>
              <a:spLocks/>
            </p:cNvSpPr>
            <p:nvPr/>
          </p:nvSpPr>
          <p:spPr>
            <a:xfrm>
              <a:off x="357487" y="4454030"/>
              <a:ext cx="540000" cy="540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4" name="Oval 123"/>
            <p:cNvSpPr>
              <a:spLocks noChangeAspect="1"/>
            </p:cNvSpPr>
            <p:nvPr/>
          </p:nvSpPr>
          <p:spPr>
            <a:xfrm>
              <a:off x="772016" y="4631164"/>
              <a:ext cx="46059" cy="46433"/>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41323" name="Group 125"/>
          <p:cNvGrpSpPr>
            <a:grpSpLocks/>
          </p:cNvGrpSpPr>
          <p:nvPr/>
        </p:nvGrpSpPr>
        <p:grpSpPr bwMode="auto">
          <a:xfrm>
            <a:off x="4089400" y="5284789"/>
            <a:ext cx="539750" cy="498475"/>
            <a:chOff x="1619672" y="4853252"/>
            <a:chExt cx="540000" cy="540000"/>
          </a:xfrm>
        </p:grpSpPr>
        <p:sp>
          <p:nvSpPr>
            <p:cNvPr id="128" name="Oval 127"/>
            <p:cNvSpPr>
              <a:spLocks/>
            </p:cNvSpPr>
            <p:nvPr/>
          </p:nvSpPr>
          <p:spPr>
            <a:xfrm>
              <a:off x="1619672" y="4853252"/>
              <a:ext cx="540000" cy="540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2" name="Oval 131"/>
            <p:cNvSpPr>
              <a:spLocks noChangeAspect="1"/>
            </p:cNvSpPr>
            <p:nvPr/>
          </p:nvSpPr>
          <p:spPr>
            <a:xfrm>
              <a:off x="1764202" y="4940958"/>
              <a:ext cx="46058" cy="4643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cxnSp>
        <p:nvCxnSpPr>
          <p:cNvPr id="133" name="Straight Arrow Connector 132"/>
          <p:cNvCxnSpPr/>
          <p:nvPr/>
        </p:nvCxnSpPr>
        <p:spPr>
          <a:xfrm>
            <a:off x="4530725" y="3714750"/>
            <a:ext cx="2482850"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34" name="TextBox 133"/>
          <p:cNvSpPr txBox="1"/>
          <p:nvPr/>
        </p:nvSpPr>
        <p:spPr>
          <a:xfrm>
            <a:off x="7691438" y="5834063"/>
            <a:ext cx="1455848" cy="433196"/>
          </a:xfrm>
          <a:prstGeom prst="rect">
            <a:avLst/>
          </a:prstGeom>
          <a:noFill/>
        </p:spPr>
        <p:txBody>
          <a:bodyPr wrap="none">
            <a:spAutoFit/>
          </a:bodyPr>
          <a:lstStyle/>
          <a:p>
            <a:pPr>
              <a:defRPr/>
            </a:pPr>
            <a:r>
              <a:rPr lang="en-GB" sz="2215" dirty="0"/>
              <a:t>methane</a:t>
            </a:r>
          </a:p>
        </p:txBody>
      </p:sp>
      <p:sp>
        <p:nvSpPr>
          <p:cNvPr id="135" name="TextBox 134"/>
          <p:cNvSpPr txBox="1"/>
          <p:nvPr/>
        </p:nvSpPr>
        <p:spPr>
          <a:xfrm>
            <a:off x="5165726" y="2165350"/>
            <a:ext cx="792163" cy="490538"/>
          </a:xfrm>
          <a:prstGeom prst="rect">
            <a:avLst/>
          </a:prstGeom>
          <a:noFill/>
        </p:spPr>
        <p:txBody>
          <a:bodyPr wrap="none">
            <a:spAutoFit/>
          </a:bodyPr>
          <a:lstStyle/>
          <a:p>
            <a:pPr>
              <a:defRPr/>
            </a:pPr>
            <a:r>
              <a:rPr lang="en-GB" sz="2585" b="1" dirty="0">
                <a:latin typeface="Times New Roman" panose="02020603050405020304" pitchFamily="18" charset="0"/>
                <a:cs typeface="Times New Roman" panose="02020603050405020304" pitchFamily="18" charset="0"/>
              </a:rPr>
              <a:t>CH</a:t>
            </a:r>
            <a:r>
              <a:rPr lang="en-GB" sz="2585" b="1" baseline="-25000" dirty="0">
                <a:latin typeface="Times New Roman" panose="02020603050405020304" pitchFamily="18" charset="0"/>
                <a:cs typeface="Times New Roman" panose="02020603050405020304" pitchFamily="18" charset="0"/>
              </a:rPr>
              <a:t>4</a:t>
            </a:r>
          </a:p>
        </p:txBody>
      </p:sp>
      <p:pic>
        <p:nvPicPr>
          <p:cNvPr id="180"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3251" y="5157788"/>
            <a:ext cx="1033463" cy="996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Group 4"/>
          <p:cNvGrpSpPr>
            <a:grpSpLocks/>
          </p:cNvGrpSpPr>
          <p:nvPr/>
        </p:nvGrpSpPr>
        <p:grpSpPr bwMode="auto">
          <a:xfrm>
            <a:off x="6772276" y="2165351"/>
            <a:ext cx="2886075" cy="3190875"/>
            <a:chOff x="5686081" y="2060848"/>
            <a:chExt cx="3125501" cy="3456070"/>
          </a:xfrm>
        </p:grpSpPr>
        <p:sp>
          <p:nvSpPr>
            <p:cNvPr id="138" name="Oval 137"/>
            <p:cNvSpPr>
              <a:spLocks noChangeAspect="1"/>
            </p:cNvSpPr>
            <p:nvPr/>
          </p:nvSpPr>
          <p:spPr>
            <a:xfrm>
              <a:off x="7252270" y="3348707"/>
              <a:ext cx="49856" cy="4642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9" name="Oval 138"/>
            <p:cNvSpPr/>
            <p:nvPr/>
          </p:nvSpPr>
          <p:spPr>
            <a:xfrm>
              <a:off x="7073474" y="2060848"/>
              <a:ext cx="498567" cy="190857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0" name="Oval 139"/>
            <p:cNvSpPr>
              <a:spLocks noChangeAspect="1"/>
            </p:cNvSpPr>
            <p:nvPr/>
          </p:nvSpPr>
          <p:spPr>
            <a:xfrm>
              <a:off x="7221325" y="4007252"/>
              <a:ext cx="249283" cy="2304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 name="Oval 140"/>
            <p:cNvSpPr>
              <a:spLocks noChangeAspect="1"/>
            </p:cNvSpPr>
            <p:nvPr/>
          </p:nvSpPr>
          <p:spPr>
            <a:xfrm>
              <a:off x="6738230" y="4383809"/>
              <a:ext cx="49857" cy="4642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3" name="Oval 142"/>
            <p:cNvSpPr>
              <a:spLocks noChangeAspect="1"/>
            </p:cNvSpPr>
            <p:nvPr/>
          </p:nvSpPr>
          <p:spPr>
            <a:xfrm>
              <a:off x="8043101" y="4543716"/>
              <a:ext cx="49856" cy="4642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4" name="Oval 143"/>
            <p:cNvSpPr>
              <a:spLocks noChangeAspect="1"/>
            </p:cNvSpPr>
            <p:nvPr/>
          </p:nvSpPr>
          <p:spPr>
            <a:xfrm>
              <a:off x="8147972" y="4474939"/>
              <a:ext cx="51576" cy="4642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47" name="TextBox 146"/>
            <p:cNvSpPr txBox="1">
              <a:spLocks noChangeArrowheads="1"/>
            </p:cNvSpPr>
            <p:nvPr/>
          </p:nvSpPr>
          <p:spPr bwMode="auto">
            <a:xfrm>
              <a:off x="7199848" y="3933191"/>
              <a:ext cx="38065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C</a:t>
              </a:r>
            </a:p>
          </p:txBody>
        </p:sp>
        <p:sp>
          <p:nvSpPr>
            <p:cNvPr id="148" name="Oval 147"/>
            <p:cNvSpPr>
              <a:spLocks noChangeAspect="1"/>
            </p:cNvSpPr>
            <p:nvPr/>
          </p:nvSpPr>
          <p:spPr>
            <a:xfrm>
              <a:off x="6664305" y="4265167"/>
              <a:ext cx="49856" cy="4470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9" name="Oval 148"/>
            <p:cNvSpPr/>
            <p:nvPr/>
          </p:nvSpPr>
          <p:spPr>
            <a:xfrm rot="4161151">
              <a:off x="6250805" y="3648860"/>
              <a:ext cx="460809" cy="159025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0" name="Oval 149"/>
            <p:cNvSpPr/>
            <p:nvPr/>
          </p:nvSpPr>
          <p:spPr>
            <a:xfrm rot="18655872">
              <a:off x="7842782" y="3824236"/>
              <a:ext cx="460809" cy="147679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1" name="Oval 150"/>
            <p:cNvSpPr/>
            <p:nvPr/>
          </p:nvSpPr>
          <p:spPr>
            <a:xfrm rot="19513411">
              <a:off x="7635651" y="4153404"/>
              <a:ext cx="498567" cy="136351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2" name="Oval 151"/>
            <p:cNvSpPr>
              <a:spLocks noChangeAspect="1"/>
            </p:cNvSpPr>
            <p:nvPr/>
          </p:nvSpPr>
          <p:spPr>
            <a:xfrm>
              <a:off x="7886654" y="4734574"/>
              <a:ext cx="49857" cy="4642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3" name="Oval 152"/>
            <p:cNvSpPr>
              <a:spLocks noChangeAspect="1"/>
            </p:cNvSpPr>
            <p:nvPr/>
          </p:nvSpPr>
          <p:spPr>
            <a:xfrm>
              <a:off x="7730207" y="4806791"/>
              <a:ext cx="49856" cy="4642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6" name="Oval 155"/>
            <p:cNvSpPr>
              <a:spLocks noChangeAspect="1"/>
            </p:cNvSpPr>
            <p:nvPr/>
          </p:nvSpPr>
          <p:spPr>
            <a:xfrm>
              <a:off x="7386368" y="3352146"/>
              <a:ext cx="49856" cy="4642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41355" name="Group 3"/>
            <p:cNvGrpSpPr>
              <a:grpSpLocks/>
            </p:cNvGrpSpPr>
            <p:nvPr/>
          </p:nvGrpSpPr>
          <p:grpSpPr bwMode="auto">
            <a:xfrm>
              <a:off x="5889104" y="4427820"/>
              <a:ext cx="380660" cy="400109"/>
              <a:chOff x="5371642" y="3035836"/>
              <a:chExt cx="380660" cy="400109"/>
            </a:xfrm>
          </p:grpSpPr>
          <p:sp>
            <p:nvSpPr>
              <p:cNvPr id="78" name="Oval 77"/>
              <p:cNvSpPr>
                <a:spLocks noChangeAspect="1"/>
              </p:cNvSpPr>
              <p:nvPr/>
            </p:nvSpPr>
            <p:spPr>
              <a:xfrm>
                <a:off x="5411026" y="3100149"/>
                <a:ext cx="251003" cy="22868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66" name="TextBox 75"/>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nvGrpSpPr>
            <p:cNvPr id="141356" name="Group 79"/>
            <p:cNvGrpSpPr>
              <a:grpSpLocks/>
            </p:cNvGrpSpPr>
            <p:nvPr/>
          </p:nvGrpSpPr>
          <p:grpSpPr bwMode="auto">
            <a:xfrm>
              <a:off x="8224464" y="4643844"/>
              <a:ext cx="380660" cy="400109"/>
              <a:chOff x="5371642" y="3035836"/>
              <a:chExt cx="380660" cy="400109"/>
            </a:xfrm>
          </p:grpSpPr>
          <p:sp>
            <p:nvSpPr>
              <p:cNvPr id="81" name="Oval 80"/>
              <p:cNvSpPr>
                <a:spLocks noChangeAspect="1"/>
              </p:cNvSpPr>
              <p:nvPr/>
            </p:nvSpPr>
            <p:spPr>
              <a:xfrm>
                <a:off x="5410336" y="3099055"/>
                <a:ext cx="251003" cy="23040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64" name="TextBox 81"/>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nvGrpSpPr>
            <p:cNvPr id="141357" name="Group 87"/>
            <p:cNvGrpSpPr>
              <a:grpSpLocks/>
            </p:cNvGrpSpPr>
            <p:nvPr/>
          </p:nvGrpSpPr>
          <p:grpSpPr bwMode="auto">
            <a:xfrm>
              <a:off x="7895528" y="4893979"/>
              <a:ext cx="380660" cy="400109"/>
              <a:chOff x="5371642" y="3035836"/>
              <a:chExt cx="380660" cy="400109"/>
            </a:xfrm>
          </p:grpSpPr>
          <p:sp>
            <p:nvSpPr>
              <p:cNvPr id="90" name="Oval 89"/>
              <p:cNvSpPr>
                <a:spLocks noChangeAspect="1"/>
              </p:cNvSpPr>
              <p:nvPr/>
            </p:nvSpPr>
            <p:spPr>
              <a:xfrm>
                <a:off x="5410906" y="3099958"/>
                <a:ext cx="251003" cy="22868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62" name="TextBox 90"/>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nvGrpSpPr>
            <p:cNvPr id="141358" name="Group 91"/>
            <p:cNvGrpSpPr>
              <a:grpSpLocks/>
            </p:cNvGrpSpPr>
            <p:nvPr/>
          </p:nvGrpSpPr>
          <p:grpSpPr bwMode="auto">
            <a:xfrm>
              <a:off x="7166394" y="2282910"/>
              <a:ext cx="380660" cy="400109"/>
              <a:chOff x="5371642" y="3035836"/>
              <a:chExt cx="380660" cy="400109"/>
            </a:xfrm>
          </p:grpSpPr>
          <p:sp>
            <p:nvSpPr>
              <p:cNvPr id="99" name="Oval 98"/>
              <p:cNvSpPr>
                <a:spLocks noChangeAspect="1"/>
              </p:cNvSpPr>
              <p:nvPr/>
            </p:nvSpPr>
            <p:spPr>
              <a:xfrm>
                <a:off x="5411100" y="3099201"/>
                <a:ext cx="249284" cy="23040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60" name="TextBox 99"/>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grpSp>
        <p:nvGrpSpPr>
          <p:cNvPr id="141329" name="Group 100"/>
          <p:cNvGrpSpPr>
            <a:grpSpLocks/>
          </p:cNvGrpSpPr>
          <p:nvPr/>
        </p:nvGrpSpPr>
        <p:grpSpPr bwMode="auto">
          <a:xfrm>
            <a:off x="3436939" y="2606675"/>
            <a:ext cx="352425" cy="369888"/>
            <a:chOff x="5371642" y="3035836"/>
            <a:chExt cx="380660" cy="400109"/>
          </a:xfrm>
        </p:grpSpPr>
        <p:sp>
          <p:nvSpPr>
            <p:cNvPr id="103" name="Oval 102"/>
            <p:cNvSpPr>
              <a:spLocks noChangeAspect="1"/>
            </p:cNvSpPr>
            <p:nvPr/>
          </p:nvSpPr>
          <p:spPr>
            <a:xfrm>
              <a:off x="5411079" y="3099373"/>
              <a:ext cx="250344" cy="23010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40" name="TextBox 104"/>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nvGrpSpPr>
          <p:cNvPr id="141330" name="Group 106"/>
          <p:cNvGrpSpPr>
            <a:grpSpLocks/>
          </p:cNvGrpSpPr>
          <p:nvPr/>
        </p:nvGrpSpPr>
        <p:grpSpPr bwMode="auto">
          <a:xfrm>
            <a:off x="4595814" y="4957764"/>
            <a:ext cx="350837" cy="369887"/>
            <a:chOff x="5371642" y="3035836"/>
            <a:chExt cx="380660" cy="400109"/>
          </a:xfrm>
        </p:grpSpPr>
        <p:sp>
          <p:nvSpPr>
            <p:cNvPr id="108" name="Oval 107"/>
            <p:cNvSpPr>
              <a:spLocks noChangeAspect="1"/>
            </p:cNvSpPr>
            <p:nvPr/>
          </p:nvSpPr>
          <p:spPr>
            <a:xfrm>
              <a:off x="5411258" y="3099372"/>
              <a:ext cx="249755" cy="2301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38" name="TextBox 108"/>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nvGrpSpPr>
          <p:cNvPr id="141331" name="Group 113"/>
          <p:cNvGrpSpPr>
            <a:grpSpLocks/>
          </p:cNvGrpSpPr>
          <p:nvPr/>
        </p:nvGrpSpPr>
        <p:grpSpPr bwMode="auto">
          <a:xfrm>
            <a:off x="4225925" y="5370514"/>
            <a:ext cx="350838" cy="369887"/>
            <a:chOff x="5371642" y="3035836"/>
            <a:chExt cx="380660" cy="400109"/>
          </a:xfrm>
        </p:grpSpPr>
        <p:sp>
          <p:nvSpPr>
            <p:cNvPr id="118" name="Oval 117"/>
            <p:cNvSpPr>
              <a:spLocks noChangeAspect="1"/>
            </p:cNvSpPr>
            <p:nvPr/>
          </p:nvSpPr>
          <p:spPr>
            <a:xfrm>
              <a:off x="5411259" y="3099372"/>
              <a:ext cx="249753" cy="2301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36" name="TextBox 120"/>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grpSp>
        <p:nvGrpSpPr>
          <p:cNvPr id="141332" name="Group 124"/>
          <p:cNvGrpSpPr>
            <a:grpSpLocks/>
          </p:cNvGrpSpPr>
          <p:nvPr/>
        </p:nvGrpSpPr>
        <p:grpSpPr bwMode="auto">
          <a:xfrm>
            <a:off x="1998664" y="4708525"/>
            <a:ext cx="350837" cy="369888"/>
            <a:chOff x="5371642" y="3035836"/>
            <a:chExt cx="380660" cy="400109"/>
          </a:xfrm>
        </p:grpSpPr>
        <p:sp>
          <p:nvSpPr>
            <p:cNvPr id="130" name="Oval 129"/>
            <p:cNvSpPr>
              <a:spLocks noChangeAspect="1"/>
            </p:cNvSpPr>
            <p:nvPr/>
          </p:nvSpPr>
          <p:spPr>
            <a:xfrm>
              <a:off x="5411258" y="3099373"/>
              <a:ext cx="249755" cy="23010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1334" name="TextBox 130"/>
            <p:cNvSpPr txBox="1">
              <a:spLocks noChangeArrowheads="1"/>
            </p:cNvSpPr>
            <p:nvPr/>
          </p:nvSpPr>
          <p:spPr bwMode="auto">
            <a:xfrm>
              <a:off x="5371642" y="3035836"/>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a:t>
              </a:r>
            </a:p>
          </p:txBody>
        </p:sp>
      </p:grpSp>
    </p:spTree>
    <p:extLst>
      <p:ext uri="{BB962C8B-B14F-4D97-AF65-F5344CB8AC3E}">
        <p14:creationId xmlns:p14="http://schemas.microsoft.com/office/powerpoint/2010/main" val="3656089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wipe(left)">
                                      <p:cBhvr>
                                        <p:cTn id="7" dur="500"/>
                                        <p:tgtEl>
                                          <p:spTgt spid="133"/>
                                        </p:tgtEl>
                                      </p:cBhvr>
                                    </p:animEffect>
                                  </p:childTnLst>
                                </p:cTn>
                              </p:par>
                              <p:par>
                                <p:cTn id="8" presetID="22" presetClass="entr" presetSubtype="8"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 grpId="0"/>
      <p:bldP spid="13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524000" y="0"/>
            <a:ext cx="0" cy="0"/>
          </a:xfrm>
        </p:spPr>
        <p:txBody>
          <a:bodyPr/>
          <a:lstStyle/>
          <a:p>
            <a:pPr>
              <a:defRPr/>
            </a:pPr>
            <a:fld id="{B1E4EB0B-0478-48E5-91A2-63DA4517584A}" type="slidenum">
              <a:rPr lang="en-GB" sz="1477" b="1">
                <a:solidFill>
                  <a:schemeClr val="tx1"/>
                </a:solidFill>
              </a:rPr>
              <a:pPr>
                <a:defRPr/>
              </a:pPr>
              <a:t>34</a:t>
            </a:fld>
            <a:endParaRPr lang="en-GB" sz="1477" b="1" dirty="0">
              <a:solidFill>
                <a:schemeClr val="tx1"/>
              </a:solidFill>
            </a:endParaRPr>
          </a:p>
        </p:txBody>
      </p:sp>
      <p:sp>
        <p:nvSpPr>
          <p:cNvPr id="7" name="Title 1"/>
          <p:cNvSpPr>
            <a:spLocks noGrp="1"/>
          </p:cNvSpPr>
          <p:nvPr>
            <p:ph type="title"/>
          </p:nvPr>
        </p:nvSpPr>
        <p:spPr>
          <a:xfrm>
            <a:off x="208291" y="237912"/>
            <a:ext cx="8229600" cy="1046163"/>
          </a:xfrm>
        </p:spPr>
        <p:txBody>
          <a:bodyPr>
            <a:noAutofit/>
          </a:bodyPr>
          <a:lstStyle/>
          <a:p>
            <a:pPr>
              <a:defRPr/>
            </a:pPr>
            <a:r>
              <a:rPr lang="en-GB" sz="3323" dirty="0"/>
              <a:t>Aliphatic Hydrocarbon Structures </a:t>
            </a:r>
            <a:br>
              <a:rPr lang="en-GB" sz="3323" dirty="0"/>
            </a:br>
            <a:r>
              <a:rPr lang="en-GB" sz="3323" u="sng" dirty="0"/>
              <a:t>Alkanes</a:t>
            </a:r>
            <a:r>
              <a:rPr lang="en-GB" sz="3323" dirty="0"/>
              <a:t> (ethane)</a:t>
            </a:r>
          </a:p>
        </p:txBody>
      </p:sp>
      <p:sp>
        <p:nvSpPr>
          <p:cNvPr id="8" name="TextBox 7"/>
          <p:cNvSpPr txBox="1"/>
          <p:nvPr/>
        </p:nvSpPr>
        <p:spPr>
          <a:xfrm>
            <a:off x="504740" y="2032000"/>
            <a:ext cx="2419350" cy="1114425"/>
          </a:xfrm>
          <a:prstGeom prst="rect">
            <a:avLst/>
          </a:prstGeom>
          <a:noFill/>
        </p:spPr>
        <p:txBody>
          <a:bodyPr wrap="none">
            <a:spAutoFit/>
          </a:bodyPr>
          <a:lstStyle/>
          <a:p>
            <a:pPr>
              <a:defRPr/>
            </a:pPr>
            <a:r>
              <a:rPr lang="en-GB" sz="2215" dirty="0">
                <a:latin typeface="Times New Roman" panose="02020603050405020304" pitchFamily="18" charset="0"/>
                <a:cs typeface="Times New Roman" panose="02020603050405020304" pitchFamily="18" charset="0"/>
              </a:rPr>
              <a:t>Electronic structure</a:t>
            </a:r>
          </a:p>
          <a:p>
            <a:pPr>
              <a:defRPr/>
            </a:pPr>
            <a:r>
              <a:rPr lang="en-GB" sz="2215" dirty="0">
                <a:latin typeface="Times New Roman" panose="02020603050405020304" pitchFamily="18" charset="0"/>
                <a:cs typeface="Times New Roman" panose="02020603050405020304" pitchFamily="18" charset="0"/>
              </a:rPr>
              <a:t>C	1s</a:t>
            </a:r>
            <a:r>
              <a:rPr lang="en-GB" sz="2215" baseline="30000" dirty="0">
                <a:latin typeface="Times New Roman" panose="02020603050405020304" pitchFamily="18" charset="0"/>
                <a:cs typeface="Times New Roman" panose="02020603050405020304" pitchFamily="18" charset="0"/>
              </a:rPr>
              <a:t>2  </a:t>
            </a:r>
            <a:r>
              <a:rPr lang="en-GB" sz="2215" u="sng" dirty="0">
                <a:latin typeface="Times New Roman" panose="02020603050405020304" pitchFamily="18" charset="0"/>
                <a:cs typeface="Times New Roman" panose="02020603050405020304" pitchFamily="18" charset="0"/>
              </a:rPr>
              <a:t>2s</a:t>
            </a:r>
            <a:r>
              <a:rPr lang="en-GB" sz="2215" u="sng" baseline="30000" dirty="0">
                <a:latin typeface="Times New Roman" panose="02020603050405020304" pitchFamily="18" charset="0"/>
                <a:cs typeface="Times New Roman" panose="02020603050405020304" pitchFamily="18" charset="0"/>
              </a:rPr>
              <a:t>2 </a:t>
            </a:r>
            <a:r>
              <a:rPr lang="en-GB" sz="2215" u="sng" dirty="0">
                <a:latin typeface="Times New Roman" panose="02020603050405020304" pitchFamily="18" charset="0"/>
                <a:cs typeface="Times New Roman" panose="02020603050405020304" pitchFamily="18" charset="0"/>
              </a:rPr>
              <a:t>2p</a:t>
            </a:r>
            <a:r>
              <a:rPr lang="en-GB" sz="2215" u="sng" baseline="30000" dirty="0">
                <a:latin typeface="Times New Roman" panose="02020603050405020304" pitchFamily="18" charset="0"/>
                <a:cs typeface="Times New Roman" panose="02020603050405020304" pitchFamily="18" charset="0"/>
              </a:rPr>
              <a:t>2</a:t>
            </a:r>
          </a:p>
          <a:p>
            <a:pPr>
              <a:defRPr/>
            </a:pPr>
            <a:r>
              <a:rPr lang="en-GB" sz="2215" dirty="0">
                <a:latin typeface="Times New Roman" panose="02020603050405020304" pitchFamily="18" charset="0"/>
                <a:cs typeface="Times New Roman" panose="02020603050405020304" pitchFamily="18" charset="0"/>
              </a:rPr>
              <a:t>H	</a:t>
            </a:r>
            <a:r>
              <a:rPr lang="en-GB" sz="2215" u="sng" dirty="0">
                <a:latin typeface="Times New Roman" panose="02020603050405020304" pitchFamily="18" charset="0"/>
                <a:cs typeface="Times New Roman" panose="02020603050405020304" pitchFamily="18" charset="0"/>
              </a:rPr>
              <a:t>1s</a:t>
            </a:r>
            <a:r>
              <a:rPr lang="en-GB" sz="2215" baseline="30000" dirty="0">
                <a:latin typeface="Times New Roman" panose="02020603050405020304" pitchFamily="18" charset="0"/>
                <a:cs typeface="Times New Roman" panose="02020603050405020304" pitchFamily="18" charset="0"/>
              </a:rPr>
              <a:t>1</a:t>
            </a:r>
          </a:p>
        </p:txBody>
      </p:sp>
      <p:sp>
        <p:nvSpPr>
          <p:cNvPr id="161" name="TextBox 160"/>
          <p:cNvSpPr txBox="1"/>
          <p:nvPr/>
        </p:nvSpPr>
        <p:spPr>
          <a:xfrm>
            <a:off x="7227889" y="6061075"/>
            <a:ext cx="1189749" cy="433196"/>
          </a:xfrm>
          <a:prstGeom prst="rect">
            <a:avLst/>
          </a:prstGeom>
          <a:noFill/>
        </p:spPr>
        <p:txBody>
          <a:bodyPr wrap="none">
            <a:spAutoFit/>
          </a:bodyPr>
          <a:lstStyle/>
          <a:p>
            <a:pPr>
              <a:defRPr/>
            </a:pPr>
            <a:r>
              <a:rPr lang="en-GB" sz="2215" dirty="0"/>
              <a:t>ethane</a:t>
            </a:r>
          </a:p>
        </p:txBody>
      </p:sp>
      <p:sp>
        <p:nvSpPr>
          <p:cNvPr id="99" name="TextBox 98"/>
          <p:cNvSpPr txBox="1"/>
          <p:nvPr/>
        </p:nvSpPr>
        <p:spPr>
          <a:xfrm>
            <a:off x="5165725" y="2100263"/>
            <a:ext cx="903288" cy="488950"/>
          </a:xfrm>
          <a:prstGeom prst="rect">
            <a:avLst/>
          </a:prstGeom>
          <a:noFill/>
        </p:spPr>
        <p:txBody>
          <a:bodyPr wrap="none">
            <a:spAutoFit/>
          </a:bodyPr>
          <a:lstStyle/>
          <a:p>
            <a:pPr>
              <a:defRPr/>
            </a:pPr>
            <a:r>
              <a:rPr lang="en-GB" sz="2585" b="1" dirty="0">
                <a:latin typeface="Times New Roman" panose="02020603050405020304" pitchFamily="18" charset="0"/>
                <a:cs typeface="Times New Roman" panose="02020603050405020304" pitchFamily="18" charset="0"/>
              </a:rPr>
              <a:t>C</a:t>
            </a:r>
            <a:r>
              <a:rPr lang="en-GB" sz="2585" b="1" baseline="-25000" dirty="0">
                <a:latin typeface="Times New Roman" panose="02020603050405020304" pitchFamily="18" charset="0"/>
                <a:cs typeface="Times New Roman" panose="02020603050405020304" pitchFamily="18" charset="0"/>
              </a:rPr>
              <a:t>2</a:t>
            </a:r>
            <a:r>
              <a:rPr lang="en-GB" sz="2585" b="1" dirty="0">
                <a:latin typeface="Times New Roman" panose="02020603050405020304" pitchFamily="18" charset="0"/>
                <a:cs typeface="Times New Roman" panose="02020603050405020304" pitchFamily="18" charset="0"/>
              </a:rPr>
              <a:t>H</a:t>
            </a:r>
            <a:r>
              <a:rPr lang="en-GB" sz="2585" b="1" baseline="-25000" dirty="0">
                <a:latin typeface="Times New Roman" panose="02020603050405020304" pitchFamily="18" charset="0"/>
                <a:cs typeface="Times New Roman" panose="02020603050405020304" pitchFamily="18" charset="0"/>
              </a:rPr>
              <a:t>6</a:t>
            </a:r>
          </a:p>
        </p:txBody>
      </p:sp>
      <p:pic>
        <p:nvPicPr>
          <p:cNvPr id="142343"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7538" y="4987925"/>
            <a:ext cx="1238250" cy="996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42344" name="Group 2"/>
          <p:cNvGrpSpPr>
            <a:grpSpLocks/>
          </p:cNvGrpSpPr>
          <p:nvPr/>
        </p:nvGrpSpPr>
        <p:grpSpPr bwMode="auto">
          <a:xfrm>
            <a:off x="4043363" y="2933701"/>
            <a:ext cx="4597400" cy="2601913"/>
            <a:chOff x="2730061" y="2891681"/>
            <a:chExt cx="4979678" cy="2820214"/>
          </a:xfrm>
        </p:grpSpPr>
        <p:sp>
          <p:nvSpPr>
            <p:cNvPr id="66" name="Oval 65"/>
            <p:cNvSpPr/>
            <p:nvPr/>
          </p:nvSpPr>
          <p:spPr>
            <a:xfrm rot="15060000">
              <a:off x="3262127" y="3780906"/>
              <a:ext cx="345860" cy="14099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7" name="Oval 66"/>
            <p:cNvSpPr/>
            <p:nvPr/>
          </p:nvSpPr>
          <p:spPr>
            <a:xfrm rot="5400000">
              <a:off x="4638578" y="3613053"/>
              <a:ext cx="375111" cy="116238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0" name="Oval 69"/>
            <p:cNvSpPr/>
            <p:nvPr/>
          </p:nvSpPr>
          <p:spPr>
            <a:xfrm rot="12617327">
              <a:off x="3512434" y="4240703"/>
              <a:ext cx="345620" cy="147119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9" name="Oval 68"/>
            <p:cNvSpPr/>
            <p:nvPr/>
          </p:nvSpPr>
          <p:spPr>
            <a:xfrm rot="19017467">
              <a:off x="3366277" y="2891681"/>
              <a:ext cx="374851" cy="1386877"/>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73" name="Oval 72"/>
            <p:cNvSpPr>
              <a:spLocks noChangeAspect="1"/>
            </p:cNvSpPr>
            <p:nvPr/>
          </p:nvSpPr>
          <p:spPr>
            <a:xfrm>
              <a:off x="3596690" y="3743424"/>
              <a:ext cx="51585" cy="4645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4" name="Oval 73"/>
            <p:cNvSpPr>
              <a:spLocks noChangeAspect="1"/>
            </p:cNvSpPr>
            <p:nvPr/>
          </p:nvSpPr>
          <p:spPr>
            <a:xfrm>
              <a:off x="3474605" y="4364593"/>
              <a:ext cx="49866"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7" name="Oval 76"/>
            <p:cNvSpPr>
              <a:spLocks noChangeAspect="1"/>
            </p:cNvSpPr>
            <p:nvPr/>
          </p:nvSpPr>
          <p:spPr>
            <a:xfrm>
              <a:off x="3741128" y="4720777"/>
              <a:ext cx="49865" cy="4645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8" name="Oval 87"/>
            <p:cNvSpPr>
              <a:spLocks noChangeAspect="1"/>
            </p:cNvSpPr>
            <p:nvPr/>
          </p:nvSpPr>
          <p:spPr>
            <a:xfrm>
              <a:off x="3691262" y="3645344"/>
              <a:ext cx="49866"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2" name="Oval 111"/>
            <p:cNvSpPr>
              <a:spLocks noChangeAspect="1"/>
            </p:cNvSpPr>
            <p:nvPr/>
          </p:nvSpPr>
          <p:spPr>
            <a:xfrm>
              <a:off x="4002493" y="4092724"/>
              <a:ext cx="249327" cy="230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54" name="TextBox 117"/>
            <p:cNvSpPr txBox="1">
              <a:spLocks noChangeArrowheads="1"/>
            </p:cNvSpPr>
            <p:nvPr/>
          </p:nvSpPr>
          <p:spPr bwMode="auto">
            <a:xfrm>
              <a:off x="3965938" y="4009280"/>
              <a:ext cx="38065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C</a:t>
              </a:r>
            </a:p>
          </p:txBody>
        </p:sp>
        <p:sp>
          <p:nvSpPr>
            <p:cNvPr id="100" name="Oval 99"/>
            <p:cNvSpPr>
              <a:spLocks noChangeAspect="1"/>
            </p:cNvSpPr>
            <p:nvPr/>
          </p:nvSpPr>
          <p:spPr>
            <a:xfrm>
              <a:off x="3534788" y="4472997"/>
              <a:ext cx="49865" cy="4473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 name="Oval 100"/>
            <p:cNvSpPr>
              <a:spLocks noChangeAspect="1"/>
            </p:cNvSpPr>
            <p:nvPr/>
          </p:nvSpPr>
          <p:spPr>
            <a:xfrm>
              <a:off x="3866651" y="4794766"/>
              <a:ext cx="49866"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2" name="Oval 81"/>
            <p:cNvSpPr>
              <a:spLocks noChangeAspect="1"/>
            </p:cNvSpPr>
            <p:nvPr/>
          </p:nvSpPr>
          <p:spPr>
            <a:xfrm>
              <a:off x="6426990" y="4789604"/>
              <a:ext cx="49865" cy="4645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7" name="Oval 106"/>
            <p:cNvSpPr>
              <a:spLocks noChangeAspect="1"/>
            </p:cNvSpPr>
            <p:nvPr/>
          </p:nvSpPr>
          <p:spPr>
            <a:xfrm>
              <a:off x="6746818" y="3518013"/>
              <a:ext cx="49865"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1" name="Oval 120"/>
            <p:cNvSpPr>
              <a:spLocks noChangeAspect="1"/>
            </p:cNvSpPr>
            <p:nvPr/>
          </p:nvSpPr>
          <p:spPr>
            <a:xfrm>
              <a:off x="5082340" y="4228659"/>
              <a:ext cx="49865" cy="4473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2" name="Oval 71"/>
            <p:cNvSpPr/>
            <p:nvPr/>
          </p:nvSpPr>
          <p:spPr>
            <a:xfrm rot="16200000">
              <a:off x="5274793" y="3595846"/>
              <a:ext cx="375111" cy="116238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6" name="Oval 75"/>
            <p:cNvSpPr/>
            <p:nvPr/>
          </p:nvSpPr>
          <p:spPr>
            <a:xfrm rot="10020899">
              <a:off x="6279113" y="4254469"/>
              <a:ext cx="345619" cy="143333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8" name="Oval 77"/>
            <p:cNvSpPr/>
            <p:nvPr/>
          </p:nvSpPr>
          <p:spPr>
            <a:xfrm rot="7086019">
              <a:off x="6770771" y="3752557"/>
              <a:ext cx="345858" cy="153207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42363" name="Group 79"/>
            <p:cNvGrpSpPr>
              <a:grpSpLocks/>
            </p:cNvGrpSpPr>
            <p:nvPr/>
          </p:nvGrpSpPr>
          <p:grpSpPr bwMode="auto">
            <a:xfrm>
              <a:off x="6042984" y="3946571"/>
              <a:ext cx="380660" cy="400109"/>
              <a:chOff x="7567992" y="3373019"/>
              <a:chExt cx="380660" cy="400109"/>
            </a:xfrm>
          </p:grpSpPr>
          <p:sp>
            <p:nvSpPr>
              <p:cNvPr id="83" name="Oval 82"/>
              <p:cNvSpPr>
                <a:spLocks noChangeAspect="1"/>
              </p:cNvSpPr>
              <p:nvPr/>
            </p:nvSpPr>
            <p:spPr>
              <a:xfrm>
                <a:off x="7604659" y="3457227"/>
                <a:ext cx="249327" cy="230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92" name="TextBox 84"/>
              <p:cNvSpPr txBox="1">
                <a:spLocks noChangeArrowheads="1"/>
              </p:cNvSpPr>
              <p:nvPr/>
            </p:nvSpPr>
            <p:spPr bwMode="auto">
              <a:xfrm>
                <a:off x="7567992" y="3373019"/>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C</a:t>
                </a:r>
              </a:p>
            </p:txBody>
          </p:sp>
        </p:grpSp>
        <p:sp>
          <p:nvSpPr>
            <p:cNvPr id="110" name="Oval 109"/>
            <p:cNvSpPr>
              <a:spLocks noChangeAspect="1"/>
            </p:cNvSpPr>
            <p:nvPr/>
          </p:nvSpPr>
          <p:spPr>
            <a:xfrm>
              <a:off x="6322100" y="4825738"/>
              <a:ext cx="49866"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3" name="Oval 112"/>
            <p:cNvSpPr>
              <a:spLocks noChangeAspect="1"/>
            </p:cNvSpPr>
            <p:nvPr/>
          </p:nvSpPr>
          <p:spPr>
            <a:xfrm>
              <a:off x="6813878" y="4364593"/>
              <a:ext cx="49866"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4" name="Oval 113"/>
            <p:cNvSpPr>
              <a:spLocks noChangeAspect="1"/>
            </p:cNvSpPr>
            <p:nvPr/>
          </p:nvSpPr>
          <p:spPr>
            <a:xfrm>
              <a:off x="6719306" y="4455790"/>
              <a:ext cx="49865" cy="4645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5" name="Oval 124"/>
            <p:cNvSpPr>
              <a:spLocks noChangeAspect="1"/>
            </p:cNvSpPr>
            <p:nvPr/>
          </p:nvSpPr>
          <p:spPr>
            <a:xfrm>
              <a:off x="6776049" y="3641903"/>
              <a:ext cx="51585"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0" name="Oval 129"/>
            <p:cNvSpPr>
              <a:spLocks noChangeAspect="1"/>
            </p:cNvSpPr>
            <p:nvPr/>
          </p:nvSpPr>
          <p:spPr>
            <a:xfrm>
              <a:off x="6662562" y="3554148"/>
              <a:ext cx="49866" cy="4645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6" name="Oval 165"/>
            <p:cNvSpPr>
              <a:spLocks noChangeAspect="1"/>
            </p:cNvSpPr>
            <p:nvPr/>
          </p:nvSpPr>
          <p:spPr>
            <a:xfrm>
              <a:off x="5082340" y="4130579"/>
              <a:ext cx="49865"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4" name="Oval 63"/>
            <p:cNvSpPr/>
            <p:nvPr/>
          </p:nvSpPr>
          <p:spPr>
            <a:xfrm rot="2829875">
              <a:off x="6632341" y="2887859"/>
              <a:ext cx="375111" cy="13876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nvGrpSpPr>
            <p:cNvPr id="142371" name="Group 64"/>
            <p:cNvGrpSpPr>
              <a:grpSpLocks/>
            </p:cNvGrpSpPr>
            <p:nvPr/>
          </p:nvGrpSpPr>
          <p:grpSpPr bwMode="auto">
            <a:xfrm>
              <a:off x="6928320" y="3140968"/>
              <a:ext cx="380660" cy="400109"/>
              <a:chOff x="2605853" y="3122940"/>
              <a:chExt cx="380660" cy="400109"/>
            </a:xfrm>
          </p:grpSpPr>
          <p:sp>
            <p:nvSpPr>
              <p:cNvPr id="68" name="Oval 67"/>
              <p:cNvSpPr>
                <a:spLocks/>
              </p:cNvSpPr>
              <p:nvPr/>
            </p:nvSpPr>
            <p:spPr>
              <a:xfrm>
                <a:off x="2649605" y="3198864"/>
                <a:ext cx="249328" cy="22885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90" name="TextBox 70"/>
              <p:cNvSpPr txBox="1">
                <a:spLocks noChangeArrowheads="1"/>
              </p:cNvSpPr>
              <p:nvPr/>
            </p:nvSpPr>
            <p:spPr bwMode="auto">
              <a:xfrm>
                <a:off x="2605853" y="3122940"/>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H</a:t>
                </a:r>
              </a:p>
            </p:txBody>
          </p:sp>
        </p:grpSp>
        <p:grpSp>
          <p:nvGrpSpPr>
            <p:cNvPr id="142372" name="Group 83"/>
            <p:cNvGrpSpPr>
              <a:grpSpLocks/>
            </p:cNvGrpSpPr>
            <p:nvPr/>
          </p:nvGrpSpPr>
          <p:grpSpPr bwMode="auto">
            <a:xfrm>
              <a:off x="3080792" y="3068960"/>
              <a:ext cx="380660" cy="400109"/>
              <a:chOff x="2605853" y="3122940"/>
              <a:chExt cx="380660" cy="400109"/>
            </a:xfrm>
          </p:grpSpPr>
          <p:sp>
            <p:nvSpPr>
              <p:cNvPr id="89" name="Oval 88"/>
              <p:cNvSpPr>
                <a:spLocks/>
              </p:cNvSpPr>
              <p:nvPr/>
            </p:nvSpPr>
            <p:spPr>
              <a:xfrm>
                <a:off x="2648888" y="3198603"/>
                <a:ext cx="249328" cy="2305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88" name="TextBox 92"/>
              <p:cNvSpPr txBox="1">
                <a:spLocks noChangeArrowheads="1"/>
              </p:cNvSpPr>
              <p:nvPr/>
            </p:nvSpPr>
            <p:spPr bwMode="auto">
              <a:xfrm>
                <a:off x="2605853" y="3122940"/>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H</a:t>
                </a:r>
              </a:p>
            </p:txBody>
          </p:sp>
        </p:grpSp>
        <p:grpSp>
          <p:nvGrpSpPr>
            <p:cNvPr id="142373" name="Group 93"/>
            <p:cNvGrpSpPr>
              <a:grpSpLocks/>
            </p:cNvGrpSpPr>
            <p:nvPr/>
          </p:nvGrpSpPr>
          <p:grpSpPr bwMode="auto">
            <a:xfrm>
              <a:off x="3299639" y="5157192"/>
              <a:ext cx="380660" cy="400109"/>
              <a:chOff x="2605853" y="3122940"/>
              <a:chExt cx="380660" cy="400109"/>
            </a:xfrm>
          </p:grpSpPr>
          <p:sp>
            <p:nvSpPr>
              <p:cNvPr id="95" name="Oval 94"/>
              <p:cNvSpPr>
                <a:spLocks/>
              </p:cNvSpPr>
              <p:nvPr/>
            </p:nvSpPr>
            <p:spPr>
              <a:xfrm>
                <a:off x="2648418" y="3199291"/>
                <a:ext cx="251047" cy="22885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86" name="TextBox 95"/>
              <p:cNvSpPr txBox="1">
                <a:spLocks noChangeArrowheads="1"/>
              </p:cNvSpPr>
              <p:nvPr/>
            </p:nvSpPr>
            <p:spPr bwMode="auto">
              <a:xfrm>
                <a:off x="2605853" y="3122940"/>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H</a:t>
                </a:r>
              </a:p>
            </p:txBody>
          </p:sp>
        </p:grpSp>
        <p:grpSp>
          <p:nvGrpSpPr>
            <p:cNvPr id="142374" name="Group 96"/>
            <p:cNvGrpSpPr>
              <a:grpSpLocks/>
            </p:cNvGrpSpPr>
            <p:nvPr/>
          </p:nvGrpSpPr>
          <p:grpSpPr bwMode="auto">
            <a:xfrm>
              <a:off x="2842718" y="4437247"/>
              <a:ext cx="380660" cy="400109"/>
              <a:chOff x="2605853" y="3122940"/>
              <a:chExt cx="380660" cy="400109"/>
            </a:xfrm>
          </p:grpSpPr>
          <p:sp>
            <p:nvSpPr>
              <p:cNvPr id="98" name="Oval 97"/>
              <p:cNvSpPr>
                <a:spLocks/>
              </p:cNvSpPr>
              <p:nvPr/>
            </p:nvSpPr>
            <p:spPr>
              <a:xfrm>
                <a:off x="2649670" y="3198266"/>
                <a:ext cx="249328" cy="2305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84" name="TextBox 101"/>
              <p:cNvSpPr txBox="1">
                <a:spLocks noChangeArrowheads="1"/>
              </p:cNvSpPr>
              <p:nvPr/>
            </p:nvSpPr>
            <p:spPr bwMode="auto">
              <a:xfrm>
                <a:off x="2605853" y="3122940"/>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H</a:t>
                </a:r>
              </a:p>
            </p:txBody>
          </p:sp>
        </p:grpSp>
        <p:grpSp>
          <p:nvGrpSpPr>
            <p:cNvPr id="142375" name="Group 103"/>
            <p:cNvGrpSpPr>
              <a:grpSpLocks/>
            </p:cNvGrpSpPr>
            <p:nvPr/>
          </p:nvGrpSpPr>
          <p:grpSpPr bwMode="auto">
            <a:xfrm>
              <a:off x="7112351" y="4509120"/>
              <a:ext cx="380660" cy="400109"/>
              <a:chOff x="2605853" y="3122940"/>
              <a:chExt cx="380660" cy="400109"/>
            </a:xfrm>
          </p:grpSpPr>
          <p:sp>
            <p:nvSpPr>
              <p:cNvPr id="106" name="Oval 105"/>
              <p:cNvSpPr>
                <a:spLocks/>
              </p:cNvSpPr>
              <p:nvPr/>
            </p:nvSpPr>
            <p:spPr>
              <a:xfrm>
                <a:off x="2649561" y="3198661"/>
                <a:ext cx="249327" cy="2305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82" name="TextBox 110"/>
              <p:cNvSpPr txBox="1">
                <a:spLocks noChangeArrowheads="1"/>
              </p:cNvSpPr>
              <p:nvPr/>
            </p:nvSpPr>
            <p:spPr bwMode="auto">
              <a:xfrm>
                <a:off x="2605853" y="3122940"/>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H</a:t>
                </a:r>
              </a:p>
            </p:txBody>
          </p:sp>
        </p:grpSp>
        <p:grpSp>
          <p:nvGrpSpPr>
            <p:cNvPr id="142376" name="Group 114"/>
            <p:cNvGrpSpPr>
              <a:grpSpLocks/>
            </p:cNvGrpSpPr>
            <p:nvPr/>
          </p:nvGrpSpPr>
          <p:grpSpPr bwMode="auto">
            <a:xfrm>
              <a:off x="6374582" y="5163386"/>
              <a:ext cx="380660" cy="400109"/>
              <a:chOff x="2605853" y="3122940"/>
              <a:chExt cx="380660" cy="400109"/>
            </a:xfrm>
          </p:grpSpPr>
          <p:sp>
            <p:nvSpPr>
              <p:cNvPr id="116" name="Oval 115"/>
              <p:cNvSpPr>
                <a:spLocks/>
              </p:cNvSpPr>
              <p:nvPr/>
            </p:nvSpPr>
            <p:spPr>
              <a:xfrm>
                <a:off x="2649663" y="3198258"/>
                <a:ext cx="249328" cy="2305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380" name="TextBox 116"/>
              <p:cNvSpPr txBox="1">
                <a:spLocks noChangeArrowheads="1"/>
              </p:cNvSpPr>
              <p:nvPr/>
            </p:nvSpPr>
            <p:spPr bwMode="auto">
              <a:xfrm>
                <a:off x="2605853" y="3122940"/>
                <a:ext cx="380660" cy="40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H</a:t>
                </a:r>
              </a:p>
            </p:txBody>
          </p:sp>
        </p:grpSp>
        <p:sp>
          <p:nvSpPr>
            <p:cNvPr id="54" name="Oval 53"/>
            <p:cNvSpPr>
              <a:spLocks noChangeAspect="1"/>
            </p:cNvSpPr>
            <p:nvPr/>
          </p:nvSpPr>
          <p:spPr>
            <a:xfrm>
              <a:off x="6647087" y="3607489"/>
              <a:ext cx="49865"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5" name="Oval 54"/>
            <p:cNvSpPr>
              <a:spLocks noChangeAspect="1"/>
            </p:cNvSpPr>
            <p:nvPr/>
          </p:nvSpPr>
          <p:spPr>
            <a:xfrm>
              <a:off x="6734781" y="3717613"/>
              <a:ext cx="49866" cy="4645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Tree>
    <p:extLst>
      <p:ext uri="{BB962C8B-B14F-4D97-AF65-F5344CB8AC3E}">
        <p14:creationId xmlns:p14="http://schemas.microsoft.com/office/powerpoint/2010/main" val="2674407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Title 1"/>
          <p:cNvSpPr>
            <a:spLocks noGrp="1"/>
          </p:cNvSpPr>
          <p:nvPr>
            <p:ph type="title"/>
          </p:nvPr>
        </p:nvSpPr>
        <p:spPr>
          <a:xfrm>
            <a:off x="223837" y="135529"/>
            <a:ext cx="10216275" cy="1050925"/>
          </a:xfrm>
        </p:spPr>
        <p:txBody>
          <a:bodyPr/>
          <a:lstStyle/>
          <a:p>
            <a:r>
              <a:rPr lang="en-GB" altLang="en-US" sz="3200" dirty="0" smtClean="0"/>
              <a:t>Aliphatic Hydrocarbon Structures  (saturated)</a:t>
            </a:r>
            <a:br>
              <a:rPr lang="en-GB" altLang="en-US" sz="3200" dirty="0" smtClean="0"/>
            </a:br>
            <a:r>
              <a:rPr lang="en-GB" altLang="en-US" sz="3200" u="sng" dirty="0" smtClean="0"/>
              <a:t>Alkanes</a:t>
            </a:r>
          </a:p>
        </p:txBody>
      </p:sp>
      <p:sp>
        <p:nvSpPr>
          <p:cNvPr id="3" name="Slide Number Placeholder 2"/>
          <p:cNvSpPr>
            <a:spLocks noGrp="1"/>
          </p:cNvSpPr>
          <p:nvPr>
            <p:ph type="sldNum" sz="quarter" idx="4294967295"/>
          </p:nvPr>
        </p:nvSpPr>
        <p:spPr>
          <a:xfrm>
            <a:off x="1524000" y="0"/>
            <a:ext cx="0" cy="0"/>
          </a:xfrm>
        </p:spPr>
        <p:txBody>
          <a:bodyPr/>
          <a:lstStyle/>
          <a:p>
            <a:pPr>
              <a:defRPr/>
            </a:pPr>
            <a:fld id="{14710FE6-0167-44DF-AD94-283717D08787}" type="slidenum">
              <a:rPr lang="en-GB" sz="1477" b="1">
                <a:solidFill>
                  <a:schemeClr val="tx1"/>
                </a:solidFill>
              </a:rPr>
              <a:pPr>
                <a:defRPr/>
              </a:pPr>
              <a:t>35</a:t>
            </a:fld>
            <a:endParaRPr lang="en-GB" sz="1477" b="1" dirty="0">
              <a:solidFill>
                <a:schemeClr val="tx1"/>
              </a:solidFill>
            </a:endParaRPr>
          </a:p>
        </p:txBody>
      </p:sp>
      <p:sp>
        <p:nvSpPr>
          <p:cNvPr id="4" name="TextBox 3"/>
          <p:cNvSpPr txBox="1"/>
          <p:nvPr/>
        </p:nvSpPr>
        <p:spPr>
          <a:xfrm>
            <a:off x="1919288" y="1484313"/>
            <a:ext cx="2419350" cy="488950"/>
          </a:xfrm>
          <a:prstGeom prst="rect">
            <a:avLst/>
          </a:prstGeom>
          <a:noFill/>
        </p:spPr>
        <p:txBody>
          <a:bodyPr wrap="none">
            <a:spAutoFit/>
          </a:bodyPr>
          <a:lstStyle/>
          <a:p>
            <a:pPr>
              <a:defRPr/>
            </a:pPr>
            <a:r>
              <a:rPr lang="en-GB" sz="2585" b="1" dirty="0">
                <a:latin typeface="Times New Roman" panose="02020603050405020304" pitchFamily="18" charset="0"/>
                <a:cs typeface="Times New Roman" panose="02020603050405020304" pitchFamily="18" charset="0"/>
              </a:rPr>
              <a:t>Covalent Bonds</a:t>
            </a:r>
          </a:p>
        </p:txBody>
      </p:sp>
      <p:sp>
        <p:nvSpPr>
          <p:cNvPr id="5" name="TextBox 4"/>
          <p:cNvSpPr txBox="1">
            <a:spLocks noChangeArrowheads="1"/>
          </p:cNvSpPr>
          <p:nvPr/>
        </p:nvSpPr>
        <p:spPr bwMode="auto">
          <a:xfrm>
            <a:off x="7183439" y="1219200"/>
            <a:ext cx="2293937" cy="1016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Times New Roman" panose="02020603050405020304" pitchFamily="18" charset="0"/>
                <a:cs typeface="Times New Roman" panose="02020603050405020304" pitchFamily="18" charset="0"/>
              </a:rPr>
              <a:t>Electronic structures</a:t>
            </a:r>
          </a:p>
          <a:p>
            <a:r>
              <a:rPr lang="en-GB" altLang="en-US" sz="2000">
                <a:latin typeface="Times New Roman" panose="02020603050405020304" pitchFamily="18" charset="0"/>
                <a:cs typeface="Times New Roman" panose="02020603050405020304" pitchFamily="18" charset="0"/>
              </a:rPr>
              <a:t>H	1s</a:t>
            </a:r>
            <a:r>
              <a:rPr lang="en-GB" altLang="en-US" sz="2000" baseline="30000">
                <a:latin typeface="Times New Roman" panose="02020603050405020304" pitchFamily="18" charset="0"/>
                <a:cs typeface="Times New Roman" panose="02020603050405020304" pitchFamily="18" charset="0"/>
              </a:rPr>
              <a:t>1</a:t>
            </a:r>
            <a:endParaRPr lang="en-GB" altLang="en-US" sz="2000">
              <a:latin typeface="Times New Roman" panose="02020603050405020304" pitchFamily="18" charset="0"/>
              <a:cs typeface="Times New Roman" panose="02020603050405020304" pitchFamily="18" charset="0"/>
            </a:endParaRPr>
          </a:p>
          <a:p>
            <a:r>
              <a:rPr lang="en-GB" altLang="en-US" sz="2000">
                <a:latin typeface="Times New Roman" panose="02020603050405020304" pitchFamily="18" charset="0"/>
                <a:cs typeface="Times New Roman" panose="02020603050405020304" pitchFamily="18" charset="0"/>
              </a:rPr>
              <a:t>C	1s</a:t>
            </a:r>
            <a:r>
              <a:rPr lang="en-GB" altLang="en-US" sz="2000" baseline="30000">
                <a:latin typeface="Times New Roman" panose="02020603050405020304" pitchFamily="18" charset="0"/>
                <a:cs typeface="Times New Roman" panose="02020603050405020304" pitchFamily="18" charset="0"/>
              </a:rPr>
              <a:t>2  </a:t>
            </a:r>
            <a:r>
              <a:rPr lang="en-GB" altLang="en-US" sz="2000">
                <a:latin typeface="Times New Roman" panose="02020603050405020304" pitchFamily="18" charset="0"/>
                <a:cs typeface="Times New Roman" panose="02020603050405020304" pitchFamily="18" charset="0"/>
              </a:rPr>
              <a:t>2s</a:t>
            </a:r>
            <a:r>
              <a:rPr lang="en-GB" altLang="en-US" sz="2000" baseline="30000">
                <a:latin typeface="Times New Roman" panose="02020603050405020304" pitchFamily="18" charset="0"/>
                <a:cs typeface="Times New Roman" panose="02020603050405020304" pitchFamily="18" charset="0"/>
              </a:rPr>
              <a:t>2 </a:t>
            </a:r>
            <a:r>
              <a:rPr lang="en-GB" altLang="en-US" sz="2000">
                <a:latin typeface="Times New Roman" panose="02020603050405020304" pitchFamily="18" charset="0"/>
                <a:cs typeface="Times New Roman" panose="02020603050405020304" pitchFamily="18" charset="0"/>
              </a:rPr>
              <a:t>2p</a:t>
            </a:r>
            <a:r>
              <a:rPr lang="en-GB" altLang="en-US" sz="2000" baseline="30000">
                <a:latin typeface="Times New Roman" panose="02020603050405020304" pitchFamily="18" charset="0"/>
                <a:cs typeface="Times New Roman" panose="02020603050405020304" pitchFamily="18" charset="0"/>
              </a:rPr>
              <a:t>2</a:t>
            </a:r>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8988" y="2570164"/>
            <a:ext cx="1439862" cy="1417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988" y="4741864"/>
            <a:ext cx="1922462" cy="1163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68"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6138" y="2570164"/>
            <a:ext cx="1439862" cy="1398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69"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5676" y="2562225"/>
            <a:ext cx="1439863" cy="1398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70"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40250" y="4625976"/>
            <a:ext cx="1995488" cy="13954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71"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30400" y="4625976"/>
            <a:ext cx="1995488" cy="13954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9178925" y="3163888"/>
            <a:ext cx="1455848" cy="433196"/>
          </a:xfrm>
          <a:prstGeom prst="rect">
            <a:avLst/>
          </a:prstGeom>
          <a:noFill/>
        </p:spPr>
        <p:txBody>
          <a:bodyPr wrap="none">
            <a:spAutoFit/>
          </a:bodyPr>
          <a:lstStyle/>
          <a:p>
            <a:pPr>
              <a:defRPr/>
            </a:pPr>
            <a:r>
              <a:rPr lang="en-GB" sz="2215" dirty="0"/>
              <a:t>methane</a:t>
            </a:r>
          </a:p>
        </p:txBody>
      </p:sp>
      <p:sp>
        <p:nvSpPr>
          <p:cNvPr id="13" name="TextBox 12"/>
          <p:cNvSpPr txBox="1"/>
          <p:nvPr/>
        </p:nvSpPr>
        <p:spPr>
          <a:xfrm>
            <a:off x="9250364" y="4997450"/>
            <a:ext cx="1189749" cy="433196"/>
          </a:xfrm>
          <a:prstGeom prst="rect">
            <a:avLst/>
          </a:prstGeom>
          <a:noFill/>
        </p:spPr>
        <p:txBody>
          <a:bodyPr wrap="none">
            <a:spAutoFit/>
          </a:bodyPr>
          <a:lstStyle/>
          <a:p>
            <a:pPr>
              <a:defRPr/>
            </a:pPr>
            <a:r>
              <a:rPr lang="en-GB" sz="2215" dirty="0"/>
              <a:t>ethane</a:t>
            </a:r>
          </a:p>
        </p:txBody>
      </p:sp>
      <p:sp>
        <p:nvSpPr>
          <p:cNvPr id="14" name="TextBox 13"/>
          <p:cNvSpPr txBox="1"/>
          <p:nvPr/>
        </p:nvSpPr>
        <p:spPr>
          <a:xfrm>
            <a:off x="4794250" y="1484313"/>
            <a:ext cx="1327608" cy="490134"/>
          </a:xfrm>
          <a:prstGeom prst="rect">
            <a:avLst/>
          </a:prstGeom>
          <a:noFill/>
          <a:ln w="19050">
            <a:solidFill>
              <a:srgbClr val="FF0000"/>
            </a:solidFill>
          </a:ln>
        </p:spPr>
        <p:txBody>
          <a:bodyPr wrap="none">
            <a:spAutoFit/>
          </a:bodyPr>
          <a:lstStyle/>
          <a:p>
            <a:pPr>
              <a:defRPr/>
            </a:pPr>
            <a:r>
              <a:rPr lang="en-GB" sz="2585" dirty="0"/>
              <a:t>C</a:t>
            </a:r>
            <a:r>
              <a:rPr lang="en-GB" sz="2585" baseline="-25000" dirty="0"/>
              <a:t>n</a:t>
            </a:r>
            <a:r>
              <a:rPr lang="en-GB" sz="2585" dirty="0"/>
              <a:t>H</a:t>
            </a:r>
            <a:r>
              <a:rPr lang="en-GB" sz="2585" baseline="-25000" dirty="0"/>
              <a:t>2n+2</a:t>
            </a:r>
          </a:p>
        </p:txBody>
      </p:sp>
    </p:spTree>
    <p:extLst>
      <p:ext uri="{BB962C8B-B14F-4D97-AF65-F5344CB8AC3E}">
        <p14:creationId xmlns:p14="http://schemas.microsoft.com/office/powerpoint/2010/main" val="1989587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P spid="12" grpId="0"/>
      <p:bldP spid="1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Title 1"/>
          <p:cNvSpPr>
            <a:spLocks noGrp="1"/>
          </p:cNvSpPr>
          <p:nvPr>
            <p:ph type="title"/>
          </p:nvPr>
        </p:nvSpPr>
        <p:spPr>
          <a:xfrm>
            <a:off x="114300" y="141477"/>
            <a:ext cx="10140472" cy="755459"/>
          </a:xfrm>
        </p:spPr>
        <p:txBody>
          <a:bodyPr/>
          <a:lstStyle/>
          <a:p>
            <a:r>
              <a:rPr lang="en-GB" altLang="en-US" sz="3200" dirty="0" smtClean="0"/>
              <a:t>Aliphatic Hydrocarbon Structures  (saturated)</a:t>
            </a:r>
            <a:br>
              <a:rPr lang="en-GB" altLang="en-US" sz="3200" dirty="0" smtClean="0"/>
            </a:br>
            <a:r>
              <a:rPr lang="en-GB" altLang="en-US" sz="3200" u="sng" dirty="0" smtClean="0"/>
              <a:t>Alkanes</a:t>
            </a:r>
          </a:p>
        </p:txBody>
      </p:sp>
      <p:sp>
        <p:nvSpPr>
          <p:cNvPr id="3" name="Slide Number Placeholder 2"/>
          <p:cNvSpPr>
            <a:spLocks noGrp="1"/>
          </p:cNvSpPr>
          <p:nvPr>
            <p:ph type="sldNum" sz="quarter" idx="4294967295"/>
          </p:nvPr>
        </p:nvSpPr>
        <p:spPr>
          <a:xfrm>
            <a:off x="1524000" y="0"/>
            <a:ext cx="0" cy="0"/>
          </a:xfrm>
        </p:spPr>
        <p:txBody>
          <a:bodyPr/>
          <a:lstStyle/>
          <a:p>
            <a:pPr>
              <a:defRPr/>
            </a:pPr>
            <a:fld id="{34C50DED-F8E1-4463-93A4-E28DA0C29BFC}" type="slidenum">
              <a:rPr lang="en-GB" sz="1477" b="1">
                <a:solidFill>
                  <a:schemeClr val="tx1"/>
                </a:solidFill>
              </a:rPr>
              <a:pPr>
                <a:defRPr/>
              </a:pPr>
              <a:t>36</a:t>
            </a:fld>
            <a:endParaRPr lang="en-GB" sz="1477" b="1" dirty="0">
              <a:solidFill>
                <a:schemeClr val="tx1"/>
              </a:solidFill>
            </a:endParaRPr>
          </a:p>
        </p:txBody>
      </p:sp>
      <p:sp>
        <p:nvSpPr>
          <p:cNvPr id="4" name="TextBox 3"/>
          <p:cNvSpPr txBox="1"/>
          <p:nvPr/>
        </p:nvSpPr>
        <p:spPr>
          <a:xfrm>
            <a:off x="1919288" y="1484313"/>
            <a:ext cx="2419350" cy="488950"/>
          </a:xfrm>
          <a:prstGeom prst="rect">
            <a:avLst/>
          </a:prstGeom>
          <a:noFill/>
        </p:spPr>
        <p:txBody>
          <a:bodyPr wrap="none">
            <a:spAutoFit/>
          </a:bodyPr>
          <a:lstStyle/>
          <a:p>
            <a:pPr>
              <a:defRPr/>
            </a:pPr>
            <a:r>
              <a:rPr lang="en-GB" sz="2585" b="1" dirty="0">
                <a:latin typeface="Times New Roman" panose="02020603050405020304" pitchFamily="18" charset="0"/>
                <a:cs typeface="Times New Roman" panose="02020603050405020304" pitchFamily="18" charset="0"/>
              </a:rPr>
              <a:t>Covalent Bonds</a:t>
            </a:r>
          </a:p>
        </p:txBody>
      </p:sp>
      <p:sp>
        <p:nvSpPr>
          <p:cNvPr id="5" name="TextBox 4"/>
          <p:cNvSpPr txBox="1">
            <a:spLocks noChangeArrowheads="1"/>
          </p:cNvSpPr>
          <p:nvPr/>
        </p:nvSpPr>
        <p:spPr bwMode="auto">
          <a:xfrm>
            <a:off x="7183439" y="1219200"/>
            <a:ext cx="2293937" cy="1016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Times New Roman" panose="02020603050405020304" pitchFamily="18" charset="0"/>
                <a:cs typeface="Times New Roman" panose="02020603050405020304" pitchFamily="18" charset="0"/>
              </a:rPr>
              <a:t>Electronic structures</a:t>
            </a:r>
          </a:p>
          <a:p>
            <a:r>
              <a:rPr lang="en-GB" altLang="en-US" sz="2000">
                <a:latin typeface="Times New Roman" panose="02020603050405020304" pitchFamily="18" charset="0"/>
                <a:cs typeface="Times New Roman" panose="02020603050405020304" pitchFamily="18" charset="0"/>
              </a:rPr>
              <a:t>H	1s</a:t>
            </a:r>
            <a:r>
              <a:rPr lang="en-GB" altLang="en-US" sz="2000" baseline="30000">
                <a:latin typeface="Times New Roman" panose="02020603050405020304" pitchFamily="18" charset="0"/>
                <a:cs typeface="Times New Roman" panose="02020603050405020304" pitchFamily="18" charset="0"/>
              </a:rPr>
              <a:t>1</a:t>
            </a:r>
            <a:endParaRPr lang="en-GB" altLang="en-US" sz="2000">
              <a:latin typeface="Times New Roman" panose="02020603050405020304" pitchFamily="18" charset="0"/>
              <a:cs typeface="Times New Roman" panose="02020603050405020304" pitchFamily="18" charset="0"/>
            </a:endParaRPr>
          </a:p>
          <a:p>
            <a:r>
              <a:rPr lang="en-GB" altLang="en-US" sz="2000">
                <a:latin typeface="Times New Roman" panose="02020603050405020304" pitchFamily="18" charset="0"/>
                <a:cs typeface="Times New Roman" panose="02020603050405020304" pitchFamily="18" charset="0"/>
              </a:rPr>
              <a:t>C	1s</a:t>
            </a:r>
            <a:r>
              <a:rPr lang="en-GB" altLang="en-US" sz="2000" baseline="30000">
                <a:latin typeface="Times New Roman" panose="02020603050405020304" pitchFamily="18" charset="0"/>
                <a:cs typeface="Times New Roman" panose="02020603050405020304" pitchFamily="18" charset="0"/>
              </a:rPr>
              <a:t>2  </a:t>
            </a:r>
            <a:r>
              <a:rPr lang="en-GB" altLang="en-US" sz="2000">
                <a:latin typeface="Times New Roman" panose="02020603050405020304" pitchFamily="18" charset="0"/>
                <a:cs typeface="Times New Roman" panose="02020603050405020304" pitchFamily="18" charset="0"/>
              </a:rPr>
              <a:t>2s</a:t>
            </a:r>
            <a:r>
              <a:rPr lang="en-GB" altLang="en-US" sz="2000" baseline="30000">
                <a:latin typeface="Times New Roman" panose="02020603050405020304" pitchFamily="18" charset="0"/>
                <a:cs typeface="Times New Roman" panose="02020603050405020304" pitchFamily="18" charset="0"/>
              </a:rPr>
              <a:t>2 </a:t>
            </a:r>
            <a:r>
              <a:rPr lang="en-GB" altLang="en-US" sz="2000">
                <a:latin typeface="Times New Roman" panose="02020603050405020304" pitchFamily="18" charset="0"/>
                <a:cs typeface="Times New Roman" panose="02020603050405020304" pitchFamily="18" charset="0"/>
              </a:rPr>
              <a:t>2p</a:t>
            </a:r>
            <a:r>
              <a:rPr lang="en-GB" altLang="en-US" sz="2000" baseline="30000">
                <a:latin typeface="Times New Roman" panose="02020603050405020304" pitchFamily="18" charset="0"/>
                <a:cs typeface="Times New Roman" panose="02020603050405020304" pitchFamily="18" charset="0"/>
              </a:rPr>
              <a:t>2</a:t>
            </a:r>
          </a:p>
        </p:txBody>
      </p:sp>
      <p:sp>
        <p:nvSpPr>
          <p:cNvPr id="12" name="TextBox 11"/>
          <p:cNvSpPr txBox="1"/>
          <p:nvPr/>
        </p:nvSpPr>
        <p:spPr>
          <a:xfrm>
            <a:off x="4146550" y="2871788"/>
            <a:ext cx="1455848" cy="433196"/>
          </a:xfrm>
          <a:prstGeom prst="rect">
            <a:avLst/>
          </a:prstGeom>
          <a:noFill/>
        </p:spPr>
        <p:txBody>
          <a:bodyPr wrap="none">
            <a:spAutoFit/>
          </a:bodyPr>
          <a:lstStyle/>
          <a:p>
            <a:pPr>
              <a:defRPr/>
            </a:pPr>
            <a:r>
              <a:rPr lang="en-GB" sz="2215" dirty="0"/>
              <a:t>methane</a:t>
            </a:r>
          </a:p>
        </p:txBody>
      </p:sp>
      <p:sp>
        <p:nvSpPr>
          <p:cNvPr id="13" name="TextBox 12"/>
          <p:cNvSpPr txBox="1"/>
          <p:nvPr/>
        </p:nvSpPr>
        <p:spPr>
          <a:xfrm>
            <a:off x="4338639" y="5483225"/>
            <a:ext cx="1189749" cy="433196"/>
          </a:xfrm>
          <a:prstGeom prst="rect">
            <a:avLst/>
          </a:prstGeom>
          <a:noFill/>
        </p:spPr>
        <p:txBody>
          <a:bodyPr wrap="none">
            <a:spAutoFit/>
          </a:bodyPr>
          <a:lstStyle/>
          <a:p>
            <a:pPr>
              <a:defRPr/>
            </a:pPr>
            <a:r>
              <a:rPr lang="en-GB" sz="2215" dirty="0"/>
              <a:t>ethane</a:t>
            </a:r>
          </a:p>
        </p:txBody>
      </p:sp>
      <p:sp>
        <p:nvSpPr>
          <p:cNvPr id="14" name="TextBox 13"/>
          <p:cNvSpPr txBox="1"/>
          <p:nvPr/>
        </p:nvSpPr>
        <p:spPr>
          <a:xfrm>
            <a:off x="4794250" y="1484313"/>
            <a:ext cx="1327608" cy="490134"/>
          </a:xfrm>
          <a:prstGeom prst="rect">
            <a:avLst/>
          </a:prstGeom>
          <a:noFill/>
          <a:ln w="19050">
            <a:solidFill>
              <a:srgbClr val="FF0000"/>
            </a:solidFill>
          </a:ln>
        </p:spPr>
        <p:txBody>
          <a:bodyPr wrap="none">
            <a:spAutoFit/>
          </a:bodyPr>
          <a:lstStyle/>
          <a:p>
            <a:pPr>
              <a:defRPr/>
            </a:pPr>
            <a:r>
              <a:rPr lang="en-GB" sz="2585" dirty="0"/>
              <a:t>C</a:t>
            </a:r>
            <a:r>
              <a:rPr lang="en-GB" sz="2585" baseline="-25000" dirty="0"/>
              <a:t>n</a:t>
            </a:r>
            <a:r>
              <a:rPr lang="en-GB" sz="2585" dirty="0"/>
              <a:t>H</a:t>
            </a:r>
            <a:r>
              <a:rPr lang="en-GB" sz="2585" baseline="-25000" dirty="0"/>
              <a:t>2n+2</a:t>
            </a:r>
          </a:p>
        </p:txBody>
      </p:sp>
      <p:pic>
        <p:nvPicPr>
          <p:cNvPr id="14439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83314" y="4791076"/>
            <a:ext cx="2484437" cy="180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4394"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00289" y="4822825"/>
            <a:ext cx="1863725"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4395"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27239" y="2235200"/>
            <a:ext cx="1900237"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4396"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116638" y="2557464"/>
            <a:ext cx="2551112"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4"/>
          <p:cNvSpPr txBox="1"/>
          <p:nvPr/>
        </p:nvSpPr>
        <p:spPr>
          <a:xfrm>
            <a:off x="8948739" y="5418138"/>
            <a:ext cx="1199367" cy="433196"/>
          </a:xfrm>
          <a:prstGeom prst="rect">
            <a:avLst/>
          </a:prstGeom>
          <a:noFill/>
        </p:spPr>
        <p:txBody>
          <a:bodyPr wrap="none">
            <a:spAutoFit/>
          </a:bodyPr>
          <a:lstStyle/>
          <a:p>
            <a:pPr>
              <a:defRPr/>
            </a:pPr>
            <a:r>
              <a:rPr lang="en-GB" sz="2215" dirty="0"/>
              <a:t>butane</a:t>
            </a:r>
          </a:p>
        </p:txBody>
      </p:sp>
      <p:sp>
        <p:nvSpPr>
          <p:cNvPr id="16" name="TextBox 15"/>
          <p:cNvSpPr txBox="1"/>
          <p:nvPr/>
        </p:nvSpPr>
        <p:spPr>
          <a:xfrm>
            <a:off x="8948738" y="3252788"/>
            <a:ext cx="1394934" cy="433196"/>
          </a:xfrm>
          <a:prstGeom prst="rect">
            <a:avLst/>
          </a:prstGeom>
          <a:noFill/>
        </p:spPr>
        <p:txBody>
          <a:bodyPr wrap="none">
            <a:spAutoFit/>
          </a:bodyPr>
          <a:lstStyle/>
          <a:p>
            <a:pPr>
              <a:defRPr/>
            </a:pPr>
            <a:r>
              <a:rPr lang="en-GB" sz="2215" dirty="0"/>
              <a:t>propane</a:t>
            </a:r>
          </a:p>
        </p:txBody>
      </p:sp>
    </p:spTree>
    <p:extLst>
      <p:ext uri="{BB962C8B-B14F-4D97-AF65-F5344CB8AC3E}">
        <p14:creationId xmlns:p14="http://schemas.microsoft.com/office/powerpoint/2010/main" val="27009733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P spid="12" grpId="0"/>
      <p:bldP spid="13" grpId="0"/>
      <p:bldP spid="15" grpId="0"/>
      <p:bldP spid="1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5410" name="Group 9"/>
          <p:cNvGrpSpPr>
            <a:grpSpLocks/>
          </p:cNvGrpSpPr>
          <p:nvPr/>
        </p:nvGrpSpPr>
        <p:grpSpPr bwMode="auto">
          <a:xfrm>
            <a:off x="8812214" y="3163889"/>
            <a:ext cx="541337" cy="498475"/>
            <a:chOff x="2436442" y="5570163"/>
            <a:chExt cx="540000" cy="540000"/>
          </a:xfrm>
        </p:grpSpPr>
        <p:sp>
          <p:nvSpPr>
            <p:cNvPr id="137" name="Oval 136"/>
            <p:cNvSpPr>
              <a:spLocks/>
            </p:cNvSpPr>
            <p:nvPr/>
          </p:nvSpPr>
          <p:spPr>
            <a:xfrm>
              <a:off x="2590049" y="5714622"/>
              <a:ext cx="229619" cy="23044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8" name="Oval 137"/>
            <p:cNvSpPr>
              <a:spLocks/>
            </p:cNvSpPr>
            <p:nvPr/>
          </p:nvSpPr>
          <p:spPr>
            <a:xfrm>
              <a:off x="2436442" y="5570163"/>
              <a:ext cx="540000" cy="540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0" name="Oval 139"/>
            <p:cNvSpPr>
              <a:spLocks noChangeAspect="1"/>
            </p:cNvSpPr>
            <p:nvPr/>
          </p:nvSpPr>
          <p:spPr>
            <a:xfrm>
              <a:off x="2580547" y="5657869"/>
              <a:ext cx="45924" cy="4643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2" name="Slide Number Placeholder 1"/>
          <p:cNvSpPr>
            <a:spLocks noGrp="1"/>
          </p:cNvSpPr>
          <p:nvPr>
            <p:ph type="sldNum" sz="quarter" idx="4294967295"/>
          </p:nvPr>
        </p:nvSpPr>
        <p:spPr>
          <a:xfrm>
            <a:off x="1524000" y="0"/>
            <a:ext cx="0" cy="0"/>
          </a:xfrm>
        </p:spPr>
        <p:txBody>
          <a:bodyPr/>
          <a:lstStyle/>
          <a:p>
            <a:pPr>
              <a:defRPr/>
            </a:pPr>
            <a:fld id="{FABE7B1A-0124-4656-94F1-05AE0A5A3B15}" type="slidenum">
              <a:rPr lang="en-GB" sz="1477" b="1">
                <a:solidFill>
                  <a:schemeClr val="tx1"/>
                </a:solidFill>
              </a:rPr>
              <a:pPr>
                <a:defRPr/>
              </a:pPr>
              <a:t>37</a:t>
            </a:fld>
            <a:endParaRPr lang="en-GB" sz="1477" b="1" dirty="0">
              <a:solidFill>
                <a:schemeClr val="tx1"/>
              </a:solidFill>
            </a:endParaRPr>
          </a:p>
        </p:txBody>
      </p:sp>
      <p:sp>
        <p:nvSpPr>
          <p:cNvPr id="145412" name="Title 1"/>
          <p:cNvSpPr>
            <a:spLocks noGrp="1"/>
          </p:cNvSpPr>
          <p:nvPr>
            <p:ph type="title"/>
          </p:nvPr>
        </p:nvSpPr>
        <p:spPr>
          <a:xfrm>
            <a:off x="300290" y="163512"/>
            <a:ext cx="10062909" cy="1106488"/>
          </a:xfrm>
        </p:spPr>
        <p:txBody>
          <a:bodyPr/>
          <a:lstStyle/>
          <a:p>
            <a:r>
              <a:rPr lang="en-GB" altLang="en-US" sz="3200" dirty="0" smtClean="0"/>
              <a:t>Aliphatic Hydrocarbon Structures (unsaturated)</a:t>
            </a:r>
            <a:br>
              <a:rPr lang="en-GB" altLang="en-US" sz="3200" dirty="0" smtClean="0"/>
            </a:br>
            <a:r>
              <a:rPr lang="en-GB" altLang="en-US" sz="3200" u="sng" dirty="0" smtClean="0"/>
              <a:t>Alkenes</a:t>
            </a:r>
          </a:p>
        </p:txBody>
      </p:sp>
      <p:sp>
        <p:nvSpPr>
          <p:cNvPr id="8" name="TextBox 7"/>
          <p:cNvSpPr txBox="1"/>
          <p:nvPr/>
        </p:nvSpPr>
        <p:spPr>
          <a:xfrm>
            <a:off x="1824039" y="1593851"/>
            <a:ext cx="2784475" cy="1285875"/>
          </a:xfrm>
          <a:prstGeom prst="rect">
            <a:avLst/>
          </a:prstGeom>
          <a:noFill/>
        </p:spPr>
        <p:txBody>
          <a:bodyPr wrap="none">
            <a:spAutoFit/>
          </a:bodyPr>
          <a:lstStyle/>
          <a:p>
            <a:pPr>
              <a:defRPr/>
            </a:pPr>
            <a:r>
              <a:rPr lang="en-GB" sz="2585" dirty="0">
                <a:latin typeface="Times New Roman" panose="02020603050405020304" pitchFamily="18" charset="0"/>
                <a:cs typeface="Times New Roman" panose="02020603050405020304" pitchFamily="18" charset="0"/>
              </a:rPr>
              <a:t>Electronic structure</a:t>
            </a:r>
          </a:p>
          <a:p>
            <a:pPr>
              <a:defRPr/>
            </a:pPr>
            <a:r>
              <a:rPr lang="en-GB" sz="2585" dirty="0">
                <a:latin typeface="Times New Roman" panose="02020603050405020304" pitchFamily="18" charset="0"/>
                <a:cs typeface="Times New Roman" panose="02020603050405020304" pitchFamily="18" charset="0"/>
              </a:rPr>
              <a:t>C	1s</a:t>
            </a:r>
            <a:r>
              <a:rPr lang="en-GB" sz="2585" baseline="30000" dirty="0">
                <a:latin typeface="Times New Roman" panose="02020603050405020304" pitchFamily="18" charset="0"/>
                <a:cs typeface="Times New Roman" panose="02020603050405020304" pitchFamily="18" charset="0"/>
              </a:rPr>
              <a:t>2  </a:t>
            </a:r>
            <a:r>
              <a:rPr lang="en-GB" sz="2585" u="sng" dirty="0">
                <a:latin typeface="Times New Roman" panose="02020603050405020304" pitchFamily="18" charset="0"/>
                <a:cs typeface="Times New Roman" panose="02020603050405020304" pitchFamily="18" charset="0"/>
              </a:rPr>
              <a:t>2s</a:t>
            </a:r>
            <a:r>
              <a:rPr lang="en-GB" sz="2585" u="sng" baseline="30000" dirty="0">
                <a:latin typeface="Times New Roman" panose="02020603050405020304" pitchFamily="18" charset="0"/>
                <a:cs typeface="Times New Roman" panose="02020603050405020304" pitchFamily="18" charset="0"/>
              </a:rPr>
              <a:t>2 </a:t>
            </a:r>
            <a:r>
              <a:rPr lang="en-GB" sz="2585" u="sng" dirty="0">
                <a:latin typeface="Times New Roman" panose="02020603050405020304" pitchFamily="18" charset="0"/>
                <a:cs typeface="Times New Roman" panose="02020603050405020304" pitchFamily="18" charset="0"/>
              </a:rPr>
              <a:t>2p</a:t>
            </a:r>
            <a:r>
              <a:rPr lang="en-GB" sz="2585" u="sng" baseline="30000" dirty="0">
                <a:latin typeface="Times New Roman" panose="02020603050405020304" pitchFamily="18" charset="0"/>
                <a:cs typeface="Times New Roman" panose="02020603050405020304" pitchFamily="18" charset="0"/>
              </a:rPr>
              <a:t>2</a:t>
            </a:r>
          </a:p>
          <a:p>
            <a:pPr>
              <a:defRPr/>
            </a:pPr>
            <a:r>
              <a:rPr lang="en-GB" sz="2585" dirty="0">
                <a:latin typeface="Times New Roman" panose="02020603050405020304" pitchFamily="18" charset="0"/>
                <a:cs typeface="Times New Roman" panose="02020603050405020304" pitchFamily="18" charset="0"/>
              </a:rPr>
              <a:t>H	</a:t>
            </a:r>
            <a:r>
              <a:rPr lang="en-GB" sz="2585" u="sng" dirty="0">
                <a:latin typeface="Times New Roman" panose="02020603050405020304" pitchFamily="18" charset="0"/>
                <a:cs typeface="Times New Roman" panose="02020603050405020304" pitchFamily="18" charset="0"/>
              </a:rPr>
              <a:t>1s</a:t>
            </a:r>
            <a:r>
              <a:rPr lang="en-GB" sz="2585" baseline="30000" dirty="0">
                <a:latin typeface="Times New Roman" panose="02020603050405020304" pitchFamily="18" charset="0"/>
                <a:cs typeface="Times New Roman" panose="02020603050405020304" pitchFamily="18" charset="0"/>
              </a:rPr>
              <a:t>1</a:t>
            </a:r>
          </a:p>
        </p:txBody>
      </p:sp>
      <p:sp>
        <p:nvSpPr>
          <p:cNvPr id="79" name="TextBox 78"/>
          <p:cNvSpPr txBox="1"/>
          <p:nvPr/>
        </p:nvSpPr>
        <p:spPr>
          <a:xfrm>
            <a:off x="1824038" y="5422900"/>
            <a:ext cx="2914580" cy="490134"/>
          </a:xfrm>
          <a:prstGeom prst="rect">
            <a:avLst/>
          </a:prstGeom>
          <a:noFill/>
        </p:spPr>
        <p:txBody>
          <a:bodyPr wrap="none">
            <a:spAutoFit/>
          </a:bodyPr>
          <a:lstStyle/>
          <a:p>
            <a:pPr>
              <a:defRPr/>
            </a:pPr>
            <a:r>
              <a:rPr lang="en-GB" sz="2585" dirty="0"/>
              <a:t>sp</a:t>
            </a:r>
            <a:r>
              <a:rPr lang="en-GB" sz="2585" baseline="30000" dirty="0"/>
              <a:t>2</a:t>
            </a:r>
            <a:r>
              <a:rPr lang="en-GB" sz="2585" baseline="-25000" dirty="0"/>
              <a:t> </a:t>
            </a:r>
            <a:r>
              <a:rPr lang="en-GB" sz="2585" dirty="0"/>
              <a:t> hybrid orbital</a:t>
            </a:r>
          </a:p>
        </p:txBody>
      </p:sp>
      <p:sp>
        <p:nvSpPr>
          <p:cNvPr id="161" name="TextBox 160"/>
          <p:cNvSpPr txBox="1"/>
          <p:nvPr/>
        </p:nvSpPr>
        <p:spPr>
          <a:xfrm>
            <a:off x="6892926" y="5422900"/>
            <a:ext cx="1180131" cy="433196"/>
          </a:xfrm>
          <a:prstGeom prst="rect">
            <a:avLst/>
          </a:prstGeom>
          <a:noFill/>
        </p:spPr>
        <p:txBody>
          <a:bodyPr wrap="none">
            <a:spAutoFit/>
          </a:bodyPr>
          <a:lstStyle/>
          <a:p>
            <a:pPr>
              <a:defRPr/>
            </a:pPr>
            <a:r>
              <a:rPr lang="en-GB" sz="2215" dirty="0" err="1"/>
              <a:t>ethene</a:t>
            </a:r>
            <a:endParaRPr lang="en-GB" sz="2215" dirty="0"/>
          </a:p>
        </p:txBody>
      </p:sp>
      <p:grpSp>
        <p:nvGrpSpPr>
          <p:cNvPr id="145416" name="Group 93"/>
          <p:cNvGrpSpPr>
            <a:grpSpLocks noChangeAspect="1"/>
          </p:cNvGrpSpPr>
          <p:nvPr/>
        </p:nvGrpSpPr>
        <p:grpSpPr bwMode="auto">
          <a:xfrm>
            <a:off x="2135189" y="3556001"/>
            <a:ext cx="1628775" cy="1660525"/>
            <a:chOff x="3635898" y="3140968"/>
            <a:chExt cx="1628911" cy="1800000"/>
          </a:xfrm>
        </p:grpSpPr>
        <p:sp>
          <p:nvSpPr>
            <p:cNvPr id="95" name="Oval 94"/>
            <p:cNvSpPr>
              <a:spLocks noChangeAspect="1"/>
            </p:cNvSpPr>
            <p:nvPr/>
          </p:nvSpPr>
          <p:spPr>
            <a:xfrm>
              <a:off x="4512271" y="3547087"/>
              <a:ext cx="31753" cy="326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6" name="Oval 95"/>
            <p:cNvSpPr/>
            <p:nvPr/>
          </p:nvSpPr>
          <p:spPr>
            <a:xfrm rot="16200000">
              <a:off x="3915656" y="3626985"/>
              <a:ext cx="237476" cy="7969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7" name="Oval 96"/>
            <p:cNvSpPr/>
            <p:nvPr/>
          </p:nvSpPr>
          <p:spPr>
            <a:xfrm>
              <a:off x="4397962" y="3140968"/>
              <a:ext cx="236557" cy="7967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8" name="Oval 97"/>
            <p:cNvSpPr>
              <a:spLocks noChangeAspect="1"/>
            </p:cNvSpPr>
            <p:nvPr/>
          </p:nvSpPr>
          <p:spPr>
            <a:xfrm>
              <a:off x="4442415" y="3963530"/>
              <a:ext cx="158763" cy="15659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9" name="Oval 98"/>
            <p:cNvSpPr/>
            <p:nvPr/>
          </p:nvSpPr>
          <p:spPr>
            <a:xfrm rot="16666330">
              <a:off x="4830925" y="3760240"/>
              <a:ext cx="237476" cy="63029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 name="Oval 99"/>
            <p:cNvSpPr>
              <a:spLocks noChangeAspect="1"/>
            </p:cNvSpPr>
            <p:nvPr/>
          </p:nvSpPr>
          <p:spPr>
            <a:xfrm>
              <a:off x="4056620" y="4018597"/>
              <a:ext cx="31753" cy="326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 name="Oval 100"/>
            <p:cNvSpPr>
              <a:spLocks noChangeAspect="1"/>
            </p:cNvSpPr>
            <p:nvPr/>
          </p:nvSpPr>
          <p:spPr>
            <a:xfrm>
              <a:off x="4953633" y="4051294"/>
              <a:ext cx="31753" cy="309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3" name="Oval 102"/>
            <p:cNvSpPr>
              <a:spLocks noChangeAspect="1"/>
            </p:cNvSpPr>
            <p:nvPr/>
          </p:nvSpPr>
          <p:spPr>
            <a:xfrm>
              <a:off x="4823447" y="4295653"/>
              <a:ext cx="31753" cy="3269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5" name="Oval 104"/>
            <p:cNvSpPr/>
            <p:nvPr/>
          </p:nvSpPr>
          <p:spPr>
            <a:xfrm>
              <a:off x="4401137" y="4144219"/>
              <a:ext cx="236557" cy="79674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8" name="Oval 107"/>
            <p:cNvSpPr/>
            <p:nvPr/>
          </p:nvSpPr>
          <p:spPr>
            <a:xfrm rot="18558293">
              <a:off x="4736461" y="3988318"/>
              <a:ext cx="237476" cy="63187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9" name="Oval 108"/>
            <p:cNvSpPr>
              <a:spLocks noChangeAspect="1"/>
            </p:cNvSpPr>
            <p:nvPr/>
          </p:nvSpPr>
          <p:spPr>
            <a:xfrm>
              <a:off x="4850436" y="4293932"/>
              <a:ext cx="31753" cy="309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165" name="Oval 164"/>
          <p:cNvSpPr/>
          <p:nvPr/>
        </p:nvSpPr>
        <p:spPr>
          <a:xfrm rot="11150185">
            <a:off x="5667375" y="3278189"/>
            <a:ext cx="800100" cy="2635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5" name="Oval 74"/>
          <p:cNvSpPr/>
          <p:nvPr/>
        </p:nvSpPr>
        <p:spPr>
          <a:xfrm rot="16200000">
            <a:off x="7402513" y="3105150"/>
            <a:ext cx="196850" cy="7175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6" name="Oval 75"/>
          <p:cNvSpPr/>
          <p:nvPr/>
        </p:nvSpPr>
        <p:spPr>
          <a:xfrm>
            <a:off x="7827964" y="2728914"/>
            <a:ext cx="212725" cy="66198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8" name="Oval 77"/>
          <p:cNvSpPr>
            <a:spLocks noChangeAspect="1"/>
          </p:cNvSpPr>
          <p:nvPr/>
        </p:nvSpPr>
        <p:spPr>
          <a:xfrm>
            <a:off x="7867651" y="3411538"/>
            <a:ext cx="142875" cy="131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3" name="Oval 82"/>
          <p:cNvSpPr>
            <a:spLocks noChangeAspect="1"/>
          </p:cNvSpPr>
          <p:nvPr/>
        </p:nvSpPr>
        <p:spPr>
          <a:xfrm>
            <a:off x="7716839" y="3459163"/>
            <a:ext cx="28575" cy="254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1" name="Oval 90"/>
          <p:cNvSpPr/>
          <p:nvPr/>
        </p:nvSpPr>
        <p:spPr>
          <a:xfrm>
            <a:off x="7831139" y="3562350"/>
            <a:ext cx="212725" cy="66198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3" name="Oval 112"/>
          <p:cNvSpPr>
            <a:spLocks noChangeAspect="1"/>
          </p:cNvSpPr>
          <p:nvPr/>
        </p:nvSpPr>
        <p:spPr>
          <a:xfrm rot="10800000">
            <a:off x="7089776" y="2943225"/>
            <a:ext cx="28575" cy="2698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4" name="Oval 113"/>
          <p:cNvSpPr/>
          <p:nvPr/>
        </p:nvSpPr>
        <p:spPr>
          <a:xfrm rot="5400000">
            <a:off x="6896100" y="3098800"/>
            <a:ext cx="196850" cy="7175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5" name="Oval 124"/>
          <p:cNvSpPr/>
          <p:nvPr/>
        </p:nvSpPr>
        <p:spPr>
          <a:xfrm rot="10800000">
            <a:off x="6453188" y="3532188"/>
            <a:ext cx="214312" cy="660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0" name="Oval 129"/>
          <p:cNvSpPr>
            <a:spLocks noChangeAspect="1"/>
          </p:cNvSpPr>
          <p:nvPr/>
        </p:nvSpPr>
        <p:spPr>
          <a:xfrm rot="10800000">
            <a:off x="6484939" y="3379789"/>
            <a:ext cx="142875" cy="1301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6" name="Oval 135"/>
          <p:cNvSpPr>
            <a:spLocks noChangeAspect="1"/>
          </p:cNvSpPr>
          <p:nvPr/>
        </p:nvSpPr>
        <p:spPr>
          <a:xfrm rot="10800000">
            <a:off x="6946900" y="3436939"/>
            <a:ext cx="26988" cy="2698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2" name="Oval 141"/>
          <p:cNvSpPr>
            <a:spLocks noChangeAspect="1"/>
          </p:cNvSpPr>
          <p:nvPr/>
        </p:nvSpPr>
        <p:spPr>
          <a:xfrm rot="10800000">
            <a:off x="6038851" y="3352800"/>
            <a:ext cx="28575" cy="2698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5" name="Oval 144"/>
          <p:cNvSpPr>
            <a:spLocks noChangeAspect="1"/>
          </p:cNvSpPr>
          <p:nvPr/>
        </p:nvSpPr>
        <p:spPr>
          <a:xfrm rot="10800000">
            <a:off x="7254876" y="2943225"/>
            <a:ext cx="28575" cy="2698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6" name="Oval 145"/>
          <p:cNvSpPr/>
          <p:nvPr/>
        </p:nvSpPr>
        <p:spPr>
          <a:xfrm rot="10800000">
            <a:off x="6451601" y="2697164"/>
            <a:ext cx="212725" cy="66198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3" name="Oval 162"/>
          <p:cNvSpPr/>
          <p:nvPr/>
        </p:nvSpPr>
        <p:spPr>
          <a:xfrm rot="16200000">
            <a:off x="7150101" y="2166938"/>
            <a:ext cx="211137" cy="157638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4" name="Oval 163"/>
          <p:cNvSpPr/>
          <p:nvPr/>
        </p:nvSpPr>
        <p:spPr>
          <a:xfrm rot="16200000">
            <a:off x="7166769" y="3166269"/>
            <a:ext cx="196850" cy="155733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Oval 3"/>
          <p:cNvSpPr/>
          <p:nvPr/>
        </p:nvSpPr>
        <p:spPr>
          <a:xfrm rot="20148943">
            <a:off x="5741989" y="3519489"/>
            <a:ext cx="801687" cy="26352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7" name="Oval 166"/>
          <p:cNvSpPr/>
          <p:nvPr/>
        </p:nvSpPr>
        <p:spPr>
          <a:xfrm rot="10800000">
            <a:off x="8078788" y="3381376"/>
            <a:ext cx="800100" cy="2635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6" name="Oval 165"/>
          <p:cNvSpPr/>
          <p:nvPr/>
        </p:nvSpPr>
        <p:spPr>
          <a:xfrm rot="11613781">
            <a:off x="8058150" y="3478214"/>
            <a:ext cx="800100" cy="26352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3" name="Oval 92"/>
          <p:cNvSpPr>
            <a:spLocks noChangeAspect="1"/>
          </p:cNvSpPr>
          <p:nvPr/>
        </p:nvSpPr>
        <p:spPr>
          <a:xfrm>
            <a:off x="6127751" y="3630614"/>
            <a:ext cx="28575" cy="2698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2" name="Oval 71"/>
          <p:cNvSpPr>
            <a:spLocks noChangeAspect="1"/>
          </p:cNvSpPr>
          <p:nvPr/>
        </p:nvSpPr>
        <p:spPr>
          <a:xfrm>
            <a:off x="8439151" y="3546475"/>
            <a:ext cx="28575" cy="254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9" name="Oval 168"/>
          <p:cNvSpPr>
            <a:spLocks noChangeAspect="1"/>
          </p:cNvSpPr>
          <p:nvPr/>
        </p:nvSpPr>
        <p:spPr>
          <a:xfrm rot="10800000">
            <a:off x="8626476" y="3446463"/>
            <a:ext cx="28575" cy="254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45439" name="Group 8"/>
          <p:cNvGrpSpPr>
            <a:grpSpLocks/>
          </p:cNvGrpSpPr>
          <p:nvPr/>
        </p:nvGrpSpPr>
        <p:grpSpPr bwMode="auto">
          <a:xfrm>
            <a:off x="8621713" y="3629026"/>
            <a:ext cx="539750" cy="498475"/>
            <a:chOff x="2951880" y="5119065"/>
            <a:chExt cx="540000" cy="540000"/>
          </a:xfrm>
        </p:grpSpPr>
        <p:sp>
          <p:nvSpPr>
            <p:cNvPr id="126" name="Oval 125"/>
            <p:cNvSpPr>
              <a:spLocks/>
            </p:cNvSpPr>
            <p:nvPr/>
          </p:nvSpPr>
          <p:spPr>
            <a:xfrm>
              <a:off x="3105938" y="5263524"/>
              <a:ext cx="230295" cy="23044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7" name="Oval 126"/>
            <p:cNvSpPr>
              <a:spLocks/>
            </p:cNvSpPr>
            <p:nvPr/>
          </p:nvSpPr>
          <p:spPr>
            <a:xfrm>
              <a:off x="2951880" y="5119065"/>
              <a:ext cx="540000" cy="540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9" name="Oval 128"/>
            <p:cNvSpPr>
              <a:spLocks noChangeAspect="1"/>
            </p:cNvSpPr>
            <p:nvPr/>
          </p:nvSpPr>
          <p:spPr>
            <a:xfrm>
              <a:off x="3064644" y="5229129"/>
              <a:ext cx="46059" cy="4643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145440"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2914" y="4559301"/>
            <a:ext cx="1260475" cy="847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8526463" y="2387600"/>
            <a:ext cx="1181734" cy="433196"/>
          </a:xfrm>
          <a:prstGeom prst="rect">
            <a:avLst/>
          </a:prstGeom>
          <a:noFill/>
        </p:spPr>
        <p:txBody>
          <a:bodyPr wrap="none">
            <a:spAutoFit/>
          </a:bodyPr>
          <a:lstStyle/>
          <a:p>
            <a:pPr>
              <a:defRPr/>
            </a:pPr>
            <a:r>
              <a:rPr lang="en-GB" sz="2215" dirty="0">
                <a:latin typeface="Symbol" panose="05050102010706020507" pitchFamily="18" charset="2"/>
              </a:rPr>
              <a:t>s</a:t>
            </a:r>
            <a:r>
              <a:rPr lang="en-GB" sz="2215" dirty="0"/>
              <a:t> bond</a:t>
            </a:r>
          </a:p>
        </p:txBody>
      </p:sp>
      <p:sp>
        <p:nvSpPr>
          <p:cNvPr id="171" name="TextBox 170"/>
          <p:cNvSpPr txBox="1"/>
          <p:nvPr/>
        </p:nvSpPr>
        <p:spPr>
          <a:xfrm>
            <a:off x="7227888" y="1609725"/>
            <a:ext cx="1165704" cy="433196"/>
          </a:xfrm>
          <a:prstGeom prst="rect">
            <a:avLst/>
          </a:prstGeom>
          <a:noFill/>
        </p:spPr>
        <p:txBody>
          <a:bodyPr wrap="none">
            <a:spAutoFit/>
          </a:bodyPr>
          <a:lstStyle/>
          <a:p>
            <a:pPr>
              <a:defRPr/>
            </a:pPr>
            <a:r>
              <a:rPr lang="en-GB" sz="2215" dirty="0">
                <a:latin typeface="Symbol" panose="05050102010706020507" pitchFamily="18" charset="2"/>
              </a:rPr>
              <a:t>p</a:t>
            </a:r>
            <a:r>
              <a:rPr lang="en-GB" sz="2215" dirty="0"/>
              <a:t> bond</a:t>
            </a:r>
          </a:p>
        </p:txBody>
      </p:sp>
      <p:cxnSp>
        <p:nvCxnSpPr>
          <p:cNvPr id="15" name="Straight Arrow Connector 14"/>
          <p:cNvCxnSpPr/>
          <p:nvPr/>
        </p:nvCxnSpPr>
        <p:spPr>
          <a:xfrm flipH="1">
            <a:off x="7519988" y="2036763"/>
            <a:ext cx="215900" cy="906462"/>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2" name="Straight Arrow Connector 171"/>
          <p:cNvCxnSpPr/>
          <p:nvPr/>
        </p:nvCxnSpPr>
        <p:spPr>
          <a:xfrm flipH="1">
            <a:off x="7608888" y="2735263"/>
            <a:ext cx="906462" cy="74930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3" name="Straight Arrow Connector 172"/>
          <p:cNvCxnSpPr/>
          <p:nvPr/>
        </p:nvCxnSpPr>
        <p:spPr>
          <a:xfrm flipH="1">
            <a:off x="6959600" y="2036764"/>
            <a:ext cx="768350" cy="1914525"/>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145446" name="Group 4"/>
          <p:cNvGrpSpPr>
            <a:grpSpLocks/>
          </p:cNvGrpSpPr>
          <p:nvPr/>
        </p:nvGrpSpPr>
        <p:grpSpPr bwMode="auto">
          <a:xfrm>
            <a:off x="5267325" y="2992439"/>
            <a:ext cx="541338" cy="498475"/>
            <a:chOff x="1678262" y="2420888"/>
            <a:chExt cx="540000" cy="540000"/>
          </a:xfrm>
        </p:grpSpPr>
        <p:sp>
          <p:nvSpPr>
            <p:cNvPr id="81" name="Oval 80"/>
            <p:cNvSpPr>
              <a:spLocks/>
            </p:cNvSpPr>
            <p:nvPr/>
          </p:nvSpPr>
          <p:spPr>
            <a:xfrm>
              <a:off x="1831869" y="2565347"/>
              <a:ext cx="229618" cy="23044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6" name="Oval 85"/>
            <p:cNvSpPr>
              <a:spLocks/>
            </p:cNvSpPr>
            <p:nvPr/>
          </p:nvSpPr>
          <p:spPr>
            <a:xfrm>
              <a:off x="1678262" y="2420888"/>
              <a:ext cx="540000" cy="540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8" name="Oval 87"/>
            <p:cNvSpPr>
              <a:spLocks noChangeAspect="1"/>
            </p:cNvSpPr>
            <p:nvPr/>
          </p:nvSpPr>
          <p:spPr>
            <a:xfrm>
              <a:off x="1931634" y="2852544"/>
              <a:ext cx="47507" cy="4643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45447" name="Group 5"/>
          <p:cNvGrpSpPr>
            <a:grpSpLocks/>
          </p:cNvGrpSpPr>
          <p:nvPr/>
        </p:nvGrpSpPr>
        <p:grpSpPr bwMode="auto">
          <a:xfrm>
            <a:off x="5375275" y="3694114"/>
            <a:ext cx="541338" cy="498475"/>
            <a:chOff x="287584" y="4869160"/>
            <a:chExt cx="540000" cy="540000"/>
          </a:xfrm>
        </p:grpSpPr>
        <p:sp>
          <p:nvSpPr>
            <p:cNvPr id="132" name="Oval 131"/>
            <p:cNvSpPr>
              <a:spLocks/>
            </p:cNvSpPr>
            <p:nvPr/>
          </p:nvSpPr>
          <p:spPr>
            <a:xfrm>
              <a:off x="441191" y="5013619"/>
              <a:ext cx="229618" cy="23044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3" name="Oval 132"/>
            <p:cNvSpPr>
              <a:spLocks/>
            </p:cNvSpPr>
            <p:nvPr/>
          </p:nvSpPr>
          <p:spPr>
            <a:xfrm>
              <a:off x="287584" y="4869160"/>
              <a:ext cx="540000" cy="540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5" name="Oval 134"/>
            <p:cNvSpPr>
              <a:spLocks noChangeAspect="1"/>
            </p:cNvSpPr>
            <p:nvPr/>
          </p:nvSpPr>
          <p:spPr>
            <a:xfrm>
              <a:off x="702481" y="5046293"/>
              <a:ext cx="45924" cy="46434"/>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63" name="TextBox 62"/>
          <p:cNvSpPr txBox="1"/>
          <p:nvPr/>
        </p:nvSpPr>
        <p:spPr>
          <a:xfrm>
            <a:off x="5087939" y="1711325"/>
            <a:ext cx="1071127" cy="490134"/>
          </a:xfrm>
          <a:prstGeom prst="rect">
            <a:avLst/>
          </a:prstGeom>
          <a:noFill/>
          <a:ln w="19050">
            <a:solidFill>
              <a:srgbClr val="FF0000"/>
            </a:solidFill>
          </a:ln>
        </p:spPr>
        <p:txBody>
          <a:bodyPr wrap="none">
            <a:spAutoFit/>
          </a:bodyPr>
          <a:lstStyle/>
          <a:p>
            <a:pPr>
              <a:defRPr/>
            </a:pPr>
            <a:r>
              <a:rPr lang="en-GB" sz="2585" dirty="0"/>
              <a:t>C</a:t>
            </a:r>
            <a:r>
              <a:rPr lang="en-GB" sz="2585" baseline="-25000" dirty="0"/>
              <a:t>n</a:t>
            </a:r>
            <a:r>
              <a:rPr lang="en-GB" sz="2585" dirty="0"/>
              <a:t>H</a:t>
            </a:r>
            <a:r>
              <a:rPr lang="en-GB" sz="2585" baseline="-25000" dirty="0"/>
              <a:t>2n</a:t>
            </a:r>
          </a:p>
        </p:txBody>
      </p:sp>
    </p:spTree>
    <p:extLst>
      <p:ext uri="{BB962C8B-B14F-4D97-AF65-F5344CB8AC3E}">
        <p14:creationId xmlns:p14="http://schemas.microsoft.com/office/powerpoint/2010/main" val="16177077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524000" y="0"/>
            <a:ext cx="0" cy="0"/>
          </a:xfrm>
        </p:spPr>
        <p:txBody>
          <a:bodyPr/>
          <a:lstStyle/>
          <a:p>
            <a:pPr>
              <a:defRPr/>
            </a:pPr>
            <a:endParaRPr lang="en-GB" sz="1477" b="1" dirty="0">
              <a:solidFill>
                <a:schemeClr val="tx1"/>
              </a:solidFill>
            </a:endParaRPr>
          </a:p>
        </p:txBody>
      </p:sp>
      <p:sp>
        <p:nvSpPr>
          <p:cNvPr id="146435" name="Title 1"/>
          <p:cNvSpPr>
            <a:spLocks noGrp="1"/>
          </p:cNvSpPr>
          <p:nvPr>
            <p:ph type="title"/>
          </p:nvPr>
        </p:nvSpPr>
        <p:spPr>
          <a:xfrm>
            <a:off x="409574" y="280989"/>
            <a:ext cx="11896726" cy="1106488"/>
          </a:xfrm>
        </p:spPr>
        <p:txBody>
          <a:bodyPr/>
          <a:lstStyle/>
          <a:p>
            <a:r>
              <a:rPr lang="en-GB" altLang="en-US" sz="3200" dirty="0" smtClean="0"/>
              <a:t>Aliphatic Hydrocarbon Structures (unsaturated)</a:t>
            </a:r>
            <a:br>
              <a:rPr lang="en-GB" altLang="en-US" sz="3200" dirty="0" smtClean="0"/>
            </a:br>
            <a:r>
              <a:rPr lang="en-GB" altLang="en-US" sz="3200" u="sng" dirty="0" smtClean="0"/>
              <a:t>Alkenes</a:t>
            </a:r>
          </a:p>
        </p:txBody>
      </p:sp>
      <p:sp>
        <p:nvSpPr>
          <p:cNvPr id="8" name="TextBox 7"/>
          <p:cNvSpPr txBox="1"/>
          <p:nvPr/>
        </p:nvSpPr>
        <p:spPr>
          <a:xfrm>
            <a:off x="596901" y="2093915"/>
            <a:ext cx="2784475" cy="1285875"/>
          </a:xfrm>
          <a:prstGeom prst="rect">
            <a:avLst/>
          </a:prstGeom>
          <a:noFill/>
        </p:spPr>
        <p:txBody>
          <a:bodyPr wrap="none">
            <a:spAutoFit/>
          </a:bodyPr>
          <a:lstStyle/>
          <a:p>
            <a:pPr>
              <a:defRPr/>
            </a:pPr>
            <a:r>
              <a:rPr lang="en-GB" sz="2585" dirty="0">
                <a:latin typeface="Times New Roman" panose="02020603050405020304" pitchFamily="18" charset="0"/>
                <a:cs typeface="Times New Roman" panose="02020603050405020304" pitchFamily="18" charset="0"/>
              </a:rPr>
              <a:t>Electronic structure</a:t>
            </a:r>
          </a:p>
          <a:p>
            <a:pPr>
              <a:defRPr/>
            </a:pPr>
            <a:r>
              <a:rPr lang="en-GB" sz="2585" dirty="0">
                <a:latin typeface="Times New Roman" panose="02020603050405020304" pitchFamily="18" charset="0"/>
                <a:cs typeface="Times New Roman" panose="02020603050405020304" pitchFamily="18" charset="0"/>
              </a:rPr>
              <a:t>C	1s</a:t>
            </a:r>
            <a:r>
              <a:rPr lang="en-GB" sz="2585" baseline="30000" dirty="0">
                <a:latin typeface="Times New Roman" panose="02020603050405020304" pitchFamily="18" charset="0"/>
                <a:cs typeface="Times New Roman" panose="02020603050405020304" pitchFamily="18" charset="0"/>
              </a:rPr>
              <a:t>2  </a:t>
            </a:r>
            <a:r>
              <a:rPr lang="en-GB" sz="2585" u="sng" dirty="0">
                <a:latin typeface="Times New Roman" panose="02020603050405020304" pitchFamily="18" charset="0"/>
                <a:cs typeface="Times New Roman" panose="02020603050405020304" pitchFamily="18" charset="0"/>
              </a:rPr>
              <a:t>2s</a:t>
            </a:r>
            <a:r>
              <a:rPr lang="en-GB" sz="2585" u="sng" baseline="30000" dirty="0">
                <a:latin typeface="Times New Roman" panose="02020603050405020304" pitchFamily="18" charset="0"/>
                <a:cs typeface="Times New Roman" panose="02020603050405020304" pitchFamily="18" charset="0"/>
              </a:rPr>
              <a:t>2 </a:t>
            </a:r>
            <a:r>
              <a:rPr lang="en-GB" sz="2585" u="sng" dirty="0">
                <a:latin typeface="Times New Roman" panose="02020603050405020304" pitchFamily="18" charset="0"/>
                <a:cs typeface="Times New Roman" panose="02020603050405020304" pitchFamily="18" charset="0"/>
              </a:rPr>
              <a:t>2p</a:t>
            </a:r>
            <a:r>
              <a:rPr lang="en-GB" sz="2585" u="sng" baseline="30000" dirty="0">
                <a:latin typeface="Times New Roman" panose="02020603050405020304" pitchFamily="18" charset="0"/>
                <a:cs typeface="Times New Roman" panose="02020603050405020304" pitchFamily="18" charset="0"/>
              </a:rPr>
              <a:t>2</a:t>
            </a:r>
          </a:p>
          <a:p>
            <a:pPr>
              <a:defRPr/>
            </a:pPr>
            <a:r>
              <a:rPr lang="en-GB" sz="2585" dirty="0">
                <a:latin typeface="Times New Roman" panose="02020603050405020304" pitchFamily="18" charset="0"/>
                <a:cs typeface="Times New Roman" panose="02020603050405020304" pitchFamily="18" charset="0"/>
              </a:rPr>
              <a:t>H	</a:t>
            </a:r>
            <a:r>
              <a:rPr lang="en-GB" sz="2585" u="sng" dirty="0">
                <a:latin typeface="Times New Roman" panose="02020603050405020304" pitchFamily="18" charset="0"/>
                <a:cs typeface="Times New Roman" panose="02020603050405020304" pitchFamily="18" charset="0"/>
              </a:rPr>
              <a:t>1s</a:t>
            </a:r>
            <a:r>
              <a:rPr lang="en-GB" sz="2585" baseline="30000" dirty="0">
                <a:latin typeface="Times New Roman" panose="02020603050405020304" pitchFamily="18" charset="0"/>
                <a:cs typeface="Times New Roman" panose="02020603050405020304" pitchFamily="18" charset="0"/>
              </a:rPr>
              <a:t>1</a:t>
            </a:r>
          </a:p>
        </p:txBody>
      </p:sp>
      <p:sp>
        <p:nvSpPr>
          <p:cNvPr id="79" name="TextBox 78"/>
          <p:cNvSpPr txBox="1"/>
          <p:nvPr/>
        </p:nvSpPr>
        <p:spPr>
          <a:xfrm>
            <a:off x="1824038" y="5422900"/>
            <a:ext cx="2914580" cy="490134"/>
          </a:xfrm>
          <a:prstGeom prst="rect">
            <a:avLst/>
          </a:prstGeom>
          <a:noFill/>
        </p:spPr>
        <p:txBody>
          <a:bodyPr wrap="none">
            <a:spAutoFit/>
          </a:bodyPr>
          <a:lstStyle/>
          <a:p>
            <a:pPr>
              <a:defRPr/>
            </a:pPr>
            <a:r>
              <a:rPr lang="en-GB" sz="2585" dirty="0"/>
              <a:t>sp</a:t>
            </a:r>
            <a:r>
              <a:rPr lang="en-GB" sz="2585" baseline="30000" dirty="0"/>
              <a:t>2</a:t>
            </a:r>
            <a:r>
              <a:rPr lang="en-GB" sz="2585" baseline="-25000" dirty="0"/>
              <a:t> </a:t>
            </a:r>
            <a:r>
              <a:rPr lang="en-GB" sz="2585" dirty="0"/>
              <a:t> hybrid orbital</a:t>
            </a:r>
          </a:p>
        </p:txBody>
      </p:sp>
      <p:sp>
        <p:nvSpPr>
          <p:cNvPr id="161" name="TextBox 160"/>
          <p:cNvSpPr txBox="1"/>
          <p:nvPr/>
        </p:nvSpPr>
        <p:spPr>
          <a:xfrm>
            <a:off x="6892926" y="5842000"/>
            <a:ext cx="1180131" cy="433196"/>
          </a:xfrm>
          <a:prstGeom prst="rect">
            <a:avLst/>
          </a:prstGeom>
          <a:noFill/>
        </p:spPr>
        <p:txBody>
          <a:bodyPr wrap="none">
            <a:spAutoFit/>
          </a:bodyPr>
          <a:lstStyle/>
          <a:p>
            <a:pPr>
              <a:defRPr/>
            </a:pPr>
            <a:r>
              <a:rPr lang="en-GB" sz="2215" dirty="0" err="1"/>
              <a:t>ethene</a:t>
            </a:r>
            <a:endParaRPr lang="en-GB" sz="2215" dirty="0"/>
          </a:p>
        </p:txBody>
      </p:sp>
      <p:grpSp>
        <p:nvGrpSpPr>
          <p:cNvPr id="146439" name="Group 93"/>
          <p:cNvGrpSpPr>
            <a:grpSpLocks noChangeAspect="1"/>
          </p:cNvGrpSpPr>
          <p:nvPr/>
        </p:nvGrpSpPr>
        <p:grpSpPr bwMode="auto">
          <a:xfrm>
            <a:off x="2135189" y="3556001"/>
            <a:ext cx="1628775" cy="1660525"/>
            <a:chOff x="3635898" y="3140968"/>
            <a:chExt cx="1628911" cy="1800000"/>
          </a:xfrm>
        </p:grpSpPr>
        <p:sp>
          <p:nvSpPr>
            <p:cNvPr id="95" name="Oval 94"/>
            <p:cNvSpPr>
              <a:spLocks noChangeAspect="1"/>
            </p:cNvSpPr>
            <p:nvPr/>
          </p:nvSpPr>
          <p:spPr>
            <a:xfrm>
              <a:off x="4512271" y="3547087"/>
              <a:ext cx="31753" cy="326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6" name="Oval 95"/>
            <p:cNvSpPr/>
            <p:nvPr/>
          </p:nvSpPr>
          <p:spPr>
            <a:xfrm rot="16200000">
              <a:off x="3915656" y="3626985"/>
              <a:ext cx="237476" cy="7969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7" name="Oval 96"/>
            <p:cNvSpPr/>
            <p:nvPr/>
          </p:nvSpPr>
          <p:spPr>
            <a:xfrm>
              <a:off x="4397962" y="3140968"/>
              <a:ext cx="236557" cy="7967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8" name="Oval 97"/>
            <p:cNvSpPr>
              <a:spLocks noChangeAspect="1"/>
            </p:cNvSpPr>
            <p:nvPr/>
          </p:nvSpPr>
          <p:spPr>
            <a:xfrm>
              <a:off x="4442415" y="3963530"/>
              <a:ext cx="158763" cy="15659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9" name="Oval 98"/>
            <p:cNvSpPr/>
            <p:nvPr/>
          </p:nvSpPr>
          <p:spPr>
            <a:xfrm rot="16666330">
              <a:off x="4830925" y="3760240"/>
              <a:ext cx="237476" cy="63029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 name="Oval 99"/>
            <p:cNvSpPr>
              <a:spLocks noChangeAspect="1"/>
            </p:cNvSpPr>
            <p:nvPr/>
          </p:nvSpPr>
          <p:spPr>
            <a:xfrm>
              <a:off x="4056620" y="4018597"/>
              <a:ext cx="31753" cy="326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 name="Oval 100"/>
            <p:cNvSpPr>
              <a:spLocks noChangeAspect="1"/>
            </p:cNvSpPr>
            <p:nvPr/>
          </p:nvSpPr>
          <p:spPr>
            <a:xfrm>
              <a:off x="4953633" y="4051294"/>
              <a:ext cx="31753" cy="309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3" name="Oval 102"/>
            <p:cNvSpPr>
              <a:spLocks noChangeAspect="1"/>
            </p:cNvSpPr>
            <p:nvPr/>
          </p:nvSpPr>
          <p:spPr>
            <a:xfrm>
              <a:off x="4823447" y="4295653"/>
              <a:ext cx="31753" cy="3269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5" name="Oval 104"/>
            <p:cNvSpPr/>
            <p:nvPr/>
          </p:nvSpPr>
          <p:spPr>
            <a:xfrm>
              <a:off x="4401137" y="4144219"/>
              <a:ext cx="236557" cy="79674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8" name="Oval 107"/>
            <p:cNvSpPr/>
            <p:nvPr/>
          </p:nvSpPr>
          <p:spPr>
            <a:xfrm rot="18558293">
              <a:off x="4736461" y="3988318"/>
              <a:ext cx="237476" cy="63187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9" name="Oval 108"/>
            <p:cNvSpPr>
              <a:spLocks noChangeAspect="1"/>
            </p:cNvSpPr>
            <p:nvPr/>
          </p:nvSpPr>
          <p:spPr>
            <a:xfrm>
              <a:off x="4850436" y="4293932"/>
              <a:ext cx="31753" cy="309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146440"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2914" y="4913314"/>
            <a:ext cx="1260475" cy="847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3" name="TextBox 62"/>
          <p:cNvSpPr txBox="1"/>
          <p:nvPr/>
        </p:nvSpPr>
        <p:spPr>
          <a:xfrm>
            <a:off x="5951539" y="1768879"/>
            <a:ext cx="1071127" cy="490134"/>
          </a:xfrm>
          <a:prstGeom prst="rect">
            <a:avLst/>
          </a:prstGeom>
          <a:noFill/>
          <a:ln w="19050">
            <a:solidFill>
              <a:srgbClr val="FF0000"/>
            </a:solidFill>
          </a:ln>
        </p:spPr>
        <p:txBody>
          <a:bodyPr wrap="none">
            <a:spAutoFit/>
          </a:bodyPr>
          <a:lstStyle/>
          <a:p>
            <a:pPr>
              <a:defRPr/>
            </a:pPr>
            <a:r>
              <a:rPr lang="en-GB" sz="2585" dirty="0"/>
              <a:t>C</a:t>
            </a:r>
            <a:r>
              <a:rPr lang="en-GB" sz="2585" baseline="-25000" dirty="0"/>
              <a:t>n</a:t>
            </a:r>
            <a:r>
              <a:rPr lang="en-GB" sz="2585" dirty="0"/>
              <a:t>H</a:t>
            </a:r>
            <a:r>
              <a:rPr lang="en-GB" sz="2585" baseline="-25000" dirty="0"/>
              <a:t>2n</a:t>
            </a:r>
          </a:p>
        </p:txBody>
      </p:sp>
      <p:pic>
        <p:nvPicPr>
          <p:cNvPr id="14644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51539" y="2419350"/>
            <a:ext cx="2911475"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92468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524000" y="0"/>
            <a:ext cx="0" cy="0"/>
          </a:xfrm>
        </p:spPr>
        <p:txBody>
          <a:bodyPr/>
          <a:lstStyle/>
          <a:p>
            <a:pPr>
              <a:defRPr/>
            </a:pPr>
            <a:fld id="{A68C118B-B5EE-4D82-842E-85988373F831}" type="slidenum">
              <a:rPr lang="en-GB" sz="1477" b="1">
                <a:solidFill>
                  <a:schemeClr val="tx1"/>
                </a:solidFill>
              </a:rPr>
              <a:pPr>
                <a:defRPr/>
              </a:pPr>
              <a:t>39</a:t>
            </a:fld>
            <a:endParaRPr lang="en-GB" sz="1477" b="1" dirty="0">
              <a:solidFill>
                <a:schemeClr val="tx1"/>
              </a:solidFill>
            </a:endParaRPr>
          </a:p>
        </p:txBody>
      </p:sp>
      <p:sp>
        <p:nvSpPr>
          <p:cNvPr id="148483" name="Title 1"/>
          <p:cNvSpPr>
            <a:spLocks noGrp="1"/>
          </p:cNvSpPr>
          <p:nvPr>
            <p:ph type="title"/>
          </p:nvPr>
        </p:nvSpPr>
        <p:spPr>
          <a:xfrm>
            <a:off x="290782" y="245270"/>
            <a:ext cx="8509000" cy="1106488"/>
          </a:xfrm>
        </p:spPr>
        <p:txBody>
          <a:bodyPr/>
          <a:lstStyle/>
          <a:p>
            <a:r>
              <a:rPr lang="en-GB" altLang="en-US" sz="2800" dirty="0" smtClean="0"/>
              <a:t>Aliphatic Hydrocarbon Structures (unsaturated)</a:t>
            </a:r>
            <a:br>
              <a:rPr lang="en-GB" altLang="en-US" sz="2800" dirty="0" smtClean="0"/>
            </a:br>
            <a:r>
              <a:rPr lang="en-GB" altLang="en-US" sz="2800" u="sng" dirty="0" smtClean="0"/>
              <a:t>Alkynes</a:t>
            </a:r>
          </a:p>
        </p:txBody>
      </p:sp>
      <p:pic>
        <p:nvPicPr>
          <p:cNvPr id="14848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2063" y="1779588"/>
            <a:ext cx="1720850" cy="266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1" name="TextBox 30"/>
          <p:cNvSpPr txBox="1"/>
          <p:nvPr/>
        </p:nvSpPr>
        <p:spPr>
          <a:xfrm>
            <a:off x="2464452" y="2665414"/>
            <a:ext cx="1802096" cy="1114921"/>
          </a:xfrm>
          <a:prstGeom prst="rect">
            <a:avLst/>
          </a:prstGeom>
          <a:noFill/>
        </p:spPr>
        <p:txBody>
          <a:bodyPr wrap="none">
            <a:spAutoFit/>
          </a:bodyPr>
          <a:lstStyle/>
          <a:p>
            <a:pPr algn="ctr">
              <a:defRPr/>
            </a:pPr>
            <a:r>
              <a:rPr lang="en-GB" sz="2215" dirty="0" err="1">
                <a:latin typeface="+mj-lt"/>
                <a:cs typeface="Times New Roman" panose="02020603050405020304" pitchFamily="18" charset="0"/>
              </a:rPr>
              <a:t>ethyne</a:t>
            </a:r>
            <a:endParaRPr lang="en-GB" sz="2215" dirty="0">
              <a:latin typeface="+mj-lt"/>
              <a:cs typeface="Times New Roman" panose="02020603050405020304" pitchFamily="18" charset="0"/>
            </a:endParaRPr>
          </a:p>
          <a:p>
            <a:pPr algn="ctr">
              <a:defRPr/>
            </a:pPr>
            <a:r>
              <a:rPr lang="en-GB" sz="2215" dirty="0">
                <a:latin typeface="+mj-lt"/>
                <a:cs typeface="Times New Roman" panose="02020603050405020304" pitchFamily="18" charset="0"/>
              </a:rPr>
              <a:t>(acetylene)</a:t>
            </a:r>
          </a:p>
          <a:p>
            <a:pPr algn="ctr">
              <a:defRPr/>
            </a:pPr>
            <a:r>
              <a:rPr lang="en-GB" sz="2215" dirty="0">
                <a:latin typeface="+mj-lt"/>
                <a:cs typeface="Times New Roman" panose="02020603050405020304" pitchFamily="18" charset="0"/>
              </a:rPr>
              <a:t>C</a:t>
            </a:r>
            <a:r>
              <a:rPr lang="en-GB" sz="2215" baseline="-25000" dirty="0">
                <a:latin typeface="+mj-lt"/>
                <a:cs typeface="Times New Roman" panose="02020603050405020304" pitchFamily="18" charset="0"/>
              </a:rPr>
              <a:t>2</a:t>
            </a:r>
            <a:r>
              <a:rPr lang="en-GB" sz="2215" dirty="0">
                <a:latin typeface="+mj-lt"/>
                <a:cs typeface="Times New Roman" panose="02020603050405020304" pitchFamily="18" charset="0"/>
              </a:rPr>
              <a:t>H</a:t>
            </a:r>
            <a:r>
              <a:rPr lang="en-GB" sz="2215" baseline="-25000" dirty="0">
                <a:latin typeface="+mj-lt"/>
                <a:cs typeface="Times New Roman" panose="02020603050405020304" pitchFamily="18" charset="0"/>
              </a:rPr>
              <a:t>2</a:t>
            </a:r>
          </a:p>
        </p:txBody>
      </p:sp>
      <p:pic>
        <p:nvPicPr>
          <p:cNvPr id="14848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9713" y="1463676"/>
            <a:ext cx="1803400" cy="1063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48487" name="Group 38"/>
          <p:cNvGrpSpPr>
            <a:grpSpLocks/>
          </p:cNvGrpSpPr>
          <p:nvPr/>
        </p:nvGrpSpPr>
        <p:grpSpPr bwMode="auto">
          <a:xfrm>
            <a:off x="7886700" y="4359275"/>
            <a:ext cx="368300" cy="1155700"/>
            <a:chOff x="4752080" y="4625496"/>
            <a:chExt cx="367409" cy="1251776"/>
          </a:xfrm>
        </p:grpSpPr>
        <p:sp>
          <p:nvSpPr>
            <p:cNvPr id="49" name="Oval 48"/>
            <p:cNvSpPr>
              <a:spLocks noChangeAspect="1"/>
            </p:cNvSpPr>
            <p:nvPr/>
          </p:nvSpPr>
          <p:spPr>
            <a:xfrm>
              <a:off x="4752080" y="4625496"/>
              <a:ext cx="359491" cy="567426"/>
            </a:xfrm>
            <a:prstGeom prst="ellipse">
              <a:avLst/>
            </a:prstGeom>
            <a:solidFill>
              <a:schemeClr val="tx2">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0" name="Oval 49"/>
            <p:cNvSpPr>
              <a:spLocks noChangeAspect="1"/>
            </p:cNvSpPr>
            <p:nvPr/>
          </p:nvSpPr>
          <p:spPr>
            <a:xfrm>
              <a:off x="4759999" y="5309846"/>
              <a:ext cx="359490" cy="567426"/>
            </a:xfrm>
            <a:prstGeom prst="ellipse">
              <a:avLst/>
            </a:prstGeom>
            <a:solidFill>
              <a:schemeClr val="tx2">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48488" name="Group 39"/>
          <p:cNvGrpSpPr>
            <a:grpSpLocks/>
          </p:cNvGrpSpPr>
          <p:nvPr/>
        </p:nvGrpSpPr>
        <p:grpSpPr bwMode="auto">
          <a:xfrm rot="5400000">
            <a:off x="7900988" y="4337051"/>
            <a:ext cx="339725" cy="1250950"/>
            <a:chOff x="5860775" y="4653136"/>
            <a:chExt cx="367409" cy="1251776"/>
          </a:xfrm>
        </p:grpSpPr>
        <p:sp>
          <p:nvSpPr>
            <p:cNvPr id="47" name="Oval 46"/>
            <p:cNvSpPr>
              <a:spLocks noChangeAspect="1"/>
            </p:cNvSpPr>
            <p:nvPr/>
          </p:nvSpPr>
          <p:spPr>
            <a:xfrm>
              <a:off x="5860774" y="4672198"/>
              <a:ext cx="360542" cy="567111"/>
            </a:xfrm>
            <a:prstGeom prst="ellipse">
              <a:avLst/>
            </a:prstGeom>
            <a:solidFill>
              <a:schemeClr val="tx2">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8" name="Oval 47"/>
            <p:cNvSpPr>
              <a:spLocks noChangeAspect="1"/>
            </p:cNvSpPr>
            <p:nvPr/>
          </p:nvSpPr>
          <p:spPr>
            <a:xfrm>
              <a:off x="5867642" y="5356862"/>
              <a:ext cx="360542" cy="567112"/>
            </a:xfrm>
            <a:prstGeom prst="ellipse">
              <a:avLst/>
            </a:prstGeom>
            <a:solidFill>
              <a:schemeClr val="tx2">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41" name="Oval 40"/>
          <p:cNvSpPr>
            <a:spLocks noChangeAspect="1"/>
          </p:cNvSpPr>
          <p:nvPr/>
        </p:nvSpPr>
        <p:spPr>
          <a:xfrm>
            <a:off x="7886701" y="4745039"/>
            <a:ext cx="360363" cy="331787"/>
          </a:xfrm>
          <a:prstGeom prst="ellipse">
            <a:avLst/>
          </a:prstGeom>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2" name="Rectangle 41"/>
          <p:cNvSpPr/>
          <p:nvPr/>
        </p:nvSpPr>
        <p:spPr>
          <a:xfrm>
            <a:off x="8682038" y="4376739"/>
            <a:ext cx="1095172" cy="376385"/>
          </a:xfrm>
          <a:prstGeom prst="rect">
            <a:avLst/>
          </a:prstGeom>
        </p:spPr>
        <p:txBody>
          <a:bodyPr wrap="none">
            <a:spAutoFit/>
          </a:bodyPr>
          <a:lstStyle/>
          <a:p>
            <a:pPr>
              <a:defRPr/>
            </a:pPr>
            <a:r>
              <a:rPr lang="en-GB" sz="1846" dirty="0">
                <a:latin typeface="Symbol" panose="05050102010706020507" pitchFamily="18" charset="2"/>
              </a:rPr>
              <a:t>p</a:t>
            </a:r>
            <a:r>
              <a:rPr lang="en-GB" sz="1846" dirty="0"/>
              <a:t> bonds</a:t>
            </a:r>
          </a:p>
        </p:txBody>
      </p:sp>
      <p:sp>
        <p:nvSpPr>
          <p:cNvPr id="43" name="Rectangle 42"/>
          <p:cNvSpPr/>
          <p:nvPr/>
        </p:nvSpPr>
        <p:spPr>
          <a:xfrm>
            <a:off x="8615364" y="5307014"/>
            <a:ext cx="1016625" cy="376385"/>
          </a:xfrm>
          <a:prstGeom prst="rect">
            <a:avLst/>
          </a:prstGeom>
        </p:spPr>
        <p:txBody>
          <a:bodyPr wrap="none">
            <a:spAutoFit/>
          </a:bodyPr>
          <a:lstStyle/>
          <a:p>
            <a:pPr>
              <a:defRPr/>
            </a:pPr>
            <a:r>
              <a:rPr lang="en-GB" sz="1846" dirty="0">
                <a:latin typeface="Symbol" panose="05050102010706020507" pitchFamily="18" charset="2"/>
              </a:rPr>
              <a:t>s</a:t>
            </a:r>
            <a:r>
              <a:rPr lang="en-GB" sz="1846" dirty="0"/>
              <a:t> bond</a:t>
            </a:r>
          </a:p>
        </p:txBody>
      </p:sp>
      <p:cxnSp>
        <p:nvCxnSpPr>
          <p:cNvPr id="44" name="Straight Arrow Connector 43"/>
          <p:cNvCxnSpPr/>
          <p:nvPr/>
        </p:nvCxnSpPr>
        <p:spPr>
          <a:xfrm flipH="1" flipV="1">
            <a:off x="8218488" y="5037139"/>
            <a:ext cx="431800" cy="369887"/>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H="1">
            <a:off x="8129589" y="4556125"/>
            <a:ext cx="485775" cy="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H="1">
            <a:off x="8542339" y="4697414"/>
            <a:ext cx="288925" cy="268287"/>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3" name="TextBox 62"/>
          <p:cNvSpPr txBox="1"/>
          <p:nvPr/>
        </p:nvSpPr>
        <p:spPr>
          <a:xfrm>
            <a:off x="7834965" y="2613026"/>
            <a:ext cx="1802096" cy="1114921"/>
          </a:xfrm>
          <a:prstGeom prst="rect">
            <a:avLst/>
          </a:prstGeom>
          <a:noFill/>
        </p:spPr>
        <p:txBody>
          <a:bodyPr wrap="none">
            <a:spAutoFit/>
          </a:bodyPr>
          <a:lstStyle/>
          <a:p>
            <a:pPr algn="ctr">
              <a:defRPr/>
            </a:pPr>
            <a:r>
              <a:rPr lang="en-GB" sz="2215" dirty="0" err="1">
                <a:latin typeface="+mj-lt"/>
                <a:cs typeface="Times New Roman" panose="02020603050405020304" pitchFamily="18" charset="0"/>
              </a:rPr>
              <a:t>propyne</a:t>
            </a:r>
            <a:endParaRPr lang="en-GB" sz="2215" dirty="0">
              <a:latin typeface="+mj-lt"/>
              <a:cs typeface="Times New Roman" panose="02020603050405020304" pitchFamily="18" charset="0"/>
            </a:endParaRPr>
          </a:p>
          <a:p>
            <a:pPr algn="ctr">
              <a:defRPr/>
            </a:pPr>
            <a:r>
              <a:rPr lang="en-GB" sz="2215" dirty="0">
                <a:latin typeface="+mj-lt"/>
                <a:cs typeface="Times New Roman" panose="02020603050405020304" pitchFamily="18" charset="0"/>
              </a:rPr>
              <a:t>(propylene)</a:t>
            </a:r>
          </a:p>
          <a:p>
            <a:pPr algn="ctr">
              <a:defRPr/>
            </a:pPr>
            <a:r>
              <a:rPr lang="en-GB" sz="2215" dirty="0">
                <a:latin typeface="+mj-lt"/>
                <a:cs typeface="Times New Roman" panose="02020603050405020304" pitchFamily="18" charset="0"/>
              </a:rPr>
              <a:t>C</a:t>
            </a:r>
            <a:r>
              <a:rPr lang="en-GB" sz="2215" baseline="-25000" dirty="0">
                <a:latin typeface="+mj-lt"/>
                <a:cs typeface="Times New Roman" panose="02020603050405020304" pitchFamily="18" charset="0"/>
              </a:rPr>
              <a:t>3</a:t>
            </a:r>
            <a:r>
              <a:rPr lang="en-GB" sz="2215" dirty="0">
                <a:latin typeface="+mj-lt"/>
                <a:cs typeface="Times New Roman" panose="02020603050405020304" pitchFamily="18" charset="0"/>
              </a:rPr>
              <a:t>H</a:t>
            </a:r>
            <a:r>
              <a:rPr lang="en-GB" sz="2215" baseline="-25000" dirty="0">
                <a:latin typeface="+mj-lt"/>
                <a:cs typeface="Times New Roman" panose="02020603050405020304" pitchFamily="18" charset="0"/>
              </a:rPr>
              <a:t>4</a:t>
            </a:r>
          </a:p>
        </p:txBody>
      </p:sp>
      <p:grpSp>
        <p:nvGrpSpPr>
          <p:cNvPr id="64" name="Group 63"/>
          <p:cNvGrpSpPr>
            <a:grpSpLocks noChangeAspect="1"/>
          </p:cNvGrpSpPr>
          <p:nvPr/>
        </p:nvGrpSpPr>
        <p:grpSpPr bwMode="auto">
          <a:xfrm>
            <a:off x="1720850" y="3978276"/>
            <a:ext cx="1587500" cy="1495425"/>
            <a:chOff x="5765604" y="4203482"/>
            <a:chExt cx="2025415" cy="2066891"/>
          </a:xfrm>
        </p:grpSpPr>
        <p:sp>
          <p:nvSpPr>
            <p:cNvPr id="65" name="Oval 64"/>
            <p:cNvSpPr/>
            <p:nvPr/>
          </p:nvSpPr>
          <p:spPr>
            <a:xfrm rot="1815232">
              <a:off x="6867430" y="4536993"/>
              <a:ext cx="271406" cy="72626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6" name="Oval 65"/>
            <p:cNvSpPr>
              <a:spLocks noChangeAspect="1"/>
            </p:cNvSpPr>
            <p:nvPr/>
          </p:nvSpPr>
          <p:spPr>
            <a:xfrm>
              <a:off x="6731728" y="4670837"/>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7" name="Oval 66"/>
            <p:cNvSpPr/>
            <p:nvPr/>
          </p:nvSpPr>
          <p:spPr>
            <a:xfrm rot="16200000">
              <a:off x="6087310" y="4761631"/>
              <a:ext cx="272075" cy="91548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8" name="Oval 67"/>
            <p:cNvSpPr/>
            <p:nvPr/>
          </p:nvSpPr>
          <p:spPr>
            <a:xfrm>
              <a:off x="6598050" y="4203482"/>
              <a:ext cx="273430" cy="91496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9" name="Oval 68"/>
            <p:cNvSpPr>
              <a:spLocks noChangeAspect="1"/>
            </p:cNvSpPr>
            <p:nvPr/>
          </p:nvSpPr>
          <p:spPr>
            <a:xfrm>
              <a:off x="6650711" y="5146967"/>
              <a:ext cx="180261" cy="1821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0" name="Oval 69"/>
            <p:cNvSpPr>
              <a:spLocks noChangeAspect="1"/>
            </p:cNvSpPr>
            <p:nvPr/>
          </p:nvSpPr>
          <p:spPr>
            <a:xfrm>
              <a:off x="6207144" y="5210598"/>
              <a:ext cx="36457" cy="373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 name="Oval 70"/>
            <p:cNvSpPr>
              <a:spLocks noChangeAspect="1"/>
            </p:cNvSpPr>
            <p:nvPr/>
          </p:nvSpPr>
          <p:spPr>
            <a:xfrm>
              <a:off x="7238081" y="5247898"/>
              <a:ext cx="36457" cy="37301"/>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3" name="Oval 72"/>
            <p:cNvSpPr>
              <a:spLocks noChangeAspect="1"/>
            </p:cNvSpPr>
            <p:nvPr/>
          </p:nvSpPr>
          <p:spPr>
            <a:xfrm>
              <a:off x="6474499" y="5620904"/>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4" name="Oval 73"/>
            <p:cNvSpPr/>
            <p:nvPr/>
          </p:nvSpPr>
          <p:spPr>
            <a:xfrm>
              <a:off x="6602101" y="5355412"/>
              <a:ext cx="271406" cy="91496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7" name="Oval 76"/>
            <p:cNvSpPr/>
            <p:nvPr/>
          </p:nvSpPr>
          <p:spPr>
            <a:xfrm rot="12972680">
              <a:off x="6338797" y="5293976"/>
              <a:ext cx="271406" cy="72626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9" name="Oval 78"/>
            <p:cNvSpPr>
              <a:spLocks noChangeAspect="1"/>
            </p:cNvSpPr>
            <p:nvPr/>
          </p:nvSpPr>
          <p:spPr>
            <a:xfrm>
              <a:off x="6480576" y="5590186"/>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0" name="Oval 79"/>
            <p:cNvSpPr/>
            <p:nvPr/>
          </p:nvSpPr>
          <p:spPr>
            <a:xfrm rot="5400000">
              <a:off x="7197238" y="4763825"/>
              <a:ext cx="272075" cy="91548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1" name="Oval 80"/>
            <p:cNvSpPr>
              <a:spLocks noChangeAspect="1"/>
            </p:cNvSpPr>
            <p:nvPr/>
          </p:nvSpPr>
          <p:spPr>
            <a:xfrm>
              <a:off x="6731728" y="4615983"/>
              <a:ext cx="36457" cy="37301"/>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2" name="Oval 81"/>
            <p:cNvSpPr>
              <a:spLocks noChangeAspect="1"/>
            </p:cNvSpPr>
            <p:nvPr/>
          </p:nvSpPr>
          <p:spPr>
            <a:xfrm>
              <a:off x="7272513" y="5193045"/>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83" name="TextBox 82"/>
          <p:cNvSpPr txBox="1"/>
          <p:nvPr/>
        </p:nvSpPr>
        <p:spPr>
          <a:xfrm>
            <a:off x="2135188" y="5794375"/>
            <a:ext cx="2367956" cy="433196"/>
          </a:xfrm>
          <a:prstGeom prst="rect">
            <a:avLst/>
          </a:prstGeom>
          <a:noFill/>
        </p:spPr>
        <p:txBody>
          <a:bodyPr wrap="none">
            <a:spAutoFit/>
          </a:bodyPr>
          <a:lstStyle/>
          <a:p>
            <a:pPr>
              <a:defRPr/>
            </a:pPr>
            <a:r>
              <a:rPr lang="en-GB" sz="2215" dirty="0" err="1"/>
              <a:t>sp</a:t>
            </a:r>
            <a:r>
              <a:rPr lang="en-GB" sz="2215" dirty="0"/>
              <a:t> hybrid orbital</a:t>
            </a:r>
          </a:p>
        </p:txBody>
      </p:sp>
      <p:sp>
        <p:nvSpPr>
          <p:cNvPr id="84" name="TextBox 83"/>
          <p:cNvSpPr txBox="1"/>
          <p:nvPr/>
        </p:nvSpPr>
        <p:spPr>
          <a:xfrm>
            <a:off x="5408614" y="1766888"/>
            <a:ext cx="1266693" cy="490134"/>
          </a:xfrm>
          <a:prstGeom prst="rect">
            <a:avLst/>
          </a:prstGeom>
          <a:noFill/>
          <a:ln w="19050">
            <a:solidFill>
              <a:srgbClr val="FF0000"/>
            </a:solidFill>
          </a:ln>
        </p:spPr>
        <p:txBody>
          <a:bodyPr wrap="none">
            <a:spAutoFit/>
          </a:bodyPr>
          <a:lstStyle/>
          <a:p>
            <a:pPr>
              <a:defRPr/>
            </a:pPr>
            <a:r>
              <a:rPr lang="en-GB" sz="2585" dirty="0"/>
              <a:t>C</a:t>
            </a:r>
            <a:r>
              <a:rPr lang="en-GB" sz="2585" baseline="-25000" dirty="0"/>
              <a:t>n</a:t>
            </a:r>
            <a:r>
              <a:rPr lang="en-GB" sz="2585" dirty="0"/>
              <a:t>H</a:t>
            </a:r>
            <a:r>
              <a:rPr lang="en-GB" sz="2585" baseline="-25000" dirty="0"/>
              <a:t>2n-2</a:t>
            </a:r>
          </a:p>
        </p:txBody>
      </p:sp>
      <p:sp>
        <p:nvSpPr>
          <p:cNvPr id="3" name="TextBox 2"/>
          <p:cNvSpPr txBox="1"/>
          <p:nvPr/>
        </p:nvSpPr>
        <p:spPr>
          <a:xfrm>
            <a:off x="7366001" y="5703888"/>
            <a:ext cx="2948243" cy="433196"/>
          </a:xfrm>
          <a:prstGeom prst="rect">
            <a:avLst/>
          </a:prstGeom>
          <a:noFill/>
        </p:spPr>
        <p:txBody>
          <a:bodyPr wrap="none">
            <a:spAutoFit/>
          </a:bodyPr>
          <a:lstStyle/>
          <a:p>
            <a:pPr>
              <a:defRPr/>
            </a:pPr>
            <a:r>
              <a:rPr lang="en-GB" sz="2215" dirty="0"/>
              <a:t>View along C-C axis</a:t>
            </a:r>
          </a:p>
        </p:txBody>
      </p:sp>
      <p:grpSp>
        <p:nvGrpSpPr>
          <p:cNvPr id="78" name="Group 77"/>
          <p:cNvGrpSpPr>
            <a:grpSpLocks noChangeAspect="1"/>
          </p:cNvGrpSpPr>
          <p:nvPr/>
        </p:nvGrpSpPr>
        <p:grpSpPr bwMode="auto">
          <a:xfrm>
            <a:off x="3444875" y="3986214"/>
            <a:ext cx="1587500" cy="1495425"/>
            <a:chOff x="5765604" y="4203482"/>
            <a:chExt cx="2025415" cy="2066891"/>
          </a:xfrm>
        </p:grpSpPr>
        <p:sp>
          <p:nvSpPr>
            <p:cNvPr id="85" name="Oval 84"/>
            <p:cNvSpPr/>
            <p:nvPr/>
          </p:nvSpPr>
          <p:spPr>
            <a:xfrm rot="1815232">
              <a:off x="6867430" y="4536993"/>
              <a:ext cx="271406" cy="72626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6" name="Oval 85"/>
            <p:cNvSpPr>
              <a:spLocks noChangeAspect="1"/>
            </p:cNvSpPr>
            <p:nvPr/>
          </p:nvSpPr>
          <p:spPr>
            <a:xfrm>
              <a:off x="6731728" y="4670836"/>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7" name="Oval 86"/>
            <p:cNvSpPr/>
            <p:nvPr/>
          </p:nvSpPr>
          <p:spPr>
            <a:xfrm rot="16200000">
              <a:off x="6087310" y="4761630"/>
              <a:ext cx="272075" cy="91548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8" name="Oval 87"/>
            <p:cNvSpPr/>
            <p:nvPr/>
          </p:nvSpPr>
          <p:spPr>
            <a:xfrm>
              <a:off x="6598050" y="4203482"/>
              <a:ext cx="273430" cy="91496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9" name="Oval 88"/>
            <p:cNvSpPr>
              <a:spLocks noChangeAspect="1"/>
            </p:cNvSpPr>
            <p:nvPr/>
          </p:nvSpPr>
          <p:spPr>
            <a:xfrm>
              <a:off x="6650711" y="5146967"/>
              <a:ext cx="180261" cy="1821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0" name="Oval 89"/>
            <p:cNvSpPr>
              <a:spLocks noChangeAspect="1"/>
            </p:cNvSpPr>
            <p:nvPr/>
          </p:nvSpPr>
          <p:spPr>
            <a:xfrm>
              <a:off x="6207144" y="5210597"/>
              <a:ext cx="36457" cy="37301"/>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1" name="Oval 90"/>
            <p:cNvSpPr>
              <a:spLocks noChangeAspect="1"/>
            </p:cNvSpPr>
            <p:nvPr/>
          </p:nvSpPr>
          <p:spPr>
            <a:xfrm>
              <a:off x="7238081" y="5247898"/>
              <a:ext cx="36457" cy="373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 name="Oval 91"/>
            <p:cNvSpPr>
              <a:spLocks noChangeAspect="1"/>
            </p:cNvSpPr>
            <p:nvPr/>
          </p:nvSpPr>
          <p:spPr>
            <a:xfrm>
              <a:off x="6474499" y="5620904"/>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3" name="Oval 92"/>
            <p:cNvSpPr/>
            <p:nvPr/>
          </p:nvSpPr>
          <p:spPr>
            <a:xfrm>
              <a:off x="6602101" y="5355411"/>
              <a:ext cx="271406" cy="91496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4" name="Oval 93"/>
            <p:cNvSpPr/>
            <p:nvPr/>
          </p:nvSpPr>
          <p:spPr>
            <a:xfrm rot="12972680">
              <a:off x="6338797" y="5293975"/>
              <a:ext cx="271406" cy="72626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5" name="Oval 94"/>
            <p:cNvSpPr>
              <a:spLocks noChangeAspect="1"/>
            </p:cNvSpPr>
            <p:nvPr/>
          </p:nvSpPr>
          <p:spPr>
            <a:xfrm>
              <a:off x="6480576" y="5590186"/>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6" name="Oval 95"/>
            <p:cNvSpPr/>
            <p:nvPr/>
          </p:nvSpPr>
          <p:spPr>
            <a:xfrm rot="5400000">
              <a:off x="7197238" y="4763825"/>
              <a:ext cx="272075" cy="91548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7" name="Oval 96"/>
            <p:cNvSpPr>
              <a:spLocks noChangeAspect="1"/>
            </p:cNvSpPr>
            <p:nvPr/>
          </p:nvSpPr>
          <p:spPr>
            <a:xfrm>
              <a:off x="6731728" y="4615983"/>
              <a:ext cx="36457" cy="37300"/>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8" name="Oval 97"/>
            <p:cNvSpPr>
              <a:spLocks noChangeAspect="1"/>
            </p:cNvSpPr>
            <p:nvPr/>
          </p:nvSpPr>
          <p:spPr>
            <a:xfrm>
              <a:off x="7272513" y="5193044"/>
              <a:ext cx="36457" cy="351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148501"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70125" y="1495425"/>
            <a:ext cx="2198688" cy="98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8502" name="Picture 3"/>
          <p:cNvPicPr>
            <a:picLocks noChangeAspect="1"/>
          </p:cNvPicPr>
          <p:nvPr/>
        </p:nvPicPr>
        <p:blipFill>
          <a:blip r:embed="rId5">
            <a:extLst>
              <a:ext uri="{28A0092B-C50C-407E-A947-70E740481C1C}">
                <a14:useLocalDpi xmlns:a14="http://schemas.microsoft.com/office/drawing/2010/main" val="0"/>
              </a:ext>
            </a:extLst>
          </a:blip>
          <a:srcRect l="21651" t="33200" r="33202" b="31799"/>
          <a:stretch>
            <a:fillRect/>
          </a:stretch>
        </p:blipFill>
        <p:spPr bwMode="auto">
          <a:xfrm>
            <a:off x="7823201" y="1400176"/>
            <a:ext cx="2016125" cy="117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1461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524000" y="0"/>
            <a:ext cx="0" cy="0"/>
          </a:xfrm>
        </p:spPr>
        <p:txBody>
          <a:bodyPr/>
          <a:lstStyle/>
          <a:p>
            <a:pPr>
              <a:defRPr/>
            </a:pPr>
            <a:fld id="{D4D91A7A-317D-4AF7-B249-D12429F8797C}" type="slidenum">
              <a:rPr lang="en-GB" sz="1477" b="1">
                <a:solidFill>
                  <a:schemeClr val="tx1"/>
                </a:solidFill>
              </a:rPr>
              <a:pPr>
                <a:defRPr/>
              </a:pPr>
              <a:t>40</a:t>
            </a:fld>
            <a:endParaRPr lang="en-GB" sz="1477" b="1" dirty="0">
              <a:solidFill>
                <a:schemeClr val="tx1"/>
              </a:solidFill>
            </a:endParaRPr>
          </a:p>
        </p:txBody>
      </p:sp>
      <p:sp>
        <p:nvSpPr>
          <p:cNvPr id="7" name="Title 1"/>
          <p:cNvSpPr>
            <a:spLocks noGrp="1"/>
          </p:cNvSpPr>
          <p:nvPr>
            <p:ph type="title"/>
          </p:nvPr>
        </p:nvSpPr>
        <p:spPr>
          <a:xfrm>
            <a:off x="1981200" y="504826"/>
            <a:ext cx="8229600" cy="796925"/>
          </a:xfrm>
        </p:spPr>
        <p:txBody>
          <a:bodyPr>
            <a:noAutofit/>
          </a:bodyPr>
          <a:lstStyle/>
          <a:p>
            <a:pPr>
              <a:defRPr/>
            </a:pPr>
            <a:r>
              <a:rPr lang="en-GB" sz="3323" dirty="0"/>
              <a:t>Aromatic Hydrocarbon Structures</a:t>
            </a:r>
          </a:p>
        </p:txBody>
      </p:sp>
      <p:pic>
        <p:nvPicPr>
          <p:cNvPr id="149508"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9813" y="1501775"/>
            <a:ext cx="2328862" cy="1328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4" name="TextBox 63"/>
          <p:cNvSpPr txBox="1"/>
          <p:nvPr/>
        </p:nvSpPr>
        <p:spPr>
          <a:xfrm>
            <a:off x="5697538" y="1381126"/>
            <a:ext cx="4781550" cy="773113"/>
          </a:xfrm>
          <a:prstGeom prst="rect">
            <a:avLst/>
          </a:prstGeom>
          <a:noFill/>
        </p:spPr>
        <p:txBody>
          <a:bodyPr wrap="none">
            <a:spAutoFit/>
          </a:bodyPr>
          <a:lstStyle/>
          <a:p>
            <a:pPr>
              <a:defRPr/>
            </a:pPr>
            <a:r>
              <a:rPr lang="en-GB" sz="2215" dirty="0">
                <a:latin typeface="Times New Roman" panose="02020603050405020304" pitchFamily="18" charset="0"/>
                <a:cs typeface="Times New Roman" panose="02020603050405020304" pitchFamily="18" charset="0"/>
              </a:rPr>
              <a:t>Carbon  - electronic structure 1s</a:t>
            </a:r>
            <a:r>
              <a:rPr lang="en-GB" sz="2215" baseline="30000" dirty="0">
                <a:latin typeface="Times New Roman" panose="02020603050405020304" pitchFamily="18" charset="0"/>
                <a:cs typeface="Times New Roman" panose="02020603050405020304" pitchFamily="18" charset="0"/>
              </a:rPr>
              <a:t>2 </a:t>
            </a:r>
            <a:r>
              <a:rPr lang="en-GB" sz="2215" dirty="0">
                <a:latin typeface="Times New Roman" panose="02020603050405020304" pitchFamily="18" charset="0"/>
                <a:cs typeface="Times New Roman" panose="02020603050405020304" pitchFamily="18" charset="0"/>
              </a:rPr>
              <a:t>2s</a:t>
            </a:r>
            <a:r>
              <a:rPr lang="en-GB" sz="2215" baseline="30000" dirty="0">
                <a:latin typeface="Times New Roman" panose="02020603050405020304" pitchFamily="18" charset="0"/>
                <a:cs typeface="Times New Roman" panose="02020603050405020304" pitchFamily="18" charset="0"/>
              </a:rPr>
              <a:t>2</a:t>
            </a:r>
            <a:r>
              <a:rPr lang="en-GB" sz="2215" dirty="0">
                <a:latin typeface="Times New Roman" panose="02020603050405020304" pitchFamily="18" charset="0"/>
                <a:cs typeface="Times New Roman" panose="02020603050405020304" pitchFamily="18" charset="0"/>
              </a:rPr>
              <a:t> 2p</a:t>
            </a:r>
            <a:r>
              <a:rPr lang="en-GB" sz="2215" baseline="30000" dirty="0">
                <a:latin typeface="Times New Roman" panose="02020603050405020304" pitchFamily="18" charset="0"/>
                <a:cs typeface="Times New Roman" panose="02020603050405020304" pitchFamily="18" charset="0"/>
              </a:rPr>
              <a:t>2</a:t>
            </a:r>
          </a:p>
          <a:p>
            <a:pPr>
              <a:defRPr/>
            </a:pPr>
            <a:r>
              <a:rPr lang="en-GB" sz="2215" dirty="0">
                <a:latin typeface="Times New Roman" panose="02020603050405020304" pitchFamily="18" charset="0"/>
                <a:cs typeface="Times New Roman" panose="02020603050405020304" pitchFamily="18" charset="0"/>
              </a:rPr>
              <a:t>i.e. 4 electrons in the valence shell.</a:t>
            </a:r>
          </a:p>
        </p:txBody>
      </p:sp>
      <p:sp>
        <p:nvSpPr>
          <p:cNvPr id="65" name="TextBox 64"/>
          <p:cNvSpPr txBox="1"/>
          <p:nvPr/>
        </p:nvSpPr>
        <p:spPr>
          <a:xfrm>
            <a:off x="5764214" y="2309813"/>
            <a:ext cx="4319587" cy="774700"/>
          </a:xfrm>
          <a:prstGeom prst="rect">
            <a:avLst/>
          </a:prstGeom>
          <a:noFill/>
        </p:spPr>
        <p:txBody>
          <a:bodyPr>
            <a:spAutoFit/>
          </a:bodyPr>
          <a:lstStyle/>
          <a:p>
            <a:pPr>
              <a:defRPr/>
            </a:pPr>
            <a:r>
              <a:rPr lang="en-GB" sz="2215" dirty="0">
                <a:latin typeface="Times New Roman" panose="02020603050405020304" pitchFamily="18" charset="0"/>
                <a:cs typeface="Times New Roman" panose="02020603050405020304" pitchFamily="18" charset="0"/>
              </a:rPr>
              <a:t>3 of these electrons form </a:t>
            </a:r>
            <a:r>
              <a:rPr lang="en-GB" sz="2215" u="sng" dirty="0">
                <a:latin typeface="Symbol" panose="05050102010706020507" pitchFamily="18" charset="2"/>
                <a:cs typeface="Times New Roman" panose="02020603050405020304" pitchFamily="18" charset="0"/>
              </a:rPr>
              <a:t>s</a:t>
            </a:r>
            <a:r>
              <a:rPr lang="en-GB" sz="2215" u="sng" dirty="0">
                <a:latin typeface="Times New Roman" panose="02020603050405020304" pitchFamily="18" charset="0"/>
                <a:cs typeface="Times New Roman" panose="02020603050405020304" pitchFamily="18" charset="0"/>
              </a:rPr>
              <a:t> bonds</a:t>
            </a:r>
            <a:r>
              <a:rPr lang="en-GB" sz="2215" dirty="0">
                <a:latin typeface="Times New Roman" panose="02020603050405020304" pitchFamily="18" charset="0"/>
                <a:cs typeface="Times New Roman" panose="02020603050405020304" pitchFamily="18" charset="0"/>
              </a:rPr>
              <a:t> to two carbons and one hydrogen.</a:t>
            </a:r>
          </a:p>
        </p:txBody>
      </p:sp>
      <p:pic>
        <p:nvPicPr>
          <p:cNvPr id="6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5151" y="3960814"/>
            <a:ext cx="1439863" cy="1538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7" name="Oval 66"/>
          <p:cNvSpPr>
            <a:spLocks noChangeAspect="1"/>
          </p:cNvSpPr>
          <p:nvPr/>
        </p:nvSpPr>
        <p:spPr>
          <a:xfrm>
            <a:off x="3413126" y="4332288"/>
            <a:ext cx="792163" cy="730250"/>
          </a:xfrm>
          <a:prstGeom prst="ellipse">
            <a:avLst/>
          </a:prstGeom>
          <a:noFill/>
          <a:ln w="73025">
            <a:solidFill>
              <a:schemeClr val="accent1">
                <a:shade val="50000"/>
                <a:alpha val="21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8" name="TextBox 67"/>
          <p:cNvSpPr txBox="1"/>
          <p:nvPr/>
        </p:nvSpPr>
        <p:spPr>
          <a:xfrm>
            <a:off x="5764214" y="4225926"/>
            <a:ext cx="4319587" cy="1116013"/>
          </a:xfrm>
          <a:prstGeom prst="rect">
            <a:avLst/>
          </a:prstGeom>
          <a:noFill/>
        </p:spPr>
        <p:txBody>
          <a:bodyPr>
            <a:spAutoFit/>
          </a:bodyPr>
          <a:lstStyle/>
          <a:p>
            <a:pPr>
              <a:defRPr/>
            </a:pPr>
            <a:r>
              <a:rPr lang="en-GB" sz="2215" dirty="0">
                <a:latin typeface="Times New Roman" panose="02020603050405020304" pitchFamily="18" charset="0"/>
                <a:cs typeface="Times New Roman" panose="02020603050405020304" pitchFamily="18" charset="0"/>
              </a:rPr>
              <a:t>The “spare electrons” are in orbitals above and below the plane of the molecule forming </a:t>
            </a:r>
            <a:r>
              <a:rPr lang="en-GB" sz="2215" u="sng" dirty="0">
                <a:latin typeface="Symbol" panose="05050102010706020507" pitchFamily="18" charset="2"/>
                <a:cs typeface="Times New Roman" panose="02020603050405020304" pitchFamily="18" charset="0"/>
              </a:rPr>
              <a:t>p</a:t>
            </a:r>
            <a:r>
              <a:rPr lang="en-GB" sz="2215" u="sng" dirty="0">
                <a:latin typeface="Times New Roman" panose="02020603050405020304" pitchFamily="18" charset="0"/>
                <a:cs typeface="Times New Roman" panose="02020603050405020304" pitchFamily="18" charset="0"/>
              </a:rPr>
              <a:t> bonds</a:t>
            </a:r>
            <a:r>
              <a:rPr lang="en-GB" sz="2215" dirty="0">
                <a:latin typeface="Times New Roman" panose="02020603050405020304" pitchFamily="18" charset="0"/>
                <a:cs typeface="Times New Roman" panose="02020603050405020304" pitchFamily="18" charset="0"/>
              </a:rPr>
              <a:t>.</a:t>
            </a:r>
          </a:p>
        </p:txBody>
      </p:sp>
      <p:sp>
        <p:nvSpPr>
          <p:cNvPr id="10" name="TextBox 9"/>
          <p:cNvSpPr txBox="1"/>
          <p:nvPr/>
        </p:nvSpPr>
        <p:spPr>
          <a:xfrm>
            <a:off x="2396848" y="2965451"/>
            <a:ext cx="1173719" cy="646331"/>
          </a:xfrm>
          <a:prstGeom prst="rect">
            <a:avLst/>
          </a:prstGeom>
          <a:noFill/>
        </p:spPr>
        <p:txBody>
          <a:bodyPr wrap="none">
            <a:spAutoFit/>
          </a:bodyPr>
          <a:lstStyle/>
          <a:p>
            <a:pPr algn="ctr">
              <a:defRPr/>
            </a:pPr>
            <a:r>
              <a:rPr lang="en-GB" dirty="0">
                <a:latin typeface="+mj-lt"/>
                <a:cs typeface="Times New Roman" panose="02020603050405020304" pitchFamily="18" charset="0"/>
              </a:rPr>
              <a:t>benzene</a:t>
            </a:r>
          </a:p>
          <a:p>
            <a:pPr algn="ctr">
              <a:defRPr/>
            </a:pPr>
            <a:r>
              <a:rPr lang="en-GB" dirty="0">
                <a:latin typeface="+mj-lt"/>
                <a:cs typeface="Times New Roman" panose="02020603050405020304" pitchFamily="18" charset="0"/>
              </a:rPr>
              <a:t>C</a:t>
            </a:r>
            <a:r>
              <a:rPr lang="en-GB" baseline="-25000" dirty="0">
                <a:latin typeface="+mj-lt"/>
                <a:cs typeface="Times New Roman" panose="02020603050405020304" pitchFamily="18" charset="0"/>
              </a:rPr>
              <a:t>6</a:t>
            </a:r>
            <a:r>
              <a:rPr lang="en-GB" dirty="0">
                <a:latin typeface="+mj-lt"/>
                <a:cs typeface="Times New Roman" panose="02020603050405020304" pitchFamily="18" charset="0"/>
              </a:rPr>
              <a:t>H</a:t>
            </a:r>
            <a:r>
              <a:rPr lang="en-GB" baseline="-25000" dirty="0">
                <a:latin typeface="+mj-lt"/>
                <a:cs typeface="Times New Roman" panose="02020603050405020304" pitchFamily="18" charset="0"/>
              </a:rPr>
              <a:t>6</a:t>
            </a:r>
          </a:p>
        </p:txBody>
      </p:sp>
    </p:spTree>
    <p:extLst>
      <p:ext uri="{BB962C8B-B14F-4D97-AF65-F5344CB8AC3E}">
        <p14:creationId xmlns:p14="http://schemas.microsoft.com/office/powerpoint/2010/main" val="38087044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6"/>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7" grpId="0" animBg="1"/>
      <p:bldP spid="6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524000" y="0"/>
            <a:ext cx="0" cy="0"/>
          </a:xfrm>
        </p:spPr>
        <p:txBody>
          <a:bodyPr/>
          <a:lstStyle/>
          <a:p>
            <a:pPr>
              <a:defRPr/>
            </a:pPr>
            <a:fld id="{AE6E9A50-DA3D-4AA7-92E8-175EEA3EC6FE}" type="slidenum">
              <a:rPr lang="en-GB" sz="1477" b="1">
                <a:solidFill>
                  <a:schemeClr val="tx1"/>
                </a:solidFill>
              </a:rPr>
              <a:pPr>
                <a:defRPr/>
              </a:pPr>
              <a:t>41</a:t>
            </a:fld>
            <a:endParaRPr lang="en-GB" sz="1477" b="1" dirty="0">
              <a:solidFill>
                <a:schemeClr val="tx1"/>
              </a:solidFill>
            </a:endParaRPr>
          </a:p>
        </p:txBody>
      </p:sp>
      <p:sp>
        <p:nvSpPr>
          <p:cNvPr id="7" name="Title 1"/>
          <p:cNvSpPr>
            <a:spLocks noGrp="1"/>
          </p:cNvSpPr>
          <p:nvPr>
            <p:ph type="title"/>
          </p:nvPr>
        </p:nvSpPr>
        <p:spPr>
          <a:xfrm>
            <a:off x="1981200" y="504826"/>
            <a:ext cx="8229600" cy="796925"/>
          </a:xfrm>
        </p:spPr>
        <p:txBody>
          <a:bodyPr>
            <a:noAutofit/>
          </a:bodyPr>
          <a:lstStyle/>
          <a:p>
            <a:pPr>
              <a:defRPr/>
            </a:pPr>
            <a:r>
              <a:rPr lang="en-GB" sz="3323" dirty="0"/>
              <a:t>Aromatic Hydrocarbon Structures</a:t>
            </a:r>
          </a:p>
        </p:txBody>
      </p:sp>
      <p:sp>
        <p:nvSpPr>
          <p:cNvPr id="11" name="TextBox 10"/>
          <p:cNvSpPr txBox="1"/>
          <p:nvPr/>
        </p:nvSpPr>
        <p:spPr>
          <a:xfrm>
            <a:off x="1224839" y="2786064"/>
            <a:ext cx="4588115" cy="376385"/>
          </a:xfrm>
          <a:prstGeom prst="rect">
            <a:avLst/>
          </a:prstGeom>
          <a:noFill/>
        </p:spPr>
        <p:txBody>
          <a:bodyPr wrap="none">
            <a:spAutoFit/>
          </a:bodyPr>
          <a:lstStyle/>
          <a:p>
            <a:pPr>
              <a:defRPr/>
            </a:pPr>
            <a:r>
              <a:rPr lang="en-GB" sz="1846" dirty="0">
                <a:latin typeface="+mj-lt"/>
                <a:cs typeface="Times New Roman" panose="02020603050405020304" pitchFamily="18" charset="0"/>
              </a:rPr>
              <a:t>benzene, C</a:t>
            </a:r>
            <a:r>
              <a:rPr lang="en-GB" sz="1846" baseline="-25000" dirty="0">
                <a:latin typeface="+mj-lt"/>
                <a:cs typeface="Times New Roman" panose="02020603050405020304" pitchFamily="18" charset="0"/>
              </a:rPr>
              <a:t>6</a:t>
            </a:r>
            <a:r>
              <a:rPr lang="en-GB" sz="1846" dirty="0">
                <a:latin typeface="+mj-lt"/>
                <a:cs typeface="Times New Roman" panose="02020603050405020304" pitchFamily="18" charset="0"/>
              </a:rPr>
              <a:t>H</a:t>
            </a:r>
            <a:r>
              <a:rPr lang="en-GB" sz="1846" baseline="-25000" dirty="0">
                <a:latin typeface="+mj-lt"/>
                <a:cs typeface="Times New Roman" panose="02020603050405020304" pitchFamily="18" charset="0"/>
              </a:rPr>
              <a:t>6</a:t>
            </a:r>
            <a:r>
              <a:rPr lang="en-GB" sz="1846" dirty="0">
                <a:latin typeface="+mj-lt"/>
                <a:cs typeface="Times New Roman" panose="02020603050405020304" pitchFamily="18" charset="0"/>
              </a:rPr>
              <a:t>; </a:t>
            </a:r>
            <a:r>
              <a:rPr lang="en-GB" sz="1846" dirty="0" err="1">
                <a:latin typeface="+mj-lt"/>
                <a:cs typeface="Times New Roman" panose="02020603050405020304" pitchFamily="18" charset="0"/>
              </a:rPr>
              <a:t>m.p</a:t>
            </a:r>
            <a:r>
              <a:rPr lang="en-GB" sz="1846" dirty="0">
                <a:latin typeface="+mj-lt"/>
                <a:cs typeface="Times New Roman" panose="02020603050405020304" pitchFamily="18" charset="0"/>
              </a:rPr>
              <a:t>. 5.6°C  </a:t>
            </a:r>
            <a:r>
              <a:rPr lang="en-GB" sz="1846" dirty="0" err="1">
                <a:latin typeface="+mj-lt"/>
                <a:cs typeface="Times New Roman" panose="02020603050405020304" pitchFamily="18" charset="0"/>
              </a:rPr>
              <a:t>b.p</a:t>
            </a:r>
            <a:r>
              <a:rPr lang="en-GB" sz="1846" dirty="0">
                <a:latin typeface="+mj-lt"/>
                <a:cs typeface="Times New Roman" panose="02020603050405020304" pitchFamily="18" charset="0"/>
              </a:rPr>
              <a:t>. 80.1°C</a:t>
            </a:r>
          </a:p>
        </p:txBody>
      </p:sp>
      <p:sp>
        <p:nvSpPr>
          <p:cNvPr id="13" name="TextBox 12"/>
          <p:cNvSpPr txBox="1"/>
          <p:nvPr/>
        </p:nvSpPr>
        <p:spPr>
          <a:xfrm>
            <a:off x="7117222" y="2891484"/>
            <a:ext cx="4796506" cy="376385"/>
          </a:xfrm>
          <a:prstGeom prst="rect">
            <a:avLst/>
          </a:prstGeom>
          <a:noFill/>
        </p:spPr>
        <p:txBody>
          <a:bodyPr wrap="none">
            <a:spAutoFit/>
          </a:bodyPr>
          <a:lstStyle/>
          <a:p>
            <a:pPr>
              <a:defRPr/>
            </a:pPr>
            <a:r>
              <a:rPr lang="en-GB" sz="1846" dirty="0">
                <a:latin typeface="+mj-lt"/>
                <a:cs typeface="Times New Roman" panose="02020603050405020304" pitchFamily="18" charset="0"/>
              </a:rPr>
              <a:t>toluene, C</a:t>
            </a:r>
            <a:r>
              <a:rPr lang="en-GB" sz="1846" baseline="-25000" dirty="0">
                <a:latin typeface="+mj-lt"/>
                <a:cs typeface="Times New Roman" panose="02020603050405020304" pitchFamily="18" charset="0"/>
              </a:rPr>
              <a:t>7</a:t>
            </a:r>
            <a:r>
              <a:rPr lang="en-GB" sz="1846" dirty="0">
                <a:latin typeface="+mj-lt"/>
                <a:cs typeface="Times New Roman" panose="02020603050405020304" pitchFamily="18" charset="0"/>
              </a:rPr>
              <a:t>H</a:t>
            </a:r>
            <a:r>
              <a:rPr lang="en-GB" sz="1846" baseline="-25000" dirty="0">
                <a:latin typeface="+mj-lt"/>
                <a:cs typeface="Times New Roman" panose="02020603050405020304" pitchFamily="18" charset="0"/>
              </a:rPr>
              <a:t>8</a:t>
            </a:r>
            <a:r>
              <a:rPr lang="en-GB" sz="1846" dirty="0">
                <a:latin typeface="+mj-lt"/>
                <a:cs typeface="Times New Roman" panose="02020603050405020304" pitchFamily="18" charset="0"/>
              </a:rPr>
              <a:t>; </a:t>
            </a:r>
            <a:r>
              <a:rPr lang="en-GB" sz="1846" dirty="0" err="1">
                <a:latin typeface="+mj-lt"/>
                <a:cs typeface="Times New Roman" panose="02020603050405020304" pitchFamily="18" charset="0"/>
              </a:rPr>
              <a:t>m.p</a:t>
            </a:r>
            <a:r>
              <a:rPr lang="en-GB" sz="1846" dirty="0">
                <a:latin typeface="+mj-lt"/>
                <a:cs typeface="Times New Roman" panose="02020603050405020304" pitchFamily="18" charset="0"/>
              </a:rPr>
              <a:t>. -95.0°C  </a:t>
            </a:r>
            <a:r>
              <a:rPr lang="en-GB" sz="1846" dirty="0" err="1">
                <a:latin typeface="+mj-lt"/>
                <a:cs typeface="Times New Roman" panose="02020603050405020304" pitchFamily="18" charset="0"/>
              </a:rPr>
              <a:t>b.p</a:t>
            </a:r>
            <a:r>
              <a:rPr lang="en-GB" sz="1846" dirty="0">
                <a:latin typeface="+mj-lt"/>
                <a:cs typeface="Times New Roman" panose="02020603050405020304" pitchFamily="18" charset="0"/>
              </a:rPr>
              <a:t>. 110.6°C</a:t>
            </a:r>
          </a:p>
        </p:txBody>
      </p:sp>
      <p:sp>
        <p:nvSpPr>
          <p:cNvPr id="15" name="TextBox 14"/>
          <p:cNvSpPr txBox="1"/>
          <p:nvPr/>
        </p:nvSpPr>
        <p:spPr>
          <a:xfrm>
            <a:off x="905041" y="4554538"/>
            <a:ext cx="5227713" cy="376385"/>
          </a:xfrm>
          <a:prstGeom prst="rect">
            <a:avLst/>
          </a:prstGeom>
          <a:noFill/>
        </p:spPr>
        <p:txBody>
          <a:bodyPr wrap="none">
            <a:spAutoFit/>
          </a:bodyPr>
          <a:lstStyle/>
          <a:p>
            <a:pPr>
              <a:defRPr/>
            </a:pPr>
            <a:r>
              <a:rPr lang="en-GB" sz="1846" dirty="0">
                <a:latin typeface="+mj-lt"/>
                <a:cs typeface="Times New Roman" panose="02020603050405020304" pitchFamily="18" charset="0"/>
              </a:rPr>
              <a:t>naphthalene, C</a:t>
            </a:r>
            <a:r>
              <a:rPr lang="en-GB" sz="1846" baseline="-25000" dirty="0">
                <a:latin typeface="+mj-lt"/>
                <a:cs typeface="Times New Roman" panose="02020603050405020304" pitchFamily="18" charset="0"/>
              </a:rPr>
              <a:t>10</a:t>
            </a:r>
            <a:r>
              <a:rPr lang="en-GB" sz="1846" dirty="0">
                <a:latin typeface="+mj-lt"/>
                <a:cs typeface="Times New Roman" panose="02020603050405020304" pitchFamily="18" charset="0"/>
              </a:rPr>
              <a:t>H</a:t>
            </a:r>
            <a:r>
              <a:rPr lang="en-GB" sz="1846" baseline="-25000" dirty="0">
                <a:latin typeface="+mj-lt"/>
                <a:cs typeface="Times New Roman" panose="02020603050405020304" pitchFamily="18" charset="0"/>
              </a:rPr>
              <a:t>8</a:t>
            </a:r>
            <a:r>
              <a:rPr lang="en-GB" sz="1846" dirty="0">
                <a:latin typeface="+mj-lt"/>
                <a:cs typeface="Times New Roman" panose="02020603050405020304" pitchFamily="18" charset="0"/>
              </a:rPr>
              <a:t>; </a:t>
            </a:r>
            <a:r>
              <a:rPr lang="en-GB" sz="1846" dirty="0" err="1">
                <a:latin typeface="+mj-lt"/>
                <a:cs typeface="Times New Roman" panose="02020603050405020304" pitchFamily="18" charset="0"/>
              </a:rPr>
              <a:t>m.p</a:t>
            </a:r>
            <a:r>
              <a:rPr lang="en-GB" sz="1846" dirty="0">
                <a:latin typeface="+mj-lt"/>
                <a:cs typeface="Times New Roman" panose="02020603050405020304" pitchFamily="18" charset="0"/>
              </a:rPr>
              <a:t>. 80.3°C  </a:t>
            </a:r>
            <a:r>
              <a:rPr lang="en-GB" sz="1846" dirty="0" err="1">
                <a:latin typeface="+mj-lt"/>
                <a:cs typeface="Times New Roman" panose="02020603050405020304" pitchFamily="18" charset="0"/>
              </a:rPr>
              <a:t>b.p</a:t>
            </a:r>
            <a:r>
              <a:rPr lang="en-GB" sz="1846" dirty="0">
                <a:latin typeface="+mj-lt"/>
                <a:cs typeface="Times New Roman" panose="02020603050405020304" pitchFamily="18" charset="0"/>
              </a:rPr>
              <a:t>. 218°C</a:t>
            </a:r>
          </a:p>
        </p:txBody>
      </p:sp>
      <p:sp>
        <p:nvSpPr>
          <p:cNvPr id="18" name="TextBox 17"/>
          <p:cNvSpPr txBox="1"/>
          <p:nvPr/>
        </p:nvSpPr>
        <p:spPr>
          <a:xfrm>
            <a:off x="6784975" y="4587876"/>
            <a:ext cx="5120312" cy="376385"/>
          </a:xfrm>
          <a:prstGeom prst="rect">
            <a:avLst/>
          </a:prstGeom>
          <a:noFill/>
        </p:spPr>
        <p:txBody>
          <a:bodyPr wrap="none">
            <a:spAutoFit/>
          </a:bodyPr>
          <a:lstStyle/>
          <a:p>
            <a:pPr>
              <a:defRPr/>
            </a:pPr>
            <a:r>
              <a:rPr lang="en-GB" sz="1846" dirty="0">
                <a:latin typeface="+mj-lt"/>
                <a:cs typeface="Times New Roman" panose="02020603050405020304" pitchFamily="18" charset="0"/>
              </a:rPr>
              <a:t>anthracene, C</a:t>
            </a:r>
            <a:r>
              <a:rPr lang="en-GB" sz="1846" baseline="-25000" dirty="0">
                <a:latin typeface="+mj-lt"/>
                <a:cs typeface="Times New Roman" panose="02020603050405020304" pitchFamily="18" charset="0"/>
              </a:rPr>
              <a:t>14</a:t>
            </a:r>
            <a:r>
              <a:rPr lang="en-GB" sz="1846" dirty="0">
                <a:latin typeface="+mj-lt"/>
                <a:cs typeface="Times New Roman" panose="02020603050405020304" pitchFamily="18" charset="0"/>
              </a:rPr>
              <a:t>H</a:t>
            </a:r>
            <a:r>
              <a:rPr lang="en-GB" sz="1846" baseline="-25000" dirty="0">
                <a:latin typeface="+mj-lt"/>
                <a:cs typeface="Times New Roman" panose="02020603050405020304" pitchFamily="18" charset="0"/>
              </a:rPr>
              <a:t>10</a:t>
            </a:r>
            <a:r>
              <a:rPr lang="en-GB" sz="1846" dirty="0">
                <a:latin typeface="+mj-lt"/>
                <a:cs typeface="Times New Roman" panose="02020603050405020304" pitchFamily="18" charset="0"/>
              </a:rPr>
              <a:t>; </a:t>
            </a:r>
            <a:r>
              <a:rPr lang="en-GB" sz="1846" dirty="0" err="1">
                <a:latin typeface="+mj-lt"/>
                <a:cs typeface="Times New Roman" panose="02020603050405020304" pitchFamily="18" charset="0"/>
              </a:rPr>
              <a:t>m.p</a:t>
            </a:r>
            <a:r>
              <a:rPr lang="en-GB" sz="1846" dirty="0">
                <a:latin typeface="+mj-lt"/>
                <a:cs typeface="Times New Roman" panose="02020603050405020304" pitchFamily="18" charset="0"/>
              </a:rPr>
              <a:t>. 216°C  </a:t>
            </a:r>
            <a:r>
              <a:rPr lang="en-GB" sz="1846" dirty="0" err="1">
                <a:latin typeface="+mj-lt"/>
                <a:cs typeface="Times New Roman" panose="02020603050405020304" pitchFamily="18" charset="0"/>
              </a:rPr>
              <a:t>b.p</a:t>
            </a:r>
            <a:r>
              <a:rPr lang="en-GB" sz="1846" dirty="0">
                <a:latin typeface="+mj-lt"/>
                <a:cs typeface="Times New Roman" panose="02020603050405020304" pitchFamily="18" charset="0"/>
              </a:rPr>
              <a:t>. 354°C</a:t>
            </a:r>
          </a:p>
        </p:txBody>
      </p:sp>
      <p:sp>
        <p:nvSpPr>
          <p:cNvPr id="20" name="TextBox 19"/>
          <p:cNvSpPr txBox="1"/>
          <p:nvPr/>
        </p:nvSpPr>
        <p:spPr>
          <a:xfrm>
            <a:off x="1117438" y="6205539"/>
            <a:ext cx="4695516" cy="376385"/>
          </a:xfrm>
          <a:prstGeom prst="rect">
            <a:avLst/>
          </a:prstGeom>
          <a:noFill/>
        </p:spPr>
        <p:txBody>
          <a:bodyPr wrap="none">
            <a:spAutoFit/>
          </a:bodyPr>
          <a:lstStyle/>
          <a:p>
            <a:pPr>
              <a:defRPr/>
            </a:pPr>
            <a:r>
              <a:rPr lang="en-GB" sz="1846" dirty="0" err="1">
                <a:latin typeface="+mj-lt"/>
                <a:cs typeface="Times New Roman" panose="02020603050405020304" pitchFamily="18" charset="0"/>
              </a:rPr>
              <a:t>fluorene</a:t>
            </a:r>
            <a:r>
              <a:rPr lang="en-GB" sz="1846" dirty="0">
                <a:latin typeface="+mj-lt"/>
                <a:cs typeface="Times New Roman" panose="02020603050405020304" pitchFamily="18" charset="0"/>
              </a:rPr>
              <a:t>, C</a:t>
            </a:r>
            <a:r>
              <a:rPr lang="en-GB" sz="1846" baseline="-25000" dirty="0">
                <a:latin typeface="+mj-lt"/>
                <a:cs typeface="Times New Roman" panose="02020603050405020304" pitchFamily="18" charset="0"/>
              </a:rPr>
              <a:t>13</a:t>
            </a:r>
            <a:r>
              <a:rPr lang="en-GB" sz="1846" dirty="0">
                <a:latin typeface="+mj-lt"/>
                <a:cs typeface="Times New Roman" panose="02020603050405020304" pitchFamily="18" charset="0"/>
              </a:rPr>
              <a:t>H</a:t>
            </a:r>
            <a:r>
              <a:rPr lang="en-GB" sz="1846" baseline="-25000" dirty="0">
                <a:latin typeface="+mj-lt"/>
                <a:cs typeface="Times New Roman" panose="02020603050405020304" pitchFamily="18" charset="0"/>
              </a:rPr>
              <a:t>10</a:t>
            </a:r>
            <a:r>
              <a:rPr lang="en-GB" sz="1846" dirty="0">
                <a:latin typeface="+mj-lt"/>
                <a:cs typeface="Times New Roman" panose="02020603050405020304" pitchFamily="18" charset="0"/>
              </a:rPr>
              <a:t>; </a:t>
            </a:r>
            <a:r>
              <a:rPr lang="en-GB" sz="1846" dirty="0" err="1">
                <a:latin typeface="+mj-lt"/>
                <a:cs typeface="Times New Roman" panose="02020603050405020304" pitchFamily="18" charset="0"/>
              </a:rPr>
              <a:t>m.p</a:t>
            </a:r>
            <a:r>
              <a:rPr lang="en-GB" sz="1846" dirty="0">
                <a:latin typeface="+mj-lt"/>
                <a:cs typeface="Times New Roman" panose="02020603050405020304" pitchFamily="18" charset="0"/>
              </a:rPr>
              <a:t>. 114°C  </a:t>
            </a:r>
            <a:r>
              <a:rPr lang="en-GB" sz="1846" dirty="0" err="1">
                <a:latin typeface="+mj-lt"/>
                <a:cs typeface="Times New Roman" panose="02020603050405020304" pitchFamily="18" charset="0"/>
              </a:rPr>
              <a:t>b.p</a:t>
            </a:r>
            <a:r>
              <a:rPr lang="en-GB" sz="1846" dirty="0">
                <a:latin typeface="+mj-lt"/>
                <a:cs typeface="Times New Roman" panose="02020603050405020304" pitchFamily="18" charset="0"/>
              </a:rPr>
              <a:t>. 295°C</a:t>
            </a:r>
          </a:p>
        </p:txBody>
      </p:sp>
      <p:pic>
        <p:nvPicPr>
          <p:cNvPr id="151562"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92400" y="1230314"/>
            <a:ext cx="1601788" cy="143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1563"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14893" y="1259534"/>
            <a:ext cx="1260475" cy="151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1564" name="Picture 4"/>
          <p:cNvPicPr>
            <a:picLocks noChangeAspect="1"/>
          </p:cNvPicPr>
          <p:nvPr/>
        </p:nvPicPr>
        <p:blipFill>
          <a:blip r:embed="rId4">
            <a:extLst>
              <a:ext uri="{28A0092B-C50C-407E-A947-70E740481C1C}">
                <a14:useLocalDpi xmlns:a14="http://schemas.microsoft.com/office/drawing/2010/main" val="0"/>
              </a:ext>
            </a:extLst>
          </a:blip>
          <a:srcRect l="18500" t="17799" r="9050" b="6601"/>
          <a:stretch>
            <a:fillRect/>
          </a:stretch>
        </p:blipFill>
        <p:spPr bwMode="auto">
          <a:xfrm>
            <a:off x="2732088" y="3213100"/>
            <a:ext cx="1712912"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1565" name="Picture 8"/>
          <p:cNvPicPr>
            <a:picLocks noChangeAspect="1"/>
          </p:cNvPicPr>
          <p:nvPr/>
        </p:nvPicPr>
        <p:blipFill>
          <a:blip r:embed="rId5">
            <a:extLst>
              <a:ext uri="{28A0092B-C50C-407E-A947-70E740481C1C}">
                <a14:useLocalDpi xmlns:a14="http://schemas.microsoft.com/office/drawing/2010/main" val="0"/>
              </a:ext>
            </a:extLst>
          </a:blip>
          <a:srcRect l="7475" t="18500" r="5113" b="12201"/>
          <a:stretch>
            <a:fillRect/>
          </a:stretch>
        </p:blipFill>
        <p:spPr bwMode="auto">
          <a:xfrm>
            <a:off x="8543925" y="3350022"/>
            <a:ext cx="19431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1566" name="Picture 15"/>
          <p:cNvPicPr>
            <a:picLocks noChangeAspect="1"/>
          </p:cNvPicPr>
          <p:nvPr/>
        </p:nvPicPr>
        <p:blipFill>
          <a:blip r:embed="rId6">
            <a:extLst>
              <a:ext uri="{28A0092B-C50C-407E-A947-70E740481C1C}">
                <a14:useLocalDpi xmlns:a14="http://schemas.microsoft.com/office/drawing/2010/main" val="0"/>
              </a:ext>
            </a:extLst>
          </a:blip>
          <a:srcRect l="15350" t="18500" r="24013" b="30051"/>
          <a:stretch>
            <a:fillRect/>
          </a:stretch>
        </p:blipFill>
        <p:spPr bwMode="auto">
          <a:xfrm>
            <a:off x="2616200" y="4981576"/>
            <a:ext cx="192405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4822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P spid="18" grpId="0"/>
      <p:bldP spid="20"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Text Box 2"/>
          <p:cNvSpPr txBox="1">
            <a:spLocks noChangeArrowheads="1"/>
          </p:cNvSpPr>
          <p:nvPr/>
        </p:nvSpPr>
        <p:spPr bwMode="auto">
          <a:xfrm>
            <a:off x="1873250" y="889001"/>
            <a:ext cx="3683000" cy="3968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Average Bond Energy (KJ/mol)</a:t>
            </a:r>
          </a:p>
        </p:txBody>
      </p:sp>
      <p:sp>
        <p:nvSpPr>
          <p:cNvPr id="153603" name="Text Box 3"/>
          <p:cNvSpPr txBox="1">
            <a:spLocks noChangeArrowheads="1"/>
          </p:cNvSpPr>
          <p:nvPr/>
        </p:nvSpPr>
        <p:spPr bwMode="auto">
          <a:xfrm>
            <a:off x="1744663" y="76200"/>
            <a:ext cx="3492500" cy="4889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600"/>
              <a:t>Typical Bond Energies</a:t>
            </a:r>
          </a:p>
        </p:txBody>
      </p:sp>
      <p:grpSp>
        <p:nvGrpSpPr>
          <p:cNvPr id="761860" name="Group 4"/>
          <p:cNvGrpSpPr>
            <a:grpSpLocks/>
          </p:cNvGrpSpPr>
          <p:nvPr/>
        </p:nvGrpSpPr>
        <p:grpSpPr bwMode="auto">
          <a:xfrm>
            <a:off x="1741489" y="1506538"/>
            <a:ext cx="8562975" cy="3603624"/>
            <a:chOff x="137" y="949"/>
            <a:chExt cx="5394" cy="2270"/>
          </a:xfrm>
        </p:grpSpPr>
        <p:sp>
          <p:nvSpPr>
            <p:cNvPr id="153611" name="Text Box 5"/>
            <p:cNvSpPr txBox="1">
              <a:spLocks noChangeArrowheads="1"/>
            </p:cNvSpPr>
            <p:nvPr/>
          </p:nvSpPr>
          <p:spPr bwMode="auto">
            <a:xfrm>
              <a:off x="137" y="1222"/>
              <a:ext cx="2913" cy="199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  </a:t>
              </a:r>
              <a:r>
                <a:rPr lang="en-GB" altLang="en-US" sz="2000" b="1">
                  <a:solidFill>
                    <a:schemeClr val="accent2"/>
                  </a:solidFill>
                </a:rPr>
                <a:t>H	  C	  N	  O	  F	   P	  S	 Cl	 Br</a:t>
              </a:r>
            </a:p>
            <a:p>
              <a:r>
                <a:rPr lang="en-GB" altLang="en-US" sz="2000" b="1"/>
                <a:t>436	415	390	464	569	320	340	432	370	</a:t>
              </a:r>
              <a:r>
                <a:rPr lang="en-GB" altLang="en-US" sz="2000" b="1">
                  <a:solidFill>
                    <a:schemeClr val="accent2"/>
                  </a:solidFill>
                </a:rPr>
                <a:t>H</a:t>
              </a:r>
            </a:p>
            <a:p>
              <a:r>
                <a:rPr lang="en-GB" altLang="en-US" sz="2000" b="1"/>
                <a:t>	345	290	350	439	265	260	330	275	</a:t>
              </a:r>
              <a:r>
                <a:rPr lang="en-GB" altLang="en-US" sz="2000" b="1">
                  <a:solidFill>
                    <a:schemeClr val="accent2"/>
                  </a:solidFill>
                </a:rPr>
                <a:t>C</a:t>
              </a:r>
            </a:p>
            <a:p>
              <a:r>
                <a:rPr lang="en-GB" altLang="en-US" sz="2000" b="1"/>
                <a:t>		160	200	270	210	-----	200	245	</a:t>
              </a:r>
              <a:r>
                <a:rPr lang="en-GB" altLang="en-US" sz="2000" b="1">
                  <a:solidFill>
                    <a:schemeClr val="accent2"/>
                  </a:solidFill>
                </a:rPr>
                <a:t>N</a:t>
              </a:r>
            </a:p>
            <a:p>
              <a:r>
                <a:rPr lang="en-GB" altLang="en-US" sz="2000" b="1"/>
                <a:t>			140	185	350	-----	205	-----	</a:t>
              </a:r>
              <a:r>
                <a:rPr lang="en-GB" altLang="en-US" sz="2000" b="1">
                  <a:solidFill>
                    <a:schemeClr val="accent2"/>
                  </a:solidFill>
                </a:rPr>
                <a:t>O</a:t>
              </a:r>
            </a:p>
            <a:p>
              <a:r>
                <a:rPr lang="en-GB" altLang="en-US" sz="2000" b="1"/>
                <a:t>				160	489	285	255	235	</a:t>
              </a:r>
              <a:r>
                <a:rPr lang="en-GB" altLang="en-US" sz="2000" b="1">
                  <a:solidFill>
                    <a:schemeClr val="accent2"/>
                  </a:solidFill>
                </a:rPr>
                <a:t>F</a:t>
              </a:r>
            </a:p>
            <a:p>
              <a:r>
                <a:rPr lang="en-GB" altLang="en-US" sz="2000" b="1"/>
                <a:t>					215	225	359	290	</a:t>
              </a:r>
              <a:r>
                <a:rPr lang="en-GB" altLang="en-US" sz="2000" b="1">
                  <a:solidFill>
                    <a:schemeClr val="accent2"/>
                  </a:solidFill>
                </a:rPr>
                <a:t>P</a:t>
              </a:r>
            </a:p>
            <a:p>
              <a:r>
                <a:rPr lang="en-GB" altLang="en-US" sz="2000" b="1"/>
                <a:t>						215	330	270	</a:t>
              </a:r>
              <a:r>
                <a:rPr lang="en-GB" altLang="en-US" sz="2000" b="1">
                  <a:solidFill>
                    <a:schemeClr val="accent2"/>
                  </a:solidFill>
                </a:rPr>
                <a:t>S</a:t>
              </a:r>
            </a:p>
            <a:p>
              <a:r>
                <a:rPr lang="en-GB" altLang="en-US" sz="2000" b="1"/>
                <a:t>							243	320	</a:t>
              </a:r>
              <a:r>
                <a:rPr lang="en-GB" altLang="en-US" sz="2000" b="1">
                  <a:solidFill>
                    <a:schemeClr val="accent2"/>
                  </a:solidFill>
                </a:rPr>
                <a:t>Cl</a:t>
              </a:r>
            </a:p>
            <a:p>
              <a:r>
                <a:rPr lang="en-GB" altLang="en-US" sz="2000" b="1"/>
                <a:t>								190	</a:t>
              </a:r>
              <a:r>
                <a:rPr lang="en-GB" altLang="en-US" sz="2000" b="1">
                  <a:solidFill>
                    <a:schemeClr val="accent2"/>
                  </a:solidFill>
                </a:rPr>
                <a:t>Br</a:t>
              </a:r>
            </a:p>
          </p:txBody>
        </p:sp>
        <p:sp>
          <p:nvSpPr>
            <p:cNvPr id="153612" name="Text Box 6"/>
            <p:cNvSpPr txBox="1">
              <a:spLocks noChangeArrowheads="1"/>
            </p:cNvSpPr>
            <p:nvPr/>
          </p:nvSpPr>
          <p:spPr bwMode="auto">
            <a:xfrm>
              <a:off x="230" y="949"/>
              <a:ext cx="5301" cy="196"/>
            </a:xfrm>
            <a:prstGeom prst="rect">
              <a:avLst/>
            </a:prstGeom>
            <a:noFill/>
            <a:ln w="6350">
              <a:solidFill>
                <a:schemeClr val="tx1"/>
              </a:solidFill>
              <a:miter lim="800000"/>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Single Bonds</a:t>
              </a:r>
            </a:p>
          </p:txBody>
        </p:sp>
      </p:grpSp>
      <p:grpSp>
        <p:nvGrpSpPr>
          <p:cNvPr id="761863" name="Group 7"/>
          <p:cNvGrpSpPr>
            <a:grpSpLocks/>
          </p:cNvGrpSpPr>
          <p:nvPr/>
        </p:nvGrpSpPr>
        <p:grpSpPr bwMode="auto">
          <a:xfrm>
            <a:off x="1909764" y="5068889"/>
            <a:ext cx="3686175" cy="1374775"/>
            <a:chOff x="243" y="3193"/>
            <a:chExt cx="2322" cy="866"/>
          </a:xfrm>
        </p:grpSpPr>
        <p:sp>
          <p:nvSpPr>
            <p:cNvPr id="153609" name="Text Box 8"/>
            <p:cNvSpPr txBox="1">
              <a:spLocks noChangeArrowheads="1"/>
            </p:cNvSpPr>
            <p:nvPr/>
          </p:nvSpPr>
          <p:spPr bwMode="auto">
            <a:xfrm>
              <a:off x="243" y="3193"/>
              <a:ext cx="2322" cy="196"/>
            </a:xfrm>
            <a:prstGeom prst="rect">
              <a:avLst/>
            </a:prstGeom>
            <a:noFill/>
            <a:ln w="6350">
              <a:solidFill>
                <a:schemeClr val="tx1"/>
              </a:solidFill>
              <a:miter lim="800000"/>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Double Bonds</a:t>
              </a:r>
            </a:p>
          </p:txBody>
        </p:sp>
        <p:sp>
          <p:nvSpPr>
            <p:cNvPr id="153610" name="Text Box 9"/>
            <p:cNvSpPr txBox="1">
              <a:spLocks noChangeArrowheads="1"/>
            </p:cNvSpPr>
            <p:nvPr/>
          </p:nvSpPr>
          <p:spPr bwMode="auto">
            <a:xfrm>
              <a:off x="337" y="3419"/>
              <a:ext cx="1549" cy="64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C-C	618	N-N	418</a:t>
              </a:r>
            </a:p>
            <a:p>
              <a:r>
                <a:rPr lang="en-GB" altLang="en-US" sz="2000"/>
                <a:t>C-N	615	C-O	741</a:t>
              </a:r>
            </a:p>
            <a:p>
              <a:r>
                <a:rPr lang="en-GB" altLang="en-US" sz="2000"/>
                <a:t>O-O	498</a:t>
              </a:r>
            </a:p>
          </p:txBody>
        </p:sp>
      </p:grpSp>
      <p:grpSp>
        <p:nvGrpSpPr>
          <p:cNvPr id="761866" name="Group 10"/>
          <p:cNvGrpSpPr>
            <a:grpSpLocks/>
          </p:cNvGrpSpPr>
          <p:nvPr/>
        </p:nvGrpSpPr>
        <p:grpSpPr bwMode="auto">
          <a:xfrm>
            <a:off x="5942014" y="5065714"/>
            <a:ext cx="3686175" cy="1425575"/>
            <a:chOff x="2783" y="3191"/>
            <a:chExt cx="2322" cy="898"/>
          </a:xfrm>
        </p:grpSpPr>
        <p:sp>
          <p:nvSpPr>
            <p:cNvPr id="153607" name="Text Box 11"/>
            <p:cNvSpPr txBox="1">
              <a:spLocks noChangeArrowheads="1"/>
            </p:cNvSpPr>
            <p:nvPr/>
          </p:nvSpPr>
          <p:spPr bwMode="auto">
            <a:xfrm>
              <a:off x="2783" y="3191"/>
              <a:ext cx="2322" cy="196"/>
            </a:xfrm>
            <a:prstGeom prst="rect">
              <a:avLst/>
            </a:prstGeom>
            <a:noFill/>
            <a:ln w="6350">
              <a:solidFill>
                <a:schemeClr val="tx1"/>
              </a:solidFill>
              <a:miter lim="800000"/>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Triple Bonds</a:t>
              </a:r>
            </a:p>
          </p:txBody>
        </p:sp>
        <p:sp>
          <p:nvSpPr>
            <p:cNvPr id="153608" name="Text Box 12"/>
            <p:cNvSpPr txBox="1">
              <a:spLocks noChangeArrowheads="1"/>
            </p:cNvSpPr>
            <p:nvPr/>
          </p:nvSpPr>
          <p:spPr bwMode="auto">
            <a:xfrm>
              <a:off x="2860" y="3449"/>
              <a:ext cx="1639" cy="64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C-C	837	N-N	946</a:t>
              </a:r>
            </a:p>
            <a:p>
              <a:r>
                <a:rPr lang="en-GB" altLang="en-US" sz="2000"/>
                <a:t>C-N	891	C-O	1080</a:t>
              </a:r>
            </a:p>
            <a:p>
              <a:endParaRPr lang="en-GB" altLang="en-US" sz="2000"/>
            </a:p>
          </p:txBody>
        </p:sp>
      </p:grpSp>
    </p:spTree>
    <p:extLst>
      <p:ext uri="{BB962C8B-B14F-4D97-AF65-F5344CB8AC3E}">
        <p14:creationId xmlns:p14="http://schemas.microsoft.com/office/powerpoint/2010/main" val="17760892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76186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76186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7618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Mole!</a:t>
            </a:r>
            <a:endParaRPr lang="en-GB" dirty="0"/>
          </a:p>
        </p:txBody>
      </p:sp>
      <p:sp>
        <p:nvSpPr>
          <p:cNvPr id="3" name="Content Placeholder 2"/>
          <p:cNvSpPr>
            <a:spLocks noGrp="1"/>
          </p:cNvSpPr>
          <p:nvPr>
            <p:ph idx="1"/>
          </p:nvPr>
        </p:nvSpPr>
        <p:spPr>
          <a:xfrm>
            <a:off x="1104293" y="1436901"/>
            <a:ext cx="8946541" cy="4195481"/>
          </a:xfrm>
        </p:spPr>
        <p:txBody>
          <a:bodyPr>
            <a:normAutofit fontScale="85000" lnSpcReduction="20000"/>
          </a:bodyPr>
          <a:lstStyle/>
          <a:p>
            <a:pPr fontAlgn="base"/>
            <a:endParaRPr lang="en-GB" dirty="0" smtClean="0"/>
          </a:p>
          <a:p>
            <a:pPr fontAlgn="base"/>
            <a:r>
              <a:rPr lang="en-GB" dirty="0" smtClean="0"/>
              <a:t>The mole allows scientists to calculate the number of elementary entities (usually atoms or molecules) in a certain mass of a given substance.</a:t>
            </a:r>
          </a:p>
          <a:p>
            <a:pPr lvl="1" fontAlgn="base"/>
            <a:r>
              <a:rPr lang="en-GB" dirty="0" smtClean="0"/>
              <a:t>If we can write a balanced equation for a reaction (See “balancing and Stoichiometry worksheets) we can use the mole to understand the mass (in kg) we need to bring together to get a complete reaction.</a:t>
            </a:r>
          </a:p>
          <a:p>
            <a:pPr lvl="1" fontAlgn="base"/>
            <a:r>
              <a:rPr lang="en-GB" dirty="0" smtClean="0"/>
              <a:t>Avogadro’s number is an absolute number: there are 6.022×10</a:t>
            </a:r>
            <a:r>
              <a:rPr lang="en-GB" baseline="30000" dirty="0" smtClean="0"/>
              <a:t>23</a:t>
            </a:r>
            <a:r>
              <a:rPr lang="en-GB" dirty="0" smtClean="0"/>
              <a:t> elementary entities in 1 mole. This can also be written as 6.022×10</a:t>
            </a:r>
            <a:r>
              <a:rPr lang="en-GB" baseline="30000" dirty="0" smtClean="0"/>
              <a:t>23 </a:t>
            </a:r>
            <a:r>
              <a:rPr lang="en-GB" dirty="0" smtClean="0"/>
              <a:t>mol</a:t>
            </a:r>
            <a:r>
              <a:rPr lang="en-GB" baseline="30000" dirty="0" smtClean="0"/>
              <a:t>-1</a:t>
            </a:r>
            <a:r>
              <a:rPr lang="en-GB" dirty="0" smtClean="0"/>
              <a:t>.</a:t>
            </a:r>
          </a:p>
          <a:p>
            <a:pPr lvl="1" fontAlgn="base"/>
            <a:r>
              <a:rPr lang="en-GB" dirty="0" smtClean="0"/>
              <a:t>The mass of one mole of a substance is equal to that substance’s molecular weight. For example, the mean molecular weight of water is 18.015 atomic mass units (</a:t>
            </a:r>
            <a:r>
              <a:rPr lang="en-GB" dirty="0" err="1" smtClean="0"/>
              <a:t>amu</a:t>
            </a:r>
            <a:r>
              <a:rPr lang="en-GB" dirty="0" smtClean="0"/>
              <a:t>), so one mole of water weight 18.015 grams.</a:t>
            </a:r>
          </a:p>
          <a:p>
            <a:pPr lvl="1" fontAlgn="base"/>
            <a:endParaRPr lang="en-GB" dirty="0" smtClean="0"/>
          </a:p>
          <a:p>
            <a:r>
              <a:rPr lang="en-GB" dirty="0" smtClean="0"/>
              <a:t>Applied to gasses……</a:t>
            </a:r>
          </a:p>
          <a:p>
            <a:pPr lvl="1"/>
            <a:r>
              <a:rPr lang="en-GB" dirty="0"/>
              <a:t>1 mole of every gas occupies the </a:t>
            </a:r>
            <a:r>
              <a:rPr lang="en-GB" b="1" dirty="0"/>
              <a:t>same volume</a:t>
            </a:r>
            <a:r>
              <a:rPr lang="en-GB" dirty="0"/>
              <a:t>, at the same temperature and pressure. The molar volume of a gas is 22.4 </a:t>
            </a:r>
            <a:r>
              <a:rPr lang="en-GB" dirty="0" smtClean="0"/>
              <a:t>litres </a:t>
            </a:r>
            <a:r>
              <a:rPr lang="en-GB" dirty="0"/>
              <a:t>at STP (standard temperature and pressure). The molar volume of gas is 24 dm3 at RTP (room temperature and pressure).</a:t>
            </a:r>
            <a:r>
              <a:rPr lang="en-GB" dirty="0" smtClean="0"/>
              <a:t/>
            </a:r>
            <a:br>
              <a:rPr lang="en-GB" dirty="0" smtClean="0"/>
            </a:br>
            <a:endParaRPr lang="en-GB" dirty="0"/>
          </a:p>
        </p:txBody>
      </p:sp>
      <p:pic>
        <p:nvPicPr>
          <p:cNvPr id="7170" name="Picture 2" descr="https://s3-us-west-2.amazonaws.com/courses-images/wp-content/uploads/sites/752/2016/09/26194145/330px-Avogadro_Amede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0834" y="3638349"/>
            <a:ext cx="1990370" cy="2895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235498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 Laws</a:t>
            </a:r>
            <a:endParaRPr lang="en-GB" dirty="0"/>
          </a:p>
        </p:txBody>
      </p:sp>
      <p:sp>
        <p:nvSpPr>
          <p:cNvPr id="3" name="Content Placeholder 2"/>
          <p:cNvSpPr>
            <a:spLocks noGrp="1"/>
          </p:cNvSpPr>
          <p:nvPr>
            <p:ph idx="1"/>
          </p:nvPr>
        </p:nvSpPr>
        <p:spPr/>
        <p:txBody>
          <a:bodyPr>
            <a:normAutofit/>
          </a:bodyPr>
          <a:lstStyle/>
          <a:p>
            <a:r>
              <a:rPr lang="en-GB" dirty="0"/>
              <a:t>The basic gas laws for a constant amount of matter…</a:t>
            </a:r>
          </a:p>
          <a:p>
            <a:pPr lvl="1"/>
            <a:r>
              <a:rPr lang="en-GB" dirty="0"/>
              <a:t>pressure-volume (constant temperature)</a:t>
            </a:r>
          </a:p>
          <a:p>
            <a:pPr lvl="2"/>
            <a:r>
              <a:rPr lang="en-GB" dirty="0"/>
              <a:t>The pressure of a gas is inversely proportional to its volume when temperature is constant.</a:t>
            </a:r>
          </a:p>
          <a:p>
            <a:pPr lvl="2"/>
            <a:r>
              <a:rPr lang="en-GB" dirty="0"/>
              <a:t>The product of pressure and volume is constant when temperature is constant.</a:t>
            </a:r>
          </a:p>
          <a:p>
            <a:pPr lvl="2"/>
            <a:r>
              <a:rPr lang="en-GB" dirty="0"/>
              <a:t>This relationship is known as Boyle's law or </a:t>
            </a:r>
            <a:r>
              <a:rPr lang="en-GB" dirty="0" err="1"/>
              <a:t>Mariotte's</a:t>
            </a:r>
            <a:r>
              <a:rPr lang="en-GB" dirty="0"/>
              <a:t> law.</a:t>
            </a:r>
          </a:p>
          <a:p>
            <a:pPr lvl="2"/>
            <a:r>
              <a:rPr lang="en-GB" dirty="0"/>
              <a:t>A constant temperature process is said to be isothermal.</a:t>
            </a:r>
          </a:p>
          <a:p>
            <a:pPr lvl="2"/>
            <a:r>
              <a:rPr lang="en-GB" dirty="0"/>
              <a:t>P ∝ </a:t>
            </a:r>
            <a:r>
              <a:rPr lang="en-GB" dirty="0" smtClean="0"/>
              <a:t>1/ V (T </a:t>
            </a:r>
            <a:r>
              <a:rPr lang="en-GB" dirty="0"/>
              <a:t>constant)</a:t>
            </a:r>
          </a:p>
          <a:p>
            <a:pPr lvl="2"/>
            <a:r>
              <a:rPr lang="en-GB" dirty="0" smtClean="0"/>
              <a:t>P</a:t>
            </a:r>
            <a:r>
              <a:rPr lang="en-GB" baseline="-25000" dirty="0" smtClean="0"/>
              <a:t>1</a:t>
            </a:r>
            <a:r>
              <a:rPr lang="en-GB" dirty="0" smtClean="0"/>
              <a:t>V</a:t>
            </a:r>
            <a:r>
              <a:rPr lang="en-GB" baseline="-25000" dirty="0" smtClean="0"/>
              <a:t>1</a:t>
            </a:r>
            <a:r>
              <a:rPr lang="en-GB" dirty="0" smtClean="0"/>
              <a:t> </a:t>
            </a:r>
            <a:r>
              <a:rPr lang="en-GB" dirty="0"/>
              <a:t>= P</a:t>
            </a:r>
            <a:r>
              <a:rPr lang="en-GB" baseline="-25000" dirty="0"/>
              <a:t>2</a:t>
            </a:r>
            <a:r>
              <a:rPr lang="en-GB" dirty="0"/>
              <a:t>V</a:t>
            </a:r>
            <a:r>
              <a:rPr lang="en-GB" baseline="-25000" dirty="0"/>
              <a:t>2</a:t>
            </a:r>
            <a:r>
              <a:rPr lang="en-GB" dirty="0"/>
              <a:t> = constant</a:t>
            </a:r>
          </a:p>
        </p:txBody>
      </p:sp>
    </p:spTree>
    <p:extLst>
      <p:ext uri="{BB962C8B-B14F-4D97-AF65-F5344CB8AC3E}">
        <p14:creationId xmlns:p14="http://schemas.microsoft.com/office/powerpoint/2010/main" val="196180866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 Laws</a:t>
            </a:r>
            <a:endParaRPr lang="en-GB" dirty="0"/>
          </a:p>
        </p:txBody>
      </p:sp>
      <p:sp>
        <p:nvSpPr>
          <p:cNvPr id="3" name="Content Placeholder 2"/>
          <p:cNvSpPr>
            <a:spLocks noGrp="1"/>
          </p:cNvSpPr>
          <p:nvPr>
            <p:ph idx="1"/>
          </p:nvPr>
        </p:nvSpPr>
        <p:spPr/>
        <p:txBody>
          <a:bodyPr>
            <a:normAutofit/>
          </a:bodyPr>
          <a:lstStyle/>
          <a:p>
            <a:r>
              <a:rPr lang="en-GB" dirty="0"/>
              <a:t>The basic gas laws for a constant amount of matter</a:t>
            </a:r>
            <a:r>
              <a:rPr lang="en-GB" dirty="0" smtClean="0"/>
              <a:t>…</a:t>
            </a:r>
          </a:p>
          <a:p>
            <a:pPr lvl="1"/>
            <a:r>
              <a:rPr lang="en-GB" dirty="0"/>
              <a:t>pressure-temperature (constant volume)</a:t>
            </a:r>
          </a:p>
          <a:p>
            <a:pPr lvl="2"/>
            <a:r>
              <a:rPr lang="en-GB" dirty="0"/>
              <a:t>The pressure of a gas is directly proportional to its temperature when volume is constant.</a:t>
            </a:r>
          </a:p>
          <a:p>
            <a:pPr lvl="2"/>
            <a:r>
              <a:rPr lang="en-GB" dirty="0"/>
              <a:t>The ratio of pressure to temperature is constant when volume is constant.</a:t>
            </a:r>
          </a:p>
          <a:p>
            <a:pPr lvl="2"/>
            <a:r>
              <a:rPr lang="en-GB" dirty="0"/>
              <a:t>This relationship is not associated with any particular scientist.</a:t>
            </a:r>
          </a:p>
          <a:p>
            <a:pPr lvl="2"/>
            <a:r>
              <a:rPr lang="en-GB" dirty="0"/>
              <a:t>A constant volume process is said to be isochoric.</a:t>
            </a:r>
          </a:p>
          <a:p>
            <a:pPr lvl="2"/>
            <a:r>
              <a:rPr lang="en-GB" dirty="0"/>
              <a:t>P ∝ T (V constant</a:t>
            </a:r>
            <a:r>
              <a:rPr lang="en-GB" dirty="0" smtClean="0"/>
              <a:t>)</a:t>
            </a:r>
            <a:endParaRPr lang="en-GB" dirty="0"/>
          </a:p>
          <a:p>
            <a:pPr lvl="2"/>
            <a:r>
              <a:rPr lang="en-GB" dirty="0" smtClean="0"/>
              <a:t>P</a:t>
            </a:r>
            <a:r>
              <a:rPr lang="en-GB" baseline="-25000" dirty="0" smtClean="0"/>
              <a:t>1</a:t>
            </a:r>
            <a:r>
              <a:rPr lang="en-GB" dirty="0" smtClean="0"/>
              <a:t>/T</a:t>
            </a:r>
            <a:r>
              <a:rPr lang="en-GB" baseline="-25000" dirty="0" smtClean="0"/>
              <a:t>1</a:t>
            </a:r>
            <a:r>
              <a:rPr lang="en-GB" dirty="0"/>
              <a:t>	 = 	</a:t>
            </a:r>
            <a:r>
              <a:rPr lang="en-GB" dirty="0" smtClean="0"/>
              <a:t>P</a:t>
            </a:r>
            <a:r>
              <a:rPr lang="en-GB" baseline="-25000" dirty="0" smtClean="0"/>
              <a:t>2</a:t>
            </a:r>
            <a:r>
              <a:rPr lang="en-GB" dirty="0" smtClean="0"/>
              <a:t>/T</a:t>
            </a:r>
            <a:r>
              <a:rPr lang="en-GB" baseline="-25000" dirty="0" smtClean="0"/>
              <a:t>2</a:t>
            </a:r>
            <a:r>
              <a:rPr lang="en-GB" dirty="0" smtClean="0"/>
              <a:t> </a:t>
            </a:r>
            <a:r>
              <a:rPr lang="en-GB" dirty="0"/>
              <a:t>= </a:t>
            </a:r>
            <a:r>
              <a:rPr lang="en-GB" dirty="0" smtClean="0"/>
              <a:t> Constant</a:t>
            </a:r>
            <a:endParaRPr lang="en-GB" dirty="0"/>
          </a:p>
          <a:p>
            <a:endParaRPr lang="en-GB" dirty="0"/>
          </a:p>
          <a:p>
            <a:endParaRPr lang="en-GB" dirty="0"/>
          </a:p>
        </p:txBody>
      </p:sp>
    </p:spTree>
    <p:extLst>
      <p:ext uri="{BB962C8B-B14F-4D97-AF65-F5344CB8AC3E}">
        <p14:creationId xmlns:p14="http://schemas.microsoft.com/office/powerpoint/2010/main" val="118788709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193202"/>
          </a:xfrm>
        </p:spPr>
        <p:txBody>
          <a:bodyPr/>
          <a:lstStyle/>
          <a:p>
            <a:r>
              <a:rPr lang="en-GB" dirty="0" smtClean="0"/>
              <a:t>Gas Laws</a:t>
            </a:r>
            <a:endParaRPr lang="en-GB" dirty="0"/>
          </a:p>
        </p:txBody>
      </p:sp>
      <p:sp>
        <p:nvSpPr>
          <p:cNvPr id="3" name="Content Placeholder 2"/>
          <p:cNvSpPr>
            <a:spLocks noGrp="1"/>
          </p:cNvSpPr>
          <p:nvPr>
            <p:ph idx="1"/>
          </p:nvPr>
        </p:nvSpPr>
        <p:spPr>
          <a:xfrm>
            <a:off x="1104293" y="1645920"/>
            <a:ext cx="8946541" cy="4195481"/>
          </a:xfrm>
        </p:spPr>
        <p:txBody>
          <a:bodyPr>
            <a:normAutofit fontScale="92500" lnSpcReduction="10000"/>
          </a:bodyPr>
          <a:lstStyle/>
          <a:p>
            <a:r>
              <a:rPr lang="en-GB" dirty="0"/>
              <a:t>Avogadro's </a:t>
            </a:r>
            <a:r>
              <a:rPr lang="en-GB" dirty="0" smtClean="0"/>
              <a:t>hypothesis</a:t>
            </a:r>
          </a:p>
          <a:p>
            <a:pPr lvl="1"/>
            <a:r>
              <a:rPr lang="en-GB" dirty="0" smtClean="0"/>
              <a:t>The </a:t>
            </a:r>
            <a:r>
              <a:rPr lang="en-GB" dirty="0"/>
              <a:t>number of molecules in a given volume of gas at a given temperature is the same for all </a:t>
            </a:r>
            <a:r>
              <a:rPr lang="en-GB" dirty="0" smtClean="0"/>
              <a:t>gases.</a:t>
            </a:r>
          </a:p>
          <a:p>
            <a:r>
              <a:rPr lang="en-GB" dirty="0" smtClean="0"/>
              <a:t>The ideal gas law (presented two ways)…</a:t>
            </a:r>
          </a:p>
          <a:p>
            <a:pPr lvl="1"/>
            <a:r>
              <a:rPr lang="en-GB" dirty="0" smtClean="0">
                <a:solidFill>
                  <a:srgbClr val="FFFF00"/>
                </a:solidFill>
              </a:rPr>
              <a:t>Functional </a:t>
            </a:r>
            <a:r>
              <a:rPr lang="en-GB" dirty="0">
                <a:solidFill>
                  <a:srgbClr val="FFFF00"/>
                </a:solidFill>
              </a:rPr>
              <a:t>thermodynamics</a:t>
            </a:r>
          </a:p>
          <a:p>
            <a:pPr lvl="3"/>
            <a:r>
              <a:rPr lang="en-GB" dirty="0"/>
              <a:t>PV = </a:t>
            </a:r>
            <a:r>
              <a:rPr lang="en-GB" dirty="0" err="1" smtClean="0"/>
              <a:t>nRT</a:t>
            </a:r>
            <a:r>
              <a:rPr lang="en-GB" dirty="0" smtClean="0"/>
              <a:t> where</a:t>
            </a:r>
            <a:r>
              <a:rPr lang="en-GB" dirty="0"/>
              <a:t>…</a:t>
            </a:r>
          </a:p>
          <a:p>
            <a:pPr lvl="2"/>
            <a:r>
              <a:rPr lang="en-GB" dirty="0"/>
              <a:t>P = </a:t>
            </a:r>
            <a:r>
              <a:rPr lang="en-GB" dirty="0" smtClean="0"/>
              <a:t>absolute pressure, T = absolute temperature, V </a:t>
            </a:r>
            <a:r>
              <a:rPr lang="en-GB" dirty="0"/>
              <a:t>= </a:t>
            </a:r>
            <a:r>
              <a:rPr lang="en-GB" dirty="0" smtClean="0"/>
              <a:t>volume</a:t>
            </a:r>
            <a:endParaRPr lang="en-GB" dirty="0"/>
          </a:p>
          <a:p>
            <a:pPr lvl="2"/>
            <a:r>
              <a:rPr lang="en-GB" dirty="0" smtClean="0"/>
              <a:t>and…n </a:t>
            </a:r>
            <a:r>
              <a:rPr lang="en-GB" dirty="0"/>
              <a:t>= </a:t>
            </a:r>
            <a:r>
              <a:rPr lang="en-GB" dirty="0" smtClean="0"/>
              <a:t>number </a:t>
            </a:r>
            <a:r>
              <a:rPr lang="en-GB" dirty="0"/>
              <a:t>of </a:t>
            </a:r>
            <a:r>
              <a:rPr lang="en-GB" dirty="0" smtClean="0"/>
              <a:t>moles, R </a:t>
            </a:r>
            <a:r>
              <a:rPr lang="en-GB" dirty="0"/>
              <a:t>= </a:t>
            </a:r>
            <a:r>
              <a:rPr lang="en-GB" dirty="0" smtClean="0"/>
              <a:t>gas </a:t>
            </a:r>
            <a:r>
              <a:rPr lang="en-GB" dirty="0"/>
              <a:t>constant = 8.315 J/</a:t>
            </a:r>
            <a:r>
              <a:rPr lang="en-GB" dirty="0" err="1"/>
              <a:t>molK</a:t>
            </a:r>
            <a:endParaRPr lang="en-GB" dirty="0"/>
          </a:p>
          <a:p>
            <a:pPr lvl="1"/>
            <a:r>
              <a:rPr lang="en-GB" dirty="0" smtClean="0">
                <a:solidFill>
                  <a:srgbClr val="FFFF00"/>
                </a:solidFill>
              </a:rPr>
              <a:t>Statistical </a:t>
            </a:r>
            <a:r>
              <a:rPr lang="en-GB" dirty="0">
                <a:solidFill>
                  <a:srgbClr val="FFFF00"/>
                </a:solidFill>
              </a:rPr>
              <a:t>thermodynamics</a:t>
            </a:r>
          </a:p>
          <a:p>
            <a:pPr lvl="3"/>
            <a:r>
              <a:rPr lang="en-GB" dirty="0"/>
              <a:t>PV = </a:t>
            </a:r>
            <a:r>
              <a:rPr lang="en-GB" dirty="0" err="1" smtClean="0"/>
              <a:t>NkT</a:t>
            </a:r>
            <a:r>
              <a:rPr lang="en-GB" dirty="0" smtClean="0"/>
              <a:t> where</a:t>
            </a:r>
            <a:r>
              <a:rPr lang="en-GB" dirty="0"/>
              <a:t>…</a:t>
            </a:r>
          </a:p>
          <a:p>
            <a:pPr lvl="2"/>
            <a:r>
              <a:rPr lang="en-GB" dirty="0"/>
              <a:t>P = </a:t>
            </a:r>
            <a:r>
              <a:rPr lang="en-GB" dirty="0" smtClean="0"/>
              <a:t>absolute pressure T </a:t>
            </a:r>
            <a:r>
              <a:rPr lang="en-GB" dirty="0"/>
              <a:t>= </a:t>
            </a:r>
            <a:r>
              <a:rPr lang="en-GB" dirty="0" smtClean="0"/>
              <a:t>absolute temperature V </a:t>
            </a:r>
            <a:r>
              <a:rPr lang="en-GB" dirty="0"/>
              <a:t>= 	volume</a:t>
            </a:r>
          </a:p>
          <a:p>
            <a:pPr lvl="2"/>
            <a:r>
              <a:rPr lang="en-GB" dirty="0" smtClean="0"/>
              <a:t>and…N </a:t>
            </a:r>
            <a:r>
              <a:rPr lang="en-GB" dirty="0"/>
              <a:t>= </a:t>
            </a:r>
            <a:r>
              <a:rPr lang="en-GB" dirty="0" smtClean="0"/>
              <a:t>number </a:t>
            </a:r>
            <a:r>
              <a:rPr lang="en-GB" dirty="0"/>
              <a:t>of </a:t>
            </a:r>
            <a:r>
              <a:rPr lang="en-GB" dirty="0" smtClean="0"/>
              <a:t>particles k </a:t>
            </a:r>
            <a:r>
              <a:rPr lang="en-GB" dirty="0"/>
              <a:t>= </a:t>
            </a:r>
            <a:r>
              <a:rPr lang="en-GB" dirty="0" smtClean="0"/>
              <a:t>Boltzmann </a:t>
            </a:r>
            <a:r>
              <a:rPr lang="en-GB" dirty="0"/>
              <a:t>constant = 1.382 × 10−23J/K</a:t>
            </a:r>
          </a:p>
          <a:p>
            <a:endParaRPr lang="en-GB" dirty="0"/>
          </a:p>
        </p:txBody>
      </p:sp>
    </p:spTree>
    <p:extLst>
      <p:ext uri="{BB962C8B-B14F-4D97-AF65-F5344CB8AC3E}">
        <p14:creationId xmlns:p14="http://schemas.microsoft.com/office/powerpoint/2010/main" val="333851716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Gas Laws…..Special Nomenclature</a:t>
            </a:r>
            <a:endParaRPr lang="en-GB" dirty="0"/>
          </a:p>
        </p:txBody>
      </p:sp>
      <p:sp>
        <p:nvSpPr>
          <p:cNvPr id="3" name="Content Placeholder 2"/>
          <p:cNvSpPr>
            <a:spLocks noGrp="1"/>
          </p:cNvSpPr>
          <p:nvPr>
            <p:ph idx="1"/>
          </p:nvPr>
        </p:nvSpPr>
        <p:spPr>
          <a:xfrm>
            <a:off x="1104293" y="1648657"/>
            <a:ext cx="8946541" cy="4195481"/>
          </a:xfrm>
        </p:spPr>
        <p:txBody>
          <a:bodyPr>
            <a:normAutofit fontScale="92500" lnSpcReduction="20000"/>
          </a:bodyPr>
          <a:lstStyle/>
          <a:p>
            <a:pPr fontAlgn="base"/>
            <a:r>
              <a:rPr lang="en-GB" dirty="0"/>
              <a:t>Thermodynamic changes with special names…An isobaric process is one that takes place without any change in pressure.</a:t>
            </a:r>
          </a:p>
          <a:p>
            <a:pPr fontAlgn="base"/>
            <a:r>
              <a:rPr lang="en-GB" dirty="0"/>
              <a:t>An isochoric process is one that takes place without any change in volume.</a:t>
            </a:r>
          </a:p>
          <a:p>
            <a:pPr fontAlgn="base"/>
            <a:r>
              <a:rPr lang="en-GB" dirty="0"/>
              <a:t>An isothermal process is one that takes place without any change in temperature.</a:t>
            </a:r>
          </a:p>
          <a:p>
            <a:pPr lvl="1" fontAlgn="base"/>
            <a:r>
              <a:rPr lang="en-GB" dirty="0"/>
              <a:t>Isothermal processes are often described as "slow".</a:t>
            </a:r>
          </a:p>
          <a:p>
            <a:pPr lvl="1" fontAlgn="base"/>
            <a:r>
              <a:rPr lang="en-GB" dirty="0"/>
              <a:t>The pressure of a gas is inversely proportional to its volume only if the change takes place isothermally.</a:t>
            </a:r>
          </a:p>
          <a:p>
            <a:pPr fontAlgn="base"/>
            <a:r>
              <a:rPr lang="en-GB" dirty="0"/>
              <a:t>An adiabatic process is one that takes place without any exchange of heat.</a:t>
            </a:r>
          </a:p>
          <a:p>
            <a:pPr lvl="1" fontAlgn="base"/>
            <a:r>
              <a:rPr lang="en-GB" dirty="0"/>
              <a:t>Adiabatic processes are often described as "fast".</a:t>
            </a:r>
          </a:p>
          <a:p>
            <a:pPr lvl="1" fontAlgn="base"/>
            <a:r>
              <a:rPr lang="en-GB" dirty="0"/>
              <a:t>The pressure of a gas is not inversely proportional to its volume if the change </a:t>
            </a:r>
            <a:r>
              <a:rPr lang="en-GB" dirty="0" smtClean="0"/>
              <a:t>takes place adiabatically</a:t>
            </a:r>
            <a:endParaRPr lang="en-GB" dirty="0"/>
          </a:p>
          <a:p>
            <a:endParaRPr lang="en-GB" dirty="0"/>
          </a:p>
        </p:txBody>
      </p:sp>
    </p:spTree>
    <p:extLst>
      <p:ext uri="{BB962C8B-B14F-4D97-AF65-F5344CB8AC3E}">
        <p14:creationId xmlns:p14="http://schemas.microsoft.com/office/powerpoint/2010/main" val="410811329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17526"/>
            <a:ext cx="8229600" cy="784225"/>
          </a:xfrm>
        </p:spPr>
        <p:txBody>
          <a:bodyPr>
            <a:noAutofit/>
          </a:bodyPr>
          <a:lstStyle/>
          <a:p>
            <a:pPr>
              <a:defRPr/>
            </a:pPr>
            <a:r>
              <a:rPr lang="en-GB" sz="3323" dirty="0"/>
              <a:t>Investigating the Structures</a:t>
            </a:r>
            <a:br>
              <a:rPr lang="en-GB" sz="3323" dirty="0"/>
            </a:br>
            <a:r>
              <a:rPr lang="en-GB" sz="3323" dirty="0"/>
              <a:t>Infrared Spectra</a:t>
            </a:r>
            <a:br>
              <a:rPr lang="en-GB" sz="3323" dirty="0"/>
            </a:br>
            <a:endParaRPr lang="en-GB" sz="3323" dirty="0"/>
          </a:p>
        </p:txBody>
      </p:sp>
      <p:sp>
        <p:nvSpPr>
          <p:cNvPr id="3" name="Slide Number Placeholder 2"/>
          <p:cNvSpPr>
            <a:spLocks noGrp="1"/>
          </p:cNvSpPr>
          <p:nvPr>
            <p:ph type="sldNum" sz="quarter" idx="4294967295"/>
          </p:nvPr>
        </p:nvSpPr>
        <p:spPr>
          <a:xfrm>
            <a:off x="1524000" y="0"/>
            <a:ext cx="0" cy="0"/>
          </a:xfrm>
        </p:spPr>
        <p:txBody>
          <a:bodyPr/>
          <a:lstStyle/>
          <a:p>
            <a:pPr>
              <a:defRPr/>
            </a:pPr>
            <a:fld id="{50138E94-898A-4A57-A5CF-4DB01FB09C75}" type="slidenum">
              <a:rPr lang="en-GB" sz="1477" b="1">
                <a:solidFill>
                  <a:schemeClr val="tx1"/>
                </a:solidFill>
              </a:rPr>
              <a:pPr>
                <a:defRPr/>
              </a:pPr>
              <a:t>48</a:t>
            </a:fld>
            <a:endParaRPr lang="en-GB" sz="1477" b="1" dirty="0">
              <a:solidFill>
                <a:schemeClr val="tx1"/>
              </a:solidFill>
            </a:endParaRPr>
          </a:p>
        </p:txBody>
      </p:sp>
      <p:sp>
        <p:nvSpPr>
          <p:cNvPr id="4" name="TextBox 3"/>
          <p:cNvSpPr txBox="1"/>
          <p:nvPr/>
        </p:nvSpPr>
        <p:spPr>
          <a:xfrm>
            <a:off x="2041525" y="1612900"/>
            <a:ext cx="8440738" cy="774700"/>
          </a:xfrm>
          <a:prstGeom prst="rect">
            <a:avLst/>
          </a:prstGeom>
          <a:noFill/>
        </p:spPr>
        <p:txBody>
          <a:bodyPr>
            <a:spAutoFit/>
          </a:bodyPr>
          <a:lstStyle/>
          <a:p>
            <a:pPr>
              <a:defRPr/>
            </a:pPr>
            <a:r>
              <a:rPr lang="en-GB" sz="2215" dirty="0">
                <a:latin typeface="Times New Roman" panose="02020603050405020304" pitchFamily="18" charset="0"/>
                <a:cs typeface="Times New Roman" panose="02020603050405020304" pitchFamily="18" charset="0"/>
              </a:rPr>
              <a:t>At temperatures above absolute zero, molecules are in a state of constant motion. The bonds sway and vibrate and the electric dipole changes. </a:t>
            </a:r>
          </a:p>
        </p:txBody>
      </p:sp>
      <p:pic>
        <p:nvPicPr>
          <p:cNvPr id="15565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538" y="2468563"/>
            <a:ext cx="1403350" cy="1662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55654" name="Group 23"/>
          <p:cNvGrpSpPr>
            <a:grpSpLocks/>
          </p:cNvGrpSpPr>
          <p:nvPr/>
        </p:nvGrpSpPr>
        <p:grpSpPr bwMode="auto">
          <a:xfrm>
            <a:off x="6515100" y="2897188"/>
            <a:ext cx="844550" cy="844550"/>
            <a:chOff x="5982031" y="4122435"/>
            <a:chExt cx="914400" cy="914400"/>
          </a:xfrm>
        </p:grpSpPr>
        <p:sp>
          <p:nvSpPr>
            <p:cNvPr id="13" name="Arc 12"/>
            <p:cNvSpPr/>
            <p:nvPr/>
          </p:nvSpPr>
          <p:spPr>
            <a:xfrm rot="2700000">
              <a:off x="5982031" y="4122435"/>
              <a:ext cx="914400" cy="914400"/>
            </a:xfrm>
            <a:prstGeom prst="arc">
              <a:avLst/>
            </a:prstGeom>
            <a:ln w="25400">
              <a:solidFill>
                <a:schemeClr val="accent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grpSp>
          <p:nvGrpSpPr>
            <p:cNvPr id="155662" name="Group 22"/>
            <p:cNvGrpSpPr>
              <a:grpSpLocks/>
            </p:cNvGrpSpPr>
            <p:nvPr/>
          </p:nvGrpSpPr>
          <p:grpSpPr bwMode="auto">
            <a:xfrm>
              <a:off x="6681192" y="4149080"/>
              <a:ext cx="116586" cy="852785"/>
              <a:chOff x="6681192" y="4149080"/>
              <a:chExt cx="116586" cy="852785"/>
            </a:xfrm>
          </p:grpSpPr>
          <p:cxnSp>
            <p:nvCxnSpPr>
              <p:cNvPr id="15" name="Straight Arrow Connector 14"/>
              <p:cNvCxnSpPr/>
              <p:nvPr/>
            </p:nvCxnSpPr>
            <p:spPr>
              <a:xfrm flipH="1">
                <a:off x="6681582" y="4858079"/>
                <a:ext cx="116878" cy="144379"/>
              </a:xfrm>
              <a:prstGeom prst="straightConnector1">
                <a:avLst/>
              </a:prstGeom>
              <a:ln w="254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flipV="1">
                <a:off x="6681582" y="4149935"/>
                <a:ext cx="116878" cy="144379"/>
              </a:xfrm>
              <a:prstGeom prst="straightConnector1">
                <a:avLst/>
              </a:prstGeom>
              <a:ln w="25400">
                <a:solidFill>
                  <a:schemeClr val="accent1"/>
                </a:solidFill>
                <a:tailEnd type="arrow"/>
              </a:ln>
            </p:spPr>
            <p:style>
              <a:lnRef idx="1">
                <a:schemeClr val="accent1"/>
              </a:lnRef>
              <a:fillRef idx="0">
                <a:schemeClr val="accent1"/>
              </a:fillRef>
              <a:effectRef idx="0">
                <a:schemeClr val="accent1"/>
              </a:effectRef>
              <a:fontRef idx="minor">
                <a:schemeClr val="tx1"/>
              </a:fontRef>
            </p:style>
          </p:cxnSp>
        </p:grpSp>
      </p:grpSp>
      <p:grpSp>
        <p:nvGrpSpPr>
          <p:cNvPr id="155655" name="Group 26"/>
          <p:cNvGrpSpPr>
            <a:grpSpLocks/>
          </p:cNvGrpSpPr>
          <p:nvPr/>
        </p:nvGrpSpPr>
        <p:grpSpPr bwMode="auto">
          <a:xfrm>
            <a:off x="2728914" y="2825750"/>
            <a:ext cx="1093787" cy="896938"/>
            <a:chOff x="1305796" y="2774497"/>
            <a:chExt cx="1183732" cy="973313"/>
          </a:xfrm>
        </p:grpSpPr>
        <p:pic>
          <p:nvPicPr>
            <p:cNvPr id="15565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5796" y="2774497"/>
              <a:ext cx="1183732" cy="61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5659" name="TextBox 24"/>
            <p:cNvSpPr txBox="1">
              <a:spLocks noChangeArrowheads="1"/>
            </p:cNvSpPr>
            <p:nvPr/>
          </p:nvSpPr>
          <p:spPr bwMode="auto">
            <a:xfrm>
              <a:off x="1490954" y="3347700"/>
              <a:ext cx="40670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rgbClr val="FFC000"/>
                  </a:solidFill>
                  <a:latin typeface="Symbol" panose="05050102010706020507" pitchFamily="18" charset="2"/>
                </a:rPr>
                <a:t>d</a:t>
              </a:r>
              <a:r>
                <a:rPr lang="en-GB" altLang="en-US" b="1">
                  <a:solidFill>
                    <a:srgbClr val="FFC000"/>
                  </a:solidFill>
                </a:rPr>
                <a:t>-</a:t>
              </a:r>
            </a:p>
          </p:txBody>
        </p:sp>
        <p:sp>
          <p:nvSpPr>
            <p:cNvPr id="155660" name="TextBox 27"/>
            <p:cNvSpPr txBox="1">
              <a:spLocks noChangeArrowheads="1"/>
            </p:cNvSpPr>
            <p:nvPr/>
          </p:nvSpPr>
          <p:spPr bwMode="auto">
            <a:xfrm>
              <a:off x="2010810" y="3344870"/>
              <a:ext cx="46922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rgbClr val="FFC000"/>
                  </a:solidFill>
                  <a:latin typeface="Symbol" panose="05050102010706020507" pitchFamily="18" charset="2"/>
                </a:rPr>
                <a:t>d</a:t>
              </a:r>
              <a:r>
                <a:rPr lang="en-GB" altLang="en-US" b="1">
                  <a:solidFill>
                    <a:srgbClr val="FFC000"/>
                  </a:solidFill>
                </a:rPr>
                <a:t>+</a:t>
              </a:r>
            </a:p>
          </p:txBody>
        </p:sp>
      </p:grpSp>
      <p:cxnSp>
        <p:nvCxnSpPr>
          <p:cNvPr id="8" name="Straight Arrow Connector 7"/>
          <p:cNvCxnSpPr/>
          <p:nvPr/>
        </p:nvCxnSpPr>
        <p:spPr>
          <a:xfrm>
            <a:off x="3105151" y="2922588"/>
            <a:ext cx="398463" cy="0"/>
          </a:xfrm>
          <a:prstGeom prst="straightConnector1">
            <a:avLst/>
          </a:prstGeom>
          <a:ln w="25400">
            <a:solidFill>
              <a:schemeClr val="accent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041526" y="4160838"/>
            <a:ext cx="8507413" cy="1795462"/>
          </a:xfrm>
          <a:prstGeom prst="rect">
            <a:avLst/>
          </a:prstGeom>
          <a:noFill/>
        </p:spPr>
        <p:txBody>
          <a:bodyPr>
            <a:spAutoFit/>
          </a:bodyPr>
          <a:lstStyle/>
          <a:p>
            <a:pPr>
              <a:defRPr/>
            </a:pPr>
            <a:r>
              <a:rPr lang="en-GB" sz="2215" dirty="0">
                <a:latin typeface="Times New Roman" panose="02020603050405020304" pitchFamily="18" charset="0"/>
                <a:cs typeface="Times New Roman" panose="02020603050405020304" pitchFamily="18" charset="0"/>
              </a:rPr>
              <a:t>The molecule can absorb electromagnetic radiation of the same frequency as that of the oscillation. </a:t>
            </a:r>
          </a:p>
          <a:p>
            <a:pPr>
              <a:defRPr/>
            </a:pPr>
            <a:endParaRPr lang="en-GB" sz="2215" dirty="0">
              <a:latin typeface="Times New Roman" panose="02020603050405020304" pitchFamily="18" charset="0"/>
              <a:cs typeface="Times New Roman" panose="02020603050405020304" pitchFamily="18" charset="0"/>
            </a:endParaRPr>
          </a:p>
          <a:p>
            <a:pPr>
              <a:defRPr/>
            </a:pPr>
            <a:r>
              <a:rPr lang="en-GB" sz="2215" dirty="0">
                <a:latin typeface="Times New Roman" panose="02020603050405020304" pitchFamily="18" charset="0"/>
                <a:cs typeface="Times New Roman" panose="02020603050405020304" pitchFamily="18" charset="0"/>
              </a:rPr>
              <a:t>The fundamental vibrations and associated rotational-vibrational structure usually occur at frequencies in the mid-infrared (2.5-25 </a:t>
            </a:r>
            <a:r>
              <a:rPr lang="en-GB" sz="2215" dirty="0" err="1">
                <a:latin typeface="Times New Roman" panose="02020603050405020304" pitchFamily="18" charset="0"/>
                <a:cs typeface="Times New Roman" panose="02020603050405020304" pitchFamily="18" charset="0"/>
              </a:rPr>
              <a:t>μm</a:t>
            </a:r>
            <a:r>
              <a:rPr lang="en-GB" sz="2215"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0335370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Line 2"/>
          <p:cNvSpPr>
            <a:spLocks noChangeShapeType="1"/>
          </p:cNvSpPr>
          <p:nvPr/>
        </p:nvSpPr>
        <p:spPr bwMode="auto">
          <a:xfrm>
            <a:off x="2590800" y="2438401"/>
            <a:ext cx="0" cy="3992563"/>
          </a:xfrm>
          <a:prstGeom prst="line">
            <a:avLst/>
          </a:prstGeom>
          <a:noFill/>
          <a:ln w="38100">
            <a:solidFill>
              <a:schemeClr val="accent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1987" name="Line 3"/>
          <p:cNvSpPr>
            <a:spLocks noChangeShapeType="1"/>
          </p:cNvSpPr>
          <p:nvPr/>
        </p:nvSpPr>
        <p:spPr bwMode="auto">
          <a:xfrm>
            <a:off x="2133600" y="2695575"/>
            <a:ext cx="8020050" cy="0"/>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1988" name="Text Box 5"/>
          <p:cNvSpPr txBox="1">
            <a:spLocks noChangeArrowheads="1"/>
          </p:cNvSpPr>
          <p:nvPr/>
        </p:nvSpPr>
        <p:spPr bwMode="auto">
          <a:xfrm rot="16200000">
            <a:off x="1366838" y="4370388"/>
            <a:ext cx="1625600" cy="3968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Total Energy</a:t>
            </a:r>
          </a:p>
        </p:txBody>
      </p:sp>
      <p:sp>
        <p:nvSpPr>
          <p:cNvPr id="41989" name="Text Box 6"/>
          <p:cNvSpPr txBox="1">
            <a:spLocks noChangeArrowheads="1"/>
          </p:cNvSpPr>
          <p:nvPr/>
        </p:nvSpPr>
        <p:spPr bwMode="auto">
          <a:xfrm>
            <a:off x="1744664" y="76200"/>
            <a:ext cx="6321425" cy="4889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600"/>
              <a:t>Molecular Structure – The Chemical Bond</a:t>
            </a:r>
          </a:p>
        </p:txBody>
      </p:sp>
      <p:sp>
        <p:nvSpPr>
          <p:cNvPr id="41990" name="Freeform 7"/>
          <p:cNvSpPr>
            <a:spLocks/>
          </p:cNvSpPr>
          <p:nvPr/>
        </p:nvSpPr>
        <p:spPr bwMode="auto">
          <a:xfrm>
            <a:off x="3598864" y="5597525"/>
            <a:ext cx="184731" cy="369332"/>
          </a:xfrm>
          <a:custGeom>
            <a:avLst/>
            <a:gdLst>
              <a:gd name="T0" fmla="*/ 2147483646 w 175"/>
              <a:gd name="T1" fmla="*/ 2147483646 h 70"/>
              <a:gd name="T2" fmla="*/ 2147483646 w 175"/>
              <a:gd name="T3" fmla="*/ 2147483646 h 70"/>
              <a:gd name="T4" fmla="*/ 2147483646 w 175"/>
              <a:gd name="T5" fmla="*/ 2147483646 h 70"/>
              <a:gd name="T6" fmla="*/ 2147483646 w 175"/>
              <a:gd name="T7" fmla="*/ 2147483646 h 70"/>
              <a:gd name="T8" fmla="*/ 2147483646 w 175"/>
              <a:gd name="T9" fmla="*/ 2147483646 h 70"/>
              <a:gd name="T10" fmla="*/ 2147483646 w 175"/>
              <a:gd name="T11" fmla="*/ 2147483646 h 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5" h="70">
                <a:moveTo>
                  <a:pt x="158" y="49"/>
                </a:moveTo>
                <a:cubicBezTo>
                  <a:pt x="91" y="70"/>
                  <a:pt x="175" y="49"/>
                  <a:pt x="108" y="49"/>
                </a:cubicBezTo>
                <a:cubicBezTo>
                  <a:pt x="93" y="49"/>
                  <a:pt x="79" y="54"/>
                  <a:pt x="65" y="57"/>
                </a:cubicBezTo>
                <a:cubicBezTo>
                  <a:pt x="48" y="51"/>
                  <a:pt x="18" y="57"/>
                  <a:pt x="14" y="40"/>
                </a:cubicBezTo>
                <a:cubicBezTo>
                  <a:pt x="11" y="29"/>
                  <a:pt x="14" y="14"/>
                  <a:pt x="6" y="6"/>
                </a:cubicBezTo>
                <a:cubicBezTo>
                  <a:pt x="0" y="0"/>
                  <a:pt x="6" y="23"/>
                  <a:pt x="6" y="32"/>
                </a:cubicBezTo>
              </a:path>
            </a:pathLst>
          </a:cu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nvGrpSpPr>
          <p:cNvPr id="41991" name="Group 8"/>
          <p:cNvGrpSpPr>
            <a:grpSpLocks/>
          </p:cNvGrpSpPr>
          <p:nvPr/>
        </p:nvGrpSpPr>
        <p:grpSpPr bwMode="auto">
          <a:xfrm>
            <a:off x="1905000" y="990600"/>
            <a:ext cx="1346200" cy="1360488"/>
            <a:chOff x="2832" y="480"/>
            <a:chExt cx="1376" cy="1376"/>
          </a:xfrm>
        </p:grpSpPr>
        <p:sp>
          <p:nvSpPr>
            <p:cNvPr id="1119241" name="Oval 9"/>
            <p:cNvSpPr>
              <a:spLocks noChangeArrowheads="1"/>
            </p:cNvSpPr>
            <p:nvPr/>
          </p:nvSpPr>
          <p:spPr bwMode="auto">
            <a:xfrm>
              <a:off x="2832" y="480"/>
              <a:ext cx="1376" cy="1376"/>
            </a:xfrm>
            <a:prstGeom prst="ellipse">
              <a:avLst/>
            </a:prstGeom>
            <a:gradFill rotWithShape="0">
              <a:gsLst>
                <a:gs pos="0">
                  <a:schemeClr val="accent2">
                    <a:gamma/>
                    <a:shade val="0"/>
                    <a:invGamma/>
                  </a:schemeClr>
                </a:gs>
                <a:gs pos="100000">
                  <a:schemeClr val="accent2"/>
                </a:gs>
              </a:gsLst>
              <a:path path="shape">
                <a:fillToRect l="50000" t="50000" r="50000" b="50000"/>
              </a:path>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42027" name="Oval 10"/>
            <p:cNvSpPr>
              <a:spLocks noChangeArrowheads="1"/>
            </p:cNvSpPr>
            <p:nvPr/>
          </p:nvSpPr>
          <p:spPr bwMode="auto">
            <a:xfrm>
              <a:off x="3504" y="1152"/>
              <a:ext cx="48" cy="96"/>
            </a:xfrm>
            <a:prstGeom prst="ellipse">
              <a:avLst/>
            </a:prstGeom>
            <a:solidFill>
              <a:srgbClr val="003D5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41992" name="Group 11"/>
          <p:cNvGrpSpPr>
            <a:grpSpLocks/>
          </p:cNvGrpSpPr>
          <p:nvPr/>
        </p:nvGrpSpPr>
        <p:grpSpPr bwMode="auto">
          <a:xfrm>
            <a:off x="2971800" y="990600"/>
            <a:ext cx="1346200" cy="1360488"/>
            <a:chOff x="2832" y="480"/>
            <a:chExt cx="1376" cy="1376"/>
          </a:xfrm>
        </p:grpSpPr>
        <p:sp>
          <p:nvSpPr>
            <p:cNvPr id="1119244" name="Oval 12"/>
            <p:cNvSpPr>
              <a:spLocks noChangeArrowheads="1"/>
            </p:cNvSpPr>
            <p:nvPr/>
          </p:nvSpPr>
          <p:spPr bwMode="auto">
            <a:xfrm>
              <a:off x="2832" y="480"/>
              <a:ext cx="1376" cy="1376"/>
            </a:xfrm>
            <a:prstGeom prst="ellipse">
              <a:avLst/>
            </a:prstGeom>
            <a:gradFill rotWithShape="0">
              <a:gsLst>
                <a:gs pos="0">
                  <a:schemeClr val="accent2">
                    <a:gamma/>
                    <a:shade val="0"/>
                    <a:invGamma/>
                  </a:schemeClr>
                </a:gs>
                <a:gs pos="100000">
                  <a:schemeClr val="accent2"/>
                </a:gs>
              </a:gsLst>
              <a:path path="shape">
                <a:fillToRect l="50000" t="50000" r="50000" b="50000"/>
              </a:path>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42025" name="Oval 13"/>
            <p:cNvSpPr>
              <a:spLocks noChangeArrowheads="1"/>
            </p:cNvSpPr>
            <p:nvPr/>
          </p:nvSpPr>
          <p:spPr bwMode="auto">
            <a:xfrm>
              <a:off x="3504" y="1152"/>
              <a:ext cx="48" cy="96"/>
            </a:xfrm>
            <a:prstGeom prst="ellipse">
              <a:avLst/>
            </a:prstGeom>
            <a:solidFill>
              <a:srgbClr val="003D5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1993" name="Line 15"/>
          <p:cNvSpPr>
            <a:spLocks noChangeShapeType="1"/>
          </p:cNvSpPr>
          <p:nvPr/>
        </p:nvSpPr>
        <p:spPr bwMode="auto">
          <a:xfrm flipV="1">
            <a:off x="6454775" y="5581650"/>
            <a:ext cx="2343150" cy="0"/>
          </a:xfrm>
          <a:prstGeom prst="line">
            <a:avLst/>
          </a:prstGeom>
          <a:noFill/>
          <a:ln w="63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1994" name="Line 16"/>
          <p:cNvSpPr>
            <a:spLocks noChangeShapeType="1"/>
          </p:cNvSpPr>
          <p:nvPr/>
        </p:nvSpPr>
        <p:spPr bwMode="auto">
          <a:xfrm flipH="1">
            <a:off x="7507288" y="2730500"/>
            <a:ext cx="12700" cy="2825750"/>
          </a:xfrm>
          <a:prstGeom prst="line">
            <a:avLst/>
          </a:prstGeom>
          <a:noFill/>
          <a:ln w="381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1995" name="Text Box 17"/>
          <p:cNvSpPr txBox="1">
            <a:spLocks noChangeArrowheads="1"/>
          </p:cNvSpPr>
          <p:nvPr/>
        </p:nvSpPr>
        <p:spPr bwMode="auto">
          <a:xfrm>
            <a:off x="7675564" y="3838576"/>
            <a:ext cx="2219325" cy="7016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Bond Dissociation</a:t>
            </a:r>
          </a:p>
          <a:p>
            <a:r>
              <a:rPr lang="en-GB" altLang="en-US" sz="2000"/>
              <a:t>Energy</a:t>
            </a:r>
          </a:p>
        </p:txBody>
      </p:sp>
      <p:sp>
        <p:nvSpPr>
          <p:cNvPr id="41996" name="Freeform 18"/>
          <p:cNvSpPr>
            <a:spLocks/>
          </p:cNvSpPr>
          <p:nvPr/>
        </p:nvSpPr>
        <p:spPr bwMode="auto">
          <a:xfrm>
            <a:off x="2778125" y="2547939"/>
            <a:ext cx="4637088" cy="3322637"/>
          </a:xfrm>
          <a:custGeom>
            <a:avLst/>
            <a:gdLst>
              <a:gd name="T0" fmla="*/ 2147483646 w 2921"/>
              <a:gd name="T1" fmla="*/ 2147483646 h 2093"/>
              <a:gd name="T2" fmla="*/ 2147483646 w 2921"/>
              <a:gd name="T3" fmla="*/ 2147483646 h 2093"/>
              <a:gd name="T4" fmla="*/ 2147483646 w 2921"/>
              <a:gd name="T5" fmla="*/ 2147483646 h 2093"/>
              <a:gd name="T6" fmla="*/ 0 w 2921"/>
              <a:gd name="T7" fmla="*/ 0 h 209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921" h="2093">
                <a:moveTo>
                  <a:pt x="2921" y="82"/>
                </a:moveTo>
                <a:cubicBezTo>
                  <a:pt x="2724" y="186"/>
                  <a:pt x="2143" y="400"/>
                  <a:pt x="1736" y="715"/>
                </a:cubicBezTo>
                <a:cubicBezTo>
                  <a:pt x="1329" y="1030"/>
                  <a:pt x="766" y="2093"/>
                  <a:pt x="477" y="1974"/>
                </a:cubicBezTo>
                <a:cubicBezTo>
                  <a:pt x="188" y="1855"/>
                  <a:pt x="100" y="411"/>
                  <a:pt x="0" y="0"/>
                </a:cubicBezTo>
              </a:path>
            </a:pathLst>
          </a:custGeom>
          <a:noFill/>
          <a:ln w="38100" cap="flat" cmpd="sng">
            <a:solidFill>
              <a:srgbClr val="FFCC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41997" name="Group 20"/>
          <p:cNvGrpSpPr>
            <a:grpSpLocks/>
          </p:cNvGrpSpPr>
          <p:nvPr/>
        </p:nvGrpSpPr>
        <p:grpSpPr bwMode="auto">
          <a:xfrm>
            <a:off x="2571750" y="5715001"/>
            <a:ext cx="3810000" cy="701675"/>
            <a:chOff x="660" y="3600"/>
            <a:chExt cx="2400" cy="442"/>
          </a:xfrm>
        </p:grpSpPr>
        <p:grpSp>
          <p:nvGrpSpPr>
            <p:cNvPr id="42020" name="Group 21"/>
            <p:cNvGrpSpPr>
              <a:grpSpLocks/>
            </p:cNvGrpSpPr>
            <p:nvPr/>
          </p:nvGrpSpPr>
          <p:grpSpPr bwMode="auto">
            <a:xfrm>
              <a:off x="1200" y="3600"/>
              <a:ext cx="1860" cy="442"/>
              <a:chOff x="1200" y="3600"/>
              <a:chExt cx="1860" cy="442"/>
            </a:xfrm>
          </p:grpSpPr>
          <p:sp>
            <p:nvSpPr>
              <p:cNvPr id="42022" name="Line 22"/>
              <p:cNvSpPr>
                <a:spLocks noChangeShapeType="1"/>
              </p:cNvSpPr>
              <p:nvPr/>
            </p:nvSpPr>
            <p:spPr bwMode="auto">
              <a:xfrm>
                <a:off x="1344" y="3600"/>
                <a:ext cx="0" cy="182"/>
              </a:xfrm>
              <a:prstGeom prst="line">
                <a:avLst/>
              </a:prstGeom>
              <a:noFill/>
              <a:ln w="38100">
                <a:solidFill>
                  <a:schemeClr va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23" name="Text Box 23"/>
              <p:cNvSpPr txBox="1">
                <a:spLocks noChangeArrowheads="1"/>
              </p:cNvSpPr>
              <p:nvPr/>
            </p:nvSpPr>
            <p:spPr bwMode="auto">
              <a:xfrm>
                <a:off x="1200" y="3792"/>
                <a:ext cx="1860" cy="2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Equilibrium Bond Length</a:t>
                </a:r>
              </a:p>
            </p:txBody>
          </p:sp>
        </p:grpSp>
        <p:sp>
          <p:nvSpPr>
            <p:cNvPr id="42021" name="Line 24"/>
            <p:cNvSpPr>
              <a:spLocks noChangeShapeType="1"/>
            </p:cNvSpPr>
            <p:nvPr/>
          </p:nvSpPr>
          <p:spPr bwMode="auto">
            <a:xfrm flipH="1">
              <a:off x="660" y="3732"/>
              <a:ext cx="660" cy="0"/>
            </a:xfrm>
            <a:prstGeom prst="line">
              <a:avLst/>
            </a:prstGeom>
            <a:noFill/>
            <a:ln w="127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sp>
        <p:nvSpPr>
          <p:cNvPr id="41998" name="Line 25"/>
          <p:cNvSpPr>
            <a:spLocks noChangeShapeType="1"/>
          </p:cNvSpPr>
          <p:nvPr/>
        </p:nvSpPr>
        <p:spPr bwMode="auto">
          <a:xfrm>
            <a:off x="3448050" y="5581650"/>
            <a:ext cx="38100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1999" name="Line 26"/>
          <p:cNvSpPr>
            <a:spLocks noChangeShapeType="1"/>
          </p:cNvSpPr>
          <p:nvPr/>
        </p:nvSpPr>
        <p:spPr bwMode="auto">
          <a:xfrm>
            <a:off x="3333751" y="5357813"/>
            <a:ext cx="747713"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00" name="Line 27"/>
          <p:cNvSpPr>
            <a:spLocks noChangeShapeType="1"/>
          </p:cNvSpPr>
          <p:nvPr/>
        </p:nvSpPr>
        <p:spPr bwMode="auto">
          <a:xfrm>
            <a:off x="3228976" y="5057775"/>
            <a:ext cx="1116013"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01" name="Line 28"/>
          <p:cNvSpPr>
            <a:spLocks noChangeShapeType="1"/>
          </p:cNvSpPr>
          <p:nvPr/>
        </p:nvSpPr>
        <p:spPr bwMode="auto">
          <a:xfrm>
            <a:off x="3143251" y="4729163"/>
            <a:ext cx="1457325"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02" name="Line 29"/>
          <p:cNvSpPr>
            <a:spLocks noChangeShapeType="1"/>
          </p:cNvSpPr>
          <p:nvPr/>
        </p:nvSpPr>
        <p:spPr bwMode="auto">
          <a:xfrm>
            <a:off x="3095626" y="4429126"/>
            <a:ext cx="1738313" cy="4763"/>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03" name="Line 30"/>
          <p:cNvSpPr>
            <a:spLocks noChangeShapeType="1"/>
          </p:cNvSpPr>
          <p:nvPr/>
        </p:nvSpPr>
        <p:spPr bwMode="auto">
          <a:xfrm>
            <a:off x="3057525" y="4200525"/>
            <a:ext cx="1976438"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04" name="Text Box 31"/>
          <p:cNvSpPr txBox="1">
            <a:spLocks noChangeArrowheads="1"/>
          </p:cNvSpPr>
          <p:nvPr/>
        </p:nvSpPr>
        <p:spPr bwMode="auto">
          <a:xfrm>
            <a:off x="3852863" y="5448300"/>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0</a:t>
            </a:r>
          </a:p>
        </p:txBody>
      </p:sp>
      <p:sp>
        <p:nvSpPr>
          <p:cNvPr id="42005" name="Text Box 32"/>
          <p:cNvSpPr txBox="1">
            <a:spLocks noChangeArrowheads="1"/>
          </p:cNvSpPr>
          <p:nvPr/>
        </p:nvSpPr>
        <p:spPr bwMode="auto">
          <a:xfrm>
            <a:off x="4122738" y="5208588"/>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1</a:t>
            </a:r>
          </a:p>
        </p:txBody>
      </p:sp>
      <p:sp>
        <p:nvSpPr>
          <p:cNvPr id="42006" name="Text Box 33"/>
          <p:cNvSpPr txBox="1">
            <a:spLocks noChangeArrowheads="1"/>
          </p:cNvSpPr>
          <p:nvPr/>
        </p:nvSpPr>
        <p:spPr bwMode="auto">
          <a:xfrm>
            <a:off x="4402138" y="4921250"/>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2</a:t>
            </a:r>
          </a:p>
        </p:txBody>
      </p:sp>
      <p:sp>
        <p:nvSpPr>
          <p:cNvPr id="42007" name="Text Box 34"/>
          <p:cNvSpPr txBox="1">
            <a:spLocks noChangeArrowheads="1"/>
          </p:cNvSpPr>
          <p:nvPr/>
        </p:nvSpPr>
        <p:spPr bwMode="auto">
          <a:xfrm>
            <a:off x="4643438" y="4614863"/>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3</a:t>
            </a:r>
          </a:p>
        </p:txBody>
      </p:sp>
      <p:sp>
        <p:nvSpPr>
          <p:cNvPr id="42008" name="Text Box 35"/>
          <p:cNvSpPr txBox="1">
            <a:spLocks noChangeArrowheads="1"/>
          </p:cNvSpPr>
          <p:nvPr/>
        </p:nvSpPr>
        <p:spPr bwMode="auto">
          <a:xfrm>
            <a:off x="4822825" y="4303713"/>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4</a:t>
            </a:r>
          </a:p>
        </p:txBody>
      </p:sp>
      <p:sp>
        <p:nvSpPr>
          <p:cNvPr id="42009" name="Line 36"/>
          <p:cNvSpPr>
            <a:spLocks noChangeShapeType="1"/>
          </p:cNvSpPr>
          <p:nvPr/>
        </p:nvSpPr>
        <p:spPr bwMode="auto">
          <a:xfrm>
            <a:off x="3011488" y="3968750"/>
            <a:ext cx="219710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0" name="Line 37"/>
          <p:cNvSpPr>
            <a:spLocks noChangeShapeType="1"/>
          </p:cNvSpPr>
          <p:nvPr/>
        </p:nvSpPr>
        <p:spPr bwMode="auto">
          <a:xfrm>
            <a:off x="2986088" y="3752850"/>
            <a:ext cx="242570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2011" name="Line 38"/>
          <p:cNvSpPr>
            <a:spLocks noChangeShapeType="1"/>
          </p:cNvSpPr>
          <p:nvPr/>
        </p:nvSpPr>
        <p:spPr bwMode="auto">
          <a:xfrm>
            <a:off x="2963864" y="3608388"/>
            <a:ext cx="2663825"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2" name="Line 39"/>
          <p:cNvSpPr>
            <a:spLocks noChangeShapeType="1"/>
          </p:cNvSpPr>
          <p:nvPr/>
        </p:nvSpPr>
        <p:spPr bwMode="auto">
          <a:xfrm>
            <a:off x="2927350" y="3429000"/>
            <a:ext cx="2916238"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3" name="Line 40"/>
          <p:cNvSpPr>
            <a:spLocks noChangeShapeType="1"/>
          </p:cNvSpPr>
          <p:nvPr/>
        </p:nvSpPr>
        <p:spPr bwMode="auto">
          <a:xfrm>
            <a:off x="2927350" y="3284538"/>
            <a:ext cx="316865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4" name="Line 41"/>
          <p:cNvSpPr>
            <a:spLocks noChangeShapeType="1"/>
          </p:cNvSpPr>
          <p:nvPr/>
        </p:nvSpPr>
        <p:spPr bwMode="auto">
          <a:xfrm>
            <a:off x="2913063" y="3213100"/>
            <a:ext cx="3313112"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5" name="Line 42"/>
          <p:cNvSpPr>
            <a:spLocks noChangeShapeType="1"/>
          </p:cNvSpPr>
          <p:nvPr/>
        </p:nvSpPr>
        <p:spPr bwMode="auto">
          <a:xfrm>
            <a:off x="2892425" y="3141663"/>
            <a:ext cx="3455988"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6" name="Text Box 43"/>
          <p:cNvSpPr txBox="1">
            <a:spLocks noChangeArrowheads="1"/>
          </p:cNvSpPr>
          <p:nvPr/>
        </p:nvSpPr>
        <p:spPr bwMode="auto">
          <a:xfrm>
            <a:off x="5724526" y="4656138"/>
            <a:ext cx="1235075" cy="8255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Vibrational</a:t>
            </a:r>
          </a:p>
          <a:p>
            <a:r>
              <a:rPr lang="en-GB" altLang="en-US" sz="1600" b="1"/>
              <a:t>Quantum</a:t>
            </a:r>
          </a:p>
          <a:p>
            <a:r>
              <a:rPr lang="en-GB" altLang="en-US" sz="1600" b="1"/>
              <a:t>Numbers</a:t>
            </a:r>
          </a:p>
        </p:txBody>
      </p:sp>
      <p:sp>
        <p:nvSpPr>
          <p:cNvPr id="42017" name="Line 44"/>
          <p:cNvSpPr>
            <a:spLocks noChangeShapeType="1"/>
          </p:cNvSpPr>
          <p:nvPr/>
        </p:nvSpPr>
        <p:spPr bwMode="auto">
          <a:xfrm flipH="1">
            <a:off x="4344989" y="5049838"/>
            <a:ext cx="1355725" cy="539750"/>
          </a:xfrm>
          <a:prstGeom prst="line">
            <a:avLst/>
          </a:prstGeom>
          <a:noFill/>
          <a:ln w="63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8" name="Line 45"/>
          <p:cNvSpPr>
            <a:spLocks noChangeShapeType="1"/>
          </p:cNvSpPr>
          <p:nvPr/>
        </p:nvSpPr>
        <p:spPr bwMode="auto">
          <a:xfrm flipH="1" flipV="1">
            <a:off x="5448301" y="4041775"/>
            <a:ext cx="252413" cy="971550"/>
          </a:xfrm>
          <a:prstGeom prst="line">
            <a:avLst/>
          </a:prstGeom>
          <a:noFill/>
          <a:ln w="63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2019" name="Line 46"/>
          <p:cNvSpPr>
            <a:spLocks noChangeShapeType="1"/>
          </p:cNvSpPr>
          <p:nvPr/>
        </p:nvSpPr>
        <p:spPr bwMode="auto">
          <a:xfrm flipH="1">
            <a:off x="4764089" y="5049838"/>
            <a:ext cx="936625" cy="0"/>
          </a:xfrm>
          <a:prstGeom prst="line">
            <a:avLst/>
          </a:prstGeom>
          <a:noFill/>
          <a:ln w="63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Tree>
    <p:extLst>
      <p:ext uri="{BB962C8B-B14F-4D97-AF65-F5344CB8AC3E}">
        <p14:creationId xmlns:p14="http://schemas.microsoft.com/office/powerpoint/2010/main" val="2675938990"/>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4450" name="Rectangle 2"/>
          <p:cNvSpPr>
            <a:spLocks noChangeArrowheads="1"/>
          </p:cNvSpPr>
          <p:nvPr/>
        </p:nvSpPr>
        <p:spPr bwMode="auto">
          <a:xfrm>
            <a:off x="1992284" y="7508916"/>
            <a:ext cx="9144000" cy="369332"/>
          </a:xfrm>
          <a:prstGeom prst="rect">
            <a:avLst/>
          </a:prstGeom>
          <a:solidFill>
            <a:srgbClr val="075C77"/>
          </a:solidFill>
          <a:ln>
            <a:noFill/>
          </a:ln>
          <a:effectLst/>
          <a:extLs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384453" name="Text Box 5"/>
          <p:cNvSpPr txBox="1">
            <a:spLocks noChangeArrowheads="1"/>
          </p:cNvSpPr>
          <p:nvPr/>
        </p:nvSpPr>
        <p:spPr bwMode="auto">
          <a:xfrm>
            <a:off x="9697945" y="2064148"/>
            <a:ext cx="1749197" cy="707886"/>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spcBef>
                <a:spcPct val="0"/>
              </a:spcBef>
            </a:pPr>
            <a:r>
              <a:rPr lang="en-GB" altLang="en-US" sz="2000" dirty="0" err="1"/>
              <a:t>Internuclear</a:t>
            </a:r>
            <a:r>
              <a:rPr lang="en-GB" altLang="en-US" sz="2000" dirty="0"/>
              <a:t> </a:t>
            </a:r>
          </a:p>
          <a:p>
            <a:pPr algn="l">
              <a:spcBef>
                <a:spcPct val="0"/>
              </a:spcBef>
            </a:pPr>
            <a:r>
              <a:rPr lang="en-GB" altLang="en-US" sz="2000" dirty="0"/>
              <a:t>Distance</a:t>
            </a:r>
          </a:p>
        </p:txBody>
      </p:sp>
      <p:sp>
        <p:nvSpPr>
          <p:cNvPr id="1384456" name="Freeform 8"/>
          <p:cNvSpPr>
            <a:spLocks/>
          </p:cNvSpPr>
          <p:nvPr/>
        </p:nvSpPr>
        <p:spPr bwMode="auto">
          <a:xfrm>
            <a:off x="3598864" y="5597525"/>
            <a:ext cx="184731" cy="369332"/>
          </a:xfrm>
          <a:custGeom>
            <a:avLst/>
            <a:gdLst>
              <a:gd name="T0" fmla="*/ 158 w 175"/>
              <a:gd name="T1" fmla="*/ 49 h 70"/>
              <a:gd name="T2" fmla="*/ 108 w 175"/>
              <a:gd name="T3" fmla="*/ 49 h 70"/>
              <a:gd name="T4" fmla="*/ 65 w 175"/>
              <a:gd name="T5" fmla="*/ 57 h 70"/>
              <a:gd name="T6" fmla="*/ 14 w 175"/>
              <a:gd name="T7" fmla="*/ 40 h 70"/>
              <a:gd name="T8" fmla="*/ 6 w 175"/>
              <a:gd name="T9" fmla="*/ 6 h 70"/>
              <a:gd name="T10" fmla="*/ 6 w 175"/>
              <a:gd name="T11" fmla="*/ 32 h 70"/>
            </a:gdLst>
            <a:ahLst/>
            <a:cxnLst>
              <a:cxn ang="0">
                <a:pos x="T0" y="T1"/>
              </a:cxn>
              <a:cxn ang="0">
                <a:pos x="T2" y="T3"/>
              </a:cxn>
              <a:cxn ang="0">
                <a:pos x="T4" y="T5"/>
              </a:cxn>
              <a:cxn ang="0">
                <a:pos x="T6" y="T7"/>
              </a:cxn>
              <a:cxn ang="0">
                <a:pos x="T8" y="T9"/>
              </a:cxn>
              <a:cxn ang="0">
                <a:pos x="T10" y="T11"/>
              </a:cxn>
            </a:cxnLst>
            <a:rect l="0" t="0" r="r" b="b"/>
            <a:pathLst>
              <a:path w="175" h="70">
                <a:moveTo>
                  <a:pt x="158" y="49"/>
                </a:moveTo>
                <a:cubicBezTo>
                  <a:pt x="91" y="70"/>
                  <a:pt x="175" y="49"/>
                  <a:pt x="108" y="49"/>
                </a:cubicBezTo>
                <a:cubicBezTo>
                  <a:pt x="93" y="49"/>
                  <a:pt x="79" y="54"/>
                  <a:pt x="65" y="57"/>
                </a:cubicBezTo>
                <a:cubicBezTo>
                  <a:pt x="48" y="51"/>
                  <a:pt x="18" y="57"/>
                  <a:pt x="14" y="40"/>
                </a:cubicBezTo>
                <a:cubicBezTo>
                  <a:pt x="11" y="29"/>
                  <a:pt x="14" y="14"/>
                  <a:pt x="6" y="6"/>
                </a:cubicBezTo>
                <a:cubicBezTo>
                  <a:pt x="0" y="0"/>
                  <a:pt x="6" y="23"/>
                  <a:pt x="6" y="32"/>
                </a:cubicBezTo>
              </a:path>
            </a:pathLst>
          </a:cu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nvGrpSpPr>
          <p:cNvPr id="1384457" name="Group 9"/>
          <p:cNvGrpSpPr>
            <a:grpSpLocks/>
          </p:cNvGrpSpPr>
          <p:nvPr/>
        </p:nvGrpSpPr>
        <p:grpSpPr bwMode="auto">
          <a:xfrm>
            <a:off x="1905000" y="990600"/>
            <a:ext cx="1346200" cy="1360488"/>
            <a:chOff x="2832" y="480"/>
            <a:chExt cx="1376" cy="1376"/>
          </a:xfrm>
        </p:grpSpPr>
        <p:sp>
          <p:nvSpPr>
            <p:cNvPr id="1384458" name="Oval 10"/>
            <p:cNvSpPr>
              <a:spLocks noChangeArrowheads="1"/>
            </p:cNvSpPr>
            <p:nvPr/>
          </p:nvSpPr>
          <p:spPr bwMode="auto">
            <a:xfrm>
              <a:off x="2832" y="480"/>
              <a:ext cx="1376" cy="1376"/>
            </a:xfrm>
            <a:prstGeom prst="ellipse">
              <a:avLst/>
            </a:prstGeom>
            <a:gradFill rotWithShape="0">
              <a:gsLst>
                <a:gs pos="0">
                  <a:schemeClr val="accent2">
                    <a:gamma/>
                    <a:shade val="0"/>
                    <a:invGamma/>
                  </a:schemeClr>
                </a:gs>
                <a:gs pos="100000">
                  <a:schemeClr val="accent2"/>
                </a:gs>
              </a:gsLst>
              <a:path path="shape">
                <a:fillToRect l="50000" t="50000" r="50000" b="50000"/>
              </a:path>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84459" name="Oval 11"/>
            <p:cNvSpPr>
              <a:spLocks noChangeArrowheads="1"/>
            </p:cNvSpPr>
            <p:nvPr/>
          </p:nvSpPr>
          <p:spPr bwMode="auto">
            <a:xfrm>
              <a:off x="3504" y="1152"/>
              <a:ext cx="48" cy="96"/>
            </a:xfrm>
            <a:prstGeom prst="ellipse">
              <a:avLst/>
            </a:prstGeom>
            <a:solidFill>
              <a:srgbClr val="003D5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384460" name="Group 12"/>
          <p:cNvGrpSpPr>
            <a:grpSpLocks/>
          </p:cNvGrpSpPr>
          <p:nvPr/>
        </p:nvGrpSpPr>
        <p:grpSpPr bwMode="auto">
          <a:xfrm>
            <a:off x="8163230" y="1067629"/>
            <a:ext cx="1346200" cy="1360488"/>
            <a:chOff x="2832" y="480"/>
            <a:chExt cx="1376" cy="1376"/>
          </a:xfrm>
        </p:grpSpPr>
        <p:sp>
          <p:nvSpPr>
            <p:cNvPr id="1384461" name="Oval 13"/>
            <p:cNvSpPr>
              <a:spLocks noChangeArrowheads="1"/>
            </p:cNvSpPr>
            <p:nvPr/>
          </p:nvSpPr>
          <p:spPr bwMode="auto">
            <a:xfrm>
              <a:off x="2832" y="480"/>
              <a:ext cx="1376" cy="1376"/>
            </a:xfrm>
            <a:prstGeom prst="ellipse">
              <a:avLst/>
            </a:prstGeom>
            <a:gradFill rotWithShape="0">
              <a:gsLst>
                <a:gs pos="0">
                  <a:schemeClr val="accent2">
                    <a:gamma/>
                    <a:shade val="0"/>
                    <a:invGamma/>
                  </a:schemeClr>
                </a:gs>
                <a:gs pos="100000">
                  <a:schemeClr val="accent2"/>
                </a:gs>
              </a:gsLst>
              <a:path path="shape">
                <a:fillToRect l="50000" t="50000" r="50000" b="50000"/>
              </a:path>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84462" name="Oval 14"/>
            <p:cNvSpPr>
              <a:spLocks noChangeArrowheads="1"/>
            </p:cNvSpPr>
            <p:nvPr/>
          </p:nvSpPr>
          <p:spPr bwMode="auto">
            <a:xfrm>
              <a:off x="3504" y="1152"/>
              <a:ext cx="48" cy="96"/>
            </a:xfrm>
            <a:prstGeom prst="ellipse">
              <a:avLst/>
            </a:prstGeom>
            <a:solidFill>
              <a:srgbClr val="003D5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384463" name="Group 15"/>
          <p:cNvGrpSpPr>
            <a:grpSpLocks/>
          </p:cNvGrpSpPr>
          <p:nvPr/>
        </p:nvGrpSpPr>
        <p:grpSpPr bwMode="auto">
          <a:xfrm>
            <a:off x="7794626" y="2832100"/>
            <a:ext cx="2974975" cy="3117850"/>
            <a:chOff x="3098" y="1728"/>
            <a:chExt cx="1874" cy="1964"/>
          </a:xfrm>
        </p:grpSpPr>
        <p:sp>
          <p:nvSpPr>
            <p:cNvPr id="1384464" name="Line 16"/>
            <p:cNvSpPr>
              <a:spLocks noChangeShapeType="1"/>
            </p:cNvSpPr>
            <p:nvPr/>
          </p:nvSpPr>
          <p:spPr bwMode="auto">
            <a:xfrm flipV="1">
              <a:off x="3098" y="3684"/>
              <a:ext cx="1476" cy="0"/>
            </a:xfrm>
            <a:prstGeom prst="line">
              <a:avLst/>
            </a:prstGeom>
            <a:noFill/>
            <a:ln w="63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1384465" name="Line 17"/>
            <p:cNvSpPr>
              <a:spLocks noChangeShapeType="1"/>
            </p:cNvSpPr>
            <p:nvPr/>
          </p:nvSpPr>
          <p:spPr bwMode="auto">
            <a:xfrm>
              <a:off x="3769" y="1728"/>
              <a:ext cx="0" cy="1964"/>
            </a:xfrm>
            <a:prstGeom prst="line">
              <a:avLst/>
            </a:prstGeom>
            <a:noFill/>
            <a:ln w="381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1384466" name="Text Box 18"/>
            <p:cNvSpPr txBox="1">
              <a:spLocks noChangeArrowheads="1"/>
            </p:cNvSpPr>
            <p:nvPr/>
          </p:nvSpPr>
          <p:spPr bwMode="auto">
            <a:xfrm>
              <a:off x="3867" y="2426"/>
              <a:ext cx="1105" cy="25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spcBef>
                  <a:spcPct val="0"/>
                </a:spcBef>
              </a:pPr>
              <a:r>
                <a:rPr lang="en-GB" altLang="en-US" sz="2000"/>
                <a:t>Bond Energy</a:t>
              </a:r>
            </a:p>
          </p:txBody>
        </p:sp>
      </p:grpSp>
      <p:sp>
        <p:nvSpPr>
          <p:cNvPr id="1384467" name="Freeform 19"/>
          <p:cNvSpPr>
            <a:spLocks/>
          </p:cNvSpPr>
          <p:nvPr/>
        </p:nvSpPr>
        <p:spPr bwMode="auto">
          <a:xfrm>
            <a:off x="2778125" y="2738439"/>
            <a:ext cx="4637088" cy="3322637"/>
          </a:xfrm>
          <a:custGeom>
            <a:avLst/>
            <a:gdLst>
              <a:gd name="T0" fmla="*/ 2921 w 2921"/>
              <a:gd name="T1" fmla="*/ 82 h 2093"/>
              <a:gd name="T2" fmla="*/ 1736 w 2921"/>
              <a:gd name="T3" fmla="*/ 715 h 2093"/>
              <a:gd name="T4" fmla="*/ 477 w 2921"/>
              <a:gd name="T5" fmla="*/ 1974 h 2093"/>
              <a:gd name="T6" fmla="*/ 0 w 2921"/>
              <a:gd name="T7" fmla="*/ 0 h 2093"/>
            </a:gdLst>
            <a:ahLst/>
            <a:cxnLst>
              <a:cxn ang="0">
                <a:pos x="T0" y="T1"/>
              </a:cxn>
              <a:cxn ang="0">
                <a:pos x="T2" y="T3"/>
              </a:cxn>
              <a:cxn ang="0">
                <a:pos x="T4" y="T5"/>
              </a:cxn>
              <a:cxn ang="0">
                <a:pos x="T6" y="T7"/>
              </a:cxn>
            </a:cxnLst>
            <a:rect l="0" t="0" r="r" b="b"/>
            <a:pathLst>
              <a:path w="2921" h="2093">
                <a:moveTo>
                  <a:pt x="2921" y="82"/>
                </a:moveTo>
                <a:cubicBezTo>
                  <a:pt x="2724" y="186"/>
                  <a:pt x="2143" y="400"/>
                  <a:pt x="1736" y="715"/>
                </a:cubicBezTo>
                <a:cubicBezTo>
                  <a:pt x="1329" y="1030"/>
                  <a:pt x="766" y="2093"/>
                  <a:pt x="477" y="1974"/>
                </a:cubicBezTo>
                <a:cubicBezTo>
                  <a:pt x="188" y="1855"/>
                  <a:pt x="100" y="411"/>
                  <a:pt x="0" y="0"/>
                </a:cubicBezTo>
              </a:path>
            </a:pathLst>
          </a:custGeom>
          <a:noFill/>
          <a:ln w="38100" cap="flat" cmpd="sng">
            <a:solidFill>
              <a:srgbClr val="FFCC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84475" name="Rectangle 27"/>
          <p:cNvSpPr>
            <a:spLocks noChangeArrowheads="1"/>
          </p:cNvSpPr>
          <p:nvPr/>
        </p:nvSpPr>
        <p:spPr bwMode="auto">
          <a:xfrm>
            <a:off x="2086769" y="7021478"/>
            <a:ext cx="6019800" cy="369332"/>
          </a:xfrm>
          <a:prstGeom prst="rect">
            <a:avLst/>
          </a:prstGeom>
          <a:solidFill>
            <a:srgbClr val="075C77"/>
          </a:solidFill>
          <a:ln>
            <a:noFill/>
          </a:ln>
          <a:effectLst/>
          <a:extLs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384477" name="Freeform 29"/>
          <p:cNvSpPr>
            <a:spLocks/>
          </p:cNvSpPr>
          <p:nvPr/>
        </p:nvSpPr>
        <p:spPr bwMode="auto">
          <a:xfrm>
            <a:off x="2778125" y="2728913"/>
            <a:ext cx="4637088" cy="3322637"/>
          </a:xfrm>
          <a:custGeom>
            <a:avLst/>
            <a:gdLst>
              <a:gd name="T0" fmla="*/ 2921 w 2921"/>
              <a:gd name="T1" fmla="*/ 82 h 2093"/>
              <a:gd name="T2" fmla="*/ 1736 w 2921"/>
              <a:gd name="T3" fmla="*/ 715 h 2093"/>
              <a:gd name="T4" fmla="*/ 477 w 2921"/>
              <a:gd name="T5" fmla="*/ 1974 h 2093"/>
              <a:gd name="T6" fmla="*/ 0 w 2921"/>
              <a:gd name="T7" fmla="*/ 0 h 2093"/>
            </a:gdLst>
            <a:ahLst/>
            <a:cxnLst>
              <a:cxn ang="0">
                <a:pos x="T0" y="T1"/>
              </a:cxn>
              <a:cxn ang="0">
                <a:pos x="T2" y="T3"/>
              </a:cxn>
              <a:cxn ang="0">
                <a:pos x="T4" y="T5"/>
              </a:cxn>
              <a:cxn ang="0">
                <a:pos x="T6" y="T7"/>
              </a:cxn>
            </a:cxnLst>
            <a:rect l="0" t="0" r="r" b="b"/>
            <a:pathLst>
              <a:path w="2921" h="2093">
                <a:moveTo>
                  <a:pt x="2921" y="82"/>
                </a:moveTo>
                <a:cubicBezTo>
                  <a:pt x="2724" y="186"/>
                  <a:pt x="2143" y="400"/>
                  <a:pt x="1736" y="715"/>
                </a:cubicBezTo>
                <a:cubicBezTo>
                  <a:pt x="1329" y="1030"/>
                  <a:pt x="766" y="2093"/>
                  <a:pt x="477" y="1974"/>
                </a:cubicBezTo>
                <a:cubicBezTo>
                  <a:pt x="188" y="1855"/>
                  <a:pt x="100" y="411"/>
                  <a:pt x="0" y="0"/>
                </a:cubicBezTo>
              </a:path>
            </a:pathLst>
          </a:custGeom>
          <a:noFill/>
          <a:ln w="38100" cap="flat" cmpd="sng">
            <a:solidFill>
              <a:srgbClr val="FFCC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84476" name="Rectangle 28"/>
          <p:cNvSpPr>
            <a:spLocks noChangeArrowheads="1"/>
          </p:cNvSpPr>
          <p:nvPr/>
        </p:nvSpPr>
        <p:spPr bwMode="auto">
          <a:xfrm>
            <a:off x="1992284" y="8152671"/>
            <a:ext cx="6413500" cy="369332"/>
          </a:xfrm>
          <a:prstGeom prst="rect">
            <a:avLst/>
          </a:prstGeom>
          <a:solidFill>
            <a:srgbClr val="075C77"/>
          </a:solidFill>
          <a:ln>
            <a:noFill/>
          </a:ln>
          <a:effectLst/>
          <a:extLs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384451" name="Line 3"/>
          <p:cNvSpPr>
            <a:spLocks noChangeShapeType="1"/>
          </p:cNvSpPr>
          <p:nvPr/>
        </p:nvSpPr>
        <p:spPr bwMode="auto">
          <a:xfrm>
            <a:off x="2489200" y="2400301"/>
            <a:ext cx="0" cy="3992563"/>
          </a:xfrm>
          <a:prstGeom prst="line">
            <a:avLst/>
          </a:prstGeom>
          <a:noFill/>
          <a:ln w="38100">
            <a:solidFill>
              <a:schemeClr val="accent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1384454" name="Text Box 6"/>
          <p:cNvSpPr txBox="1">
            <a:spLocks noChangeArrowheads="1"/>
          </p:cNvSpPr>
          <p:nvPr/>
        </p:nvSpPr>
        <p:spPr bwMode="auto">
          <a:xfrm rot="16200000">
            <a:off x="1344992" y="4089370"/>
            <a:ext cx="1694695" cy="40011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spcBef>
                <a:spcPct val="0"/>
              </a:spcBef>
            </a:pPr>
            <a:r>
              <a:rPr lang="en-GB" altLang="en-US" sz="2000"/>
              <a:t>Total Energy</a:t>
            </a:r>
          </a:p>
        </p:txBody>
      </p:sp>
      <p:grpSp>
        <p:nvGrpSpPr>
          <p:cNvPr id="1384469" name="Group 21"/>
          <p:cNvGrpSpPr>
            <a:grpSpLocks/>
          </p:cNvGrpSpPr>
          <p:nvPr/>
        </p:nvGrpSpPr>
        <p:grpSpPr bwMode="auto">
          <a:xfrm>
            <a:off x="2470151" y="5889625"/>
            <a:ext cx="4011613" cy="704850"/>
            <a:chOff x="660" y="3600"/>
            <a:chExt cx="2527" cy="444"/>
          </a:xfrm>
        </p:grpSpPr>
        <p:grpSp>
          <p:nvGrpSpPr>
            <p:cNvPr id="1384470" name="Group 22"/>
            <p:cNvGrpSpPr>
              <a:grpSpLocks/>
            </p:cNvGrpSpPr>
            <p:nvPr/>
          </p:nvGrpSpPr>
          <p:grpSpPr bwMode="auto">
            <a:xfrm>
              <a:off x="1200" y="3600"/>
              <a:ext cx="1987" cy="444"/>
              <a:chOff x="1200" y="3600"/>
              <a:chExt cx="1987" cy="444"/>
            </a:xfrm>
          </p:grpSpPr>
          <p:sp>
            <p:nvSpPr>
              <p:cNvPr id="1384471" name="Line 23"/>
              <p:cNvSpPr>
                <a:spLocks noChangeShapeType="1"/>
              </p:cNvSpPr>
              <p:nvPr/>
            </p:nvSpPr>
            <p:spPr bwMode="auto">
              <a:xfrm>
                <a:off x="1344" y="3600"/>
                <a:ext cx="0" cy="182"/>
              </a:xfrm>
              <a:prstGeom prst="line">
                <a:avLst/>
              </a:prstGeom>
              <a:noFill/>
              <a:ln w="38100">
                <a:solidFill>
                  <a:schemeClr va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1384472" name="Text Box 24"/>
              <p:cNvSpPr txBox="1">
                <a:spLocks noChangeArrowheads="1"/>
              </p:cNvSpPr>
              <p:nvPr/>
            </p:nvSpPr>
            <p:spPr bwMode="auto">
              <a:xfrm>
                <a:off x="1200" y="3792"/>
                <a:ext cx="1987" cy="25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spcBef>
                    <a:spcPct val="0"/>
                  </a:spcBef>
                </a:pPr>
                <a:r>
                  <a:rPr lang="en-GB" altLang="en-US" sz="2000"/>
                  <a:t>Equilibrium Bond Length</a:t>
                </a:r>
              </a:p>
            </p:txBody>
          </p:sp>
        </p:grpSp>
        <p:sp>
          <p:nvSpPr>
            <p:cNvPr id="1384473" name="Line 25"/>
            <p:cNvSpPr>
              <a:spLocks noChangeShapeType="1"/>
            </p:cNvSpPr>
            <p:nvPr/>
          </p:nvSpPr>
          <p:spPr bwMode="auto">
            <a:xfrm flipH="1">
              <a:off x="660" y="3732"/>
              <a:ext cx="660" cy="0"/>
            </a:xfrm>
            <a:prstGeom prst="line">
              <a:avLst/>
            </a:prstGeom>
            <a:noFill/>
            <a:ln w="127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sp>
        <p:nvSpPr>
          <p:cNvPr id="1384452" name="Line 4"/>
          <p:cNvSpPr>
            <a:spLocks noChangeShapeType="1"/>
          </p:cNvSpPr>
          <p:nvPr/>
        </p:nvSpPr>
        <p:spPr bwMode="auto">
          <a:xfrm>
            <a:off x="2133600" y="2809875"/>
            <a:ext cx="8020050" cy="0"/>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1384478" name="Rectangle 30"/>
          <p:cNvSpPr>
            <a:spLocks noGrp="1" noChangeAspect="1" noChangeArrowheads="1"/>
          </p:cNvSpPr>
          <p:nvPr>
            <p:ph type="ctrTitle"/>
          </p:nvPr>
        </p:nvSpPr>
        <p:spPr>
          <a:xfrm>
            <a:off x="1595439" y="38100"/>
            <a:ext cx="8416925" cy="534988"/>
          </a:xfrm>
          <a:noFill/>
          <a:ln/>
        </p:spPr>
        <p:txBody>
          <a:bodyPr anchor="ctr"/>
          <a:lstStyle/>
          <a:p>
            <a:pPr algn="l"/>
            <a:r>
              <a:rPr lang="en-GB" altLang="en-US" sz="1800"/>
              <a:t>Molecular Structure – The Chemical Bond</a:t>
            </a:r>
          </a:p>
        </p:txBody>
      </p:sp>
    </p:spTree>
    <p:extLst>
      <p:ext uri="{BB962C8B-B14F-4D97-AF65-F5344CB8AC3E}">
        <p14:creationId xmlns:p14="http://schemas.microsoft.com/office/powerpoint/2010/main" val="401283425"/>
      </p:ext>
    </p:extLst>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4.16667E-7 -1.11111E-6 L -0.44844 -1.11111E-6 " pathEditMode="relative" rAng="0" ptsTypes="AA">
                                      <p:cBhvr>
                                        <p:cTn id="6" dur="5000" fill="hold"/>
                                        <p:tgtEl>
                                          <p:spTgt spid="1384460"/>
                                        </p:tgtEl>
                                        <p:attrNameLst>
                                          <p:attrName>ppt_x</p:attrName>
                                          <p:attrName>ppt_y</p:attrName>
                                        </p:attrNameLst>
                                      </p:cBhvr>
                                      <p:rCtr x="-22422" y="0"/>
                                    </p:animMotion>
                                  </p:childTnLst>
                                </p:cTn>
                              </p:par>
                              <p:par>
                                <p:cTn id="7" presetID="0" presetClass="path" presetSubtype="0" accel="50000" decel="50000" fill="hold" nodeType="withEffect">
                                  <p:stCondLst>
                                    <p:cond delay="0"/>
                                  </p:stCondLst>
                                  <p:childTnLst>
                                    <p:animMotion origin="layout" path="M -2.29167E-6 -7.40741E-7 L -0.575 -7.40741E-7 " pathEditMode="relative" rAng="0" ptsTypes="AA">
                                      <p:cBhvr>
                                        <p:cTn id="8" dur="5000" fill="hold"/>
                                        <p:tgtEl>
                                          <p:spTgt spid="1384476"/>
                                        </p:tgtEl>
                                        <p:attrNameLst>
                                          <p:attrName>ppt_x</p:attrName>
                                          <p:attrName>ppt_y</p:attrName>
                                        </p:attrNameLst>
                                      </p:cBhvr>
                                      <p:rCtr x="-28750" y="0"/>
                                    </p:animMotion>
                                  </p:childTnLst>
                                </p:cTn>
                              </p:par>
                            </p:childTnLst>
                          </p:cTn>
                        </p:par>
                      </p:childTnLst>
                    </p:cTn>
                  </p:par>
                  <p:par>
                    <p:cTn id="9" fill="hold" nodeType="clickPar">
                      <p:stCondLst>
                        <p:cond delay="indefinite"/>
                      </p:stCondLst>
                      <p:childTnLst>
                        <p:par>
                          <p:cTn id="10" fill="hold" nodeType="withGroup">
                            <p:stCondLst>
                              <p:cond delay="0"/>
                            </p:stCondLst>
                            <p:childTnLst>
                              <p:par>
                                <p:cTn id="11" presetID="0" presetClass="path" presetSubtype="0" accel="50000" decel="50000" fill="hold" nodeType="clickEffect">
                                  <p:stCondLst>
                                    <p:cond delay="0"/>
                                  </p:stCondLst>
                                  <p:childTnLst>
                                    <p:animMotion origin="layout" path="M -0.44844 -1.11111E-6 L 0.00273 -1.11111E-6 " pathEditMode="relative" rAng="0" ptsTypes="AA">
                                      <p:cBhvr>
                                        <p:cTn id="12" dur="5000" fill="hold"/>
                                        <p:tgtEl>
                                          <p:spTgt spid="1384460"/>
                                        </p:tgtEl>
                                        <p:attrNameLst>
                                          <p:attrName>ppt_x</p:attrName>
                                          <p:attrName>ppt_y</p:attrName>
                                        </p:attrNameLst>
                                      </p:cBhvr>
                                      <p:rCtr x="22552" y="0"/>
                                    </p:animMotion>
                                  </p:childTnLst>
                                </p:cTn>
                              </p:par>
                              <p:par>
                                <p:cTn id="13" presetID="0" presetClass="path" presetSubtype="0" accel="50000" decel="50000" fill="hold" nodeType="withEffect">
                                  <p:stCondLst>
                                    <p:cond delay="0"/>
                                  </p:stCondLst>
                                  <p:childTnLst>
                                    <p:animMotion origin="layout" path="M -0.575 -7.40741E-7 L -0.00416 -7.40741E-7 " pathEditMode="relative" rAng="0" ptsTypes="AA">
                                      <p:cBhvr>
                                        <p:cTn id="14" dur="5000" fill="hold"/>
                                        <p:tgtEl>
                                          <p:spTgt spid="1384476"/>
                                        </p:tgtEl>
                                        <p:attrNameLst>
                                          <p:attrName>ppt_x</p:attrName>
                                          <p:attrName>ppt_y</p:attrName>
                                        </p:attrNameLst>
                                      </p:cBhvr>
                                      <p:rCtr x="28542" y="0"/>
                                    </p:animMotion>
                                  </p:childTnLst>
                                </p:cTn>
                              </p:par>
                            </p:childTnLst>
                          </p:cTn>
                        </p:par>
                      </p:childTnLst>
                    </p:cTn>
                  </p:par>
                  <p:par>
                    <p:cTn id="15" fill="hold" nodeType="clickPar">
                      <p:stCondLst>
                        <p:cond delay="indefinite"/>
                      </p:stCondLst>
                      <p:childTnLst>
                        <p:par>
                          <p:cTn id="16" fill="hold" nodeType="withGroup">
                            <p:stCondLst>
                              <p:cond delay="0"/>
                            </p:stCondLst>
                            <p:childTnLst>
                              <p:par>
                                <p:cTn id="17" presetID="0" presetClass="path" presetSubtype="0" accel="50000" decel="50000" fill="hold" nodeType="clickEffect">
                                  <p:stCondLst>
                                    <p:cond delay="0"/>
                                  </p:stCondLst>
                                  <p:childTnLst>
                                    <p:animMotion origin="layout" path="M 4.16667E-7 -1.11111E-6 L -0.45117 -0.00185 " pathEditMode="relative" rAng="0" ptsTypes="AA">
                                      <p:cBhvr>
                                        <p:cTn id="18" dur="5000" fill="hold"/>
                                        <p:tgtEl>
                                          <p:spTgt spid="1384460"/>
                                        </p:tgtEl>
                                        <p:attrNameLst>
                                          <p:attrName>ppt_x</p:attrName>
                                          <p:attrName>ppt_y</p:attrName>
                                        </p:attrNameLst>
                                      </p:cBhvr>
                                      <p:rCtr x="-22565" y="-93"/>
                                    </p:animMotion>
                                  </p:childTnLst>
                                </p:cTn>
                              </p:par>
                              <p:par>
                                <p:cTn id="19" presetID="0" presetClass="path" presetSubtype="0" accel="50000" decel="50000" fill="hold" nodeType="withEffect">
                                  <p:stCondLst>
                                    <p:cond delay="0"/>
                                  </p:stCondLst>
                                  <p:childTnLst>
                                    <p:animMotion origin="layout" path="M -2.29167E-6 -7.40741E-7 L -0.57083 -7.40741E-7 " pathEditMode="relative" rAng="0" ptsTypes="AA">
                                      <p:cBhvr>
                                        <p:cTn id="20" dur="5000" fill="hold"/>
                                        <p:tgtEl>
                                          <p:spTgt spid="1384476"/>
                                        </p:tgtEl>
                                        <p:attrNameLst>
                                          <p:attrName>ppt_x</p:attrName>
                                          <p:attrName>ppt_y</p:attrName>
                                        </p:attrNameLst>
                                      </p:cBhvr>
                                      <p:rCtr x="-28542" y="0"/>
                                    </p:animMotion>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384463"/>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3844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Line 2"/>
          <p:cNvSpPr>
            <a:spLocks noChangeShapeType="1"/>
          </p:cNvSpPr>
          <p:nvPr/>
        </p:nvSpPr>
        <p:spPr bwMode="auto">
          <a:xfrm>
            <a:off x="2590800" y="2438401"/>
            <a:ext cx="0" cy="3992563"/>
          </a:xfrm>
          <a:prstGeom prst="line">
            <a:avLst/>
          </a:prstGeom>
          <a:noFill/>
          <a:ln w="38100">
            <a:solidFill>
              <a:schemeClr val="accent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4035" name="Line 3"/>
          <p:cNvSpPr>
            <a:spLocks noChangeShapeType="1"/>
          </p:cNvSpPr>
          <p:nvPr/>
        </p:nvSpPr>
        <p:spPr bwMode="auto">
          <a:xfrm>
            <a:off x="2133600" y="2695575"/>
            <a:ext cx="8020050" cy="0"/>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4036" name="Text Box 5"/>
          <p:cNvSpPr txBox="1">
            <a:spLocks noChangeArrowheads="1"/>
          </p:cNvSpPr>
          <p:nvPr/>
        </p:nvSpPr>
        <p:spPr bwMode="auto">
          <a:xfrm rot="16200000">
            <a:off x="1366838" y="4370388"/>
            <a:ext cx="1625600" cy="3968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Total Energy</a:t>
            </a:r>
          </a:p>
        </p:txBody>
      </p:sp>
      <p:sp>
        <p:nvSpPr>
          <p:cNvPr id="44037" name="Text Box 6"/>
          <p:cNvSpPr txBox="1">
            <a:spLocks noChangeArrowheads="1"/>
          </p:cNvSpPr>
          <p:nvPr/>
        </p:nvSpPr>
        <p:spPr bwMode="auto">
          <a:xfrm>
            <a:off x="1744664" y="76200"/>
            <a:ext cx="6321425" cy="4889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600"/>
              <a:t>Molecular Structure – The Chemical Bond</a:t>
            </a:r>
          </a:p>
        </p:txBody>
      </p:sp>
      <p:sp>
        <p:nvSpPr>
          <p:cNvPr id="44038" name="Freeform 7"/>
          <p:cNvSpPr>
            <a:spLocks/>
          </p:cNvSpPr>
          <p:nvPr/>
        </p:nvSpPr>
        <p:spPr bwMode="auto">
          <a:xfrm>
            <a:off x="3598864" y="5597525"/>
            <a:ext cx="184731" cy="369332"/>
          </a:xfrm>
          <a:custGeom>
            <a:avLst/>
            <a:gdLst>
              <a:gd name="T0" fmla="*/ 2147483646 w 175"/>
              <a:gd name="T1" fmla="*/ 2147483646 h 70"/>
              <a:gd name="T2" fmla="*/ 2147483646 w 175"/>
              <a:gd name="T3" fmla="*/ 2147483646 h 70"/>
              <a:gd name="T4" fmla="*/ 2147483646 w 175"/>
              <a:gd name="T5" fmla="*/ 2147483646 h 70"/>
              <a:gd name="T6" fmla="*/ 2147483646 w 175"/>
              <a:gd name="T7" fmla="*/ 2147483646 h 70"/>
              <a:gd name="T8" fmla="*/ 2147483646 w 175"/>
              <a:gd name="T9" fmla="*/ 2147483646 h 70"/>
              <a:gd name="T10" fmla="*/ 2147483646 w 175"/>
              <a:gd name="T11" fmla="*/ 2147483646 h 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5" h="70">
                <a:moveTo>
                  <a:pt x="158" y="49"/>
                </a:moveTo>
                <a:cubicBezTo>
                  <a:pt x="91" y="70"/>
                  <a:pt x="175" y="49"/>
                  <a:pt x="108" y="49"/>
                </a:cubicBezTo>
                <a:cubicBezTo>
                  <a:pt x="93" y="49"/>
                  <a:pt x="79" y="54"/>
                  <a:pt x="65" y="57"/>
                </a:cubicBezTo>
                <a:cubicBezTo>
                  <a:pt x="48" y="51"/>
                  <a:pt x="18" y="57"/>
                  <a:pt x="14" y="40"/>
                </a:cubicBezTo>
                <a:cubicBezTo>
                  <a:pt x="11" y="29"/>
                  <a:pt x="14" y="14"/>
                  <a:pt x="6" y="6"/>
                </a:cubicBezTo>
                <a:cubicBezTo>
                  <a:pt x="0" y="0"/>
                  <a:pt x="6" y="23"/>
                  <a:pt x="6" y="32"/>
                </a:cubicBezTo>
              </a:path>
            </a:pathLst>
          </a:cu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nvGrpSpPr>
          <p:cNvPr id="44039" name="Group 8"/>
          <p:cNvGrpSpPr>
            <a:grpSpLocks/>
          </p:cNvGrpSpPr>
          <p:nvPr/>
        </p:nvGrpSpPr>
        <p:grpSpPr bwMode="auto">
          <a:xfrm>
            <a:off x="1905000" y="990600"/>
            <a:ext cx="1346200" cy="1360488"/>
            <a:chOff x="2832" y="480"/>
            <a:chExt cx="1376" cy="1376"/>
          </a:xfrm>
        </p:grpSpPr>
        <p:sp>
          <p:nvSpPr>
            <p:cNvPr id="1119241" name="Oval 9"/>
            <p:cNvSpPr>
              <a:spLocks noChangeArrowheads="1"/>
            </p:cNvSpPr>
            <p:nvPr/>
          </p:nvSpPr>
          <p:spPr bwMode="auto">
            <a:xfrm>
              <a:off x="2832" y="480"/>
              <a:ext cx="1376" cy="1376"/>
            </a:xfrm>
            <a:prstGeom prst="ellipse">
              <a:avLst/>
            </a:prstGeom>
            <a:gradFill rotWithShape="0">
              <a:gsLst>
                <a:gs pos="0">
                  <a:schemeClr val="accent2">
                    <a:gamma/>
                    <a:shade val="0"/>
                    <a:invGamma/>
                  </a:schemeClr>
                </a:gs>
                <a:gs pos="100000">
                  <a:schemeClr val="accent2"/>
                </a:gs>
              </a:gsLst>
              <a:path path="shape">
                <a:fillToRect l="50000" t="50000" r="50000" b="50000"/>
              </a:path>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44075" name="Oval 10"/>
            <p:cNvSpPr>
              <a:spLocks noChangeArrowheads="1"/>
            </p:cNvSpPr>
            <p:nvPr/>
          </p:nvSpPr>
          <p:spPr bwMode="auto">
            <a:xfrm>
              <a:off x="3504" y="1152"/>
              <a:ext cx="48" cy="96"/>
            </a:xfrm>
            <a:prstGeom prst="ellipse">
              <a:avLst/>
            </a:prstGeom>
            <a:solidFill>
              <a:srgbClr val="003D5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44040" name="Group 11"/>
          <p:cNvGrpSpPr>
            <a:grpSpLocks/>
          </p:cNvGrpSpPr>
          <p:nvPr/>
        </p:nvGrpSpPr>
        <p:grpSpPr bwMode="auto">
          <a:xfrm>
            <a:off x="2971800" y="990600"/>
            <a:ext cx="1346200" cy="1360488"/>
            <a:chOff x="2832" y="480"/>
            <a:chExt cx="1376" cy="1376"/>
          </a:xfrm>
        </p:grpSpPr>
        <p:sp>
          <p:nvSpPr>
            <p:cNvPr id="1119244" name="Oval 12"/>
            <p:cNvSpPr>
              <a:spLocks noChangeArrowheads="1"/>
            </p:cNvSpPr>
            <p:nvPr/>
          </p:nvSpPr>
          <p:spPr bwMode="auto">
            <a:xfrm>
              <a:off x="2832" y="480"/>
              <a:ext cx="1376" cy="1376"/>
            </a:xfrm>
            <a:prstGeom prst="ellipse">
              <a:avLst/>
            </a:prstGeom>
            <a:gradFill rotWithShape="0">
              <a:gsLst>
                <a:gs pos="0">
                  <a:schemeClr val="accent2">
                    <a:gamma/>
                    <a:shade val="0"/>
                    <a:invGamma/>
                  </a:schemeClr>
                </a:gs>
                <a:gs pos="100000">
                  <a:schemeClr val="accent2"/>
                </a:gs>
              </a:gsLst>
              <a:path path="shape">
                <a:fillToRect l="50000" t="50000" r="50000" b="50000"/>
              </a:path>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44073" name="Oval 13"/>
            <p:cNvSpPr>
              <a:spLocks noChangeArrowheads="1"/>
            </p:cNvSpPr>
            <p:nvPr/>
          </p:nvSpPr>
          <p:spPr bwMode="auto">
            <a:xfrm>
              <a:off x="3504" y="1152"/>
              <a:ext cx="48" cy="96"/>
            </a:xfrm>
            <a:prstGeom prst="ellipse">
              <a:avLst/>
            </a:prstGeom>
            <a:solidFill>
              <a:srgbClr val="003D5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4041" name="Line 15"/>
          <p:cNvSpPr>
            <a:spLocks noChangeShapeType="1"/>
          </p:cNvSpPr>
          <p:nvPr/>
        </p:nvSpPr>
        <p:spPr bwMode="auto">
          <a:xfrm flipV="1">
            <a:off x="6454775" y="5581650"/>
            <a:ext cx="2343150" cy="0"/>
          </a:xfrm>
          <a:prstGeom prst="line">
            <a:avLst/>
          </a:prstGeom>
          <a:noFill/>
          <a:ln w="63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4042" name="Line 16"/>
          <p:cNvSpPr>
            <a:spLocks noChangeShapeType="1"/>
          </p:cNvSpPr>
          <p:nvPr/>
        </p:nvSpPr>
        <p:spPr bwMode="auto">
          <a:xfrm flipH="1">
            <a:off x="7507288" y="2730500"/>
            <a:ext cx="12700" cy="2825750"/>
          </a:xfrm>
          <a:prstGeom prst="line">
            <a:avLst/>
          </a:prstGeom>
          <a:noFill/>
          <a:ln w="381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4043" name="Text Box 17"/>
          <p:cNvSpPr txBox="1">
            <a:spLocks noChangeArrowheads="1"/>
          </p:cNvSpPr>
          <p:nvPr/>
        </p:nvSpPr>
        <p:spPr bwMode="auto">
          <a:xfrm>
            <a:off x="7675564" y="3838576"/>
            <a:ext cx="2219325" cy="7016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Bond Dissociation</a:t>
            </a:r>
          </a:p>
          <a:p>
            <a:r>
              <a:rPr lang="en-GB" altLang="en-US" sz="2000"/>
              <a:t>Energy</a:t>
            </a:r>
          </a:p>
        </p:txBody>
      </p:sp>
      <p:sp>
        <p:nvSpPr>
          <p:cNvPr id="44044" name="Freeform 18"/>
          <p:cNvSpPr>
            <a:spLocks/>
          </p:cNvSpPr>
          <p:nvPr/>
        </p:nvSpPr>
        <p:spPr bwMode="auto">
          <a:xfrm>
            <a:off x="2778125" y="2547939"/>
            <a:ext cx="4637088" cy="3322637"/>
          </a:xfrm>
          <a:custGeom>
            <a:avLst/>
            <a:gdLst>
              <a:gd name="T0" fmla="*/ 2147483646 w 2921"/>
              <a:gd name="T1" fmla="*/ 2147483646 h 2093"/>
              <a:gd name="T2" fmla="*/ 2147483646 w 2921"/>
              <a:gd name="T3" fmla="*/ 2147483646 h 2093"/>
              <a:gd name="T4" fmla="*/ 2147483646 w 2921"/>
              <a:gd name="T5" fmla="*/ 2147483646 h 2093"/>
              <a:gd name="T6" fmla="*/ 0 w 2921"/>
              <a:gd name="T7" fmla="*/ 0 h 209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921" h="2093">
                <a:moveTo>
                  <a:pt x="2921" y="82"/>
                </a:moveTo>
                <a:cubicBezTo>
                  <a:pt x="2724" y="186"/>
                  <a:pt x="2143" y="400"/>
                  <a:pt x="1736" y="715"/>
                </a:cubicBezTo>
                <a:cubicBezTo>
                  <a:pt x="1329" y="1030"/>
                  <a:pt x="766" y="2093"/>
                  <a:pt x="477" y="1974"/>
                </a:cubicBezTo>
                <a:cubicBezTo>
                  <a:pt x="188" y="1855"/>
                  <a:pt x="100" y="411"/>
                  <a:pt x="0" y="0"/>
                </a:cubicBezTo>
              </a:path>
            </a:pathLst>
          </a:custGeom>
          <a:noFill/>
          <a:ln w="38100" cap="flat" cmpd="sng">
            <a:solidFill>
              <a:srgbClr val="FFCC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44045" name="Group 20"/>
          <p:cNvGrpSpPr>
            <a:grpSpLocks/>
          </p:cNvGrpSpPr>
          <p:nvPr/>
        </p:nvGrpSpPr>
        <p:grpSpPr bwMode="auto">
          <a:xfrm>
            <a:off x="2571750" y="5715001"/>
            <a:ext cx="3810000" cy="701675"/>
            <a:chOff x="660" y="3600"/>
            <a:chExt cx="2400" cy="442"/>
          </a:xfrm>
        </p:grpSpPr>
        <p:grpSp>
          <p:nvGrpSpPr>
            <p:cNvPr id="44068" name="Group 21"/>
            <p:cNvGrpSpPr>
              <a:grpSpLocks/>
            </p:cNvGrpSpPr>
            <p:nvPr/>
          </p:nvGrpSpPr>
          <p:grpSpPr bwMode="auto">
            <a:xfrm>
              <a:off x="1200" y="3600"/>
              <a:ext cx="1860" cy="442"/>
              <a:chOff x="1200" y="3600"/>
              <a:chExt cx="1860" cy="442"/>
            </a:xfrm>
          </p:grpSpPr>
          <p:sp>
            <p:nvSpPr>
              <p:cNvPr id="44070" name="Line 22"/>
              <p:cNvSpPr>
                <a:spLocks noChangeShapeType="1"/>
              </p:cNvSpPr>
              <p:nvPr/>
            </p:nvSpPr>
            <p:spPr bwMode="auto">
              <a:xfrm>
                <a:off x="1344" y="3600"/>
                <a:ext cx="0" cy="182"/>
              </a:xfrm>
              <a:prstGeom prst="line">
                <a:avLst/>
              </a:prstGeom>
              <a:noFill/>
              <a:ln w="38100">
                <a:solidFill>
                  <a:schemeClr va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71" name="Text Box 23"/>
              <p:cNvSpPr txBox="1">
                <a:spLocks noChangeArrowheads="1"/>
              </p:cNvSpPr>
              <p:nvPr/>
            </p:nvSpPr>
            <p:spPr bwMode="auto">
              <a:xfrm>
                <a:off x="1200" y="3792"/>
                <a:ext cx="1860" cy="2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t>Equilibrium Bond Length</a:t>
                </a:r>
              </a:p>
            </p:txBody>
          </p:sp>
        </p:grpSp>
        <p:sp>
          <p:nvSpPr>
            <p:cNvPr id="44069" name="Line 24"/>
            <p:cNvSpPr>
              <a:spLocks noChangeShapeType="1"/>
            </p:cNvSpPr>
            <p:nvPr/>
          </p:nvSpPr>
          <p:spPr bwMode="auto">
            <a:xfrm flipH="1">
              <a:off x="660" y="3732"/>
              <a:ext cx="660" cy="0"/>
            </a:xfrm>
            <a:prstGeom prst="line">
              <a:avLst/>
            </a:prstGeom>
            <a:noFill/>
            <a:ln w="12700">
              <a:solidFill>
                <a:schemeClr va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sp>
        <p:nvSpPr>
          <p:cNvPr id="44046" name="Line 25"/>
          <p:cNvSpPr>
            <a:spLocks noChangeShapeType="1"/>
          </p:cNvSpPr>
          <p:nvPr/>
        </p:nvSpPr>
        <p:spPr bwMode="auto">
          <a:xfrm>
            <a:off x="3448050" y="5581650"/>
            <a:ext cx="38100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47" name="Line 26"/>
          <p:cNvSpPr>
            <a:spLocks noChangeShapeType="1"/>
          </p:cNvSpPr>
          <p:nvPr/>
        </p:nvSpPr>
        <p:spPr bwMode="auto">
          <a:xfrm>
            <a:off x="3333751" y="5357813"/>
            <a:ext cx="747713"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48" name="Line 27"/>
          <p:cNvSpPr>
            <a:spLocks noChangeShapeType="1"/>
          </p:cNvSpPr>
          <p:nvPr/>
        </p:nvSpPr>
        <p:spPr bwMode="auto">
          <a:xfrm>
            <a:off x="3228976" y="5057775"/>
            <a:ext cx="1116013"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49" name="Line 28"/>
          <p:cNvSpPr>
            <a:spLocks noChangeShapeType="1"/>
          </p:cNvSpPr>
          <p:nvPr/>
        </p:nvSpPr>
        <p:spPr bwMode="auto">
          <a:xfrm>
            <a:off x="3143251" y="4729163"/>
            <a:ext cx="1457325"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50" name="Line 29"/>
          <p:cNvSpPr>
            <a:spLocks noChangeShapeType="1"/>
          </p:cNvSpPr>
          <p:nvPr/>
        </p:nvSpPr>
        <p:spPr bwMode="auto">
          <a:xfrm>
            <a:off x="3095626" y="4429126"/>
            <a:ext cx="1738313" cy="4763"/>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51" name="Line 30"/>
          <p:cNvSpPr>
            <a:spLocks noChangeShapeType="1"/>
          </p:cNvSpPr>
          <p:nvPr/>
        </p:nvSpPr>
        <p:spPr bwMode="auto">
          <a:xfrm>
            <a:off x="3057525" y="4200525"/>
            <a:ext cx="1976438"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52" name="Text Box 31"/>
          <p:cNvSpPr txBox="1">
            <a:spLocks noChangeArrowheads="1"/>
          </p:cNvSpPr>
          <p:nvPr/>
        </p:nvSpPr>
        <p:spPr bwMode="auto">
          <a:xfrm>
            <a:off x="3852863" y="5448300"/>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0</a:t>
            </a:r>
          </a:p>
        </p:txBody>
      </p:sp>
      <p:sp>
        <p:nvSpPr>
          <p:cNvPr id="44053" name="Text Box 32"/>
          <p:cNvSpPr txBox="1">
            <a:spLocks noChangeArrowheads="1"/>
          </p:cNvSpPr>
          <p:nvPr/>
        </p:nvSpPr>
        <p:spPr bwMode="auto">
          <a:xfrm>
            <a:off x="4122738" y="5208588"/>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1</a:t>
            </a:r>
          </a:p>
        </p:txBody>
      </p:sp>
      <p:sp>
        <p:nvSpPr>
          <p:cNvPr id="44054" name="Text Box 33"/>
          <p:cNvSpPr txBox="1">
            <a:spLocks noChangeArrowheads="1"/>
          </p:cNvSpPr>
          <p:nvPr/>
        </p:nvSpPr>
        <p:spPr bwMode="auto">
          <a:xfrm>
            <a:off x="4402138" y="4921250"/>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2</a:t>
            </a:r>
          </a:p>
        </p:txBody>
      </p:sp>
      <p:sp>
        <p:nvSpPr>
          <p:cNvPr id="44055" name="Text Box 34"/>
          <p:cNvSpPr txBox="1">
            <a:spLocks noChangeArrowheads="1"/>
          </p:cNvSpPr>
          <p:nvPr/>
        </p:nvSpPr>
        <p:spPr bwMode="auto">
          <a:xfrm>
            <a:off x="4643438" y="4614863"/>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3</a:t>
            </a:r>
          </a:p>
        </p:txBody>
      </p:sp>
      <p:sp>
        <p:nvSpPr>
          <p:cNvPr id="44056" name="Text Box 35"/>
          <p:cNvSpPr txBox="1">
            <a:spLocks noChangeArrowheads="1"/>
          </p:cNvSpPr>
          <p:nvPr/>
        </p:nvSpPr>
        <p:spPr bwMode="auto">
          <a:xfrm>
            <a:off x="4822825" y="4303713"/>
            <a:ext cx="312906"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4</a:t>
            </a:r>
          </a:p>
        </p:txBody>
      </p:sp>
      <p:sp>
        <p:nvSpPr>
          <p:cNvPr id="44057" name="Line 36"/>
          <p:cNvSpPr>
            <a:spLocks noChangeShapeType="1"/>
          </p:cNvSpPr>
          <p:nvPr/>
        </p:nvSpPr>
        <p:spPr bwMode="auto">
          <a:xfrm>
            <a:off x="3011488" y="3968750"/>
            <a:ext cx="219710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58" name="Line 37"/>
          <p:cNvSpPr>
            <a:spLocks noChangeShapeType="1"/>
          </p:cNvSpPr>
          <p:nvPr/>
        </p:nvSpPr>
        <p:spPr bwMode="auto">
          <a:xfrm>
            <a:off x="2986088" y="3752850"/>
            <a:ext cx="242570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44059" name="Line 38"/>
          <p:cNvSpPr>
            <a:spLocks noChangeShapeType="1"/>
          </p:cNvSpPr>
          <p:nvPr/>
        </p:nvSpPr>
        <p:spPr bwMode="auto">
          <a:xfrm>
            <a:off x="2963864" y="3608388"/>
            <a:ext cx="2663825"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0" name="Line 39"/>
          <p:cNvSpPr>
            <a:spLocks noChangeShapeType="1"/>
          </p:cNvSpPr>
          <p:nvPr/>
        </p:nvSpPr>
        <p:spPr bwMode="auto">
          <a:xfrm>
            <a:off x="2927350" y="3429000"/>
            <a:ext cx="2916238"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1" name="Line 40"/>
          <p:cNvSpPr>
            <a:spLocks noChangeShapeType="1"/>
          </p:cNvSpPr>
          <p:nvPr/>
        </p:nvSpPr>
        <p:spPr bwMode="auto">
          <a:xfrm>
            <a:off x="2927350" y="3284538"/>
            <a:ext cx="3168650"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2" name="Line 41"/>
          <p:cNvSpPr>
            <a:spLocks noChangeShapeType="1"/>
          </p:cNvSpPr>
          <p:nvPr/>
        </p:nvSpPr>
        <p:spPr bwMode="auto">
          <a:xfrm>
            <a:off x="2913063" y="3213100"/>
            <a:ext cx="3313112"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3" name="Line 42"/>
          <p:cNvSpPr>
            <a:spLocks noChangeShapeType="1"/>
          </p:cNvSpPr>
          <p:nvPr/>
        </p:nvSpPr>
        <p:spPr bwMode="auto">
          <a:xfrm>
            <a:off x="2892425" y="3141663"/>
            <a:ext cx="3455988" cy="0"/>
          </a:xfrm>
          <a:prstGeom prst="line">
            <a:avLst/>
          </a:prstGeom>
          <a:noFill/>
          <a:ln w="190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4" name="Text Box 43"/>
          <p:cNvSpPr txBox="1">
            <a:spLocks noChangeArrowheads="1"/>
          </p:cNvSpPr>
          <p:nvPr/>
        </p:nvSpPr>
        <p:spPr bwMode="auto">
          <a:xfrm>
            <a:off x="5724526" y="4656138"/>
            <a:ext cx="1235075" cy="8255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chemeClr val="accent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Vibrational</a:t>
            </a:r>
          </a:p>
          <a:p>
            <a:r>
              <a:rPr lang="en-GB" altLang="en-US" sz="1600" b="1"/>
              <a:t>Quantum</a:t>
            </a:r>
          </a:p>
          <a:p>
            <a:r>
              <a:rPr lang="en-GB" altLang="en-US" sz="1600" b="1"/>
              <a:t>Numbers</a:t>
            </a:r>
          </a:p>
        </p:txBody>
      </p:sp>
      <p:sp>
        <p:nvSpPr>
          <p:cNvPr id="44065" name="Line 44"/>
          <p:cNvSpPr>
            <a:spLocks noChangeShapeType="1"/>
          </p:cNvSpPr>
          <p:nvPr/>
        </p:nvSpPr>
        <p:spPr bwMode="auto">
          <a:xfrm flipH="1">
            <a:off x="4344989" y="5049838"/>
            <a:ext cx="1355725" cy="539750"/>
          </a:xfrm>
          <a:prstGeom prst="line">
            <a:avLst/>
          </a:prstGeom>
          <a:noFill/>
          <a:ln w="63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6" name="Line 45"/>
          <p:cNvSpPr>
            <a:spLocks noChangeShapeType="1"/>
          </p:cNvSpPr>
          <p:nvPr/>
        </p:nvSpPr>
        <p:spPr bwMode="auto">
          <a:xfrm flipH="1" flipV="1">
            <a:off x="5448301" y="4041775"/>
            <a:ext cx="252413" cy="971550"/>
          </a:xfrm>
          <a:prstGeom prst="line">
            <a:avLst/>
          </a:prstGeom>
          <a:noFill/>
          <a:ln w="63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
        <p:nvSpPr>
          <p:cNvPr id="44067" name="Line 46"/>
          <p:cNvSpPr>
            <a:spLocks noChangeShapeType="1"/>
          </p:cNvSpPr>
          <p:nvPr/>
        </p:nvSpPr>
        <p:spPr bwMode="auto">
          <a:xfrm flipH="1">
            <a:off x="4764089" y="5049838"/>
            <a:ext cx="936625" cy="0"/>
          </a:xfrm>
          <a:prstGeom prst="line">
            <a:avLst/>
          </a:prstGeom>
          <a:noFill/>
          <a:ln w="63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spTree>
    <p:extLst>
      <p:ext uri="{BB962C8B-B14F-4D97-AF65-F5344CB8AC3E}">
        <p14:creationId xmlns:p14="http://schemas.microsoft.com/office/powerpoint/2010/main" val="4061238765"/>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Vibrational Spectra</a:t>
            </a:r>
            <a:endParaRPr lang="en-GB" dirty="0"/>
          </a:p>
        </p:txBody>
      </p:sp>
      <p:sp>
        <p:nvSpPr>
          <p:cNvPr id="3" name="Content Placeholder 2"/>
          <p:cNvSpPr>
            <a:spLocks noGrp="1"/>
          </p:cNvSpPr>
          <p:nvPr>
            <p:ph idx="1"/>
          </p:nvPr>
        </p:nvSpPr>
        <p:spPr/>
        <p:txBody>
          <a:bodyPr>
            <a:normAutofit fontScale="92500" lnSpcReduction="10000"/>
          </a:bodyPr>
          <a:lstStyle/>
          <a:p>
            <a:r>
              <a:rPr lang="en-GB" dirty="0"/>
              <a:t>Infrared spectroscopy exploits the fact that molecules absorb frequencies that are characteristic of their structure. These absorptions occur at resonant frequencies, i.e. the frequency of the absorbed radiation matches the </a:t>
            </a:r>
            <a:r>
              <a:rPr lang="en-GB" dirty="0" smtClean="0"/>
              <a:t>vibrational frequency</a:t>
            </a:r>
          </a:p>
          <a:p>
            <a:r>
              <a:rPr lang="en-GB" dirty="0"/>
              <a:t>In particular, in the Born–Oppenheimer and harmonic approximations, i.e. when the molecular Hamiltonian corresponding to the electronic ground state can be approximated by a harmonic oscillator in the </a:t>
            </a:r>
            <a:r>
              <a:rPr lang="en-GB" dirty="0" smtClean="0"/>
              <a:t>neighbourhood </a:t>
            </a:r>
            <a:r>
              <a:rPr lang="en-GB" dirty="0"/>
              <a:t>of the equilibrium molecular geometry, the resonant frequencies are associated with the normal modes corresponding to the molecular electronic ground state potential energy surface. The resonant frequencies are also related to the strength of the bond and the mass of the atoms at either end of it. Thus, the frequency of the vibrations are associated with a particular normal mode of motion and a particular bond </a:t>
            </a:r>
            <a:r>
              <a:rPr lang="en-GB" dirty="0" smtClean="0"/>
              <a:t>type.</a:t>
            </a:r>
            <a:endParaRPr lang="en-GB" dirty="0"/>
          </a:p>
        </p:txBody>
      </p:sp>
    </p:spTree>
    <p:extLst>
      <p:ext uri="{BB962C8B-B14F-4D97-AF65-F5344CB8AC3E}">
        <p14:creationId xmlns:p14="http://schemas.microsoft.com/office/powerpoint/2010/main" val="392691486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Vibrational Spectra</a:t>
            </a:r>
            <a:endParaRPr lang="en-GB" dirty="0"/>
          </a:p>
        </p:txBody>
      </p:sp>
      <p:sp>
        <p:nvSpPr>
          <p:cNvPr id="3" name="Content Placeholder 2"/>
          <p:cNvSpPr>
            <a:spLocks noGrp="1"/>
          </p:cNvSpPr>
          <p:nvPr>
            <p:ph idx="1"/>
          </p:nvPr>
        </p:nvSpPr>
        <p:spPr>
          <a:xfrm>
            <a:off x="1104293" y="1629406"/>
            <a:ext cx="8946541" cy="4195481"/>
          </a:xfrm>
        </p:spPr>
        <p:txBody>
          <a:bodyPr>
            <a:normAutofit fontScale="92500" lnSpcReduction="10000"/>
          </a:bodyPr>
          <a:lstStyle/>
          <a:p>
            <a:r>
              <a:rPr lang="en-GB" dirty="0"/>
              <a:t>Infrared spectroscopy exploits the fact that molecules absorb frequencies that are characteristic of their structure. These absorptions occur at resonant frequencies, i.e. the frequency of the absorbed radiation matches the </a:t>
            </a:r>
            <a:r>
              <a:rPr lang="en-GB" dirty="0" smtClean="0"/>
              <a:t>vibrational frequency</a:t>
            </a:r>
          </a:p>
          <a:p>
            <a:r>
              <a:rPr lang="en-GB" dirty="0" err="1"/>
              <a:t>Hasa</a:t>
            </a:r>
            <a:r>
              <a:rPr lang="en-GB" dirty="0"/>
              <a:t>, </a:t>
            </a:r>
            <a:r>
              <a:rPr lang="en-GB" dirty="0" err="1"/>
              <a:t>katika</a:t>
            </a:r>
            <a:r>
              <a:rPr lang="en-GB" dirty="0"/>
              <a:t> </a:t>
            </a:r>
            <a:r>
              <a:rPr lang="en-GB" dirty="0" err="1"/>
              <a:t>makusata</a:t>
            </a:r>
            <a:r>
              <a:rPr lang="en-GB" dirty="0"/>
              <a:t> </a:t>
            </a:r>
            <a:r>
              <a:rPr lang="en-GB" dirty="0" err="1"/>
              <a:t>ya</a:t>
            </a:r>
            <a:r>
              <a:rPr lang="en-GB" dirty="0"/>
              <a:t> Born–Oppenheimer </a:t>
            </a:r>
            <a:r>
              <a:rPr lang="en-GB" dirty="0" err="1"/>
              <a:t>na</a:t>
            </a:r>
            <a:r>
              <a:rPr lang="en-GB" dirty="0"/>
              <a:t> harmonic, </a:t>
            </a:r>
            <a:r>
              <a:rPr lang="en-GB" dirty="0" err="1"/>
              <a:t>yaani</a:t>
            </a:r>
            <a:r>
              <a:rPr lang="en-GB" dirty="0"/>
              <a:t> </a:t>
            </a:r>
            <a:r>
              <a:rPr lang="en-GB" dirty="0" err="1"/>
              <a:t>wakati</a:t>
            </a:r>
            <a:r>
              <a:rPr lang="en-GB" dirty="0"/>
              <a:t> Hamiltonian </a:t>
            </a:r>
            <a:r>
              <a:rPr lang="en-GB" dirty="0" err="1"/>
              <a:t>masi</a:t>
            </a:r>
            <a:r>
              <a:rPr lang="en-GB" dirty="0"/>
              <a:t> </a:t>
            </a:r>
            <a:r>
              <a:rPr lang="en-GB" dirty="0" err="1"/>
              <a:t>inayolingana</a:t>
            </a:r>
            <a:r>
              <a:rPr lang="en-GB" dirty="0"/>
              <a:t> </a:t>
            </a:r>
            <a:r>
              <a:rPr lang="en-GB" dirty="0" err="1"/>
              <a:t>na</a:t>
            </a:r>
            <a:r>
              <a:rPr lang="en-GB" dirty="0"/>
              <a:t> </a:t>
            </a:r>
            <a:r>
              <a:rPr lang="en-GB" dirty="0" err="1"/>
              <a:t>hali</a:t>
            </a:r>
            <a:r>
              <a:rPr lang="en-GB" dirty="0"/>
              <a:t> </a:t>
            </a:r>
            <a:r>
              <a:rPr lang="en-GB" dirty="0" err="1"/>
              <a:t>ya</a:t>
            </a:r>
            <a:r>
              <a:rPr lang="en-GB" dirty="0"/>
              <a:t> </a:t>
            </a:r>
            <a:r>
              <a:rPr lang="en-GB" dirty="0" err="1"/>
              <a:t>ardhi</a:t>
            </a:r>
            <a:r>
              <a:rPr lang="en-GB" dirty="0"/>
              <a:t> </a:t>
            </a:r>
            <a:r>
              <a:rPr lang="en-GB" dirty="0" err="1"/>
              <a:t>ya</a:t>
            </a:r>
            <a:r>
              <a:rPr lang="en-GB" dirty="0"/>
              <a:t> </a:t>
            </a:r>
            <a:r>
              <a:rPr lang="en-GB" dirty="0" err="1"/>
              <a:t>elektroniki</a:t>
            </a:r>
            <a:r>
              <a:rPr lang="en-GB" dirty="0"/>
              <a:t> </a:t>
            </a:r>
            <a:r>
              <a:rPr lang="en-GB" dirty="0" err="1"/>
              <a:t>inaweza</a:t>
            </a:r>
            <a:r>
              <a:rPr lang="en-GB" dirty="0"/>
              <a:t> </a:t>
            </a:r>
            <a:r>
              <a:rPr lang="en-GB" dirty="0" err="1"/>
              <a:t>kuidhinishwa</a:t>
            </a:r>
            <a:r>
              <a:rPr lang="en-GB" dirty="0"/>
              <a:t> </a:t>
            </a:r>
            <a:r>
              <a:rPr lang="en-GB" dirty="0" err="1"/>
              <a:t>na</a:t>
            </a:r>
            <a:r>
              <a:rPr lang="en-GB" dirty="0"/>
              <a:t> oscillator harmonic </a:t>
            </a:r>
            <a:r>
              <a:rPr lang="en-GB" dirty="0" err="1"/>
              <a:t>katika</a:t>
            </a:r>
            <a:r>
              <a:rPr lang="en-GB" dirty="0"/>
              <a:t> </a:t>
            </a:r>
            <a:r>
              <a:rPr lang="en-GB" dirty="0" err="1"/>
              <a:t>kitongoji</a:t>
            </a:r>
            <a:r>
              <a:rPr lang="en-GB" dirty="0"/>
              <a:t> cha </a:t>
            </a:r>
            <a:r>
              <a:rPr lang="en-GB" dirty="0" err="1"/>
              <a:t>jiometri</a:t>
            </a:r>
            <a:r>
              <a:rPr lang="en-GB" dirty="0"/>
              <a:t> </a:t>
            </a:r>
            <a:r>
              <a:rPr lang="en-GB" dirty="0" err="1"/>
              <a:t>ya</a:t>
            </a:r>
            <a:r>
              <a:rPr lang="en-GB" dirty="0"/>
              <a:t> </a:t>
            </a:r>
            <a:r>
              <a:rPr lang="en-GB" dirty="0" err="1"/>
              <a:t>usawa</a:t>
            </a:r>
            <a:r>
              <a:rPr lang="en-GB" dirty="0"/>
              <a:t>, </a:t>
            </a:r>
            <a:r>
              <a:rPr lang="en-GB" dirty="0" err="1"/>
              <a:t>masafa</a:t>
            </a:r>
            <a:r>
              <a:rPr lang="en-GB" dirty="0"/>
              <a:t> </a:t>
            </a:r>
            <a:r>
              <a:rPr lang="en-GB" dirty="0" err="1"/>
              <a:t>ya</a:t>
            </a:r>
            <a:r>
              <a:rPr lang="en-GB" dirty="0"/>
              <a:t> resonant </a:t>
            </a:r>
            <a:r>
              <a:rPr lang="en-GB" dirty="0" err="1"/>
              <a:t>yanahusishwa</a:t>
            </a:r>
            <a:r>
              <a:rPr lang="en-GB" dirty="0"/>
              <a:t> </a:t>
            </a:r>
            <a:r>
              <a:rPr lang="en-GB" dirty="0" err="1"/>
              <a:t>na</a:t>
            </a:r>
            <a:r>
              <a:rPr lang="en-GB" dirty="0"/>
              <a:t> </a:t>
            </a:r>
            <a:r>
              <a:rPr lang="en-GB" dirty="0" err="1"/>
              <a:t>hali</a:t>
            </a:r>
            <a:r>
              <a:rPr lang="en-GB" dirty="0"/>
              <a:t> </a:t>
            </a:r>
            <a:r>
              <a:rPr lang="en-GB" dirty="0" err="1"/>
              <a:t>ya</a:t>
            </a:r>
            <a:r>
              <a:rPr lang="en-GB" dirty="0"/>
              <a:t> </a:t>
            </a:r>
            <a:r>
              <a:rPr lang="en-GB" dirty="0" err="1"/>
              <a:t>kawaida</a:t>
            </a:r>
            <a:r>
              <a:rPr lang="en-GB" dirty="0"/>
              <a:t> </a:t>
            </a:r>
            <a:r>
              <a:rPr lang="en-GB" dirty="0" err="1"/>
              <a:t>sambamba</a:t>
            </a:r>
            <a:r>
              <a:rPr lang="en-GB" dirty="0"/>
              <a:t> </a:t>
            </a:r>
            <a:r>
              <a:rPr lang="en-GB" dirty="0" err="1"/>
              <a:t>na</a:t>
            </a:r>
            <a:r>
              <a:rPr lang="en-GB" dirty="0"/>
              <a:t> </a:t>
            </a:r>
            <a:r>
              <a:rPr lang="en-GB" dirty="0" err="1"/>
              <a:t>masi</a:t>
            </a:r>
            <a:r>
              <a:rPr lang="en-GB" dirty="0"/>
              <a:t> </a:t>
            </a:r>
            <a:r>
              <a:rPr lang="en-GB" dirty="0" err="1"/>
              <a:t>Masafa</a:t>
            </a:r>
            <a:r>
              <a:rPr lang="en-GB" dirty="0"/>
              <a:t> </a:t>
            </a:r>
            <a:r>
              <a:rPr lang="en-GB" dirty="0" err="1"/>
              <a:t>ya</a:t>
            </a:r>
            <a:r>
              <a:rPr lang="en-GB" dirty="0"/>
              <a:t> resonant pia </a:t>
            </a:r>
            <a:r>
              <a:rPr lang="en-GB" dirty="0" err="1"/>
              <a:t>yanahusiana</a:t>
            </a:r>
            <a:r>
              <a:rPr lang="en-GB" dirty="0"/>
              <a:t> </a:t>
            </a:r>
            <a:r>
              <a:rPr lang="en-GB" dirty="0" err="1"/>
              <a:t>na</a:t>
            </a:r>
            <a:r>
              <a:rPr lang="en-GB" dirty="0"/>
              <a:t> </a:t>
            </a:r>
            <a:r>
              <a:rPr lang="en-GB" dirty="0" err="1"/>
              <a:t>nguvu</a:t>
            </a:r>
            <a:r>
              <a:rPr lang="en-GB" dirty="0"/>
              <a:t> </a:t>
            </a:r>
            <a:r>
              <a:rPr lang="en-GB" dirty="0" err="1"/>
              <a:t>ya</a:t>
            </a:r>
            <a:r>
              <a:rPr lang="en-GB" dirty="0"/>
              <a:t> </a:t>
            </a:r>
            <a:r>
              <a:rPr lang="en-GB" dirty="0" err="1"/>
              <a:t>dhamana</a:t>
            </a:r>
            <a:r>
              <a:rPr lang="en-GB" dirty="0"/>
              <a:t> </a:t>
            </a:r>
            <a:r>
              <a:rPr lang="en-GB" dirty="0" err="1"/>
              <a:t>na</a:t>
            </a:r>
            <a:r>
              <a:rPr lang="en-GB" dirty="0"/>
              <a:t> </a:t>
            </a:r>
            <a:r>
              <a:rPr lang="en-GB" dirty="0" err="1"/>
              <a:t>misafara</a:t>
            </a:r>
            <a:r>
              <a:rPr lang="en-GB" dirty="0"/>
              <a:t> </a:t>
            </a:r>
            <a:r>
              <a:rPr lang="en-GB" dirty="0" err="1"/>
              <a:t>ya</a:t>
            </a:r>
            <a:r>
              <a:rPr lang="en-GB" dirty="0"/>
              <a:t> </a:t>
            </a:r>
            <a:r>
              <a:rPr lang="en-GB" dirty="0" err="1"/>
              <a:t>atomi</a:t>
            </a:r>
            <a:r>
              <a:rPr lang="en-GB" dirty="0"/>
              <a:t> </a:t>
            </a:r>
            <a:r>
              <a:rPr lang="en-GB" dirty="0" err="1"/>
              <a:t>mwishoni</a:t>
            </a:r>
            <a:r>
              <a:rPr lang="en-GB" dirty="0"/>
              <a:t> </a:t>
            </a:r>
            <a:r>
              <a:rPr lang="en-GB" dirty="0" err="1"/>
              <a:t>mwake</a:t>
            </a:r>
            <a:r>
              <a:rPr lang="en-GB" dirty="0"/>
              <a:t>. </a:t>
            </a:r>
            <a:r>
              <a:rPr lang="en-GB" dirty="0" err="1"/>
              <a:t>Hivyo</a:t>
            </a:r>
            <a:r>
              <a:rPr lang="en-GB" dirty="0"/>
              <a:t>, </a:t>
            </a:r>
            <a:r>
              <a:rPr lang="en-GB" dirty="0" err="1"/>
              <a:t>mzunguko</a:t>
            </a:r>
            <a:r>
              <a:rPr lang="en-GB" dirty="0"/>
              <a:t> </a:t>
            </a:r>
            <a:r>
              <a:rPr lang="en-GB" dirty="0" err="1"/>
              <a:t>wa</a:t>
            </a:r>
            <a:r>
              <a:rPr lang="en-GB" dirty="0"/>
              <a:t> vibrations </a:t>
            </a:r>
            <a:r>
              <a:rPr lang="en-GB" dirty="0" err="1"/>
              <a:t>ni</a:t>
            </a:r>
            <a:r>
              <a:rPr lang="en-GB" dirty="0"/>
              <a:t> </a:t>
            </a:r>
            <a:r>
              <a:rPr lang="en-GB" dirty="0" err="1"/>
              <a:t>kuhusishwa</a:t>
            </a:r>
            <a:r>
              <a:rPr lang="en-GB" dirty="0"/>
              <a:t> </a:t>
            </a:r>
            <a:r>
              <a:rPr lang="en-GB" dirty="0" err="1"/>
              <a:t>na</a:t>
            </a:r>
            <a:r>
              <a:rPr lang="en-GB" dirty="0"/>
              <a:t> </a:t>
            </a:r>
            <a:r>
              <a:rPr lang="en-GB" dirty="0" err="1"/>
              <a:t>hali</a:t>
            </a:r>
            <a:r>
              <a:rPr lang="en-GB" dirty="0"/>
              <a:t> </a:t>
            </a:r>
            <a:r>
              <a:rPr lang="en-GB" dirty="0" err="1"/>
              <a:t>fulani</a:t>
            </a:r>
            <a:r>
              <a:rPr lang="en-GB" dirty="0"/>
              <a:t> </a:t>
            </a:r>
            <a:r>
              <a:rPr lang="en-GB" dirty="0" err="1"/>
              <a:t>ya</a:t>
            </a:r>
            <a:r>
              <a:rPr lang="en-GB" dirty="0"/>
              <a:t> </a:t>
            </a:r>
            <a:r>
              <a:rPr lang="en-GB" dirty="0" err="1"/>
              <a:t>kawaida</a:t>
            </a:r>
            <a:r>
              <a:rPr lang="en-GB" dirty="0"/>
              <a:t> </a:t>
            </a:r>
            <a:r>
              <a:rPr lang="en-GB" dirty="0" err="1"/>
              <a:t>ya</a:t>
            </a:r>
            <a:r>
              <a:rPr lang="en-GB" dirty="0"/>
              <a:t> </a:t>
            </a:r>
            <a:r>
              <a:rPr lang="en-GB" dirty="0" err="1"/>
              <a:t>mwendo</a:t>
            </a:r>
            <a:r>
              <a:rPr lang="en-GB" dirty="0"/>
              <a:t> </a:t>
            </a:r>
            <a:r>
              <a:rPr lang="en-GB" dirty="0" err="1"/>
              <a:t>na</a:t>
            </a:r>
            <a:r>
              <a:rPr lang="en-GB" dirty="0"/>
              <a:t> </a:t>
            </a:r>
            <a:r>
              <a:rPr lang="en-GB" dirty="0" err="1"/>
              <a:t>aina</a:t>
            </a:r>
            <a:r>
              <a:rPr lang="en-GB" dirty="0"/>
              <a:t> </a:t>
            </a:r>
            <a:r>
              <a:rPr lang="en-GB" dirty="0" err="1"/>
              <a:t>fulani</a:t>
            </a:r>
            <a:r>
              <a:rPr lang="en-GB" dirty="0"/>
              <a:t> </a:t>
            </a:r>
            <a:r>
              <a:rPr lang="en-GB" dirty="0" err="1"/>
              <a:t>ya</a:t>
            </a:r>
            <a:r>
              <a:rPr lang="en-GB" dirty="0"/>
              <a:t> </a:t>
            </a:r>
            <a:r>
              <a:rPr lang="en-GB" dirty="0" err="1"/>
              <a:t>dhamana</a:t>
            </a:r>
            <a:r>
              <a:rPr lang="en-GB" dirty="0"/>
              <a:t>.</a:t>
            </a:r>
          </a:p>
          <a:p>
            <a:r>
              <a:rPr lang="en-GB" dirty="0" smtClean="0"/>
              <a:t>Thus</a:t>
            </a:r>
            <a:r>
              <a:rPr lang="en-GB" dirty="0"/>
              <a:t>, the frequency of the vibrations are associated with a particular normal mode of motion and a particular bond </a:t>
            </a:r>
            <a:r>
              <a:rPr lang="en-GB" dirty="0" smtClean="0"/>
              <a:t>type.</a:t>
            </a:r>
            <a:endParaRPr lang="en-GB" dirty="0"/>
          </a:p>
        </p:txBody>
      </p:sp>
    </p:spTree>
    <p:extLst>
      <p:ext uri="{BB962C8B-B14F-4D97-AF65-F5344CB8AC3E}">
        <p14:creationId xmlns:p14="http://schemas.microsoft.com/office/powerpoint/2010/main" val="368660165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457524" y="1316611"/>
            <a:ext cx="5842535" cy="423511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34355" y="616346"/>
            <a:ext cx="9404723" cy="1400530"/>
          </a:xfrm>
        </p:spPr>
        <p:txBody>
          <a:bodyPr/>
          <a:lstStyle/>
          <a:p>
            <a:r>
              <a:rPr lang="en-GB" dirty="0" smtClean="0"/>
              <a:t>Vibrational Modes.</a:t>
            </a:r>
            <a:endParaRPr lang="en-GB" dirty="0"/>
          </a:p>
        </p:txBody>
      </p:sp>
      <p:pic>
        <p:nvPicPr>
          <p:cNvPr id="1033" name="Picture 9" descr="https://upload.wikimedia.org/wikipedia/commons/thumb/f/f5/Bromomethane.gif/260px-Bromomethane.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64541" y="3126131"/>
            <a:ext cx="2476500" cy="2200275"/>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https://upload.wikimedia.org/wikipedia/commons/thumb/6/6e/Bromomethane_IR_spectroscopy.svg/1280px-Bromomethane_IR_spectroscopy.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2603" y="1547027"/>
            <a:ext cx="5032375" cy="377428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34355" y="5321309"/>
            <a:ext cx="10908631" cy="1477328"/>
          </a:xfrm>
          <a:prstGeom prst="rect">
            <a:avLst/>
          </a:prstGeom>
        </p:spPr>
        <p:txBody>
          <a:bodyPr wrap="square">
            <a:spAutoFit/>
          </a:bodyPr>
          <a:lstStyle/>
          <a:p>
            <a:r>
              <a:rPr lang="en-GB" dirty="0"/>
              <a:t/>
            </a:r>
            <a:br>
              <a:rPr lang="en-GB" dirty="0"/>
            </a:br>
            <a:r>
              <a:rPr lang="en-GB" dirty="0">
                <a:latin typeface="Segoe UI" panose="020B0502040204020203" pitchFamily="34" charset="0"/>
              </a:rPr>
              <a:t>In the physical sciences, the wavenumber (also wave number or </a:t>
            </a:r>
            <a:r>
              <a:rPr lang="en-GB" dirty="0" err="1">
                <a:latin typeface="Segoe UI" panose="020B0502040204020203" pitchFamily="34" charset="0"/>
              </a:rPr>
              <a:t>repetency</a:t>
            </a:r>
            <a:r>
              <a:rPr lang="en-GB" dirty="0">
                <a:latin typeface="Segoe UI" panose="020B0502040204020203" pitchFamily="34" charset="0"/>
              </a:rPr>
              <a:t>) is the spatial frequency of a wave, measured in cycles per unit distance or radians per unit distance. </a:t>
            </a:r>
            <a:endParaRPr lang="en-GB" dirty="0" smtClean="0">
              <a:latin typeface="Segoe UI" panose="020B0502040204020203" pitchFamily="34" charset="0"/>
            </a:endParaRPr>
          </a:p>
          <a:p>
            <a:endParaRPr lang="en-GB" dirty="0" smtClean="0">
              <a:latin typeface="Segoe UI" panose="020B0502040204020203" pitchFamily="34" charset="0"/>
            </a:endParaRPr>
          </a:p>
          <a:p>
            <a:r>
              <a:rPr lang="nn-NO" i="1" dirty="0"/>
              <a:t>x</a:t>
            </a:r>
            <a:r>
              <a:rPr lang="nn-NO" dirty="0"/>
              <a:t> nm = 10,000,000 / </a:t>
            </a:r>
            <a:r>
              <a:rPr lang="nn-NO" i="1" dirty="0"/>
              <a:t>x</a:t>
            </a:r>
            <a:r>
              <a:rPr lang="nn-NO" dirty="0"/>
              <a:t> </a:t>
            </a:r>
            <a:r>
              <a:rPr lang="nn-NO" dirty="0" smtClean="0"/>
              <a:t>cm</a:t>
            </a:r>
            <a:r>
              <a:rPr lang="nn-NO" baseline="30000" dirty="0" smtClean="0"/>
              <a:t>–1                      </a:t>
            </a:r>
            <a:r>
              <a:rPr lang="nn-NO" dirty="0" smtClean="0"/>
              <a:t>3000cm-1= 3333.3nm or 3.3µm            </a:t>
            </a:r>
            <a:endParaRPr lang="en-GB" dirty="0"/>
          </a:p>
        </p:txBody>
      </p:sp>
      <p:pic>
        <p:nvPicPr>
          <p:cNvPr id="1031" name="Picture 7" descr="Twisting.gif"/>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202666" y="1525967"/>
            <a:ext cx="20002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53018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Symmetry and “IR Activity”</a:t>
            </a:r>
            <a:endParaRPr lang="en-GB" dirty="0"/>
          </a:p>
        </p:txBody>
      </p:sp>
      <p:sp>
        <p:nvSpPr>
          <p:cNvPr id="3" name="Content Placeholder 2"/>
          <p:cNvSpPr>
            <a:spLocks noGrp="1"/>
          </p:cNvSpPr>
          <p:nvPr>
            <p:ph idx="1"/>
          </p:nvPr>
        </p:nvSpPr>
        <p:spPr>
          <a:xfrm>
            <a:off x="519764" y="1540042"/>
            <a:ext cx="11290434" cy="4708357"/>
          </a:xfrm>
        </p:spPr>
        <p:txBody>
          <a:bodyPr>
            <a:normAutofit/>
          </a:bodyPr>
          <a:lstStyle/>
          <a:p>
            <a:r>
              <a:rPr lang="en-GB" dirty="0"/>
              <a:t>In order for a vibrational mode in a sample to be "IR active", it must be associated with changes in the dipole moment. A permanent dipole is not necessary, as the rule requires only a change in dipole moment</a:t>
            </a:r>
            <a:r>
              <a:rPr lang="en-GB" dirty="0" smtClean="0"/>
              <a:t>.</a:t>
            </a:r>
          </a:p>
          <a:p>
            <a:pPr lvl="1"/>
            <a:r>
              <a:rPr lang="en-GB" dirty="0" smtClean="0"/>
              <a:t>H</a:t>
            </a:r>
            <a:r>
              <a:rPr lang="en-GB" baseline="-25000" dirty="0" smtClean="0"/>
              <a:t>3</a:t>
            </a:r>
            <a:r>
              <a:rPr lang="en-GB" dirty="0" smtClean="0"/>
              <a:t>C – CH</a:t>
            </a:r>
            <a:r>
              <a:rPr lang="en-GB" baseline="-25000" dirty="0" smtClean="0"/>
              <a:t>3</a:t>
            </a:r>
            <a:r>
              <a:rPr lang="en-GB" dirty="0" smtClean="0"/>
              <a:t>  Stretch is SYMMETRICAL and does not affect the dipole of the molecule. Therefore the vibration mode is not IR active</a:t>
            </a:r>
            <a:endParaRPr lang="en-GB" baseline="-25000" dirty="0"/>
          </a:p>
          <a:p>
            <a:r>
              <a:rPr lang="en-GB" dirty="0" smtClean="0"/>
              <a:t>Simple</a:t>
            </a:r>
            <a:r>
              <a:rPr lang="en-GB" dirty="0"/>
              <a:t> diatomic molecules have only one bond and only one vibrational band. If the molecule is symmetrical, e.g. N</a:t>
            </a:r>
            <a:r>
              <a:rPr lang="en-GB" baseline="-25000" dirty="0"/>
              <a:t>2</a:t>
            </a:r>
            <a:r>
              <a:rPr lang="en-GB" dirty="0"/>
              <a:t>, the band is not observed in the IR spectrum, but only in the Raman spectrum. </a:t>
            </a:r>
            <a:endParaRPr lang="en-GB" dirty="0" smtClean="0"/>
          </a:p>
          <a:p>
            <a:r>
              <a:rPr lang="en-GB" dirty="0" smtClean="0"/>
              <a:t>Asymmetrical </a:t>
            </a:r>
            <a:r>
              <a:rPr lang="en-GB" dirty="0"/>
              <a:t>diatomic molecules, e.g. CO, absorb in the IR spectrum. More complex molecules have many bonds, and their vibrational spectra are correspondingly more complex, i.e. big molecules have many peaks in their IR spectra.</a:t>
            </a:r>
          </a:p>
          <a:p>
            <a:pPr marL="0" indent="0">
              <a:buNone/>
            </a:pPr>
            <a:r>
              <a:rPr lang="en-GB" dirty="0"/>
              <a:t/>
            </a:r>
            <a:br>
              <a:rPr lang="en-GB" dirty="0"/>
            </a:br>
            <a:endParaRPr lang="en-GB" dirty="0"/>
          </a:p>
        </p:txBody>
      </p:sp>
      <p:sp>
        <p:nvSpPr>
          <p:cNvPr id="4" name="TextBox 3"/>
          <p:cNvSpPr txBox="1"/>
          <p:nvPr/>
        </p:nvSpPr>
        <p:spPr>
          <a:xfrm>
            <a:off x="2627697" y="6412029"/>
            <a:ext cx="9690473" cy="369332"/>
          </a:xfrm>
          <a:prstGeom prst="rect">
            <a:avLst/>
          </a:prstGeom>
          <a:noFill/>
        </p:spPr>
        <p:txBody>
          <a:bodyPr wrap="none" rtlCol="0">
            <a:spAutoFit/>
          </a:bodyPr>
          <a:lstStyle/>
          <a:p>
            <a:r>
              <a:rPr lang="en-GB" dirty="0" smtClean="0"/>
              <a:t>(Wikipedia, Fundamentals of Molecular Spectroscopy. </a:t>
            </a:r>
            <a:r>
              <a:rPr lang="en-GB" dirty="0" err="1" smtClean="0"/>
              <a:t>Banwell</a:t>
            </a:r>
            <a:r>
              <a:rPr lang="en-GB" dirty="0" smtClean="0"/>
              <a:t>, Second Edition, 1972)</a:t>
            </a:r>
            <a:endParaRPr lang="en-GB" dirty="0"/>
          </a:p>
        </p:txBody>
      </p:sp>
    </p:spTree>
    <p:extLst>
      <p:ext uri="{BB962C8B-B14F-4D97-AF65-F5344CB8AC3E}">
        <p14:creationId xmlns:p14="http://schemas.microsoft.com/office/powerpoint/2010/main" val="2271778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46110" y="3927106"/>
            <a:ext cx="10846453" cy="283945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Vibrational modes</a:t>
            </a:r>
            <a:endParaRPr lang="en-GB" dirty="0"/>
          </a:p>
        </p:txBody>
      </p:sp>
      <p:sp>
        <p:nvSpPr>
          <p:cNvPr id="3" name="Content Placeholder 2"/>
          <p:cNvSpPr>
            <a:spLocks noGrp="1"/>
          </p:cNvSpPr>
          <p:nvPr>
            <p:ph idx="1"/>
          </p:nvPr>
        </p:nvSpPr>
        <p:spPr>
          <a:xfrm>
            <a:off x="646111" y="1254021"/>
            <a:ext cx="10283374" cy="4195481"/>
          </a:xfrm>
        </p:spPr>
        <p:txBody>
          <a:bodyPr/>
          <a:lstStyle/>
          <a:p>
            <a:r>
              <a:rPr lang="en-GB" dirty="0"/>
              <a:t>A molecule can vibrate in many ways, and each way is called a </a:t>
            </a:r>
            <a:r>
              <a:rPr lang="en-GB" i="1" dirty="0"/>
              <a:t>vibrational mode.</a:t>
            </a:r>
            <a:r>
              <a:rPr lang="en-GB" dirty="0"/>
              <a:t> For molecules with N number of atoms, linear molecules have 3N – 5 degrees of vibrational modes, whereas nonlinear molecules have 3N – 6 degrees of vibrational modes (also called vibrational degrees of freedom). As an example H</a:t>
            </a:r>
            <a:r>
              <a:rPr lang="en-GB" baseline="-25000" dirty="0"/>
              <a:t>2</a:t>
            </a:r>
            <a:r>
              <a:rPr lang="en-GB" dirty="0"/>
              <a:t>O, a non-linear molecule, will have 3 × 3 – 6 = 3 degrees of vibrational freedom, or modes</a:t>
            </a:r>
            <a:r>
              <a:rPr lang="en-GB" dirty="0" smtClean="0"/>
              <a:t>.</a:t>
            </a:r>
          </a:p>
          <a:p>
            <a:r>
              <a:rPr lang="en-GB" dirty="0"/>
              <a:t>https://upload.wikimedia.org/wikipedia/commons/1/14/Modo_rotacao.gif</a:t>
            </a:r>
          </a:p>
          <a:p>
            <a:endParaRPr lang="en-GB" dirty="0"/>
          </a:p>
        </p:txBody>
      </p:sp>
      <p:pic>
        <p:nvPicPr>
          <p:cNvPr id="6146" name="Picture 2" descr="https://upload.wikimedia.org/wikipedia/commons/thumb/d/d9/IR-spectroscopy-sample.svg/1920px-IR-spectroscopy-sample.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6977" y="3682544"/>
            <a:ext cx="10191583" cy="3084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4253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1211</TotalTime>
  <Words>6078</Words>
  <Application>Microsoft Office PowerPoint</Application>
  <PresentationFormat>Widescreen</PresentationFormat>
  <Paragraphs>1877</Paragraphs>
  <Slides>56</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56</vt:i4>
      </vt:variant>
    </vt:vector>
  </HeadingPairs>
  <TitlesOfParts>
    <vt:vector size="68" baseType="lpstr">
      <vt:lpstr>ＭＳ Ｐゴシック</vt:lpstr>
      <vt:lpstr>ＭＳ Ｐゴシック</vt:lpstr>
      <vt:lpstr>.HelveticaNeueDeskInterface-Regular</vt:lpstr>
      <vt:lpstr>Arial</vt:lpstr>
      <vt:lpstr>Calibri</vt:lpstr>
      <vt:lpstr>Century Gothic</vt:lpstr>
      <vt:lpstr>Roboto</vt:lpstr>
      <vt:lpstr>Segoe UI</vt:lpstr>
      <vt:lpstr>Symbol</vt:lpstr>
      <vt:lpstr>Times New Roman</vt:lpstr>
      <vt:lpstr>Wingdings 3</vt:lpstr>
      <vt:lpstr>Ion</vt:lpstr>
      <vt:lpstr>Chemistry</vt:lpstr>
      <vt:lpstr>Structure!</vt:lpstr>
      <vt:lpstr>Periodic Table</vt:lpstr>
      <vt:lpstr>Periodic Table, Propellant and HE</vt:lpstr>
      <vt:lpstr>Periodic Table, Pyrotechnics</vt:lpstr>
      <vt:lpstr>Periodic Table</vt:lpstr>
      <vt:lpstr>Particles of matter that matter.</vt:lpstr>
      <vt:lpstr>Atom!</vt:lpstr>
      <vt:lpstr>The Atom!</vt:lpstr>
      <vt:lpstr>The Atom!</vt:lpstr>
      <vt:lpstr>Periodic Table</vt:lpstr>
      <vt:lpstr>Electron “Shells”</vt:lpstr>
      <vt:lpstr>Electron “Shells”</vt:lpstr>
      <vt:lpstr>Order of shell filling.</vt:lpstr>
      <vt:lpstr>Periodic Table</vt:lpstr>
      <vt:lpstr>What do the structures mean?</vt:lpstr>
      <vt:lpstr>Chemical Bonds - Covalent</vt:lpstr>
      <vt:lpstr>Chemical Bonds - Ionic</vt:lpstr>
      <vt:lpstr>PowerPoint Presentation</vt:lpstr>
      <vt:lpstr>PowerPoint Presentation</vt:lpstr>
      <vt:lpstr>PowerPoint Presentation</vt:lpstr>
      <vt:lpstr>Colour Temperature</vt:lpstr>
      <vt:lpstr>Black Body Radiation</vt:lpstr>
      <vt:lpstr>Black Body Radiation</vt:lpstr>
      <vt:lpstr>03 Colour Chemistry</vt:lpstr>
      <vt:lpstr>03 Colour Chemistry</vt:lpstr>
      <vt:lpstr>Atomic Line Emission Spectra</vt:lpstr>
      <vt:lpstr>Emission Spectra - Alkali Metals</vt:lpstr>
      <vt:lpstr>03 Colour Chemistry</vt:lpstr>
      <vt:lpstr>Bohr Versus Orbitals</vt:lpstr>
      <vt:lpstr>Structure and Geometry</vt:lpstr>
      <vt:lpstr>PowerPoint Presentation</vt:lpstr>
      <vt:lpstr>Aliphatic Hydrocarbon Structures  Alkanes (methane)</vt:lpstr>
      <vt:lpstr>Aliphatic Hydrocarbon Structures  Alkanes (ethane)</vt:lpstr>
      <vt:lpstr>Aliphatic Hydrocarbon Structures  (saturated) Alkanes</vt:lpstr>
      <vt:lpstr>Aliphatic Hydrocarbon Structures  (saturated) Alkanes</vt:lpstr>
      <vt:lpstr>Aliphatic Hydrocarbon Structures (unsaturated) Alkenes</vt:lpstr>
      <vt:lpstr>Aliphatic Hydrocarbon Structures (unsaturated) Alkenes</vt:lpstr>
      <vt:lpstr>Aliphatic Hydrocarbon Structures (unsaturated) Alkynes</vt:lpstr>
      <vt:lpstr>Aromatic Hydrocarbon Structures</vt:lpstr>
      <vt:lpstr>Aromatic Hydrocarbon Structures</vt:lpstr>
      <vt:lpstr>PowerPoint Presentation</vt:lpstr>
      <vt:lpstr>The Mole!</vt:lpstr>
      <vt:lpstr>Gas Laws</vt:lpstr>
      <vt:lpstr>Gas Laws</vt:lpstr>
      <vt:lpstr>Gas Laws</vt:lpstr>
      <vt:lpstr>Gas Laws…..Special Nomenclature</vt:lpstr>
      <vt:lpstr>Investigating the Structures Infrared Spectra </vt:lpstr>
      <vt:lpstr>PowerPoint Presentation</vt:lpstr>
      <vt:lpstr>Molecular Structure – The Chemical Bond</vt:lpstr>
      <vt:lpstr>PowerPoint Presentation</vt:lpstr>
      <vt:lpstr>Vibrational Spectra</vt:lpstr>
      <vt:lpstr>Vibrational Spectra</vt:lpstr>
      <vt:lpstr>Vibrational Modes.</vt:lpstr>
      <vt:lpstr>Symmetry and “IR Activity”</vt:lpstr>
      <vt:lpstr>Vibrational modes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Chemistry</dc:title>
  <dc:creator>David Holley</dc:creator>
  <cp:lastModifiedBy>David Holley</cp:lastModifiedBy>
  <cp:revision>11</cp:revision>
  <dcterms:created xsi:type="dcterms:W3CDTF">2020-10-12T08:15:11Z</dcterms:created>
  <dcterms:modified xsi:type="dcterms:W3CDTF">2020-11-09T11:59:51Z</dcterms:modified>
</cp:coreProperties>
</file>