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2"/>
  </p:notesMasterIdLst>
  <p:sldIdLst>
    <p:sldId id="257" r:id="rId2"/>
    <p:sldId id="274" r:id="rId3"/>
    <p:sldId id="275" r:id="rId4"/>
    <p:sldId id="258" r:id="rId5"/>
    <p:sldId id="259" r:id="rId6"/>
    <p:sldId id="268" r:id="rId7"/>
    <p:sldId id="276" r:id="rId8"/>
    <p:sldId id="272" r:id="rId9"/>
    <p:sldId id="271" r:id="rId10"/>
    <p:sldId id="260" r:id="rId11"/>
    <p:sldId id="261" r:id="rId12"/>
    <p:sldId id="262" r:id="rId13"/>
    <p:sldId id="265" r:id="rId14"/>
    <p:sldId id="263" r:id="rId15"/>
    <p:sldId id="264" r:id="rId16"/>
    <p:sldId id="266" r:id="rId17"/>
    <p:sldId id="269" r:id="rId18"/>
    <p:sldId id="270" r:id="rId19"/>
    <p:sldId id="277" r:id="rId20"/>
    <p:sldId id="273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-568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interSettings" Target="printerSettings/printerSettings1.bin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410D59-1B63-CE45-B8B2-0367786B4640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878350-803E-5146-8729-C7EB1F6E66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816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ea typeface="ＭＳ Ｐゴシック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ea typeface="ＭＳ Ｐゴシック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ea typeface="ＭＳ Ｐゴシック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ea typeface="ＭＳ Ｐゴシック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D5383-9389-8644-9D20-A096226E2CE7}" type="datetimeFigureOut">
              <a:rPr lang="en-US" smtClean="0"/>
              <a:t>01/02/17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B5183-C912-4A46-8DB2-6397D4098A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7" Type="http://schemas.openxmlformats.org/officeDocument/2006/relationships/image" Target="../media/image7.png"/><Relationship Id="rId8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image" Target="../media/image12.png"/><Relationship Id="rId6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4" Type="http://schemas.openxmlformats.org/officeDocument/2006/relationships/image" Target="../media/image17.png"/><Relationship Id="rId5" Type="http://schemas.openxmlformats.org/officeDocument/2006/relationships/image" Target="../media/image18.jpg"/><Relationship Id="rId6" Type="http://schemas.openxmlformats.org/officeDocument/2006/relationships/image" Target="../media/image19.jp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25.png"/><Relationship Id="rId5" Type="http://schemas.openxmlformats.org/officeDocument/2006/relationships/image" Target="../media/image26.png"/><Relationship Id="rId6" Type="http://schemas.openxmlformats.org/officeDocument/2006/relationships/image" Target="../media/image27.png"/><Relationship Id="rId7" Type="http://schemas.openxmlformats.org/officeDocument/2006/relationships/image" Target="../media/image28.png"/><Relationship Id="rId8" Type="http://schemas.openxmlformats.org/officeDocument/2006/relationships/image" Target="../media/image29.png"/><Relationship Id="rId9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Digital </a:t>
            </a:r>
            <a:r>
              <a:rPr lang="en-US" dirty="0" smtClean="0"/>
              <a:t>Marketing</a:t>
            </a:r>
            <a:br>
              <a:rPr lang="en-US" dirty="0" smtClean="0"/>
            </a:br>
            <a:r>
              <a:rPr lang="en-US" sz="2000" dirty="0" smtClean="0"/>
              <a:t>(internet, social media, web 2.0)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SBUS5106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Session 1 – Introduction to the module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585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First think about what you think ‘digital marketing’ means. No </a:t>
            </a:r>
            <a:r>
              <a:rPr lang="en-US" dirty="0" err="1" smtClean="0"/>
              <a:t>Googling</a:t>
            </a:r>
            <a:r>
              <a:rPr lang="en-US" dirty="0" smtClean="0"/>
              <a:t> aloud.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Now do a bit of </a:t>
            </a:r>
            <a:r>
              <a:rPr lang="en-US" dirty="0" err="1" smtClean="0"/>
              <a:t>Googling</a:t>
            </a:r>
            <a:r>
              <a:rPr lang="en-US" dirty="0" smtClean="0"/>
              <a:t> to find a definition of Digital Marketing that resonates with you.</a:t>
            </a:r>
          </a:p>
          <a:p>
            <a:endParaRPr lang="en-US" dirty="0"/>
          </a:p>
          <a:p>
            <a:r>
              <a:rPr lang="en-US" dirty="0" smtClean="0"/>
              <a:t>Write down a definition that you like, for now,  of digital marketing</a:t>
            </a:r>
          </a:p>
          <a:p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845842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=CQibri7gpLM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3575" b="35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6154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Traditional Marketing Media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56044"/>
            <a:ext cx="2857500" cy="28575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6541" y="1356044"/>
            <a:ext cx="3157459" cy="2857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415395"/>
            <a:ext cx="3568700" cy="2286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9100" y="4415395"/>
            <a:ext cx="3644900" cy="22225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53137" y="1606005"/>
            <a:ext cx="3606800" cy="22479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8000" y="4123286"/>
            <a:ext cx="3048000" cy="2032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3600" y="2288809"/>
            <a:ext cx="2844800" cy="284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967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814" y="342900"/>
            <a:ext cx="3949700" cy="20574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5119" y="516929"/>
            <a:ext cx="3238500" cy="25019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814" y="2901984"/>
            <a:ext cx="3467100" cy="23368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752" y="3429000"/>
            <a:ext cx="3416300" cy="2387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5760" y="4389996"/>
            <a:ext cx="349250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776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457200" y="454025"/>
            <a:ext cx="8229600" cy="95702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3200" dirty="0" smtClean="0">
                <a:latin typeface="Arial" charset="0"/>
                <a:ea typeface="ＭＳ Ｐゴシック" charset="0"/>
                <a:cs typeface="Arial" charset="0"/>
              </a:rPr>
              <a:t>The introduction of digital marketing with traditional marketing </a:t>
            </a:r>
            <a:endParaRPr lang="en-US" sz="3200" dirty="0">
              <a:latin typeface="Arial" charset="0"/>
              <a:ea typeface="ＭＳ Ｐゴシック" charset="0"/>
              <a:cs typeface="Arial" charset="0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457200" y="1718910"/>
            <a:ext cx="8229600" cy="5002796"/>
          </a:xfrm>
        </p:spPr>
        <p:txBody>
          <a:bodyPr>
            <a:normAutofit fontScale="85000" lnSpcReduction="20000"/>
          </a:bodyPr>
          <a:lstStyle/>
          <a:p>
            <a:pPr marL="514350" indent="-514350" eaLnBrk="1" hangingPunct="1">
              <a:buFont typeface="+mj-lt"/>
              <a:buAutoNum type="arabicPeriod"/>
            </a:pPr>
            <a:r>
              <a:rPr lang="en-US" dirty="0">
                <a:latin typeface="Arial" charset="0"/>
                <a:ea typeface="ＭＳ Ｐゴシック" charset="0"/>
                <a:cs typeface="Arial" charset="0"/>
              </a:rPr>
              <a:t>Split </a:t>
            </a:r>
            <a:r>
              <a:rPr lang="en-US" dirty="0" smtClean="0">
                <a:latin typeface="Arial" charset="0"/>
                <a:ea typeface="ＭＳ Ｐゴシック" charset="0"/>
                <a:cs typeface="Arial" charset="0"/>
              </a:rPr>
              <a:t>yourselves into groups of 3</a:t>
            </a:r>
            <a:br>
              <a:rPr lang="en-US" dirty="0" smtClean="0">
                <a:latin typeface="Arial" charset="0"/>
                <a:ea typeface="ＭＳ Ｐゴシック" charset="0"/>
                <a:cs typeface="Arial" charset="0"/>
              </a:rPr>
            </a:br>
            <a:endParaRPr lang="en-US" dirty="0">
              <a:latin typeface="Arial" charset="0"/>
              <a:ea typeface="ＭＳ Ｐゴシック" charset="0"/>
              <a:cs typeface="Arial" charset="0"/>
            </a:endParaRPr>
          </a:p>
          <a:p>
            <a:pPr marL="514350" indent="-514350" eaLnBrk="1" hangingPunct="1">
              <a:buFont typeface="+mj-lt"/>
              <a:buAutoNum type="arabicPeriod"/>
            </a:pPr>
            <a:r>
              <a:rPr lang="en-US" dirty="0" smtClean="0">
                <a:latin typeface="Arial" charset="0"/>
                <a:ea typeface="ＭＳ Ｐゴシック" charset="0"/>
                <a:cs typeface="Arial" charset="0"/>
              </a:rPr>
              <a:t>Do a </a:t>
            </a:r>
            <a:r>
              <a:rPr lang="en-US" dirty="0">
                <a:latin typeface="Arial" charset="0"/>
                <a:ea typeface="ＭＳ Ｐゴシック" charset="0"/>
                <a:cs typeface="Arial" charset="0"/>
              </a:rPr>
              <a:t>G</a:t>
            </a:r>
            <a:r>
              <a:rPr lang="en-US" dirty="0" smtClean="0">
                <a:latin typeface="Arial" charset="0"/>
                <a:ea typeface="ＭＳ Ｐゴシック" charset="0"/>
                <a:cs typeface="Arial" charset="0"/>
              </a:rPr>
              <a:t>oogle image search on both ‘traditional marketing’ and ‘digital marketing’</a:t>
            </a:r>
            <a:br>
              <a:rPr lang="en-US" dirty="0" smtClean="0">
                <a:latin typeface="Arial" charset="0"/>
                <a:ea typeface="ＭＳ Ｐゴシック" charset="0"/>
                <a:cs typeface="Arial" charset="0"/>
              </a:rPr>
            </a:br>
            <a:r>
              <a:rPr lang="en-US" dirty="0" smtClean="0">
                <a:latin typeface="Arial" charset="0"/>
                <a:ea typeface="ＭＳ Ｐゴシック" charset="0"/>
                <a:cs typeface="Arial" charset="0"/>
              </a:rPr>
              <a:t/>
            </a:r>
            <a:br>
              <a:rPr lang="en-US" dirty="0" smtClean="0">
                <a:latin typeface="Arial" charset="0"/>
                <a:ea typeface="ＭＳ Ｐゴシック" charset="0"/>
                <a:cs typeface="Arial" charset="0"/>
              </a:rPr>
            </a:br>
            <a:r>
              <a:rPr lang="en-US" dirty="0" smtClean="0">
                <a:latin typeface="Arial" charset="0"/>
                <a:ea typeface="ＭＳ Ｐゴシック" charset="0"/>
                <a:cs typeface="Arial" charset="0"/>
              </a:rPr>
              <a:t>Discuss together - What is different between traditional media and digital media </a:t>
            </a:r>
            <a:endParaRPr lang="en-US" dirty="0">
              <a:latin typeface="Arial" charset="0"/>
              <a:ea typeface="ＭＳ Ｐゴシック" charset="0"/>
              <a:cs typeface="Arial" charset="0"/>
            </a:endParaRPr>
          </a:p>
          <a:p>
            <a:pPr marL="514350" indent="-514350" eaLnBrk="1" hangingPunct="1">
              <a:buFont typeface="+mj-lt"/>
              <a:buAutoNum type="arabicPeriod"/>
            </a:pPr>
            <a:endParaRPr lang="en-US" dirty="0" smtClean="0">
              <a:latin typeface="Arial" charset="0"/>
              <a:ea typeface="ＭＳ Ｐゴシック" charset="0"/>
              <a:cs typeface="Arial" charset="0"/>
            </a:endParaRPr>
          </a:p>
          <a:p>
            <a:pPr marL="514350" indent="-514350" eaLnBrk="1" hangingPunct="1">
              <a:buFont typeface="+mj-lt"/>
              <a:buAutoNum type="arabicPeriod"/>
            </a:pPr>
            <a:r>
              <a:rPr lang="en-US" dirty="0" smtClean="0">
                <a:latin typeface="Arial" charset="0"/>
                <a:ea typeface="ＭＳ Ｐゴシック" charset="0"/>
                <a:cs typeface="Arial" charset="0"/>
              </a:rPr>
              <a:t>What is the difference between the relationship between company and customer between traditional and digital?</a:t>
            </a:r>
            <a:br>
              <a:rPr lang="en-US" dirty="0" smtClean="0">
                <a:latin typeface="Arial" charset="0"/>
                <a:ea typeface="ＭＳ Ｐゴシック" charset="0"/>
                <a:cs typeface="Arial" charset="0"/>
              </a:rPr>
            </a:br>
            <a:r>
              <a:rPr lang="en-US" dirty="0" smtClean="0">
                <a:latin typeface="Arial" charset="0"/>
                <a:ea typeface="ＭＳ Ｐゴシック" charset="0"/>
                <a:cs typeface="Arial" charset="0"/>
              </a:rPr>
              <a:t/>
            </a:r>
            <a:br>
              <a:rPr lang="en-US" dirty="0" smtClean="0">
                <a:latin typeface="Arial" charset="0"/>
                <a:ea typeface="ＭＳ Ｐゴシック" charset="0"/>
                <a:cs typeface="Arial" charset="0"/>
              </a:rPr>
            </a:br>
            <a:r>
              <a:rPr lang="en-US" dirty="0" smtClean="0">
                <a:latin typeface="Arial" charset="0"/>
                <a:ea typeface="ＭＳ Ｐゴシック" charset="0"/>
                <a:cs typeface="Arial" charset="0"/>
              </a:rPr>
              <a:t>Somebody feedback</a:t>
            </a:r>
            <a:r>
              <a:rPr lang="en-US" dirty="0">
                <a:latin typeface="Arial" charset="0"/>
                <a:ea typeface="ＭＳ Ｐゴシック" charset="0"/>
                <a:cs typeface="Arial" charset="0"/>
              </a:rPr>
              <a:t> </a:t>
            </a:r>
            <a:r>
              <a:rPr lang="en-US" dirty="0" smtClean="0">
                <a:latin typeface="Arial" charset="0"/>
                <a:ea typeface="ＭＳ Ｐゴシック" charset="0"/>
                <a:cs typeface="Arial" charset="0"/>
              </a:rPr>
              <a:t>from each group</a:t>
            </a:r>
            <a:br>
              <a:rPr lang="en-US" dirty="0" smtClean="0">
                <a:latin typeface="Arial" charset="0"/>
                <a:ea typeface="ＭＳ Ｐゴシック" charset="0"/>
                <a:cs typeface="Arial" charset="0"/>
              </a:rPr>
            </a:br>
            <a:endParaRPr lang="en-US" dirty="0">
              <a:latin typeface="Arial" charset="0"/>
              <a:ea typeface="ＭＳ Ｐゴシック" charset="0"/>
              <a:cs typeface="Arial" charset="0"/>
            </a:endParaRPr>
          </a:p>
          <a:p>
            <a:pPr marL="514350" indent="-514350" eaLnBrk="1" hangingPunct="1">
              <a:buFont typeface="+mj-lt"/>
              <a:buAutoNum type="arabicPeriod"/>
            </a:pPr>
            <a:endParaRPr lang="en-US" dirty="0" smtClean="0">
              <a:latin typeface="Arial" charset="0"/>
              <a:ea typeface="ＭＳ Ｐゴシック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051009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Marketing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l="6693" r="6693"/>
          <a:stretch>
            <a:fillRect/>
          </a:stretch>
        </p:blipFill>
        <p:spPr>
          <a:xfrm>
            <a:off x="2536615" y="2325914"/>
            <a:ext cx="4347994" cy="2391229"/>
          </a:xfrm>
        </p:spPr>
      </p:pic>
    </p:spTree>
    <p:extLst>
      <p:ext uri="{BB962C8B-B14F-4D97-AF65-F5344CB8AC3E}">
        <p14:creationId xmlns:p14="http://schemas.microsoft.com/office/powerpoint/2010/main" val="1898223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24138"/>
            <a:ext cx="3547383" cy="22920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416221"/>
            <a:ext cx="4715246" cy="344230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7382" y="3457"/>
            <a:ext cx="5596617" cy="3421983"/>
          </a:xfrm>
          <a:prstGeom prst="rect">
            <a:avLst/>
          </a:prstGeom>
        </p:spPr>
      </p:pic>
      <p:pic>
        <p:nvPicPr>
          <p:cNvPr id="5" name="Picture 4" descr="images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57"/>
            <a:ext cx="3547383" cy="1137671"/>
          </a:xfrm>
          <a:prstGeom prst="rect">
            <a:avLst/>
          </a:prstGeom>
        </p:spPr>
      </p:pic>
      <p:pic>
        <p:nvPicPr>
          <p:cNvPr id="6" name="Picture 5" descr="social-media-explained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5246" y="3416221"/>
            <a:ext cx="4428753" cy="3441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833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15067"/>
            <a:ext cx="7772400" cy="1470025"/>
          </a:xfrm>
        </p:spPr>
        <p:txBody>
          <a:bodyPr/>
          <a:lstStyle/>
          <a:p>
            <a:r>
              <a:rPr lang="en-US" dirty="0" smtClean="0"/>
              <a:t>Digital is  a technological change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9412" y="1973697"/>
            <a:ext cx="6400800" cy="342802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From web 1.0 to web 2.0</a:t>
            </a:r>
          </a:p>
          <a:p>
            <a:r>
              <a:rPr lang="en-US" dirty="0" smtClean="0"/>
              <a:t>Not central delivered but contextually created</a:t>
            </a:r>
          </a:p>
          <a:p>
            <a:r>
              <a:rPr lang="en-US" dirty="0" smtClean="0"/>
              <a:t>From customer as receiver to customer as content creator</a:t>
            </a:r>
          </a:p>
          <a:p>
            <a:r>
              <a:rPr lang="en-US" dirty="0" smtClean="0"/>
              <a:t>To customer as participator in experience rather than consumption</a:t>
            </a:r>
          </a:p>
          <a:p>
            <a:r>
              <a:rPr lang="en-US" dirty="0" smtClean="0"/>
              <a:t>From product to service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85800" y="6000294"/>
            <a:ext cx="7772400" cy="857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A digital marketing plan is a web 2.0 plan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306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212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819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31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082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Digital Marketing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36" y="2108199"/>
            <a:ext cx="3867790" cy="3310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9414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Quick exercise – Search for tools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Visit the </a:t>
            </a:r>
            <a:r>
              <a:rPr lang="en-US" dirty="0" err="1" smtClean="0"/>
              <a:t>www.conversationprism.com</a:t>
            </a:r>
            <a:r>
              <a:rPr lang="en-US" dirty="0" smtClean="0"/>
              <a:t> , which is a visual map of the social media landscape.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Identify one or two social media tools you both recognise and you don’t.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By doing a search see if you can find “</a:t>
            </a:r>
            <a:r>
              <a:rPr lang="en-US" dirty="0" smtClean="0">
                <a:solidFill>
                  <a:srgbClr val="FFFF00"/>
                </a:solidFill>
              </a:rPr>
              <a:t>business use of </a:t>
            </a:r>
            <a:r>
              <a:rPr lang="is-IS" dirty="0" smtClean="0">
                <a:solidFill>
                  <a:srgbClr val="FFFF00"/>
                </a:solidFill>
              </a:rPr>
              <a:t>… the one you are familar with</a:t>
            </a:r>
            <a:r>
              <a:rPr lang="is-IS" dirty="0" smtClean="0"/>
              <a:t>” or “</a:t>
            </a:r>
            <a:r>
              <a:rPr lang="is-IS" dirty="0" smtClean="0">
                <a:solidFill>
                  <a:srgbClr val="FF6600"/>
                </a:solidFill>
              </a:rPr>
              <a:t>how customers are using ... </a:t>
            </a:r>
            <a:r>
              <a:rPr lang="en-US" dirty="0" smtClean="0">
                <a:solidFill>
                  <a:srgbClr val="FF6600"/>
                </a:solidFill>
              </a:rPr>
              <a:t>T</a:t>
            </a:r>
            <a:r>
              <a:rPr lang="is-IS" dirty="0" smtClean="0">
                <a:solidFill>
                  <a:srgbClr val="FF6600"/>
                </a:solidFill>
              </a:rPr>
              <a:t>he one you are familiar with</a:t>
            </a:r>
            <a:r>
              <a:rPr lang="is-IS" dirty="0" smtClean="0"/>
              <a:t>”.  What does the tool fundamentally do and how have people been using it commercially.</a:t>
            </a:r>
            <a:br>
              <a:rPr lang="is-IS" dirty="0" smtClean="0"/>
            </a:br>
            <a:endParaRPr lang="is-IS" dirty="0" smtClean="0"/>
          </a:p>
          <a:p>
            <a:r>
              <a:rPr lang="en-US" dirty="0" smtClean="0"/>
              <a:t>See if you can find out what you can about the one you didn’t recognise.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3911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187" y="274638"/>
            <a:ext cx="8904953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To marketers it might be some of these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3562" y="4033814"/>
            <a:ext cx="4291295" cy="124004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268" y="1417638"/>
            <a:ext cx="4291295" cy="13112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3563" y="1417638"/>
            <a:ext cx="4291294" cy="13112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826" y="2728867"/>
            <a:ext cx="4270737" cy="130494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3562" y="2728867"/>
            <a:ext cx="4291295" cy="130494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826" y="4033814"/>
            <a:ext cx="4270736" cy="124004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826" y="5273857"/>
            <a:ext cx="4270736" cy="130494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23562" y="5273857"/>
            <a:ext cx="4291295" cy="1304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8208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2100" y="1536700"/>
            <a:ext cx="6019800" cy="377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2975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3075"/>
            <a:ext cx="8229600" cy="579438"/>
          </a:xfrm>
        </p:spPr>
        <p:txBody>
          <a:bodyPr/>
          <a:lstStyle/>
          <a:p>
            <a:pPr eaLnBrk="1" hangingPunct="1"/>
            <a:r>
              <a:rPr lang="en-GB" sz="3200" dirty="0" smtClean="0">
                <a:latin typeface="Arial" charset="0"/>
                <a:ea typeface="ＭＳ Ｐゴシック" charset="0"/>
                <a:cs typeface="Arial" charset="0"/>
              </a:rPr>
              <a:t>So the questions </a:t>
            </a:r>
            <a:r>
              <a:rPr lang="en-GB" sz="3200" dirty="0">
                <a:latin typeface="Arial" charset="0"/>
                <a:ea typeface="ＭＳ Ｐゴシック" charset="0"/>
                <a:cs typeface="Arial" charset="0"/>
              </a:rPr>
              <a:t>for </a:t>
            </a:r>
            <a:r>
              <a:rPr lang="en-GB" sz="3200" dirty="0" smtClean="0">
                <a:latin typeface="Arial" charset="0"/>
                <a:ea typeface="ＭＳ Ｐゴシック" charset="0"/>
                <a:cs typeface="Arial" charset="0"/>
              </a:rPr>
              <a:t>marketers are</a:t>
            </a:r>
            <a:endParaRPr lang="en-US" sz="3200" dirty="0">
              <a:latin typeface="Arial" charset="0"/>
              <a:ea typeface="ＭＳ Ｐゴシック" charset="0"/>
              <a:cs typeface="Arial" charset="0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7675" y="1590675"/>
            <a:ext cx="8229600" cy="4525963"/>
          </a:xfrm>
        </p:spPr>
        <p:txBody>
          <a:bodyPr/>
          <a:lstStyle/>
          <a:p>
            <a:pPr marL="385763" indent="-385763" eaLnBrk="1" hangingPunct="1"/>
            <a:r>
              <a:rPr lang="en-US" dirty="0">
                <a:latin typeface="Arial" charset="0"/>
                <a:ea typeface="ＭＳ Ｐゴシック" charset="0"/>
                <a:cs typeface="Arial" charset="0"/>
              </a:rPr>
              <a:t>What are the options for digital marketing to grow our business</a:t>
            </a:r>
            <a:r>
              <a:rPr lang="en-US" dirty="0" smtClean="0">
                <a:latin typeface="Arial" charset="0"/>
                <a:ea typeface="ＭＳ Ｐゴシック" charset="0"/>
                <a:cs typeface="Arial" charset="0"/>
              </a:rPr>
              <a:t>?</a:t>
            </a:r>
            <a:br>
              <a:rPr lang="en-US" dirty="0" smtClean="0">
                <a:latin typeface="Arial" charset="0"/>
                <a:ea typeface="ＭＳ Ｐゴシック" charset="0"/>
                <a:cs typeface="Arial" charset="0"/>
              </a:rPr>
            </a:br>
            <a:endParaRPr lang="en-US" dirty="0">
              <a:latin typeface="Arial" charset="0"/>
              <a:ea typeface="ＭＳ Ｐゴシック" charset="0"/>
              <a:cs typeface="Arial" charset="0"/>
            </a:endParaRPr>
          </a:p>
          <a:p>
            <a:pPr marL="385763" indent="-385763" eaLnBrk="1" hangingPunct="1"/>
            <a:r>
              <a:rPr lang="en-US" dirty="0" smtClean="0">
                <a:latin typeface="Arial" charset="0"/>
                <a:ea typeface="ＭＳ Ｐゴシック" charset="0"/>
                <a:cs typeface="Arial" charset="0"/>
              </a:rPr>
              <a:t>What </a:t>
            </a:r>
            <a:r>
              <a:rPr lang="en-US" dirty="0">
                <a:latin typeface="Arial" charset="0"/>
                <a:ea typeface="ＭＳ Ｐゴシック" charset="0"/>
                <a:cs typeface="Arial" charset="0"/>
              </a:rPr>
              <a:t>differences do digital media introduce compared to existing marketing communications models?</a:t>
            </a:r>
          </a:p>
        </p:txBody>
      </p:sp>
    </p:spTree>
    <p:extLst>
      <p:ext uri="{BB962C8B-B14F-4D97-AF65-F5344CB8AC3E}">
        <p14:creationId xmlns:p14="http://schemas.microsoft.com/office/powerpoint/2010/main" val="28774192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ChangeArrowheads="1"/>
          </p:cNvSpPr>
          <p:nvPr/>
        </p:nvSpPr>
        <p:spPr bwMode="auto">
          <a:xfrm>
            <a:off x="300038" y="5843588"/>
            <a:ext cx="7448550" cy="538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1.13</a:t>
            </a:r>
            <a:r>
              <a:rPr lang="en-GB" sz="1800"/>
              <a:t>  </a:t>
            </a:r>
            <a:r>
              <a:rPr lang="en-GB" sz="1800">
                <a:solidFill>
                  <a:srgbClr val="000000"/>
                </a:solidFill>
              </a:rPr>
              <a:t>Summary of communication models for (a) traditional media, (b) new media</a:t>
            </a:r>
          </a:p>
        </p:txBody>
      </p:sp>
      <p:pic>
        <p:nvPicPr>
          <p:cNvPr id="31747" name="Picture 6" descr="M01NF0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950" y="687388"/>
            <a:ext cx="6891338" cy="477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31633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ChangeArrowheads="1"/>
          </p:cNvSpPr>
          <p:nvPr/>
        </p:nvSpPr>
        <p:spPr bwMode="auto">
          <a:xfrm>
            <a:off x="300038" y="5683250"/>
            <a:ext cx="8394700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200"/>
              <a:t>Figure 1.14</a:t>
            </a:r>
            <a:r>
              <a:rPr lang="en-GB" sz="1800"/>
              <a:t>  </a:t>
            </a:r>
            <a:r>
              <a:rPr lang="en-GB" sz="1800">
                <a:solidFill>
                  <a:srgbClr val="000000"/>
                </a:solidFill>
              </a:rPr>
              <a:t>Summary of degree of individualisation for: (a) traditional media </a:t>
            </a:r>
          </a:p>
          <a:p>
            <a:pPr algn="l">
              <a:lnSpc>
                <a:spcPct val="90000"/>
              </a:lnSpc>
              <a:spcBef>
                <a:spcPct val="20000"/>
              </a:spcBef>
            </a:pPr>
            <a:r>
              <a:rPr lang="en-GB" sz="1800">
                <a:solidFill>
                  <a:srgbClr val="000000"/>
                </a:solidFill>
              </a:rPr>
              <a:t>(same message); (b) new media (unique messages and more information exchange between customers)</a:t>
            </a:r>
          </a:p>
        </p:txBody>
      </p:sp>
      <p:pic>
        <p:nvPicPr>
          <p:cNvPr id="32771" name="Picture 6" descr="M01NF0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238" y="339725"/>
            <a:ext cx="5829300" cy="523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90108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8580" b="8580"/>
          <a:stretch>
            <a:fillRect/>
          </a:stretch>
        </p:blipFill>
        <p:spPr>
          <a:xfrm>
            <a:off x="1144527" y="1390953"/>
            <a:ext cx="6828653" cy="3755496"/>
          </a:xfrm>
        </p:spPr>
      </p:pic>
    </p:spTree>
    <p:extLst>
      <p:ext uri="{BB962C8B-B14F-4D97-AF65-F5344CB8AC3E}">
        <p14:creationId xmlns:p14="http://schemas.microsoft.com/office/powerpoint/2010/main" val="33784109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705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Directed Learning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54185"/>
            <a:ext cx="8229600" cy="4227666"/>
          </a:xfrm>
        </p:spPr>
        <p:txBody>
          <a:bodyPr>
            <a:normAutofit/>
          </a:bodyPr>
          <a:lstStyle/>
          <a:p>
            <a:r>
              <a:rPr lang="en-US" dirty="0"/>
              <a:t>How has the customer experience changed from the introduction of digital </a:t>
            </a:r>
            <a:r>
              <a:rPr lang="en-US" dirty="0" smtClean="0"/>
              <a:t>media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Jot down a </a:t>
            </a:r>
            <a:r>
              <a:rPr lang="en-US" u="sng" dirty="0" smtClean="0"/>
              <a:t>step by step </a:t>
            </a:r>
            <a:r>
              <a:rPr lang="en-US" dirty="0" smtClean="0"/>
              <a:t>account of your last technical item purchase (e.g. mobile phone), from original consideration to receiving the item.</a:t>
            </a:r>
            <a:br>
              <a:rPr lang="en-US" dirty="0" smtClean="0"/>
            </a:b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169533366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126</TotalTime>
  <Words>219</Words>
  <Application>Microsoft Macintosh PowerPoint</Application>
  <PresentationFormat>On-screen Show (4:3)</PresentationFormat>
  <Paragraphs>40</Paragraphs>
  <Slides>20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Black</vt:lpstr>
      <vt:lpstr>Digital Marketing (internet, social media, web 2.0) SBUS5106</vt:lpstr>
      <vt:lpstr>Exercise</vt:lpstr>
      <vt:lpstr>https://www.youtube.com/watch?v=CQibri7gpLM</vt:lpstr>
      <vt:lpstr>Traditional Marketing Media</vt:lpstr>
      <vt:lpstr>PowerPoint Presentation</vt:lpstr>
      <vt:lpstr>The introduction of digital marketing with traditional marketing </vt:lpstr>
      <vt:lpstr>Digital Marketing</vt:lpstr>
      <vt:lpstr>PowerPoint Presentation</vt:lpstr>
      <vt:lpstr>Digital is  a technological change</vt:lpstr>
      <vt:lpstr>PowerPoint Presentation</vt:lpstr>
      <vt:lpstr>PowerPoint Presentation</vt:lpstr>
      <vt:lpstr>Digital Marketing</vt:lpstr>
      <vt:lpstr>Quick exercise – Search for tools</vt:lpstr>
      <vt:lpstr>To marketers it might be some of these</vt:lpstr>
      <vt:lpstr>PowerPoint Presentation</vt:lpstr>
      <vt:lpstr>So the questions for marketers are</vt:lpstr>
      <vt:lpstr>PowerPoint Presentation</vt:lpstr>
      <vt:lpstr>PowerPoint Presentation</vt:lpstr>
      <vt:lpstr>PowerPoint Presentation</vt:lpstr>
      <vt:lpstr>Directed Learning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 Bell</dc:creator>
  <cp:lastModifiedBy>Alex Bell</cp:lastModifiedBy>
  <cp:revision>7</cp:revision>
  <dcterms:created xsi:type="dcterms:W3CDTF">2017-02-01T15:34:58Z</dcterms:created>
  <dcterms:modified xsi:type="dcterms:W3CDTF">2017-02-01T18:18:12Z</dcterms:modified>
</cp:coreProperties>
</file>