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2" r:id="rId5"/>
    <p:sldId id="269" r:id="rId6"/>
    <p:sldId id="270" r:id="rId7"/>
    <p:sldId id="260" r:id="rId8"/>
    <p:sldId id="261" r:id="rId9"/>
    <p:sldId id="268" r:id="rId10"/>
    <p:sldId id="263" r:id="rId11"/>
    <p:sldId id="264" r:id="rId12"/>
    <p:sldId id="265" r:id="rId13"/>
    <p:sldId id="267" r:id="rId14"/>
    <p:sldId id="266" r:id="rId15"/>
    <p:sldId id="271" r:id="rId16"/>
    <p:sldId id="272" r:id="rId17"/>
    <p:sldId id="273" r:id="rId18"/>
    <p:sldId id="274" r:id="rId19"/>
    <p:sldId id="258"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42"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Hancox" userId="d8715ae3-2f59-4989-ba7f-bf5a631c6e99" providerId="ADAL" clId="{787C819B-C9D4-4600-A267-497A961E520C}"/>
    <pc:docChg chg="custSel addSld modSld sldOrd">
      <pc:chgData name="Catherine Hancox" userId="d8715ae3-2f59-4989-ba7f-bf5a631c6e99" providerId="ADAL" clId="{787C819B-C9D4-4600-A267-497A961E520C}" dt="2021-11-04T11:11:15.535" v="744" actId="5793"/>
      <pc:docMkLst>
        <pc:docMk/>
      </pc:docMkLst>
      <pc:sldChg chg="ord">
        <pc:chgData name="Catherine Hancox" userId="d8715ae3-2f59-4989-ba7f-bf5a631c6e99" providerId="ADAL" clId="{787C819B-C9D4-4600-A267-497A961E520C}" dt="2021-11-04T11:08:11.042" v="480"/>
        <pc:sldMkLst>
          <pc:docMk/>
          <pc:sldMk cId="2349416513" sldId="258"/>
        </pc:sldMkLst>
      </pc:sldChg>
      <pc:sldChg chg="modSp new mod">
        <pc:chgData name="Catherine Hancox" userId="d8715ae3-2f59-4989-ba7f-bf5a631c6e99" providerId="ADAL" clId="{787C819B-C9D4-4600-A267-497A961E520C}" dt="2021-11-04T11:11:07.229" v="734" actId="1076"/>
        <pc:sldMkLst>
          <pc:docMk/>
          <pc:sldMk cId="881180425" sldId="275"/>
        </pc:sldMkLst>
        <pc:spChg chg="mod">
          <ac:chgData name="Catherine Hancox" userId="d8715ae3-2f59-4989-ba7f-bf5a631c6e99" providerId="ADAL" clId="{787C819B-C9D4-4600-A267-497A961E520C}" dt="2021-11-04T11:11:07.229" v="734" actId="1076"/>
          <ac:spMkLst>
            <pc:docMk/>
            <pc:sldMk cId="881180425" sldId="275"/>
            <ac:spMk id="2" creationId="{13C152F1-A05A-47E6-9A9E-D7A989F854D4}"/>
          </ac:spMkLst>
        </pc:spChg>
        <pc:spChg chg="mod">
          <ac:chgData name="Catherine Hancox" userId="d8715ae3-2f59-4989-ba7f-bf5a631c6e99" providerId="ADAL" clId="{787C819B-C9D4-4600-A267-497A961E520C}" dt="2021-11-04T11:08:42.041" v="497" actId="20577"/>
          <ac:spMkLst>
            <pc:docMk/>
            <pc:sldMk cId="881180425" sldId="275"/>
            <ac:spMk id="3" creationId="{C10D63FF-324B-44BE-80A6-CFFECD3826D4}"/>
          </ac:spMkLst>
        </pc:spChg>
      </pc:sldChg>
      <pc:sldChg chg="modSp new mod">
        <pc:chgData name="Catherine Hancox" userId="d8715ae3-2f59-4989-ba7f-bf5a631c6e99" providerId="ADAL" clId="{787C819B-C9D4-4600-A267-497A961E520C}" dt="2021-11-04T11:07:51.130" v="478" actId="20577"/>
        <pc:sldMkLst>
          <pc:docMk/>
          <pc:sldMk cId="4059408318" sldId="276"/>
        </pc:sldMkLst>
        <pc:spChg chg="mod">
          <ac:chgData name="Catherine Hancox" userId="d8715ae3-2f59-4989-ba7f-bf5a631c6e99" providerId="ADAL" clId="{787C819B-C9D4-4600-A267-497A961E520C}" dt="2021-11-04T10:55:28.617" v="154" actId="20577"/>
          <ac:spMkLst>
            <pc:docMk/>
            <pc:sldMk cId="4059408318" sldId="276"/>
            <ac:spMk id="2" creationId="{1DAE6D76-F731-4C6F-9DCF-A12B6764BED6}"/>
          </ac:spMkLst>
        </pc:spChg>
        <pc:spChg chg="mod">
          <ac:chgData name="Catherine Hancox" userId="d8715ae3-2f59-4989-ba7f-bf5a631c6e99" providerId="ADAL" clId="{787C819B-C9D4-4600-A267-497A961E520C}" dt="2021-11-04T11:07:51.130" v="478" actId="20577"/>
          <ac:spMkLst>
            <pc:docMk/>
            <pc:sldMk cId="4059408318" sldId="276"/>
            <ac:spMk id="3" creationId="{53DEEBE9-68AB-49E7-9AA3-FC2BFD8753FE}"/>
          </ac:spMkLst>
        </pc:spChg>
      </pc:sldChg>
      <pc:sldChg chg="modSp new mod">
        <pc:chgData name="Catherine Hancox" userId="d8715ae3-2f59-4989-ba7f-bf5a631c6e99" providerId="ADAL" clId="{787C819B-C9D4-4600-A267-497A961E520C}" dt="2021-11-04T11:11:15.535" v="744" actId="5793"/>
        <pc:sldMkLst>
          <pc:docMk/>
          <pc:sldMk cId="3388003292" sldId="277"/>
        </pc:sldMkLst>
        <pc:spChg chg="mod">
          <ac:chgData name="Catherine Hancox" userId="d8715ae3-2f59-4989-ba7f-bf5a631c6e99" providerId="ADAL" clId="{787C819B-C9D4-4600-A267-497A961E520C}" dt="2021-11-04T11:11:15.535" v="744" actId="5793"/>
          <ac:spMkLst>
            <pc:docMk/>
            <pc:sldMk cId="3388003292" sldId="277"/>
            <ac:spMk id="2" creationId="{F0A4A472-D12E-456C-8BBD-5EF6F2DF54D3}"/>
          </ac:spMkLst>
        </pc:spChg>
        <pc:spChg chg="mod">
          <ac:chgData name="Catherine Hancox" userId="d8715ae3-2f59-4989-ba7f-bf5a631c6e99" providerId="ADAL" clId="{787C819B-C9D4-4600-A267-497A961E520C}" dt="2021-11-04T11:10:55.402" v="732" actId="255"/>
          <ac:spMkLst>
            <pc:docMk/>
            <pc:sldMk cId="3388003292" sldId="277"/>
            <ac:spMk id="3" creationId="{696134FA-4C47-4E92-A96F-B10C9251B1E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11/4/2021</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congruence</a:t>
            </a:r>
          </a:p>
        </p:txBody>
      </p:sp>
      <p:sp>
        <p:nvSpPr>
          <p:cNvPr id="3" name="Subtitle 2"/>
          <p:cNvSpPr>
            <a:spLocks noGrp="1"/>
          </p:cNvSpPr>
          <p:nvPr>
            <p:ph type="subTitle" idx="1"/>
          </p:nvPr>
        </p:nvSpPr>
        <p:spPr/>
        <p:txBody>
          <a:bodyPr/>
          <a:lstStyle/>
          <a:p>
            <a:r>
              <a:rPr lang="en-GB" dirty="0"/>
              <a:t>Enhancing Trust</a:t>
            </a:r>
          </a:p>
        </p:txBody>
      </p:sp>
    </p:spTree>
    <p:extLst>
      <p:ext uri="{BB962C8B-B14F-4D97-AF65-F5344CB8AC3E}">
        <p14:creationId xmlns:p14="http://schemas.microsoft.com/office/powerpoint/2010/main" val="3869973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4325" y="242550"/>
            <a:ext cx="10353762" cy="6438335"/>
          </a:xfrm>
        </p:spPr>
        <p:txBody>
          <a:bodyPr>
            <a:noAutofit/>
          </a:bodyPr>
          <a:lstStyle/>
          <a:p>
            <a:r>
              <a:rPr lang="en-GB" sz="2800" dirty="0"/>
              <a:t>Rogers sees congruence as the most basic of the core conditions and as a prerequisite for empathy and unconditional positive regard  (</a:t>
            </a:r>
            <a:r>
              <a:rPr lang="en-GB" sz="2800" dirty="0">
                <a:effectLst/>
              </a:rPr>
              <a:t>Rogers 1959; 1966)</a:t>
            </a:r>
          </a:p>
          <a:p>
            <a:pPr marL="0" indent="0">
              <a:buNone/>
            </a:pPr>
            <a:endParaRPr lang="en-GB" sz="2800" dirty="0">
              <a:effectLst/>
            </a:endParaRPr>
          </a:p>
          <a:p>
            <a:r>
              <a:rPr lang="en-GB" sz="2800" dirty="0"/>
              <a:t>Congruence is often viewed as the most complex and troublesome of the core conditions to understand (e.g. Greenberg and Geller, 2001)</a:t>
            </a:r>
          </a:p>
          <a:p>
            <a:pPr marL="0" indent="0">
              <a:buNone/>
            </a:pPr>
            <a:endParaRPr lang="en-GB" sz="2800" dirty="0">
              <a:effectLst/>
            </a:endParaRPr>
          </a:p>
          <a:p>
            <a:r>
              <a:rPr lang="en-GB" sz="2800" dirty="0">
                <a:effectLst/>
              </a:rPr>
              <a:t>Arguably, lack of clarity in Rogers' (1957) original definitions is a major factor in the development of misunderstanding (e.g. Irving and Dixon, 2006)</a:t>
            </a:r>
            <a:endParaRPr lang="en-GB" sz="2800" dirty="0"/>
          </a:p>
        </p:txBody>
      </p:sp>
    </p:spTree>
    <p:extLst>
      <p:ext uri="{BB962C8B-B14F-4D97-AF65-F5344CB8AC3E}">
        <p14:creationId xmlns:p14="http://schemas.microsoft.com/office/powerpoint/2010/main" val="3965068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Congruence?</a:t>
            </a:r>
          </a:p>
        </p:txBody>
      </p:sp>
      <p:sp>
        <p:nvSpPr>
          <p:cNvPr id="3" name="Content Placeholder 2"/>
          <p:cNvSpPr>
            <a:spLocks noGrp="1"/>
          </p:cNvSpPr>
          <p:nvPr>
            <p:ph idx="1"/>
          </p:nvPr>
        </p:nvSpPr>
        <p:spPr/>
        <p:txBody>
          <a:bodyPr>
            <a:normAutofit/>
          </a:bodyPr>
          <a:lstStyle/>
          <a:p>
            <a:pPr marL="0" indent="0">
              <a:buNone/>
            </a:pPr>
            <a:r>
              <a:rPr lang="en-GB" sz="2800" dirty="0"/>
              <a:t>“… the psychotherapist is what he </a:t>
            </a:r>
            <a:r>
              <a:rPr lang="en-GB" sz="2800" i="1" dirty="0"/>
              <a:t>is</a:t>
            </a:r>
            <a:r>
              <a:rPr lang="en-GB" sz="2800" dirty="0"/>
              <a:t>, when in the relationship with his client he is genuine and </a:t>
            </a:r>
            <a:r>
              <a:rPr lang="en-GB" sz="2800"/>
              <a:t>without ‘front’ </a:t>
            </a:r>
            <a:r>
              <a:rPr lang="en-GB" sz="2800" dirty="0"/>
              <a:t>or façade, openly being the feelings and attitudes which at that moment are flowing in him … the feelings the therapist is </a:t>
            </a:r>
            <a:r>
              <a:rPr lang="en-GB" sz="2800"/>
              <a:t>experiencing are </a:t>
            </a:r>
            <a:r>
              <a:rPr lang="en-GB" sz="2800" dirty="0"/>
              <a:t>available to him, available to his awareness, and he is able to live these feelings, be them, and able to communicate them if appropriate” (Rogers, 1961).</a:t>
            </a:r>
          </a:p>
        </p:txBody>
      </p:sp>
    </p:spTree>
    <p:extLst>
      <p:ext uri="{BB962C8B-B14F-4D97-AF65-F5344CB8AC3E}">
        <p14:creationId xmlns:p14="http://schemas.microsoft.com/office/powerpoint/2010/main" val="2258135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64757"/>
            <a:ext cx="10353761" cy="1326321"/>
          </a:xfrm>
        </p:spPr>
        <p:txBody>
          <a:bodyPr/>
          <a:lstStyle/>
          <a:p>
            <a:r>
              <a:rPr lang="en-GB" dirty="0"/>
              <a:t>How others’ describe congruence</a:t>
            </a:r>
          </a:p>
        </p:txBody>
      </p:sp>
      <p:sp>
        <p:nvSpPr>
          <p:cNvPr id="3" name="Content Placeholder 2"/>
          <p:cNvSpPr>
            <a:spLocks noGrp="1"/>
          </p:cNvSpPr>
          <p:nvPr>
            <p:ph idx="1"/>
          </p:nvPr>
        </p:nvSpPr>
        <p:spPr>
          <a:xfrm>
            <a:off x="913795" y="1598141"/>
            <a:ext cx="10353762" cy="5058031"/>
          </a:xfrm>
        </p:spPr>
        <p:txBody>
          <a:bodyPr>
            <a:normAutofit fontScale="92500" lnSpcReduction="10000"/>
          </a:bodyPr>
          <a:lstStyle/>
          <a:p>
            <a:r>
              <a:rPr lang="en-GB" sz="2800" dirty="0"/>
              <a:t>“A process embedded in an appropriate network of beliefs and intentions” (Greenberg and Geller, 2001)</a:t>
            </a:r>
          </a:p>
          <a:p>
            <a:r>
              <a:rPr lang="en-GB" sz="2800" dirty="0"/>
              <a:t>Congruence/authenticity has two separate components, one intrapsychic, one relational: 1) the ability to be aware of one’s own internal experience. 2) transparency, the willingness to communicate to the other person what is going on within (</a:t>
            </a:r>
            <a:r>
              <a:rPr lang="en-GB" sz="2800" dirty="0" err="1"/>
              <a:t>Lietaer</a:t>
            </a:r>
            <a:r>
              <a:rPr lang="en-GB" sz="2800" dirty="0"/>
              <a:t>, 1993, Brazier, 1993)</a:t>
            </a:r>
          </a:p>
          <a:p>
            <a:r>
              <a:rPr lang="en-GB" sz="2800" dirty="0"/>
              <a:t>Congruence can be divided into four main components: 1)</a:t>
            </a:r>
            <a:r>
              <a:rPr lang="en-GB" sz="2800" b="1" dirty="0">
                <a:effectLst/>
              </a:rPr>
              <a:t> </a:t>
            </a:r>
            <a:r>
              <a:rPr lang="en-GB" sz="2800" dirty="0">
                <a:effectLst/>
              </a:rPr>
              <a:t>self-awareness 2) self-awareness in action 3) appropriateness and 4) communication (Tudor and </a:t>
            </a:r>
            <a:r>
              <a:rPr lang="en-GB" sz="2800" dirty="0" err="1">
                <a:effectLst/>
              </a:rPr>
              <a:t>Warrel</a:t>
            </a:r>
            <a:r>
              <a:rPr lang="en-GB" sz="2800" dirty="0">
                <a:effectLst/>
              </a:rPr>
              <a:t>, 1994)</a:t>
            </a:r>
            <a:endParaRPr lang="en-GB" sz="2800" dirty="0"/>
          </a:p>
          <a:p>
            <a:endParaRPr lang="en-GB" dirty="0"/>
          </a:p>
        </p:txBody>
      </p:sp>
    </p:spTree>
    <p:extLst>
      <p:ext uri="{BB962C8B-B14F-4D97-AF65-F5344CB8AC3E}">
        <p14:creationId xmlns:p14="http://schemas.microsoft.com/office/powerpoint/2010/main" val="4127618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601" y="0"/>
            <a:ext cx="10353761" cy="749643"/>
          </a:xfrm>
        </p:spPr>
        <p:txBody>
          <a:bodyPr>
            <a:normAutofit/>
          </a:bodyPr>
          <a:lstStyle/>
          <a:p>
            <a:r>
              <a:rPr lang="en-GB" sz="2800" dirty="0"/>
              <a:t>Philosophically speaking:</a:t>
            </a:r>
          </a:p>
        </p:txBody>
      </p:sp>
      <p:sp>
        <p:nvSpPr>
          <p:cNvPr id="3" name="Content Placeholder 2"/>
          <p:cNvSpPr>
            <a:spLocks noGrp="1"/>
          </p:cNvSpPr>
          <p:nvPr>
            <p:ph idx="1"/>
          </p:nvPr>
        </p:nvSpPr>
        <p:spPr>
          <a:xfrm>
            <a:off x="278880" y="1346886"/>
            <a:ext cx="11541211" cy="5259860"/>
          </a:xfrm>
        </p:spPr>
        <p:txBody>
          <a:bodyPr>
            <a:normAutofit lnSpcReduction="10000"/>
          </a:bodyPr>
          <a:lstStyle/>
          <a:p>
            <a:pPr marL="0" indent="0">
              <a:buNone/>
            </a:pPr>
            <a:r>
              <a:rPr lang="en-GB" sz="2400" dirty="0" err="1"/>
              <a:t>Søren</a:t>
            </a:r>
            <a:r>
              <a:rPr lang="en-GB" sz="2400" dirty="0"/>
              <a:t> Kierkegaard proposed that it is our capacity for despair and anxiety that makes us human. He suggested that despair is an indication of our capacity to be more than we currently are. We feel anxiety and despair because our potentiality is always greater than our actuality, when our living process is blocked or frustrated. As long as we are not all that we can be we are anxious, whether we are aware of it or not. Even without our existential anxiety we have reason enough to be anxious. We experience cosmic anxiety, political-social anxiety, environmental anxiety. The world is not in a good way. We may try to separate our awareness from our experience, through our various techniques of denial, but our organism knows better, and our denial only increases our stress. Congruence involves coming out of denial, and being open to our organismic anxiety.</a:t>
            </a:r>
          </a:p>
          <a:p>
            <a:pPr marL="0" indent="0">
              <a:buNone/>
            </a:pPr>
            <a:r>
              <a:rPr lang="en-GB" sz="1800" i="1" dirty="0"/>
              <a:t>(from Anxiously congruent: congruently anxious, Neville,16 July 2013)</a:t>
            </a:r>
          </a:p>
        </p:txBody>
      </p:sp>
    </p:spTree>
    <p:extLst>
      <p:ext uri="{BB962C8B-B14F-4D97-AF65-F5344CB8AC3E}">
        <p14:creationId xmlns:p14="http://schemas.microsoft.com/office/powerpoint/2010/main" val="63995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Discuss!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69737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164758"/>
            <a:ext cx="10353761" cy="1029730"/>
          </a:xfrm>
        </p:spPr>
        <p:txBody>
          <a:bodyPr/>
          <a:lstStyle/>
          <a:p>
            <a:r>
              <a:rPr lang="en-GB" dirty="0"/>
              <a:t>What congruence is not</a:t>
            </a:r>
          </a:p>
        </p:txBody>
      </p:sp>
      <p:sp>
        <p:nvSpPr>
          <p:cNvPr id="3" name="Content Placeholder 2"/>
          <p:cNvSpPr>
            <a:spLocks noGrp="1"/>
          </p:cNvSpPr>
          <p:nvPr>
            <p:ph idx="1"/>
          </p:nvPr>
        </p:nvSpPr>
        <p:spPr>
          <a:xfrm>
            <a:off x="913796" y="1515762"/>
            <a:ext cx="10353762" cy="5074508"/>
          </a:xfrm>
        </p:spPr>
        <p:txBody>
          <a:bodyPr/>
          <a:lstStyle/>
          <a:p>
            <a:r>
              <a:rPr lang="en-GB" sz="2800" dirty="0"/>
              <a:t>A warrant to express or communicate all the therapist’s thoughts and feelings in an undisciplined way.</a:t>
            </a:r>
          </a:p>
          <a:p>
            <a:r>
              <a:rPr lang="en-GB" sz="2800" dirty="0">
                <a:effectLst/>
              </a:rPr>
              <a:t>Self-disclosure (inappropriate)</a:t>
            </a:r>
          </a:p>
          <a:p>
            <a:r>
              <a:rPr lang="en-GB" sz="2800" dirty="0">
                <a:effectLst/>
              </a:rPr>
              <a:t>Unburdening</a:t>
            </a:r>
          </a:p>
          <a:p>
            <a:r>
              <a:rPr lang="en-GB" sz="2800" dirty="0"/>
              <a:t>Exploitation of the client</a:t>
            </a:r>
            <a:endParaRPr lang="en-GB" sz="2800" dirty="0">
              <a:effectLst/>
            </a:endParaRPr>
          </a:p>
          <a:p>
            <a:r>
              <a:rPr lang="en-GB" sz="2800" dirty="0">
                <a:effectLst/>
              </a:rPr>
              <a:t>Presenting a professional façade. We need to ‘own’ our own feelings and take responsibility for them if/when we need to share their presence with a client.</a:t>
            </a:r>
          </a:p>
          <a:p>
            <a:endParaRPr lang="en-GB" dirty="0"/>
          </a:p>
        </p:txBody>
      </p:sp>
    </p:spTree>
    <p:extLst>
      <p:ext uri="{BB962C8B-B14F-4D97-AF65-F5344CB8AC3E}">
        <p14:creationId xmlns:p14="http://schemas.microsoft.com/office/powerpoint/2010/main" val="3149818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Pyschotherapeutic</a:t>
            </a:r>
            <a:r>
              <a:rPr lang="en-GB" dirty="0"/>
              <a:t> </a:t>
            </a:r>
            <a:br>
              <a:rPr lang="en-GB" dirty="0"/>
            </a:br>
            <a:r>
              <a:rPr lang="en-GB" dirty="0"/>
              <a:t>Hippocratic Oath</a:t>
            </a:r>
          </a:p>
        </p:txBody>
      </p:sp>
      <p:sp>
        <p:nvSpPr>
          <p:cNvPr id="3" name="Content Placeholder 2"/>
          <p:cNvSpPr>
            <a:spLocks noGrp="1"/>
          </p:cNvSpPr>
          <p:nvPr>
            <p:ph idx="1"/>
          </p:nvPr>
        </p:nvSpPr>
        <p:spPr/>
        <p:txBody>
          <a:bodyPr/>
          <a:lstStyle/>
          <a:p>
            <a:pPr marL="0" indent="0">
              <a:buNone/>
            </a:pPr>
            <a:r>
              <a:rPr lang="en-GB" sz="2800" dirty="0"/>
              <a:t>“C</a:t>
            </a:r>
            <a:r>
              <a:rPr lang="en-GB" sz="2800" dirty="0">
                <a:effectLst/>
              </a:rPr>
              <a:t>ongruence, as well as involving awareness and transparency, also requires that the therapists’ internal experience arises out of attitudes, beliefs and intentions related to doing no harm to clients and to facilitate their development.” </a:t>
            </a:r>
          </a:p>
          <a:p>
            <a:pPr marL="0" indent="0">
              <a:buNone/>
            </a:pPr>
            <a:r>
              <a:rPr lang="en-GB" dirty="0">
                <a:effectLst/>
              </a:rPr>
              <a:t>(</a:t>
            </a:r>
            <a:r>
              <a:rPr lang="en-GB" dirty="0"/>
              <a:t>Greenberg and Geller, 2001)</a:t>
            </a:r>
          </a:p>
        </p:txBody>
      </p:sp>
    </p:spTree>
    <p:extLst>
      <p:ext uri="{BB962C8B-B14F-4D97-AF65-F5344CB8AC3E}">
        <p14:creationId xmlns:p14="http://schemas.microsoft.com/office/powerpoint/2010/main" val="2439553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Meeting and </a:t>
            </a:r>
            <a:r>
              <a:rPr lang="en-GB" dirty="0" err="1"/>
              <a:t>Mis</a:t>
            </a:r>
            <a:r>
              <a:rPr lang="en-GB" dirty="0"/>
              <a:t>-meeting </a:t>
            </a:r>
            <a:br>
              <a:rPr lang="en-GB" dirty="0"/>
            </a:br>
            <a:r>
              <a:rPr lang="en-GB" dirty="0"/>
              <a:t>(Martin Buber)</a:t>
            </a:r>
          </a:p>
        </p:txBody>
      </p:sp>
      <p:sp>
        <p:nvSpPr>
          <p:cNvPr id="3" name="Content Placeholder 2"/>
          <p:cNvSpPr>
            <a:spLocks noGrp="1"/>
          </p:cNvSpPr>
          <p:nvPr>
            <p:ph idx="1"/>
          </p:nvPr>
        </p:nvSpPr>
        <p:spPr/>
        <p:txBody>
          <a:bodyPr>
            <a:normAutofit/>
          </a:bodyPr>
          <a:lstStyle/>
          <a:p>
            <a:r>
              <a:rPr lang="en-GB" sz="3600" dirty="0"/>
              <a:t>“All real living is meeting” (Buber, 1958)</a:t>
            </a:r>
          </a:p>
          <a:p>
            <a:r>
              <a:rPr lang="en-GB" sz="3600" dirty="0"/>
              <a:t>The relating of client and therapist (congruently) is a reflection of the world of real living.</a:t>
            </a:r>
          </a:p>
          <a:p>
            <a:r>
              <a:rPr lang="en-GB" sz="3600" dirty="0"/>
              <a:t>The ‘I – Thou’;  ‘I – It’ positions</a:t>
            </a:r>
          </a:p>
        </p:txBody>
      </p:sp>
    </p:spTree>
    <p:extLst>
      <p:ext uri="{BB962C8B-B14F-4D97-AF65-F5344CB8AC3E}">
        <p14:creationId xmlns:p14="http://schemas.microsoft.com/office/powerpoint/2010/main" val="890991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55373"/>
            <a:ext cx="10353761" cy="1087395"/>
          </a:xfrm>
        </p:spPr>
        <p:txBody>
          <a:bodyPr/>
          <a:lstStyle/>
          <a:p>
            <a:r>
              <a:rPr lang="en-GB" dirty="0"/>
              <a:t>How to facilitate congruence</a:t>
            </a:r>
          </a:p>
        </p:txBody>
      </p:sp>
      <p:sp>
        <p:nvSpPr>
          <p:cNvPr id="3" name="Content Placeholder 2"/>
          <p:cNvSpPr>
            <a:spLocks noGrp="1"/>
          </p:cNvSpPr>
          <p:nvPr>
            <p:ph idx="1"/>
          </p:nvPr>
        </p:nvSpPr>
        <p:spPr>
          <a:xfrm>
            <a:off x="913795" y="1466335"/>
            <a:ext cx="10353762" cy="5123935"/>
          </a:xfrm>
        </p:spPr>
        <p:txBody>
          <a:bodyPr>
            <a:normAutofit lnSpcReduction="10000"/>
          </a:bodyPr>
          <a:lstStyle/>
          <a:p>
            <a:r>
              <a:rPr lang="en-GB" sz="2800" dirty="0">
                <a:effectLst/>
              </a:rPr>
              <a:t>be committed to understanding and respecting clients. </a:t>
            </a:r>
          </a:p>
          <a:p>
            <a:r>
              <a:rPr lang="en-GB" sz="2800" dirty="0">
                <a:effectLst/>
              </a:rPr>
              <a:t>operate both with a genuine desire not to have power over clients and with a belief in the therapeutic importance of accepting clients’ experience as valid. </a:t>
            </a:r>
          </a:p>
          <a:p>
            <a:r>
              <a:rPr lang="en-GB" sz="2800" dirty="0">
                <a:effectLst/>
              </a:rPr>
              <a:t>be fully present and in contact with clients as well as with yourself. </a:t>
            </a:r>
          </a:p>
          <a:p>
            <a:pPr marL="0" indent="0">
              <a:buNone/>
            </a:pPr>
            <a:endParaRPr lang="en-GB" sz="2800" dirty="0">
              <a:effectLst/>
            </a:endParaRPr>
          </a:p>
          <a:p>
            <a:pPr marL="0" indent="0">
              <a:buNone/>
            </a:pPr>
            <a:r>
              <a:rPr lang="en-GB" sz="2400" dirty="0">
                <a:effectLst/>
              </a:rPr>
              <a:t>These intentions both precede being </a:t>
            </a:r>
            <a:r>
              <a:rPr lang="en-GB" sz="2400" dirty="0" err="1">
                <a:effectLst/>
              </a:rPr>
              <a:t>facilitatively</a:t>
            </a:r>
            <a:r>
              <a:rPr lang="en-GB" sz="2400" dirty="0">
                <a:effectLst/>
              </a:rPr>
              <a:t> congruent and are themselves important aspects of therapeutic congruence. (Greenberg and Geller, 2001)</a:t>
            </a:r>
          </a:p>
          <a:p>
            <a:endParaRPr lang="en-GB" dirty="0"/>
          </a:p>
        </p:txBody>
      </p:sp>
    </p:spTree>
    <p:extLst>
      <p:ext uri="{BB962C8B-B14F-4D97-AF65-F5344CB8AC3E}">
        <p14:creationId xmlns:p14="http://schemas.microsoft.com/office/powerpoint/2010/main" val="392837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55374"/>
            <a:ext cx="10353761" cy="906162"/>
          </a:xfrm>
        </p:spPr>
        <p:txBody>
          <a:bodyPr/>
          <a:lstStyle/>
          <a:p>
            <a:r>
              <a:rPr lang="en-GB" dirty="0"/>
              <a:t>Examples of Therapist congruence:</a:t>
            </a:r>
          </a:p>
        </p:txBody>
      </p:sp>
      <p:sp>
        <p:nvSpPr>
          <p:cNvPr id="3" name="Content Placeholder 2"/>
          <p:cNvSpPr>
            <a:spLocks noGrp="1"/>
          </p:cNvSpPr>
          <p:nvPr>
            <p:ph idx="1"/>
          </p:nvPr>
        </p:nvSpPr>
        <p:spPr>
          <a:xfrm>
            <a:off x="913794" y="1363362"/>
            <a:ext cx="10353762" cy="5494638"/>
          </a:xfrm>
        </p:spPr>
        <p:txBody>
          <a:bodyPr>
            <a:normAutofit/>
          </a:bodyPr>
          <a:lstStyle/>
          <a:p>
            <a:r>
              <a:rPr lang="en-GB" sz="2400" dirty="0"/>
              <a:t>Expressing what you are feeling in your body in the moment</a:t>
            </a:r>
          </a:p>
          <a:p>
            <a:r>
              <a:rPr lang="en-GB" sz="2400" dirty="0"/>
              <a:t>Speaking of a feeling that has been persisting over time, even if not being felt in the present moment</a:t>
            </a:r>
          </a:p>
          <a:p>
            <a:r>
              <a:rPr lang="en-GB" sz="2400" dirty="0"/>
              <a:t>Saying something that spontaneously captures your sense of the moment</a:t>
            </a:r>
          </a:p>
          <a:p>
            <a:r>
              <a:rPr lang="en-GB" sz="2400" dirty="0"/>
              <a:t>Sharing what you are thinking – perhaps an image or picture you may have of the client or the moment</a:t>
            </a:r>
          </a:p>
          <a:p>
            <a:r>
              <a:rPr lang="en-GB" sz="2400" dirty="0"/>
              <a:t>Appropriate self-disclosure such as sharing a relevant past experience </a:t>
            </a:r>
          </a:p>
          <a:p>
            <a:pPr marL="0" indent="0">
              <a:buNone/>
            </a:pPr>
            <a:r>
              <a:rPr lang="en-GB" sz="2400" dirty="0"/>
              <a:t>(underlying all expressions of congruence in therapy is the principle of doing no harm. Greenberg and Geller, 2001)</a:t>
            </a:r>
          </a:p>
          <a:p>
            <a:pPr marL="0" indent="0">
              <a:buNone/>
            </a:pPr>
            <a:endParaRPr lang="en-GB" sz="2400" dirty="0"/>
          </a:p>
        </p:txBody>
      </p:sp>
    </p:spTree>
    <p:extLst>
      <p:ext uri="{BB962C8B-B14F-4D97-AF65-F5344CB8AC3E}">
        <p14:creationId xmlns:p14="http://schemas.microsoft.com/office/powerpoint/2010/main" val="51162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98855"/>
            <a:ext cx="10353761" cy="864973"/>
          </a:xfrm>
        </p:spPr>
        <p:txBody>
          <a:bodyPr/>
          <a:lstStyle/>
          <a:p>
            <a:r>
              <a:rPr lang="en-GB" dirty="0"/>
              <a:t>Examples of Therapist Incongruence</a:t>
            </a:r>
          </a:p>
        </p:txBody>
      </p:sp>
      <p:sp>
        <p:nvSpPr>
          <p:cNvPr id="3" name="Content Placeholder 2"/>
          <p:cNvSpPr>
            <a:spLocks noGrp="1"/>
          </p:cNvSpPr>
          <p:nvPr>
            <p:ph idx="1"/>
          </p:nvPr>
        </p:nvSpPr>
        <p:spPr>
          <a:xfrm>
            <a:off x="971460" y="799070"/>
            <a:ext cx="10353762" cy="6058929"/>
          </a:xfrm>
        </p:spPr>
        <p:txBody>
          <a:bodyPr>
            <a:noAutofit/>
          </a:bodyPr>
          <a:lstStyle/>
          <a:p>
            <a:r>
              <a:rPr lang="en-GB" sz="2800" dirty="0"/>
              <a:t>When therapists are aware of their experiencing but deliberately don’t communicate it (sometimes this is appropriate, sometimes not).</a:t>
            </a:r>
          </a:p>
          <a:p>
            <a:r>
              <a:rPr lang="en-GB" sz="2800" dirty="0"/>
              <a:t>When therapists are not clearly aware of what they are fundamentally experiencing, they are “anxiously unclear” – anxiety inhibits the ability to have a flow of experience.</a:t>
            </a:r>
          </a:p>
          <a:p>
            <a:r>
              <a:rPr lang="en-GB" sz="2800" dirty="0"/>
              <a:t>When therapists are completely unaware of their basic experience.</a:t>
            </a:r>
          </a:p>
          <a:p>
            <a:r>
              <a:rPr lang="en-GB" sz="2800" dirty="0"/>
              <a:t>Expressing a secondary or ‘racket’ emotion instead of a primary or ‘authentic’ one </a:t>
            </a:r>
            <a:r>
              <a:rPr lang="en-GB" sz="2400" dirty="0"/>
              <a:t>(e.g. anger instead of an underlying hurt)</a:t>
            </a:r>
          </a:p>
        </p:txBody>
      </p:sp>
    </p:spTree>
    <p:extLst>
      <p:ext uri="{BB962C8B-B14F-4D97-AF65-F5344CB8AC3E}">
        <p14:creationId xmlns:p14="http://schemas.microsoft.com/office/powerpoint/2010/main" val="3248925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criticisms</a:t>
            </a:r>
          </a:p>
        </p:txBody>
      </p:sp>
      <p:sp>
        <p:nvSpPr>
          <p:cNvPr id="3" name="Content Placeholder 2"/>
          <p:cNvSpPr>
            <a:spLocks noGrp="1"/>
          </p:cNvSpPr>
          <p:nvPr>
            <p:ph idx="1"/>
          </p:nvPr>
        </p:nvSpPr>
        <p:spPr/>
        <p:txBody>
          <a:bodyPr>
            <a:normAutofit/>
          </a:bodyPr>
          <a:lstStyle/>
          <a:p>
            <a:r>
              <a:rPr lang="en-GB" sz="2800" dirty="0"/>
              <a:t>Bottom up – Greenberg and Geller (progression from individual elements to the whole) vs top down - Rogers (overview to understand the concept)</a:t>
            </a:r>
          </a:p>
          <a:p>
            <a:r>
              <a:rPr lang="en-GB" sz="2800" dirty="0"/>
              <a:t>Deconstruction – breaking down </a:t>
            </a:r>
            <a:r>
              <a:rPr lang="en-GB" sz="2800"/>
              <a:t>into components</a:t>
            </a:r>
            <a:endParaRPr lang="en-GB" sz="2800" dirty="0"/>
          </a:p>
          <a:p>
            <a:r>
              <a:rPr lang="en-GB" sz="2800" dirty="0"/>
              <a:t>More than the sum of its parts?</a:t>
            </a:r>
          </a:p>
          <a:p>
            <a:r>
              <a:rPr lang="en-GB" sz="2800" dirty="0"/>
              <a:t>How real can you be?</a:t>
            </a:r>
          </a:p>
        </p:txBody>
      </p:sp>
    </p:spTree>
    <p:extLst>
      <p:ext uri="{BB962C8B-B14F-4D97-AF65-F5344CB8AC3E}">
        <p14:creationId xmlns:p14="http://schemas.microsoft.com/office/powerpoint/2010/main" val="1737558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130" y="181232"/>
            <a:ext cx="10353761" cy="683741"/>
          </a:xfrm>
        </p:spPr>
        <p:txBody>
          <a:bodyPr/>
          <a:lstStyle/>
          <a:p>
            <a:r>
              <a:rPr lang="en-GB" dirty="0"/>
              <a:t>Exercise:</a:t>
            </a:r>
          </a:p>
        </p:txBody>
      </p:sp>
      <p:sp>
        <p:nvSpPr>
          <p:cNvPr id="3" name="Content Placeholder 2"/>
          <p:cNvSpPr>
            <a:spLocks noGrp="1"/>
          </p:cNvSpPr>
          <p:nvPr>
            <p:ph idx="1"/>
          </p:nvPr>
        </p:nvSpPr>
        <p:spPr>
          <a:xfrm>
            <a:off x="913795" y="939114"/>
            <a:ext cx="10353762" cy="5741772"/>
          </a:xfrm>
        </p:spPr>
        <p:txBody>
          <a:bodyPr>
            <a:normAutofit fontScale="77500" lnSpcReduction="20000"/>
          </a:bodyPr>
          <a:lstStyle/>
          <a:p>
            <a:pPr marL="0" indent="0">
              <a:buNone/>
            </a:pPr>
            <a:r>
              <a:rPr lang="en-GB" sz="2200" dirty="0">
                <a:effectLst/>
                <a:latin typeface="+mj-lt"/>
              </a:rPr>
              <a:t>How would you usually express your feelings in the following situations using words (i.e. verbally) and without words (behaviourally or with body language)</a:t>
            </a:r>
            <a:r>
              <a:rPr lang="en-GB" dirty="0">
                <a:effectLst/>
                <a:latin typeface="+mj-lt"/>
              </a:rPr>
              <a:t>: </a:t>
            </a:r>
          </a:p>
          <a:p>
            <a:pPr marL="0" indent="0">
              <a:buNone/>
            </a:pPr>
            <a:r>
              <a:rPr lang="en-GB" dirty="0">
                <a:effectLst/>
                <a:latin typeface="+mj-lt"/>
              </a:rPr>
              <a:t>(</a:t>
            </a:r>
            <a:r>
              <a:rPr lang="en-GB" b="1" dirty="0">
                <a:effectLst/>
                <a:latin typeface="+mj-lt"/>
              </a:rPr>
              <a:t>Write out your </a:t>
            </a:r>
            <a:r>
              <a:rPr lang="en-GB" b="1">
                <a:effectLst/>
                <a:latin typeface="+mj-lt"/>
              </a:rPr>
              <a:t>answers)</a:t>
            </a:r>
            <a:br>
              <a:rPr lang="en-GB" dirty="0">
                <a:effectLst/>
                <a:latin typeface="+mj-lt"/>
              </a:rPr>
            </a:br>
            <a:br>
              <a:rPr lang="en-GB" dirty="0">
                <a:effectLst/>
                <a:latin typeface="+mj-lt"/>
              </a:rPr>
            </a:br>
            <a:r>
              <a:rPr lang="en-GB" sz="2400" dirty="0">
                <a:effectLst/>
                <a:latin typeface="+mj-lt"/>
              </a:rPr>
              <a:t>a)  When you feel bored with what is going on</a:t>
            </a:r>
            <a:br>
              <a:rPr lang="en-GB" sz="2400" dirty="0">
                <a:effectLst/>
                <a:latin typeface="+mj-lt"/>
              </a:rPr>
            </a:br>
            <a:br>
              <a:rPr lang="en-GB" sz="2400" dirty="0">
                <a:effectLst/>
                <a:latin typeface="+mj-lt"/>
              </a:rPr>
            </a:br>
            <a:r>
              <a:rPr lang="en-GB" sz="2400" dirty="0">
                <a:effectLst/>
                <a:latin typeface="+mj-lt"/>
              </a:rPr>
              <a:t>b) When you feel very annoyed with another person with whom you want to build a better relationship.</a:t>
            </a:r>
            <a:br>
              <a:rPr lang="en-GB" sz="2400" dirty="0">
                <a:effectLst/>
                <a:latin typeface="+mj-lt"/>
              </a:rPr>
            </a:br>
            <a:br>
              <a:rPr lang="en-GB" sz="2400" dirty="0">
                <a:effectLst/>
                <a:latin typeface="+mj-lt"/>
              </a:rPr>
            </a:br>
            <a:r>
              <a:rPr lang="en-GB" sz="2400" dirty="0">
                <a:effectLst/>
                <a:latin typeface="+mj-lt"/>
              </a:rPr>
              <a:t>c) when another person says or does something to you that hurts your feelings.</a:t>
            </a:r>
            <a:br>
              <a:rPr lang="en-GB" sz="2400" dirty="0">
                <a:effectLst/>
                <a:latin typeface="+mj-lt"/>
              </a:rPr>
            </a:br>
            <a:br>
              <a:rPr lang="en-GB" sz="2400" dirty="0">
                <a:effectLst/>
                <a:latin typeface="+mj-lt"/>
              </a:rPr>
            </a:br>
            <a:br>
              <a:rPr lang="en-GB" sz="2400" dirty="0">
                <a:effectLst/>
                <a:latin typeface="+mj-lt"/>
              </a:rPr>
            </a:br>
            <a:r>
              <a:rPr lang="en-GB" sz="2400" dirty="0">
                <a:effectLst/>
                <a:latin typeface="+mj-lt"/>
              </a:rPr>
              <a:t>d) when you are asked to do something that you are afraid you cannot do well and you want to hide.</a:t>
            </a:r>
            <a:br>
              <a:rPr lang="en-GB" sz="2400" dirty="0">
                <a:effectLst/>
                <a:latin typeface="+mj-lt"/>
              </a:rPr>
            </a:br>
            <a:br>
              <a:rPr lang="en-GB" sz="2400" dirty="0">
                <a:effectLst/>
                <a:latin typeface="+mj-lt"/>
              </a:rPr>
            </a:br>
            <a:r>
              <a:rPr lang="en-GB" sz="2400" dirty="0">
                <a:effectLst/>
                <a:latin typeface="+mj-lt"/>
              </a:rPr>
              <a:t>e) when you feel angry with prejudices expressed by someone in a group, family, work colleagues.</a:t>
            </a:r>
            <a:br>
              <a:rPr lang="en-GB" sz="2400" dirty="0">
                <a:effectLst/>
                <a:latin typeface="+mj-lt"/>
              </a:rPr>
            </a:br>
            <a:br>
              <a:rPr lang="en-GB" dirty="0">
                <a:effectLst/>
                <a:latin typeface="+mj-lt"/>
              </a:rPr>
            </a:br>
            <a:endParaRPr lang="en-GB" dirty="0">
              <a:latin typeface="+mj-lt"/>
            </a:endParaRPr>
          </a:p>
        </p:txBody>
      </p:sp>
    </p:spTree>
    <p:extLst>
      <p:ext uri="{BB962C8B-B14F-4D97-AF65-F5344CB8AC3E}">
        <p14:creationId xmlns:p14="http://schemas.microsoft.com/office/powerpoint/2010/main" val="929881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22" y="323053"/>
            <a:ext cx="10353761" cy="1012958"/>
          </a:xfrm>
        </p:spPr>
        <p:txBody>
          <a:bodyPr/>
          <a:lstStyle/>
          <a:p>
            <a:r>
              <a:rPr lang="en-GB" dirty="0"/>
              <a:t>Conclusions </a:t>
            </a:r>
            <a:br>
              <a:rPr lang="en-GB" dirty="0"/>
            </a:br>
            <a:r>
              <a:rPr lang="en-GB" sz="2400" dirty="0"/>
              <a:t>(</a:t>
            </a:r>
            <a:r>
              <a:rPr lang="en-GB" sz="2400" dirty="0" err="1"/>
              <a:t>Kolden</a:t>
            </a:r>
            <a:r>
              <a:rPr lang="en-GB" sz="2400" dirty="0"/>
              <a:t> et al 2011; meta-analysis of 16 studies):</a:t>
            </a:r>
          </a:p>
        </p:txBody>
      </p:sp>
      <p:sp>
        <p:nvSpPr>
          <p:cNvPr id="3" name="Content Placeholder 2"/>
          <p:cNvSpPr>
            <a:spLocks noGrp="1"/>
          </p:cNvSpPr>
          <p:nvPr>
            <p:ph idx="1"/>
          </p:nvPr>
        </p:nvSpPr>
        <p:spPr>
          <a:xfrm>
            <a:off x="366855" y="1609782"/>
            <a:ext cx="11333262" cy="4900527"/>
          </a:xfrm>
        </p:spPr>
        <p:txBody>
          <a:bodyPr>
            <a:normAutofit lnSpcReduction="10000"/>
          </a:bodyPr>
          <a:lstStyle/>
          <a:p>
            <a:r>
              <a:rPr lang="en-GB" sz="3200" dirty="0"/>
              <a:t>All of us have different needs, preferences, and expectations for relationships; clients bring these to the therapy relationship. </a:t>
            </a:r>
          </a:p>
          <a:p>
            <a:r>
              <a:rPr lang="en-GB" sz="3200" dirty="0"/>
              <a:t>It can be assumed that the desire for congruence varies across clients as well, cultural background will be a factor.</a:t>
            </a:r>
          </a:p>
          <a:p>
            <a:r>
              <a:rPr lang="en-GB" sz="3200" dirty="0"/>
              <a:t>A client who has greater needs and expectations for congruence is likely to find comfort and satisfaction (an emotional bond) with highly congruent Therapist.</a:t>
            </a:r>
          </a:p>
          <a:p>
            <a:endParaRPr lang="en-GB" dirty="0"/>
          </a:p>
        </p:txBody>
      </p:sp>
    </p:spTree>
    <p:extLst>
      <p:ext uri="{BB962C8B-B14F-4D97-AF65-F5344CB8AC3E}">
        <p14:creationId xmlns:p14="http://schemas.microsoft.com/office/powerpoint/2010/main" val="3264201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610" y="722759"/>
            <a:ext cx="11345130" cy="5705418"/>
          </a:xfrm>
        </p:spPr>
        <p:txBody>
          <a:bodyPr>
            <a:normAutofit lnSpcReduction="10000"/>
          </a:bodyPr>
          <a:lstStyle/>
          <a:p>
            <a:r>
              <a:rPr lang="en-GB" sz="2800" dirty="0"/>
              <a:t>These clients require a therapist to be comfortable and at ease; be “real and genuine”; say tactfully what they are feeling and thinking; naturally express honest/authentic impressions; not avoid, hide, hold back, or fail to be direct when the “elephant in the room” requires confrontation. </a:t>
            </a:r>
          </a:p>
          <a:p>
            <a:r>
              <a:rPr lang="en-GB" sz="2800" dirty="0"/>
              <a:t>Clients in a congruent therapy relationship learn that they are capable and worthy of time and attention, that they matter as a person with strengths and weaknesses, regrets as well as hopes and dreams for the future. </a:t>
            </a:r>
          </a:p>
          <a:p>
            <a:r>
              <a:rPr lang="en-GB" sz="2800" dirty="0"/>
              <a:t>Therapist commitment to truthfulness promotes client acceptance of the problems they face as well as efforts to change.</a:t>
            </a:r>
          </a:p>
          <a:p>
            <a:endParaRPr lang="en-GB" dirty="0"/>
          </a:p>
        </p:txBody>
      </p:sp>
    </p:spTree>
    <p:extLst>
      <p:ext uri="{BB962C8B-B14F-4D97-AF65-F5344CB8AC3E}">
        <p14:creationId xmlns:p14="http://schemas.microsoft.com/office/powerpoint/2010/main" val="4142448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878" y="324878"/>
            <a:ext cx="10353761" cy="480014"/>
          </a:xfrm>
        </p:spPr>
        <p:txBody>
          <a:bodyPr>
            <a:normAutofit fontScale="90000"/>
          </a:bodyPr>
          <a:lstStyle/>
          <a:p>
            <a:r>
              <a:rPr lang="en-GB" dirty="0"/>
              <a:t> recommendations for clinical practice to foster congruence </a:t>
            </a:r>
            <a:r>
              <a:rPr lang="en-GB" sz="2200" dirty="0"/>
              <a:t>(</a:t>
            </a:r>
            <a:r>
              <a:rPr lang="en-GB" sz="2200" dirty="0" err="1"/>
              <a:t>Kolden</a:t>
            </a:r>
            <a:r>
              <a:rPr lang="en-GB" sz="2200" dirty="0"/>
              <a:t> et al 2011)</a:t>
            </a:r>
            <a:r>
              <a:rPr lang="en-GB" dirty="0"/>
              <a:t>. </a:t>
            </a:r>
          </a:p>
        </p:txBody>
      </p:sp>
      <p:sp>
        <p:nvSpPr>
          <p:cNvPr id="3" name="Content Placeholder 2"/>
          <p:cNvSpPr>
            <a:spLocks noGrp="1"/>
          </p:cNvSpPr>
          <p:nvPr>
            <p:ph idx="1"/>
          </p:nvPr>
        </p:nvSpPr>
        <p:spPr>
          <a:xfrm>
            <a:off x="520167" y="1418140"/>
            <a:ext cx="11137063" cy="5053841"/>
          </a:xfrm>
        </p:spPr>
        <p:txBody>
          <a:bodyPr>
            <a:normAutofit/>
          </a:bodyPr>
          <a:lstStyle/>
          <a:p>
            <a:r>
              <a:rPr lang="en-GB" dirty="0"/>
              <a:t>Therapists must first embrace the idea of striving for genuineness with their clients. The congruent therapist is responsible for their feelings and reactions and this “ownership of feelings is specified” (Rogers et al., 1967, p. 377). </a:t>
            </a:r>
          </a:p>
          <a:p>
            <a:r>
              <a:rPr lang="en-GB" dirty="0"/>
              <a:t> Therapists can mindfully develop the </a:t>
            </a:r>
            <a:r>
              <a:rPr lang="en-GB" i="1" dirty="0"/>
              <a:t>intrapersonal</a:t>
            </a:r>
            <a:r>
              <a:rPr lang="en-GB" dirty="0"/>
              <a:t> quality of congruence – make use of feedback. </a:t>
            </a:r>
          </a:p>
          <a:p>
            <a:r>
              <a:rPr lang="en-GB" dirty="0"/>
              <a:t>Congruent responding may involve considered self-disclosure.  It could also entail articulation of thoughts and feelings, opinions, pointed questions, and feedback regarding client behaviour. </a:t>
            </a:r>
          </a:p>
          <a:p>
            <a:r>
              <a:rPr lang="en-GB" dirty="0"/>
              <a:t>The maintenance of congruence requires that therapists be aware of instances when congruence falters. … perhaps I am responding socially, smiling, while actually I know we are avoiding something” (Rogers, 1967 p. 396)</a:t>
            </a:r>
          </a:p>
        </p:txBody>
      </p:sp>
    </p:spTree>
    <p:extLst>
      <p:ext uri="{BB962C8B-B14F-4D97-AF65-F5344CB8AC3E}">
        <p14:creationId xmlns:p14="http://schemas.microsoft.com/office/powerpoint/2010/main" val="2039043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330352"/>
            <a:ext cx="10353761" cy="589523"/>
          </a:xfrm>
        </p:spPr>
        <p:txBody>
          <a:bodyPr/>
          <a:lstStyle/>
          <a:p>
            <a:r>
              <a:rPr lang="en-GB" dirty="0"/>
              <a:t>Continued ….</a:t>
            </a:r>
          </a:p>
        </p:txBody>
      </p:sp>
      <p:sp>
        <p:nvSpPr>
          <p:cNvPr id="3" name="Content Placeholder 2"/>
          <p:cNvSpPr>
            <a:spLocks noGrp="1"/>
          </p:cNvSpPr>
          <p:nvPr>
            <p:ph idx="1"/>
          </p:nvPr>
        </p:nvSpPr>
        <p:spPr>
          <a:xfrm>
            <a:off x="459938" y="1418140"/>
            <a:ext cx="11542246" cy="5135973"/>
          </a:xfrm>
        </p:spPr>
        <p:txBody>
          <a:bodyPr/>
          <a:lstStyle/>
          <a:p>
            <a:r>
              <a:rPr lang="en-GB" dirty="0"/>
              <a:t>It is important for therapists to identify and become aware of their congruence style and to discern the differing needs, preferences, and expectations that clients have for congruence. Effective therapists will modify and tailor their congruence style according to client presentation (e.g., culture, age, education). </a:t>
            </a:r>
          </a:p>
          <a:p>
            <a:r>
              <a:rPr lang="en-GB" dirty="0"/>
              <a:t>Congruence may be especially important to some clients, e.g. adolescents, young adults and those new to ‘self-awareness’. (The congruent therapist communicates acceptance and the possibility of engaging in an authentic relationship, something needed, but not easily expected from the often formal and authoritarian adults in the lives of these clients). </a:t>
            </a:r>
          </a:p>
          <a:p>
            <a:r>
              <a:rPr lang="en-GB" dirty="0"/>
              <a:t>Congruence appears to be especially apparent in psychotherapy with more experienced (often older) practitioners.  Perhaps therapists come to relax the pretence of role bound formality and give themselves permission to genuinely engage their clients as they gain experience, confidence, and maturity.  </a:t>
            </a:r>
          </a:p>
          <a:p>
            <a:endParaRPr lang="en-GB" dirty="0"/>
          </a:p>
          <a:p>
            <a:endParaRPr lang="en-GB" dirty="0"/>
          </a:p>
        </p:txBody>
      </p:sp>
    </p:spTree>
    <p:extLst>
      <p:ext uri="{BB962C8B-B14F-4D97-AF65-F5344CB8AC3E}">
        <p14:creationId xmlns:p14="http://schemas.microsoft.com/office/powerpoint/2010/main" val="1330217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913795" y="1685925"/>
            <a:ext cx="10353762" cy="4867275"/>
          </a:xfrm>
        </p:spPr>
        <p:txBody>
          <a:bodyPr>
            <a:normAutofit fontScale="85000" lnSpcReduction="20000"/>
          </a:bodyPr>
          <a:lstStyle/>
          <a:p>
            <a:r>
              <a:rPr lang="en-GB" dirty="0">
                <a:effectLst/>
              </a:rPr>
              <a:t>Brazier, D. 1993. </a:t>
            </a:r>
            <a:r>
              <a:rPr lang="en-GB" i="1" dirty="0">
                <a:effectLst/>
              </a:rPr>
              <a:t>Beyond Carl Rogers</a:t>
            </a:r>
            <a:r>
              <a:rPr lang="en-GB" dirty="0">
                <a:effectLst/>
              </a:rPr>
              <a:t>. London: Constable.</a:t>
            </a:r>
          </a:p>
          <a:p>
            <a:r>
              <a:rPr lang="en-GB" dirty="0">
                <a:effectLst/>
              </a:rPr>
              <a:t>Buber, M. 1958. </a:t>
            </a:r>
            <a:r>
              <a:rPr lang="en-GB" i="1" dirty="0">
                <a:effectLst/>
              </a:rPr>
              <a:t>I and Thou</a:t>
            </a:r>
            <a:r>
              <a:rPr lang="en-GB" dirty="0">
                <a:effectLst/>
              </a:rPr>
              <a:t>. 2</a:t>
            </a:r>
            <a:r>
              <a:rPr lang="en-GB" baseline="30000" dirty="0">
                <a:effectLst/>
              </a:rPr>
              <a:t>nd</a:t>
            </a:r>
            <a:r>
              <a:rPr lang="en-GB" dirty="0">
                <a:effectLst/>
              </a:rPr>
              <a:t> ed. Trans by R. G. Smith. New York: </a:t>
            </a:r>
            <a:r>
              <a:rPr lang="en-GB" dirty="0" err="1">
                <a:effectLst/>
              </a:rPr>
              <a:t>Shengold</a:t>
            </a:r>
            <a:r>
              <a:rPr lang="en-GB" dirty="0">
                <a:effectLst/>
              </a:rPr>
              <a:t> Publishers.</a:t>
            </a:r>
          </a:p>
          <a:p>
            <a:r>
              <a:rPr lang="en-GB" dirty="0">
                <a:effectLst/>
              </a:rPr>
              <a:t>Greenberg, L. S., 2001. ‘Congruence and Therapeutic Presence’ from Wyatt, G., </a:t>
            </a:r>
            <a:r>
              <a:rPr lang="en-GB" i="1" dirty="0">
                <a:effectLst/>
              </a:rPr>
              <a:t>Rogers’ therapeutic conditions: evolution, theory and practice</a:t>
            </a:r>
            <a:r>
              <a:rPr lang="en-GB" dirty="0">
                <a:effectLst/>
              </a:rPr>
              <a:t>. Vol 1 Congruence 1 pp. 131 – 149, Ross-on-Wye: PCCS Books.</a:t>
            </a:r>
          </a:p>
          <a:p>
            <a:r>
              <a:rPr lang="en-GB" dirty="0">
                <a:effectLst/>
              </a:rPr>
              <a:t>Irving, P. &amp; Dickson, D. </a:t>
            </a:r>
            <a:r>
              <a:rPr lang="en-GB" dirty="0" err="1">
                <a:effectLst/>
              </a:rPr>
              <a:t>Int</a:t>
            </a:r>
            <a:r>
              <a:rPr lang="en-GB" dirty="0">
                <a:effectLst/>
              </a:rPr>
              <a:t> J </a:t>
            </a:r>
            <a:r>
              <a:rPr lang="en-GB" dirty="0" err="1">
                <a:effectLst/>
              </a:rPr>
              <a:t>Adv</a:t>
            </a:r>
            <a:r>
              <a:rPr lang="en-GB" dirty="0">
                <a:effectLst/>
              </a:rPr>
              <a:t> Counselling. 2006. 28: 183. doi:10.1007/s10447-005-9000-3</a:t>
            </a:r>
          </a:p>
          <a:p>
            <a:r>
              <a:rPr lang="en-GB" dirty="0" err="1">
                <a:effectLst/>
              </a:rPr>
              <a:t>Kolden</a:t>
            </a:r>
            <a:r>
              <a:rPr lang="en-GB" dirty="0">
                <a:effectLst/>
              </a:rPr>
              <a:t> et al, 2011. Congruence/Genuineness. </a:t>
            </a:r>
            <a:r>
              <a:rPr lang="en-GB" i="1">
                <a:effectLst/>
              </a:rPr>
              <a:t>Psychotherapy, </a:t>
            </a:r>
            <a:r>
              <a:rPr lang="en-GB">
                <a:effectLst/>
              </a:rPr>
              <a:t>48(1), 65-71.</a:t>
            </a:r>
            <a:endParaRPr lang="en-GB" dirty="0">
              <a:effectLst/>
            </a:endParaRPr>
          </a:p>
          <a:p>
            <a:r>
              <a:rPr lang="en-GB" dirty="0" err="1">
                <a:effectLst/>
              </a:rPr>
              <a:t>Lietaer</a:t>
            </a:r>
            <a:r>
              <a:rPr lang="en-GB" dirty="0">
                <a:effectLst/>
              </a:rPr>
              <a:t>, G. 1993. Authenticity, congruence and transparency. In D. Brazier (Ed.). </a:t>
            </a:r>
            <a:r>
              <a:rPr lang="en-GB" i="1" dirty="0">
                <a:effectLst/>
              </a:rPr>
              <a:t>Beyond Carl</a:t>
            </a:r>
            <a:endParaRPr lang="en-GB" dirty="0">
              <a:effectLst/>
            </a:endParaRPr>
          </a:p>
          <a:p>
            <a:r>
              <a:rPr lang="en-GB" i="1" dirty="0">
                <a:effectLst/>
              </a:rPr>
              <a:t>Rogers. </a:t>
            </a:r>
            <a:r>
              <a:rPr lang="en-GB" dirty="0">
                <a:effectLst/>
              </a:rPr>
              <a:t>London: Constable. pp. 17–46.</a:t>
            </a:r>
          </a:p>
          <a:p>
            <a:r>
              <a:rPr lang="en-GB" dirty="0">
                <a:effectLst/>
              </a:rPr>
              <a:t>Rogers 1959; 1966: cited </a:t>
            </a:r>
            <a:r>
              <a:rPr lang="en-GB" dirty="0" err="1">
                <a:effectLst/>
              </a:rPr>
              <a:t>Kireschenbaum</a:t>
            </a:r>
            <a:r>
              <a:rPr lang="en-GB" dirty="0">
                <a:effectLst/>
              </a:rPr>
              <a:t> &amp; Land Henderson (</a:t>
            </a:r>
            <a:r>
              <a:rPr lang="en-GB" dirty="0" err="1">
                <a:effectLst/>
              </a:rPr>
              <a:t>eds</a:t>
            </a:r>
            <a:r>
              <a:rPr lang="en-GB" dirty="0">
                <a:effectLst/>
              </a:rPr>
              <a:t>), 1990; p. 11</a:t>
            </a:r>
          </a:p>
          <a:p>
            <a:r>
              <a:rPr lang="en-GB" dirty="0">
                <a:effectLst/>
              </a:rPr>
              <a:t>Rogers, C. R., 1961. </a:t>
            </a:r>
            <a:r>
              <a:rPr lang="en-GB" i="1" dirty="0">
                <a:effectLst/>
              </a:rPr>
              <a:t>On Becoming a Person: A therapist’s view of psychotherapy</a:t>
            </a:r>
            <a:r>
              <a:rPr lang="en-GB" dirty="0">
                <a:effectLst/>
              </a:rPr>
              <a:t>. London. Constable and Company Ltd.</a:t>
            </a:r>
          </a:p>
          <a:p>
            <a:r>
              <a:rPr lang="en-GB" dirty="0">
                <a:effectLst/>
              </a:rPr>
              <a:t>Tudor, K., &amp; Worrall, B. 1994. Congruence reconsidered. </a:t>
            </a:r>
            <a:r>
              <a:rPr lang="en-GB" i="1" dirty="0">
                <a:effectLst/>
              </a:rPr>
              <a:t>British Journal of Guidance and Counselling</a:t>
            </a:r>
            <a:r>
              <a:rPr lang="en-GB" dirty="0">
                <a:effectLst/>
              </a:rPr>
              <a:t>, 22(2), 197–206</a:t>
            </a:r>
          </a:p>
          <a:p>
            <a:endParaRPr lang="en-GB" dirty="0"/>
          </a:p>
        </p:txBody>
      </p:sp>
    </p:spTree>
    <p:extLst>
      <p:ext uri="{BB962C8B-B14F-4D97-AF65-F5344CB8AC3E}">
        <p14:creationId xmlns:p14="http://schemas.microsoft.com/office/powerpoint/2010/main" val="2349416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52F1-A05A-47E6-9A9E-D7A989F854D4}"/>
              </a:ext>
            </a:extLst>
          </p:cNvPr>
          <p:cNvSpPr>
            <a:spLocks noGrp="1"/>
          </p:cNvSpPr>
          <p:nvPr>
            <p:ph type="title"/>
          </p:nvPr>
        </p:nvSpPr>
        <p:spPr>
          <a:xfrm>
            <a:off x="864515" y="308450"/>
            <a:ext cx="10353761" cy="1326321"/>
          </a:xfrm>
        </p:spPr>
        <p:txBody>
          <a:bodyPr/>
          <a:lstStyle/>
          <a:p>
            <a:br>
              <a:rPr lang="en-GB" dirty="0"/>
            </a:br>
            <a:r>
              <a:rPr lang="en-GB" dirty="0"/>
              <a:t>Using your ‘physical Alarm Bell’</a:t>
            </a:r>
          </a:p>
        </p:txBody>
      </p:sp>
      <p:sp>
        <p:nvSpPr>
          <p:cNvPr id="3" name="Content Placeholder 2">
            <a:extLst>
              <a:ext uri="{FF2B5EF4-FFF2-40B4-BE49-F238E27FC236}">
                <a16:creationId xmlns:a16="http://schemas.microsoft.com/office/drawing/2014/main" id="{C10D63FF-324B-44BE-80A6-CFFECD3826D4}"/>
              </a:ext>
            </a:extLst>
          </p:cNvPr>
          <p:cNvSpPr>
            <a:spLocks noGrp="1"/>
          </p:cNvSpPr>
          <p:nvPr>
            <p:ph idx="1"/>
          </p:nvPr>
        </p:nvSpPr>
        <p:spPr>
          <a:xfrm>
            <a:off x="563367" y="1935921"/>
            <a:ext cx="11192422" cy="4371796"/>
          </a:xfrm>
        </p:spPr>
        <p:txBody>
          <a:bodyPr>
            <a:normAutofit/>
          </a:bodyPr>
          <a:lstStyle/>
          <a:p>
            <a:r>
              <a:rPr lang="en-GB" sz="2400" dirty="0"/>
              <a:t>Our body gives us signals: </a:t>
            </a:r>
          </a:p>
          <a:p>
            <a:r>
              <a:rPr lang="en-GB" sz="2400" dirty="0"/>
              <a:t>"I cannot send it down"; </a:t>
            </a:r>
          </a:p>
          <a:p>
            <a:r>
              <a:rPr lang="en-GB" sz="2400" dirty="0"/>
              <a:t>"I feel a knot in my stomach"; </a:t>
            </a:r>
          </a:p>
          <a:p>
            <a:r>
              <a:rPr lang="en-GB" sz="2400" dirty="0"/>
              <a:t>"It creates an unbearable tension"; </a:t>
            </a:r>
          </a:p>
          <a:p>
            <a:r>
              <a:rPr lang="en-GB" sz="2400" dirty="0"/>
              <a:t>"I feel nauseous". </a:t>
            </a:r>
          </a:p>
          <a:p>
            <a:pPr marL="0" indent="0">
              <a:buNone/>
            </a:pPr>
            <a:r>
              <a:rPr lang="en-GB" sz="2400" dirty="0"/>
              <a:t>These sensations express non-acceptance that requires us to express our discomfort, addressing and confronting the other person.  However, it is important to do this without being judgmental and offensive.</a:t>
            </a:r>
          </a:p>
        </p:txBody>
      </p:sp>
    </p:spTree>
    <p:extLst>
      <p:ext uri="{BB962C8B-B14F-4D97-AF65-F5344CB8AC3E}">
        <p14:creationId xmlns:p14="http://schemas.microsoft.com/office/powerpoint/2010/main" val="881180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6D76-F731-4C6F-9DCF-A12B6764BED6}"/>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53DEEBE9-68AB-49E7-9AA3-FC2BFD8753FE}"/>
              </a:ext>
            </a:extLst>
          </p:cNvPr>
          <p:cNvSpPr>
            <a:spLocks noGrp="1"/>
          </p:cNvSpPr>
          <p:nvPr>
            <p:ph idx="1"/>
          </p:nvPr>
        </p:nvSpPr>
        <p:spPr>
          <a:xfrm>
            <a:off x="372332" y="1544077"/>
            <a:ext cx="11137062" cy="4791018"/>
          </a:xfrm>
        </p:spPr>
        <p:txBody>
          <a:bodyPr>
            <a:normAutofit lnSpcReduction="10000"/>
          </a:bodyPr>
          <a:lstStyle/>
          <a:p>
            <a:pPr marL="0" indent="0">
              <a:buNone/>
            </a:pPr>
            <a:r>
              <a:rPr lang="en-GB" dirty="0"/>
              <a:t>We can learn to discipline ourselves and to avoid judgments by listening.  This attitude allows others to feel understood and accepted.  Nonetheless, when someone exceeds our boundaries and limits, our limits can be reached, suddenly leading us to incongruence and a judgmental attitude. </a:t>
            </a:r>
          </a:p>
          <a:p>
            <a:pPr marL="0" indent="0">
              <a:buNone/>
            </a:pPr>
            <a:r>
              <a:rPr lang="en-GB" dirty="0"/>
              <a:t>When we have to say something, it is important to do so in terms of I-message (message in first person).  This shows we own our response.  In doing so, it is important to:</a:t>
            </a:r>
          </a:p>
          <a:p>
            <a:pPr marL="0" indent="0">
              <a:buNone/>
            </a:pPr>
            <a:endParaRPr lang="en-GB" dirty="0"/>
          </a:p>
          <a:p>
            <a:r>
              <a:rPr lang="en-GB" dirty="0"/>
              <a:t> give an accurate description of the unacceptable behaviour;</a:t>
            </a:r>
          </a:p>
          <a:p>
            <a:r>
              <a:rPr lang="en-GB" dirty="0"/>
              <a:t>express the emotions and experiences we feel because of such behaviour;</a:t>
            </a:r>
          </a:p>
          <a:p>
            <a:r>
              <a:rPr lang="en-GB" dirty="0"/>
              <a:t>explain concrete effects of the behaviour for us, others or the client/other;</a:t>
            </a:r>
          </a:p>
          <a:p>
            <a:r>
              <a:rPr lang="en-GB" dirty="0"/>
              <a:t>express clearly our expectations of changing.</a:t>
            </a:r>
          </a:p>
        </p:txBody>
      </p:sp>
    </p:spTree>
    <p:extLst>
      <p:ext uri="{BB962C8B-B14F-4D97-AF65-F5344CB8AC3E}">
        <p14:creationId xmlns:p14="http://schemas.microsoft.com/office/powerpoint/2010/main" val="4059408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4A472-D12E-456C-8BBD-5EF6F2DF54D3}"/>
              </a:ext>
            </a:extLst>
          </p:cNvPr>
          <p:cNvSpPr>
            <a:spLocks noGrp="1"/>
          </p:cNvSpPr>
          <p:nvPr>
            <p:ph type="title"/>
          </p:nvPr>
        </p:nvSpPr>
        <p:spPr/>
        <p:txBody>
          <a:bodyPr/>
          <a:lstStyle/>
          <a:p>
            <a:r>
              <a:rPr lang="en-GB"/>
              <a:t>Exercise:</a:t>
            </a:r>
            <a:endParaRPr lang="en-GB" dirty="0"/>
          </a:p>
        </p:txBody>
      </p:sp>
      <p:sp>
        <p:nvSpPr>
          <p:cNvPr id="3" name="Content Placeholder 2">
            <a:extLst>
              <a:ext uri="{FF2B5EF4-FFF2-40B4-BE49-F238E27FC236}">
                <a16:creationId xmlns:a16="http://schemas.microsoft.com/office/drawing/2014/main" id="{696134FA-4C47-4E92-A96F-B10C9251B1E9}"/>
              </a:ext>
            </a:extLst>
          </p:cNvPr>
          <p:cNvSpPr>
            <a:spLocks noGrp="1"/>
          </p:cNvSpPr>
          <p:nvPr>
            <p:ph idx="1"/>
          </p:nvPr>
        </p:nvSpPr>
        <p:spPr/>
        <p:txBody>
          <a:bodyPr/>
          <a:lstStyle/>
          <a:p>
            <a:r>
              <a:rPr lang="en-GB" sz="3200" dirty="0"/>
              <a:t>In groups of three, take it in turns to recount a situation where you felt conflicted/incongruent.</a:t>
            </a:r>
          </a:p>
          <a:p>
            <a:r>
              <a:rPr lang="en-GB" sz="3200" dirty="0"/>
              <a:t>Notice your thoughts and feelings as you recount the event.</a:t>
            </a:r>
          </a:p>
          <a:p>
            <a:r>
              <a:rPr lang="en-GB" sz="3200" dirty="0"/>
              <a:t>Now, use ‘I’ statements to verbalise your responses.</a:t>
            </a:r>
          </a:p>
          <a:p>
            <a:pPr marL="0" indent="0">
              <a:buNone/>
            </a:pPr>
            <a:endParaRPr lang="en-GB" dirty="0"/>
          </a:p>
        </p:txBody>
      </p:sp>
    </p:spTree>
    <p:extLst>
      <p:ext uri="{BB962C8B-B14F-4D97-AF65-F5344CB8AC3E}">
        <p14:creationId xmlns:p14="http://schemas.microsoft.com/office/powerpoint/2010/main" val="3388003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docProps/app.xml><?xml version="1.0" encoding="utf-8"?>
<Properties xmlns="http://schemas.openxmlformats.org/officeDocument/2006/extended-properties" xmlns:vt="http://schemas.openxmlformats.org/officeDocument/2006/docPropsVTypes">
  <Template>TM04033921[[fn=Damask]]</Template>
  <TotalTime>654</TotalTime>
  <Words>2082</Words>
  <Application>Microsoft Office PowerPoint</Application>
  <PresentationFormat>Widescreen</PresentationFormat>
  <Paragraphs>102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Bookman Old Style</vt:lpstr>
      <vt:lpstr>Rockwell</vt:lpstr>
      <vt:lpstr>Damask</vt:lpstr>
      <vt:lpstr>congruence</vt:lpstr>
      <vt:lpstr>PowerPoint Presentation</vt:lpstr>
      <vt:lpstr>What is Congruence?</vt:lpstr>
      <vt:lpstr>How others’ describe congruence</vt:lpstr>
      <vt:lpstr>Philosophically speaking:</vt:lpstr>
      <vt:lpstr>Discuss!</vt:lpstr>
      <vt:lpstr>What congruence is not</vt:lpstr>
      <vt:lpstr>The Pyschotherapeutic  Hippocratic Oath</vt:lpstr>
      <vt:lpstr>Meeting and Mis-meeting  (Martin Buber)</vt:lpstr>
      <vt:lpstr>How to facilitate congruence</vt:lpstr>
      <vt:lpstr>Examples of Therapist congruence:</vt:lpstr>
      <vt:lpstr>Examples of Therapist Incongruence</vt:lpstr>
      <vt:lpstr>criticisms</vt:lpstr>
      <vt:lpstr>Exercise:</vt:lpstr>
      <vt:lpstr>Conclusions  (Kolden et al 2011; meta-analysis of 16 studies):</vt:lpstr>
      <vt:lpstr>PowerPoint Presentation</vt:lpstr>
      <vt:lpstr> recommendations for clinical practice to foster congruence (Kolden et al 2011). </vt:lpstr>
      <vt:lpstr>Continued ….</vt:lpstr>
      <vt:lpstr>References:</vt:lpstr>
      <vt:lpstr> Using your ‘physical Alarm Bell’</vt:lpstr>
      <vt:lpstr>Giving Feedback</vt:lpstr>
      <vt:lpstr>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congruence</dc:title>
  <dc:creator>Catherine Hancox</dc:creator>
  <cp:lastModifiedBy>Catherine Hancox</cp:lastModifiedBy>
  <cp:revision>36</cp:revision>
  <dcterms:created xsi:type="dcterms:W3CDTF">2016-08-09T11:09:27Z</dcterms:created>
  <dcterms:modified xsi:type="dcterms:W3CDTF">2021-11-04T11:11:18Z</dcterms:modified>
</cp:coreProperties>
</file>