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76" r:id="rId3"/>
    <p:sldId id="261" r:id="rId4"/>
    <p:sldId id="259" r:id="rId5"/>
    <p:sldId id="257" r:id="rId6"/>
    <p:sldId id="273" r:id="rId7"/>
    <p:sldId id="277" r:id="rId8"/>
    <p:sldId id="262" r:id="rId9"/>
    <p:sldId id="278" r:id="rId10"/>
    <p:sldId id="280" r:id="rId11"/>
    <p:sldId id="266" r:id="rId12"/>
    <p:sldId id="282" r:id="rId13"/>
    <p:sldId id="267" r:id="rId14"/>
    <p:sldId id="258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21" autoAdjust="0"/>
    <p:restoredTop sz="93810" autoAdjust="0"/>
  </p:normalViewPr>
  <p:slideViewPr>
    <p:cSldViewPr snapToGrid="0">
      <p:cViewPr>
        <p:scale>
          <a:sx n="66" d="100"/>
          <a:sy n="66" d="100"/>
        </p:scale>
        <p:origin x="723" y="-75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F73FDC-E180-44A4-B083-3FD2045AAD15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9477FB-547C-4314-8FFE-E0B8E8C662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5738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6038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4761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6547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4630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4609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9608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84E1C-6D28-7EA6-393B-F80DB84642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622AA3-C0EE-0D35-F3BC-0FA62636E9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DD627A-0ECE-38D0-3DF9-DBBB75247A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C1497B-6A0D-817E-BE3C-A929A7AFA2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C36F8-97A5-25CC-CFE2-9A4AE5F5D1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1293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FECED-C452-255A-84DE-84149751E1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C9997-B357-C4E0-B809-F729512944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59FADE-DE51-41AC-F892-73FBFC5B1D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9A7BD0-8D9D-6DD1-EA28-1A67921F20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5EA12F-3ADD-CDC9-F2C1-E3ACF4F52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5320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C92BC-B577-155B-572A-A8DC62B78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1BC2B7-2BEF-71A2-D234-FC22D9F13A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B7D675-9E0B-F881-68A8-A20A6140B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27E4D4-2358-BDE1-A58B-5A02EBF29C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3489D4-54C9-3850-33E3-EAD3ACF00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4744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BAF08-DBE4-519F-7D5C-3A18CDD68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7479E8-2522-A856-1A93-4866F2CDEE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79C366-05AC-0922-DD1F-944C793B73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995749-81A6-1EF7-C494-B828E41451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0C6E18-0F77-AC05-E582-439670C058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687BDF-EED1-C4FC-BB7A-E82AC3A35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900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EAA3A-EDE1-610B-6E0F-CBD98C2E9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AE5617-08FA-2F52-2E2D-C31D6E22EA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CE56C8-35B9-2F8E-54F0-7ADBA00873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C0458AC-33ED-BDDE-4A12-662F96A69F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9019F36-4C9A-3841-6790-BB38B1F02C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AF2400-9D4D-A15E-1ED3-DAA9E599F0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6049D8-7468-0AE0-9BDC-979077E7E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0D19522-7215-1EDB-B40F-8D310E68A4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3023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999B1-25A0-F4B3-4FF1-8CC0C84F2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AA906F-4749-FB4A-FBE9-098D336419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470940-7A5A-AD21-A50E-87AD3A1D1C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C95933-16C9-AB31-A7C8-BD311C49E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1160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A88EDF-B597-0B41-088B-CE6BB703E0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A4A5E10-0EDE-6C43-0710-DE7DF8BD5F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0F82DF-1B9C-6147-CD60-929E6C73C2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8204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22AF05-693B-DE66-553A-BB70260A85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E38408-B500-AE9E-ACF3-898EBB36E7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CC3602-2F35-2E9D-6832-AB5D38B630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738AE8-44AA-D1AF-654E-94DF66AB4C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C3CEAC-7210-642B-AEC9-F55B5F1AB3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CB3816-68A9-8259-6507-44A4759EC8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0928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B8D37-F67A-7827-C105-148FFE052C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8CDAD0-F767-18CF-BAB5-F080EBC3AA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1B3017-895C-87F1-642C-CDA8D8C5E3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A370CB-5225-418F-535D-1FD1C62352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626C96-ADA9-BF2B-ADD5-E98D88781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9D7940-71CF-7841-E90C-23080BD44B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6408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3C8E5-6601-17BA-30C9-4F0CB34E8E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46FA2A-00A6-1C85-3D44-413EA69CA2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4C68E-20CD-FADA-94EB-CCB993A2B0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641A54-EC61-2E7D-5A1B-12E5B1C986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C8399D-6219-23AD-A117-E0C2EC3D39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4491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E81F147-518C-A345-63BA-9491970E999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685253-76A1-2187-AFB3-BAFFEA7996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05EB49-C56B-FF7C-2997-4CB8C679D6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5E5379-4D4C-318F-CA8D-2A5258BBA9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F44D89-0A18-B641-6BA4-349AD58079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265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  <a:alpha val="88476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83554F-1D8C-8426-0194-65508052B3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62463E-8557-5495-AC6A-23DB7BF7A4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B9FB6B-7D4B-9CA4-0005-200631AF4BD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71D7A5-2DBA-4098-BA51-EF2C4EE56CD1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E62A44-FAED-42BD-C240-AE525C3D513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66E02D-00DC-611D-F2D0-505E65A92C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1234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93/acprof:oso/9780195316872.001.0001" TargetMode="External"/><Relationship Id="rId3" Type="http://schemas.openxmlformats.org/officeDocument/2006/relationships/hyperlink" Target="https://doi.org/10.1093/acprof:oso/9780199328413.001.0001" TargetMode="External"/><Relationship Id="rId7" Type="http://schemas.openxmlformats.org/officeDocument/2006/relationships/hyperlink" Target="https://doi.org/10.4135/9781506307633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7/S0954579421001644" TargetMode="External"/><Relationship Id="rId5" Type="http://schemas.openxmlformats.org/officeDocument/2006/relationships/hyperlink" Target="https://www.verywellmind.com/piagets-stages-of-cognitive-development-2795457#:~:text=Know%20the%20world%20through%20movements,in%20the%20world%20around%20them" TargetMode="External"/><Relationship Id="rId4" Type="http://schemas.openxmlformats.org/officeDocument/2006/relationships/hyperlink" Target="https://lchcommunityhealth.org/understanding-child-development-milestones-stages-and-growth/#:~:text=Early%20Childhood%20(2%20%E2%80%93%206%20years,Imaginative%20play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2F631-4028-DBAF-26B0-13D753BC21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81397" y="3051367"/>
            <a:ext cx="8820676" cy="964919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LCHS4010</a:t>
            </a:r>
            <a:br>
              <a:rPr lang="en-US" sz="2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Assessment 1: Individual  Presentation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E17B86-1AF6-8C57-4B14-0F4C5868F5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07412" y="4152690"/>
            <a:ext cx="9460588" cy="2705310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Programme: Certificate of Higher Education in Health and Social Care</a:t>
            </a:r>
          </a:p>
          <a:p>
            <a:pPr algn="l"/>
            <a:r>
              <a:rPr lang="en-GB" dirty="0"/>
              <a:t>Student name: Michael Njuguna Muroki</a:t>
            </a:r>
          </a:p>
          <a:p>
            <a:pPr algn="l"/>
            <a:r>
              <a:rPr lang="en-GB" dirty="0"/>
              <a:t>Student ID: 2425634</a:t>
            </a:r>
          </a:p>
          <a:p>
            <a:pPr algn="l"/>
            <a:r>
              <a:rPr lang="en-GB" dirty="0"/>
              <a:t>Lecturer: Bianca Sanfilippo</a:t>
            </a:r>
          </a:p>
          <a:p>
            <a:endParaRPr lang="en-GB" dirty="0"/>
          </a:p>
        </p:txBody>
      </p:sp>
      <p:pic>
        <p:nvPicPr>
          <p:cNvPr id="3074" name="Picture 2" descr="University of wales Logos">
            <a:extLst>
              <a:ext uri="{FF2B5EF4-FFF2-40B4-BE49-F238E27FC236}">
                <a16:creationId xmlns:a16="http://schemas.microsoft.com/office/drawing/2014/main" id="{EB2DB8C7-FBDE-53E9-BABD-14CE3F53CB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975" y="219076"/>
            <a:ext cx="451485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12499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BFDDE-2C8C-5A39-6F9A-52BDE93287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Acknowledgement of the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D6A52-6E3E-BE67-A347-56E7595A8A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53896"/>
            <a:ext cx="10515600" cy="472306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3200" i="1" dirty="0"/>
              <a:t>I acknowledge the use of Grammarly (https://www.grammarly.com/) on date 17</a:t>
            </a:r>
            <a:r>
              <a:rPr lang="en-GB" sz="3200" i="1" baseline="30000" dirty="0"/>
              <a:t>th</a:t>
            </a:r>
            <a:r>
              <a:rPr lang="en-GB" sz="3200" i="1" dirty="0"/>
              <a:t> November 2025 to support to check my work using the prompt(s): </a:t>
            </a:r>
          </a:p>
          <a:p>
            <a:pPr marL="0" indent="0">
              <a:buNone/>
            </a:pPr>
            <a:endParaRPr lang="en-GB" sz="3200" i="1" dirty="0"/>
          </a:p>
          <a:p>
            <a:pPr marL="514350" indent="-514350">
              <a:buAutoNum type="arabicPeriod"/>
            </a:pPr>
            <a:r>
              <a:rPr lang="en-GB" sz="3200" i="1" dirty="0"/>
              <a:t>Please check the following text for readability, grammar and syntax. </a:t>
            </a:r>
          </a:p>
          <a:p>
            <a:pPr marL="0" indent="0">
              <a:buNone/>
            </a:pPr>
            <a:endParaRPr lang="en-GB" sz="3200" i="1" dirty="0"/>
          </a:p>
          <a:p>
            <a:pPr marL="0" indent="0">
              <a:buNone/>
            </a:pPr>
            <a:r>
              <a:rPr lang="en-GB" sz="3200" i="1" dirty="0"/>
              <a:t>I confirm that I have not presented any AI generated text as my own work. I confirm I have copies of my drafts, notes, and other resources I used before, and after the use of AI tools which I may be asked to provide in evidence. </a:t>
            </a:r>
          </a:p>
        </p:txBody>
      </p:sp>
    </p:spTree>
    <p:extLst>
      <p:ext uri="{BB962C8B-B14F-4D97-AF65-F5344CB8AC3E}">
        <p14:creationId xmlns:p14="http://schemas.microsoft.com/office/powerpoint/2010/main" val="324164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0AA8E-62BA-F719-DFA8-7090D20F51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Psychology &amp; Developmental Psychology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B32BE-DA3E-783F-312A-524C523AA3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562100"/>
            <a:ext cx="10848976" cy="514350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3200" dirty="0">
                <a:highlight>
                  <a:srgbClr val="FFFF00"/>
                </a:highlight>
              </a:rPr>
              <a:t>Psychology is the scientific study of the human mind and its functions, especially those affecting behaviour in a given context.</a:t>
            </a:r>
          </a:p>
          <a:p>
            <a:r>
              <a:rPr lang="en-GB" sz="3200" dirty="0">
                <a:highlight>
                  <a:srgbClr val="FFFF00"/>
                </a:highlight>
              </a:rPr>
              <a:t>Developmental psychology is a discipline focused on understanding how individuals change and develop throughout the lifespan, emphasizing the dynamic processes involved rather than static milestone (Raeff, C. 2016). </a:t>
            </a:r>
          </a:p>
          <a:p>
            <a:r>
              <a:rPr lang="en-GB" sz="3200" b="0" i="0" u="none" strike="noStrike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-webkit-standard"/>
              </a:rPr>
              <a:t>It helps practitioners understand how biological, cognitive, and social factors influence development in early childhood.</a:t>
            </a:r>
          </a:p>
        </p:txBody>
      </p:sp>
    </p:spTree>
    <p:extLst>
      <p:ext uri="{BB962C8B-B14F-4D97-AF65-F5344CB8AC3E}">
        <p14:creationId xmlns:p14="http://schemas.microsoft.com/office/powerpoint/2010/main" val="7252237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261219-33B6-3C5A-2579-84D627BE7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Early childhood 3-5 - Amira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46F32E-6EAB-2EE4-DB3D-DA7725AA07F2}"/>
              </a:ext>
            </a:extLst>
          </p:cNvPr>
          <p:cNvSpPr txBox="1"/>
          <p:nvPr/>
        </p:nvSpPr>
        <p:spPr>
          <a:xfrm>
            <a:off x="4447308" y="591344"/>
            <a:ext cx="6906491" cy="55856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Amira (3 years old):</a:t>
            </a:r>
            <a:r>
              <a:rPr lang="en-US"/>
              <a:t> </a:t>
            </a:r>
            <a:r>
              <a:rPr lang="en-US">
                <a:highlight>
                  <a:srgbClr val="FFFF00"/>
                </a:highlight>
              </a:rPr>
              <a:t>She is anxious when separated from carers has  limited speech and avoids group play</a:t>
            </a:r>
            <a:r>
              <a:rPr lang="en-US"/>
              <a:t>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Early childhood (3–5 years):</a:t>
            </a:r>
            <a:r>
              <a:rPr lang="en-US"/>
              <a:t> </a:t>
            </a:r>
            <a:r>
              <a:rPr lang="en-US">
                <a:highlight>
                  <a:srgbClr val="FFFF00"/>
                </a:highlight>
              </a:rPr>
              <a:t>A stage where they Start to notice other children and wanting to play with them (LCH community health, 2021).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highlight>
                <a:srgbClr val="FFFF00"/>
              </a:highlight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highlight>
                  <a:srgbClr val="FFFF00"/>
                </a:highlight>
              </a:rPr>
              <a:t>At this stage children also start learning concepts like cause and effect.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highlight>
                <a:srgbClr val="FFFF00"/>
              </a:highlight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highlight>
                  <a:srgbClr val="FFFF00"/>
                </a:highlight>
              </a:rPr>
              <a:t>This stage they also display imaginative play.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0" i="0" u="none" strike="noStrike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2967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4ACDC-72FD-A35B-7599-C4F5A3D2A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34814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Developmental Changes in Early Childhood (Ages 3–5)</a:t>
            </a:r>
            <a:br>
              <a:rPr lang="en-GB" b="1" dirty="0"/>
            </a:br>
            <a:endParaRPr lang="en-GB" b="1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D2CFF457-6CF2-396B-ABFF-1602B7646F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3055758"/>
              </p:ext>
            </p:extLst>
          </p:nvPr>
        </p:nvGraphicFramePr>
        <p:xfrm>
          <a:off x="838200" y="1488558"/>
          <a:ext cx="10406864" cy="51012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80155">
                  <a:extLst>
                    <a:ext uri="{9D8B030D-6E8A-4147-A177-3AD203B41FA5}">
                      <a16:colId xmlns:a16="http://schemas.microsoft.com/office/drawing/2014/main" val="543263264"/>
                    </a:ext>
                  </a:extLst>
                </a:gridCol>
                <a:gridCol w="5426709">
                  <a:extLst>
                    <a:ext uri="{9D8B030D-6E8A-4147-A177-3AD203B41FA5}">
                      <a16:colId xmlns:a16="http://schemas.microsoft.com/office/drawing/2014/main" val="2522799924"/>
                    </a:ext>
                  </a:extLst>
                </a:gridCol>
              </a:tblGrid>
              <a:tr h="834840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Physical Development 3-5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Intellectual/Language 3-5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4513337"/>
                  </a:ext>
                </a:extLst>
              </a:tr>
              <a:tr h="1833259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highlight>
                            <a:srgbClr val="FFFF00"/>
                          </a:highlight>
                          <a:latin typeface="+mn-lt"/>
                          <a:ea typeface="+mn-ea"/>
                          <a:cs typeface="+mn-cs"/>
                        </a:rPr>
                        <a:t>Children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highlight>
                            <a:srgbClr val="FFFF00"/>
                          </a:highlight>
                          <a:latin typeface="+mn-lt"/>
                          <a:ea typeface="+mn-ea"/>
                          <a:cs typeface="+mn-cs"/>
                        </a:rPr>
                        <a:t> Can use toilet more confidently with reminders.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highlight>
                            <a:srgbClr val="FFFF00"/>
                          </a:highlight>
                          <a:latin typeface="+mn-lt"/>
                          <a:ea typeface="+mn-ea"/>
                          <a:cs typeface="+mn-cs"/>
                        </a:rPr>
                        <a:t>They are able to run.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highlight>
                            <a:srgbClr val="FFFF00"/>
                          </a:highlight>
                          <a:latin typeface="+mn-lt"/>
                          <a:ea typeface="+mn-ea"/>
                          <a:cs typeface="+mn-cs"/>
                        </a:rPr>
                        <a:t>They can use wheeled toys like a tricycle.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highlight>
                            <a:srgbClr val="FFFF00"/>
                          </a:highlight>
                          <a:latin typeface="+mn-lt"/>
                          <a:ea typeface="+mn-ea"/>
                          <a:cs typeface="+mn-cs"/>
                        </a:rPr>
                        <a:t>Childre can make use of  a knife and fork when eating.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Children learn to use shapes and numbers.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highlight>
                            <a:srgbClr val="FFFF00"/>
                          </a:highlight>
                          <a:latin typeface="+mn-lt"/>
                          <a:ea typeface="+mn-ea"/>
                          <a:cs typeface="+mn-cs"/>
                        </a:rPr>
                        <a:t>They start to use imagination, their memory, and problem-solving skills (Piaget, 1952; Berk, 2021).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800" b="0" i="0" u="none" strike="noStrike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Vocabulary expands rapidly; by age five, most children can form complex sentences and express needs clearly (NHS, 2023).</a:t>
                      </a:r>
                      <a:endParaRPr lang="en-GB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4111229"/>
                  </a:ext>
                </a:extLst>
              </a:tr>
              <a:tr h="545342"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Emotional </a:t>
                      </a:r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3-5</a:t>
                      </a:r>
                      <a:endParaRPr lang="en-GB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Social 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5305541"/>
                  </a:ext>
                </a:extLst>
              </a:tr>
              <a:tr h="1709435"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highlight>
                            <a:srgbClr val="FFFF00"/>
                          </a:highlight>
                          <a:latin typeface="+mn-lt"/>
                          <a:ea typeface="+mn-ea"/>
                          <a:cs typeface="+mn-cs"/>
                        </a:rPr>
                        <a:t>Tend to be egocentric and struggle to see things from the perspective of others ( VeryWellMind, 2024)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highlight>
                            <a:srgbClr val="FFFF00"/>
                          </a:highlight>
                          <a:latin typeface="+mn-lt"/>
                          <a:ea typeface="+mn-ea"/>
                          <a:cs typeface="+mn-cs"/>
                        </a:rPr>
                        <a:t>They develop feelings but find it difficult to manage it themselves.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Peer interaction increases as children learn to share, take turns, and understand simple social rules (Bee and Boyd, 2019).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Learn social skills. </a:t>
                      </a:r>
                      <a:endParaRPr lang="en-GB" sz="16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98512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3477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89DC-83E9-5716-5E13-90F793E57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1" dirty="0"/>
              <a:t>Jean Piaget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F4633C2-B7A4-4C16-A9A4-6FB49DA38D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544" y="2754086"/>
            <a:ext cx="4702628" cy="370539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1600" dirty="0">
                <a:highlight>
                  <a:srgbClr val="FFFF00"/>
                </a:highlight>
              </a:rPr>
              <a:t>Born August 9, 1896, Neuchâtel, Switzerland—died September 16, 1980, Geneva.</a:t>
            </a:r>
          </a:p>
          <a:p>
            <a:r>
              <a:rPr lang="en-GB" sz="1600" dirty="0">
                <a:highlight>
                  <a:srgbClr val="FFFF00"/>
                </a:highlight>
              </a:rPr>
              <a:t>Originally trained as a </a:t>
            </a:r>
            <a:r>
              <a:rPr lang="en-GB" sz="1600" b="1" dirty="0">
                <a:highlight>
                  <a:srgbClr val="FFFF00"/>
                </a:highlight>
              </a:rPr>
              <a:t>biologist</a:t>
            </a:r>
            <a:r>
              <a:rPr lang="en-GB" sz="1600" dirty="0">
                <a:highlight>
                  <a:srgbClr val="FFFF00"/>
                </a:highlight>
              </a:rPr>
              <a:t>, later became a pioneer in </a:t>
            </a:r>
            <a:r>
              <a:rPr lang="en-GB" sz="1600" b="1" dirty="0">
                <a:highlight>
                  <a:srgbClr val="FFFF00"/>
                </a:highlight>
              </a:rPr>
              <a:t>child psychology</a:t>
            </a:r>
            <a:r>
              <a:rPr lang="en-GB" sz="1600" dirty="0">
                <a:highlight>
                  <a:srgbClr val="FFFF00"/>
                </a:highlight>
              </a:rPr>
              <a:t>.</a:t>
            </a:r>
            <a:endParaRPr lang="en-GB" sz="1600" dirty="0"/>
          </a:p>
          <a:p>
            <a:r>
              <a:rPr lang="en-GB" sz="1600" dirty="0">
                <a:highlight>
                  <a:srgbClr val="FFFF00"/>
                </a:highlight>
              </a:rPr>
              <a:t>He believed that children are not just mini-adults; they think, perceive, and learn differently at each stage of their growth.</a:t>
            </a:r>
          </a:p>
          <a:p>
            <a:r>
              <a:rPr lang="en-GB" sz="1600" dirty="0"/>
              <a:t>Famous for producing one of the most influential theories in developmental psychology: </a:t>
            </a:r>
            <a:r>
              <a:rPr lang="en-GB" sz="1600" b="1" dirty="0">
                <a:highlight>
                  <a:srgbClr val="FFFF00"/>
                </a:highlight>
              </a:rPr>
              <a:t>the Theory of Cognitive Development.</a:t>
            </a:r>
          </a:p>
          <a:p>
            <a:r>
              <a:rPr lang="en-GB" sz="1600" dirty="0">
                <a:highlight>
                  <a:srgbClr val="FFFF00"/>
                </a:highlight>
              </a:rPr>
              <a:t>His works greatly influenced education systems worldwide.</a:t>
            </a:r>
          </a:p>
          <a:p>
            <a:r>
              <a:rPr lang="en-GB" sz="1600" dirty="0"/>
              <a:t>Inspired by observing his own children (Firman, 2020). 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2200" dirty="0"/>
          </a:p>
        </p:txBody>
      </p:sp>
      <p:pic>
        <p:nvPicPr>
          <p:cNvPr id="4" name="Content Placeholder 3" descr="Ben Martin/Getty Images">
            <a:extLst>
              <a:ext uri="{FF2B5EF4-FFF2-40B4-BE49-F238E27FC236}">
                <a16:creationId xmlns:a16="http://schemas.microsoft.com/office/drawing/2014/main" id="{BA56A609-BBFC-A6F9-2F62-0247D8ECCF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521" b="22184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776451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iaget's Theory of Cognitive Development describes four stages a child will pass through: Sensorimotor (birth to 2 years), Preoperational (2-7 years), Concrete Operational (7-11 years) and Formal Operational (11+ years). Please note that the actual age can vary.">
            <a:extLst>
              <a:ext uri="{FF2B5EF4-FFF2-40B4-BE49-F238E27FC236}">
                <a16:creationId xmlns:a16="http://schemas.microsoft.com/office/drawing/2014/main" id="{301F892A-458E-399C-6DC7-006D452E3D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685800"/>
            <a:ext cx="9753600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52288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603B50-2993-1C6F-573C-A9BAAD2A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700" b="0" i="0" u="none" strike="noStrike">
                <a:solidFill>
                  <a:srgbClr val="FFFFFF"/>
                </a:solidFill>
                <a:effectLst/>
                <a:latin typeface="-webkit-standard"/>
              </a:rPr>
              <a:t>Applying Piaget’s Preoperational Stage to Amira’s Development</a:t>
            </a:r>
            <a:endParaRPr lang="en-GB" sz="3700" b="1">
              <a:solidFill>
                <a:srgbClr val="FFFFFF"/>
              </a:solidFill>
            </a:endParaRPr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6C0E659-83BA-011C-382A-2260181273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400"/>
              <a:t>At </a:t>
            </a:r>
            <a:r>
              <a:rPr lang="en-GB" sz="2400" b="1"/>
              <a:t>three years old</a:t>
            </a:r>
            <a:r>
              <a:rPr lang="en-GB" sz="2400"/>
              <a:t>, Amira is in </a:t>
            </a:r>
            <a:r>
              <a:rPr lang="en-GB" sz="2400" b="1"/>
              <a:t>Piaget’s preoperational stage</a:t>
            </a:r>
            <a:r>
              <a:rPr lang="en-GB" sz="2400"/>
              <a:t> (ages 2–7) (Piaget, 1952).</a:t>
            </a:r>
          </a:p>
          <a:p>
            <a:r>
              <a:rPr lang="en-GB" sz="2400"/>
              <a:t>Children at this stage </a:t>
            </a:r>
            <a:r>
              <a:rPr lang="en-GB" sz="2400" b="1"/>
              <a:t>think symbolically</a:t>
            </a:r>
            <a:r>
              <a:rPr lang="en-GB" sz="2400"/>
              <a:t> and use </a:t>
            </a:r>
            <a:r>
              <a:rPr lang="en-GB" sz="2400" b="1"/>
              <a:t>play to explore</a:t>
            </a:r>
            <a:r>
              <a:rPr lang="en-GB" sz="2400"/>
              <a:t> their world.</a:t>
            </a:r>
          </a:p>
          <a:p>
            <a:r>
              <a:rPr lang="en-GB" sz="2400"/>
              <a:t>They often view experiences from </a:t>
            </a:r>
            <a:r>
              <a:rPr lang="en-GB" sz="2400" b="1"/>
              <a:t>their own perspective</a:t>
            </a:r>
            <a:r>
              <a:rPr lang="en-GB" sz="2400"/>
              <a:t> (</a:t>
            </a:r>
            <a:r>
              <a:rPr lang="en-GB" sz="2400" i="1"/>
              <a:t>egocentrism</a:t>
            </a:r>
            <a:r>
              <a:rPr lang="en-GB" sz="2400"/>
              <a:t>) (Berk, 2021).</a:t>
            </a:r>
          </a:p>
          <a:p>
            <a:r>
              <a:rPr lang="en-GB" sz="2400" b="1"/>
              <a:t>Group play and separation</a:t>
            </a:r>
            <a:r>
              <a:rPr lang="en-GB" sz="2400"/>
              <a:t> may be challenging as social understanding is still developing.</a:t>
            </a:r>
          </a:p>
          <a:p>
            <a:r>
              <a:rPr lang="en-GB" sz="2400" b="1"/>
              <a:t>Limited speech</a:t>
            </a:r>
            <a:r>
              <a:rPr lang="en-GB" sz="2400"/>
              <a:t> reflects early symbolic thinking — learning to use language to express ideas.</a:t>
            </a:r>
          </a:p>
          <a:p>
            <a:r>
              <a:rPr lang="en-GB" sz="2400" b="1"/>
              <a:t>Interactive and imaginative play</a:t>
            </a:r>
            <a:r>
              <a:rPr lang="en-GB" sz="2400"/>
              <a:t> supports language, thinking, and emotional growth.</a:t>
            </a:r>
          </a:p>
          <a:p>
            <a:r>
              <a:rPr lang="en-GB" sz="2400" b="1"/>
              <a:t>Gentle, consistent communication</a:t>
            </a:r>
            <a:r>
              <a:rPr lang="en-GB" sz="2400"/>
              <a:t> builds confidence and understanding.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6367962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B4A36D-4192-9271-C4A3-45EC1B04A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730" y="365125"/>
            <a:ext cx="10854070" cy="1325563"/>
          </a:xfrm>
        </p:spPr>
        <p:txBody>
          <a:bodyPr/>
          <a:lstStyle/>
          <a:p>
            <a:r>
              <a:rPr lang="en-GB" b="1" dirty="0"/>
              <a:t>Practical strategies or interventions for Amira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FF758A-4D3C-A9A5-CA0C-9FC71A4858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609" y="1612974"/>
            <a:ext cx="8771861" cy="5096170"/>
          </a:xfrm>
        </p:spPr>
        <p:txBody>
          <a:bodyPr>
            <a:normAutofit lnSpcReduction="10000"/>
          </a:bodyPr>
          <a:lstStyle/>
          <a:p>
            <a:r>
              <a:rPr lang="en-GB" dirty="0">
                <a:highlight>
                  <a:srgbClr val="FFFF00"/>
                </a:highlight>
              </a:rPr>
              <a:t>Encouraging symbolic play by use of child friendly play tools like dolls and pretend kitchen to encourage development of imagination and language. </a:t>
            </a:r>
          </a:p>
          <a:p>
            <a:r>
              <a:rPr lang="en-GB" dirty="0">
                <a:highlight>
                  <a:srgbClr val="FFFF00"/>
                </a:highlight>
              </a:rPr>
              <a:t>Offer sensory and construction activities like encouraging sand play and puzzles . (Papalia, Feldman and Martorell, 2021).</a:t>
            </a:r>
          </a:p>
          <a:p>
            <a:r>
              <a:rPr lang="en-GB" dirty="0">
                <a:highlight>
                  <a:srgbClr val="FFFF00"/>
                </a:highlight>
              </a:rPr>
              <a:t>Use clear, short and repetitive language to make sure that Amira understands everything.</a:t>
            </a:r>
          </a:p>
          <a:p>
            <a:r>
              <a:rPr lang="en-GB" dirty="0">
                <a:highlight>
                  <a:srgbClr val="FFFF00"/>
                </a:highlight>
              </a:rPr>
              <a:t>Always have a key person available at all times with Amira to create a sense of trust (Barnett et al., 2022).</a:t>
            </a:r>
          </a:p>
          <a:p>
            <a:r>
              <a:rPr lang="en-GB" dirty="0">
                <a:highlight>
                  <a:srgbClr val="FFFF00"/>
                </a:highlight>
              </a:rPr>
              <a:t>Celebrate small successes to boost confidence and curiosity.</a:t>
            </a:r>
          </a:p>
          <a:p>
            <a:endParaRPr lang="en-GB" dirty="0"/>
          </a:p>
        </p:txBody>
      </p:sp>
      <p:pic>
        <p:nvPicPr>
          <p:cNvPr id="1026" name="Picture 2" descr="Everything You Need to Know About Symbolic Play and Why It Matters -  Empowered Parents">
            <a:extLst>
              <a:ext uri="{FF2B5EF4-FFF2-40B4-BE49-F238E27FC236}">
                <a16:creationId xmlns:a16="http://schemas.microsoft.com/office/drawing/2014/main" id="{D4D24417-E0AE-9EF8-8906-8D05DD8B40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1470" y="2386940"/>
            <a:ext cx="3021627" cy="18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44302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48A36-34CF-EF83-5CF7-0B85DC70DD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‘Nature vs Nurture’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EA41AD-E3E8-0694-0337-EA24D7DB9C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>
                <a:highlight>
                  <a:srgbClr val="FFFF00"/>
                </a:highlight>
              </a:rPr>
              <a:t>Nature is the biological and genetic influences</a:t>
            </a:r>
            <a:r>
              <a:rPr lang="en-GB" dirty="0">
                <a:highlight>
                  <a:srgbClr val="FFFF00"/>
                </a:highlight>
              </a:rPr>
              <a:t> that define development like emotions, physical growth, and also inherited abilities (Bornstein, 2018).</a:t>
            </a:r>
          </a:p>
          <a:p>
            <a:r>
              <a:rPr lang="en-GB" b="1" dirty="0">
                <a:highlight>
                  <a:srgbClr val="FFFF00"/>
                </a:highlight>
              </a:rPr>
              <a:t>Nurture is </a:t>
            </a:r>
            <a:r>
              <a:rPr lang="en-GB" dirty="0">
                <a:highlight>
                  <a:srgbClr val="FFFF00"/>
                </a:highlight>
              </a:rPr>
              <a:t> </a:t>
            </a:r>
            <a:r>
              <a:rPr lang="en-GB" b="1" dirty="0">
                <a:highlight>
                  <a:srgbClr val="FFFF00"/>
                </a:highlight>
              </a:rPr>
              <a:t>environmental and social factors that’s influence development</a:t>
            </a:r>
            <a:r>
              <a:rPr lang="en-GB" dirty="0">
                <a:highlight>
                  <a:srgbClr val="FFFF00"/>
                </a:highlight>
              </a:rPr>
              <a:t>, including family relationships, culture, and learning experiences (UNICEF, 2022).</a:t>
            </a:r>
          </a:p>
          <a:p>
            <a:pPr marL="0" indent="0">
              <a:buNone/>
            </a:pPr>
            <a:r>
              <a:rPr lang="en-GB" b="1" dirty="0">
                <a:highlight>
                  <a:srgbClr val="FFFF00"/>
                </a:highlight>
              </a:rPr>
              <a:t>Amira’s development reflects both: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FFFF00"/>
                </a:highlight>
              </a:rPr>
              <a:t>Her </a:t>
            </a:r>
            <a:r>
              <a:rPr lang="en-GB" b="1" dirty="0">
                <a:highlight>
                  <a:srgbClr val="FFFF00"/>
                </a:highlight>
              </a:rPr>
              <a:t>natural traits</a:t>
            </a:r>
            <a:r>
              <a:rPr lang="en-GB" dirty="0">
                <a:highlight>
                  <a:srgbClr val="FFFF00"/>
                </a:highlight>
              </a:rPr>
              <a:t> (e.g., curiosity, sensitivity).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FFFF00"/>
                </a:highlight>
              </a:rPr>
              <a:t>Her </a:t>
            </a:r>
            <a:r>
              <a:rPr lang="en-GB" b="1" dirty="0">
                <a:highlight>
                  <a:srgbClr val="FFFF00"/>
                </a:highlight>
              </a:rPr>
              <a:t>nurturing environment</a:t>
            </a:r>
            <a:r>
              <a:rPr lang="en-GB" dirty="0">
                <a:highlight>
                  <a:srgbClr val="FFFF00"/>
                </a:highlight>
              </a:rPr>
              <a:t> (e.g., supportive carers, play-based learning).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44913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24276-2A27-CE9E-F12D-84FC6C250D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Critical Evaluation of Piaget’s theory of cognitive development </a:t>
            </a:r>
            <a:endParaRPr lang="en-GB" sz="4000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CCBB395-7647-A660-58CD-12A3E496F5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33302"/>
              </p:ext>
            </p:extLst>
          </p:nvPr>
        </p:nvGraphicFramePr>
        <p:xfrm>
          <a:off x="838200" y="1825625"/>
          <a:ext cx="10515600" cy="47045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414531455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3932381930"/>
                    </a:ext>
                  </a:extLst>
                </a:gridCol>
              </a:tblGrid>
              <a:tr h="480868">
                <a:tc>
                  <a:txBody>
                    <a:bodyPr/>
                    <a:lstStyle/>
                    <a:p>
                      <a:r>
                        <a:rPr lang="en-GB" sz="2800">
                          <a:solidFill>
                            <a:schemeClr val="tx1"/>
                          </a:solidFill>
                        </a:rPr>
                        <a:t>Strengths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>
                          <a:solidFill>
                            <a:schemeClr val="tx1"/>
                          </a:solidFill>
                        </a:rPr>
                        <a:t>Limitations 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3198479"/>
                  </a:ext>
                </a:extLst>
              </a:tr>
              <a:tr h="4186382">
                <a:tc>
                  <a:txBody>
                    <a:bodyPr/>
                    <a:lstStyle/>
                    <a:p>
                      <a:endParaRPr lang="en-GB" sz="20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/>
                        <a:t>Pioneering work</a:t>
                      </a:r>
                      <a:r>
                        <a:rPr lang="en-GB" dirty="0"/>
                        <a:t>: First to show that children think differently from adults.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His theory </a:t>
                      </a:r>
                      <a:r>
                        <a:rPr lang="en-GB" b="1" dirty="0"/>
                        <a:t>influenced education</a:t>
                      </a:r>
                      <a:r>
                        <a:rPr lang="en-GB" dirty="0"/>
                        <a:t> worldwide, leading to more child-centred, active learning.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Inspired other psychologists to do  </a:t>
                      </a:r>
                      <a:r>
                        <a:rPr lang="en-GB" sz="1800" b="1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further research</a:t>
                      </a: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in developmental psychology.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Underestimated </a:t>
                      </a:r>
                      <a:r>
                        <a:rPr lang="en-GB" b="1" dirty="0"/>
                        <a:t>children’s abilities</a:t>
                      </a:r>
                      <a:r>
                        <a:rPr lang="en-GB" dirty="0"/>
                        <a:t> — later studies show younger children can think more logically than he claimed.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Focused too much on </a:t>
                      </a:r>
                      <a:r>
                        <a:rPr lang="en-GB" b="1" dirty="0"/>
                        <a:t>the biological aspect</a:t>
                      </a:r>
                      <a:r>
                        <a:rPr lang="en-GB" dirty="0"/>
                        <a:t>, not enough on </a:t>
                      </a:r>
                      <a:r>
                        <a:rPr lang="en-GB" b="1" dirty="0"/>
                        <a:t>social or cultural influences</a:t>
                      </a:r>
                      <a:r>
                        <a:rPr lang="en-GB" dirty="0"/>
                        <a:t> (e.g. role of language or environment).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Based on a </a:t>
                      </a:r>
                      <a:r>
                        <a:rPr lang="en-GB" b="1" dirty="0"/>
                        <a:t>small, unrepresentative sample</a:t>
                      </a:r>
                      <a:r>
                        <a:rPr lang="en-GB" dirty="0"/>
                        <a:t> (mostly his own children).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(Crossland, 2015).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06342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072321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AE51C-F488-B6AF-FE7D-45ADAA4BD8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Disadvantages and Criticism of Piaget’s theory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92D87726-0A4A-D2D7-3AB7-0A065A8A4D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7394140"/>
              </p:ext>
            </p:extLst>
          </p:nvPr>
        </p:nvGraphicFramePr>
        <p:xfrm>
          <a:off x="838200" y="1825625"/>
          <a:ext cx="10515600" cy="2931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627275546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98019074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highlight>
                            <a:srgbClr val="FFFF00"/>
                          </a:highlight>
                        </a:rPr>
                        <a:t>Criticism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highlight>
                            <a:srgbClr val="FFFF00"/>
                          </a:highlight>
                        </a:rPr>
                        <a:t>Explanation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51744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highlight>
                            <a:srgbClr val="FFFF00"/>
                          </a:highlight>
                        </a:rPr>
                        <a:t>He underestimated children’s ability.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highlight>
                            <a:srgbClr val="FFFF00"/>
                          </a:highlight>
                        </a:rPr>
                        <a:t>Some children display advanced reasoning ability than Piaget claimed.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3591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highlight>
                            <a:srgbClr val="FFFF00"/>
                          </a:highlight>
                        </a:rPr>
                        <a:t>Piaget was too fussed on logic.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highlight>
                            <a:srgbClr val="FFFF00"/>
                          </a:highlight>
                        </a:rPr>
                        <a:t>Did not explore emotions, creativity and cultural influence more.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485551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highlight>
                            <a:srgbClr val="FFFF00"/>
                          </a:highlight>
                        </a:rPr>
                        <a:t>He also ignored social factors.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highlight>
                            <a:srgbClr val="FFFF00"/>
                          </a:highlight>
                        </a:rPr>
                        <a:t>Other Psychologists like </a:t>
                      </a:r>
                      <a:r>
                        <a:rPr lang="en-GB" b="1" dirty="0">
                          <a:highlight>
                            <a:srgbClr val="FFFF00"/>
                          </a:highlight>
                        </a:rPr>
                        <a:t>Vygotsky</a:t>
                      </a:r>
                      <a:r>
                        <a:rPr lang="en-GB" dirty="0">
                          <a:highlight>
                            <a:srgbClr val="FFFF00"/>
                          </a:highlight>
                        </a:rPr>
                        <a:t> argued that social interaction plays way more role in development.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89741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highlight>
                            <a:srgbClr val="FFFF00"/>
                          </a:highlight>
                        </a:rPr>
                        <a:t>Piaget’s theory has fixed stages.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highlight>
                            <a:srgbClr val="FFFF00"/>
                          </a:highlight>
                        </a:rPr>
                        <a:t>Current research shows that development is more continuous and not always in rigid stages.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51368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99718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48E24-A4D0-87D3-742B-C24116390A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b="1" dirty="0"/>
              <a:t>Conclusion: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5B0CC-4B0C-3B67-5BC6-215AE0D616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15521"/>
            <a:ext cx="10515600" cy="4351338"/>
          </a:xfrm>
        </p:spPr>
        <p:txBody>
          <a:bodyPr>
            <a:normAutofit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Amira’s development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reflects key features of Piaget’s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preoperational stage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— symbolic thought, egocentrism, and imaginative play.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By recognising her stage, practitioners can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respond with empathy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and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evidence-based strategies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Play, language, and consistent relationships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are vital tools for cognitive and emotional growth (Berk, 2021; UNICEF, 2022).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Development is shaped by both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nature and nurture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— biological potential and caring environments work together.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With understanding and patience, Amira can grow in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confidence, curiosity, and social connection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11249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149B5-45EA-F517-ABA2-0BC235B22D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FF05A7-7B0C-635B-8A6D-92BD8A3BF3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486275"/>
          </a:xfrm>
        </p:spPr>
        <p:txBody>
          <a:bodyPr>
            <a:normAutofit fontScale="55000" lnSpcReduction="20000"/>
          </a:bodyPr>
          <a:lstStyle/>
          <a:p>
            <a:endParaRPr lang="en-GB" sz="2400" dirty="0"/>
          </a:p>
          <a:p>
            <a:r>
              <a:rPr lang="en-GB" dirty="0">
                <a:highlight>
                  <a:srgbClr val="FFFF00"/>
                </a:highlight>
              </a:rPr>
              <a:t> Raeff, C. (2016). Exploring the Dynamics of Human Development: An Integrative Approach (1 Edition.). Oxford University Press. </a:t>
            </a:r>
            <a:r>
              <a:rPr lang="en-GB" dirty="0">
                <a:highlight>
                  <a:srgbClr val="FFFF00"/>
                </a:highlight>
                <a:hlinkClick r:id="rId3"/>
              </a:rPr>
              <a:t>https://doi.org/10.1093/acprof:oso/9780199328413.001.0001</a:t>
            </a:r>
            <a:endParaRPr lang="en-GB" dirty="0">
              <a:highlight>
                <a:srgbClr val="FFFF00"/>
              </a:highlight>
            </a:endParaRPr>
          </a:p>
          <a:p>
            <a:r>
              <a:rPr lang="en-GB" dirty="0">
                <a:highlight>
                  <a:srgbClr val="FFFF00"/>
                </a:highlight>
              </a:rPr>
              <a:t>LCH Community Health (2021). Understanding Child Development: Milestones, Stages, and Growth. Available at: </a:t>
            </a:r>
            <a:r>
              <a:rPr lang="en-GB" dirty="0">
                <a:highlight>
                  <a:srgbClr val="FFFF00"/>
                </a:highlight>
                <a:hlinkClick r:id="rId4"/>
              </a:rPr>
              <a:t>Understanding Child Development: Milestones, Stages, and Growth - LCH Health &amp; Community Services</a:t>
            </a:r>
            <a:r>
              <a:rPr lang="en-GB" dirty="0">
                <a:highlight>
                  <a:srgbClr val="FFFF00"/>
                </a:highlight>
              </a:rPr>
              <a:t> ( Accessed: 11 November 2025).</a:t>
            </a:r>
          </a:p>
          <a:p>
            <a:r>
              <a:rPr lang="en-GB" dirty="0">
                <a:highlight>
                  <a:srgbClr val="FFFF00"/>
                </a:highlight>
              </a:rPr>
              <a:t>VeryWell Mind (May,01 2024). Piaget's 4 Stages of Cognitive Development Explained: Background and Key Concepts of Piaget's Theory. Available at: </a:t>
            </a:r>
            <a:r>
              <a:rPr lang="en-GB" dirty="0">
                <a:highlight>
                  <a:srgbClr val="FFFF00"/>
                </a:highlight>
                <a:hlinkClick r:id="rId5"/>
              </a:rPr>
              <a:t>Piaget's Stages of Cognitive Development Explained</a:t>
            </a:r>
            <a:r>
              <a:rPr lang="en-GB" dirty="0">
                <a:highlight>
                  <a:srgbClr val="FFFF00"/>
                </a:highlight>
              </a:rPr>
              <a:t> (Accessed: 11 November 2025)</a:t>
            </a:r>
          </a:p>
          <a:p>
            <a:r>
              <a:rPr lang="en-GB" dirty="0"/>
              <a:t>Feldman, R., &amp; Eidelman, A. I. (2009). Biological and environmental initial conditions shape the trajectories of cognitive and social-emotional development across the first years of life. </a:t>
            </a:r>
            <a:r>
              <a:rPr lang="en-GB" i="1" dirty="0"/>
              <a:t>Developmental Science</a:t>
            </a:r>
            <a:r>
              <a:rPr lang="en-GB" dirty="0"/>
              <a:t>, </a:t>
            </a:r>
            <a:r>
              <a:rPr lang="en-GB" i="1" dirty="0"/>
              <a:t>12</a:t>
            </a:r>
            <a:r>
              <a:rPr lang="en-GB" dirty="0"/>
              <a:t>(1), 194–200. https://doi.org/10.1111/j.1467-7687.2008.00761.x</a:t>
            </a:r>
            <a:endParaRPr lang="en-GB" sz="3400" dirty="0"/>
          </a:p>
          <a:p>
            <a:r>
              <a:rPr lang="en-GB" sz="3400" dirty="0"/>
              <a:t>Barnett, W., Hansen, C. L., Bailes, L. G., &amp; Humphreys, K. L. (2022)  ‘Caregiver–child proximity as a dimension of early experience’, </a:t>
            </a:r>
            <a:r>
              <a:rPr lang="en-GB" sz="3400" i="1" dirty="0"/>
              <a:t>Development and Psychopathology, </a:t>
            </a:r>
            <a:r>
              <a:rPr lang="en-GB" sz="3400" dirty="0"/>
              <a:t>34(2), pp. 647–665.Available at:  </a:t>
            </a:r>
            <a:r>
              <a:rPr lang="en-GB" sz="3400" dirty="0">
                <a:hlinkClick r:id="rId6"/>
              </a:rPr>
              <a:t>https://doi.org/10.1017/S0954579421001644</a:t>
            </a:r>
            <a:r>
              <a:rPr lang="en-GB" sz="3400" dirty="0"/>
              <a:t> </a:t>
            </a:r>
          </a:p>
          <a:p>
            <a:r>
              <a:rPr lang="en-GB" sz="3400" dirty="0"/>
              <a:t>Bornstein, M. H. (2018) </a:t>
            </a:r>
            <a:r>
              <a:rPr lang="en-GB" sz="3400" i="1" dirty="0"/>
              <a:t>The SAGE </a:t>
            </a:r>
            <a:r>
              <a:rPr lang="en-GB" sz="3400" i="1" dirty="0" err="1"/>
              <a:t>Encyclopedia</a:t>
            </a:r>
            <a:r>
              <a:rPr lang="en-GB" sz="3400" i="1" dirty="0"/>
              <a:t> of Lifespan Human. </a:t>
            </a:r>
            <a:r>
              <a:rPr lang="en-GB" sz="3400" dirty="0"/>
              <a:t>London: SAGE Publications, Incorporated. </a:t>
            </a:r>
            <a:r>
              <a:rPr lang="en-GB" sz="3400" dirty="0">
                <a:hlinkClick r:id="rId7"/>
              </a:rPr>
              <a:t>https://doi.org/10.4135/9781506307633</a:t>
            </a:r>
            <a:r>
              <a:rPr lang="en-GB" sz="3400" dirty="0"/>
              <a:t> </a:t>
            </a:r>
          </a:p>
          <a:p>
            <a:r>
              <a:rPr lang="en-GB" sz="3400" dirty="0"/>
              <a:t>Todorov, A., Fiske, S., &amp; Prentice, D. (2011) </a:t>
            </a:r>
            <a:r>
              <a:rPr lang="en-GB" sz="3400" i="1" dirty="0"/>
              <a:t>Social Neuroscience: Toward Understanding the Underpinnings of the Social Mind </a:t>
            </a:r>
            <a:r>
              <a:rPr lang="en-GB" sz="3400" dirty="0"/>
              <a:t>(1st ed.). Oxford University Press. </a:t>
            </a:r>
            <a:r>
              <a:rPr lang="en-GB" sz="3400" dirty="0">
                <a:hlinkClick r:id="rId8"/>
              </a:rPr>
              <a:t>https://doi.org/10.1093/acprof:oso/9780195316872.001.0001</a:t>
            </a:r>
            <a:r>
              <a:rPr lang="en-GB" sz="3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904097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2E8EEE0F-20CB-4894-3427-513CEACA7F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4936" b="10810"/>
          <a:stretch>
            <a:fillRect/>
          </a:stretch>
        </p:blipFill>
        <p:spPr>
          <a:xfrm>
            <a:off x="-1504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43292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24562</TotalTime>
  <Words>1454</Words>
  <Application>Microsoft Office PowerPoint</Application>
  <PresentationFormat>Widescreen</PresentationFormat>
  <Paragraphs>120</Paragraphs>
  <Slides>15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Calibri Light</vt:lpstr>
      <vt:lpstr>-webkit-standard</vt:lpstr>
      <vt:lpstr>Office Theme</vt:lpstr>
      <vt:lpstr>Psychology in Health and Social Care LCHS4010  Assessment 1: Individual  Presentation </vt:lpstr>
      <vt:lpstr>Acknowledgement of the use of AI</vt:lpstr>
      <vt:lpstr>Psychology &amp; Developmental Psychology</vt:lpstr>
      <vt:lpstr>Early childhood 3-5 - Amira</vt:lpstr>
      <vt:lpstr>Developmental Changes in Early Childhood (Ages 3–5) </vt:lpstr>
      <vt:lpstr>Jean Piaget </vt:lpstr>
      <vt:lpstr>PowerPoint Presentation</vt:lpstr>
      <vt:lpstr>Applying Piaget’s Preoperational Stage to Amira’s Development</vt:lpstr>
      <vt:lpstr>Practical strategies or interventions for Amira</vt:lpstr>
      <vt:lpstr>‘Nature vs Nurture’</vt:lpstr>
      <vt:lpstr>Critical Evaluation of Piaget’s theory of cognitive development </vt:lpstr>
      <vt:lpstr>Disadvantages and Criticism of Piaget’s theory</vt:lpstr>
      <vt:lpstr>Conclusion:</vt:lpstr>
      <vt:lpstr>Reference list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Bianca Sanfilippo</dc:creator>
  <cp:lastModifiedBy>Michael Njuguna Muroki (2425634)</cp:lastModifiedBy>
  <cp:revision>77</cp:revision>
  <dcterms:created xsi:type="dcterms:W3CDTF">2023-06-15T09:39:33Z</dcterms:created>
  <dcterms:modified xsi:type="dcterms:W3CDTF">2025-11-12T14:37:04Z</dcterms:modified>
</cp:coreProperties>
</file>