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867469-8DA0-4542-87E0-2CE20919FB48}" v="1" dt="2025-12-05T22:09:50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766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119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1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5,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681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95517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16125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406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513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522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2676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5,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052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../theme/media/image10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5,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207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96635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4032">
          <p15:clr>
            <a:srgbClr val="F26B43"/>
          </p15:clr>
        </p15:guide>
        <p15:guide id="4" orient="horz" pos="288">
          <p15:clr>
            <a:srgbClr val="F26B43"/>
          </p15:clr>
        </p15:guide>
        <p15:guide id="5" pos="456">
          <p15:clr>
            <a:srgbClr val="F26B43"/>
          </p15:clr>
        </p15:guide>
        <p15:guide id="6" pos="7224">
          <p15:clr>
            <a:srgbClr val="F26B43"/>
          </p15:clr>
        </p15:guide>
        <p15:guide id="7" orient="horz" pos="3960">
          <p15:clr>
            <a:srgbClr val="F26B43"/>
          </p15:clr>
        </p15:guide>
        <p15:guide id="8" orient="horz" pos="696">
          <p15:clr>
            <a:srgbClr val="F26B43"/>
          </p15:clr>
        </p15:guide>
        <p15:guide id="9" orient="horz" pos="864">
          <p15:clr>
            <a:srgbClr val="F26B43"/>
          </p15:clr>
        </p15:guide>
        <p15:guide id="10" orient="horz" pos="3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C6B6-7741-DF63-6E29-31C4F3B6A5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Enhancing Forensic Readiness in Multi-Cloud Environments</a:t>
            </a:r>
            <a:br>
              <a:rPr lang="en-US" dirty="0"/>
            </a:br>
            <a:r>
              <a:rPr lang="en-US" dirty="0"/>
              <a:t>Secure Evidence Collection &amp; Compliance</a:t>
            </a:r>
          </a:p>
        </p:txBody>
      </p:sp>
    </p:spTree>
    <p:extLst>
      <p:ext uri="{BB962C8B-B14F-4D97-AF65-F5344CB8AC3E}">
        <p14:creationId xmlns:p14="http://schemas.microsoft.com/office/powerpoint/2010/main" val="389365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B797701-C05E-24FC-B10A-79BCEF4B3388}"/>
              </a:ext>
            </a:extLst>
          </p:cNvPr>
          <p:cNvSpPr txBox="1"/>
          <p:nvPr/>
        </p:nvSpPr>
        <p:spPr>
          <a:xfrm>
            <a:off x="1278193" y="1371881"/>
            <a:ext cx="626806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Context / Background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Problem (Based on Literature Gap)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Aim and Objectives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Brief Literature Review &amp; Identified Gap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Research Methodology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Project Planning and Resources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Project Impact and Limitations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9515A-281C-5CD2-9742-2E2AEBB2C7F4}"/>
              </a:ext>
            </a:extLst>
          </p:cNvPr>
          <p:cNvSpPr txBox="1"/>
          <p:nvPr/>
        </p:nvSpPr>
        <p:spPr>
          <a:xfrm flipH="1">
            <a:off x="1278193" y="786582"/>
            <a:ext cx="156332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Agenda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881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401698-3F08-2CF0-06CB-968EBB475602}"/>
              </a:ext>
            </a:extLst>
          </p:cNvPr>
          <p:cNvSpPr txBox="1"/>
          <p:nvPr/>
        </p:nvSpPr>
        <p:spPr>
          <a:xfrm>
            <a:off x="983224" y="953730"/>
            <a:ext cx="6971717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Context / Background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Multi-cloud environments offer flexibility, scalability, and cost savings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Forensic challenges: distributed data, volatile logs, shared responsibility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Security risks: breaches, unauthorized access, compliance violations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Need proactive forensic readiness for secure evidence handling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Importance of encryption, automated logging &amp; </a:t>
            </a:r>
            <a:r>
              <a:rPr lang="en-US" dirty="0" err="1">
                <a:latin typeface="Aptos Display" panose="020B0004020202020204" pitchFamily="34" charset="0"/>
              </a:rPr>
              <a:t>standardised</a:t>
            </a:r>
            <a:r>
              <a:rPr lang="en-US" dirty="0">
                <a:latin typeface="Aptos Display" panose="020B0004020202020204" pitchFamily="34" charset="0"/>
              </a:rPr>
              <a:t> procedures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399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8BF200-7962-B6FC-B30D-81387E88301D}"/>
              </a:ext>
            </a:extLst>
          </p:cNvPr>
          <p:cNvSpPr txBox="1"/>
          <p:nvPr/>
        </p:nvSpPr>
        <p:spPr>
          <a:xfrm>
            <a:off x="1042215" y="845574"/>
            <a:ext cx="7601120" cy="41242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Problem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No unified forensic readiness framework for multi-cloud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Existing solutions focus on single-cloud or limited scope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Evidence often fragmented across platforms → weak integrity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Compliance issues (GDPR, ISO 27037) due to varied cloud policies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Problem:</a:t>
            </a:r>
            <a:r>
              <a:rPr lang="en-US" dirty="0">
                <a:latin typeface="Aptos Display" panose="020B0004020202020204" pitchFamily="34" charset="0"/>
              </a:rPr>
              <a:t> How to ensure secure, consistent, and compliant evidence collection</a:t>
            </a:r>
          </a:p>
          <a:p>
            <a:r>
              <a:rPr lang="en-US" dirty="0">
                <a:latin typeface="Aptos Display" panose="020B0004020202020204" pitchFamily="34" charset="0"/>
              </a:rPr>
              <a:t> in multi-cloud environments?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602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E387B2-8079-01CD-E029-2D3A75C0FA8F}"/>
              </a:ext>
            </a:extLst>
          </p:cNvPr>
          <p:cNvSpPr txBox="1"/>
          <p:nvPr/>
        </p:nvSpPr>
        <p:spPr>
          <a:xfrm>
            <a:off x="845573" y="875063"/>
            <a:ext cx="8267007" cy="5847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Aim &amp; Objectives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Aim:</a:t>
            </a:r>
          </a:p>
          <a:p>
            <a:br>
              <a:rPr lang="en-US" dirty="0">
                <a:latin typeface="Aptos Display" panose="020B0004020202020204" pitchFamily="34" charset="0"/>
              </a:rPr>
            </a:br>
            <a:r>
              <a:rPr lang="en-US" dirty="0">
                <a:latin typeface="Aptos Display" panose="020B0004020202020204" pitchFamily="34" charset="0"/>
              </a:rPr>
              <a:t>To develop and evaluate a </a:t>
            </a:r>
            <a:r>
              <a:rPr lang="en-US" b="1" dirty="0">
                <a:latin typeface="Aptos Display" panose="020B0004020202020204" pitchFamily="34" charset="0"/>
              </a:rPr>
              <a:t>forensic readiness framework</a:t>
            </a:r>
            <a:r>
              <a:rPr lang="en-US" dirty="0">
                <a:latin typeface="Aptos Display" panose="020B0004020202020204" pitchFamily="34" charset="0"/>
              </a:rPr>
              <a:t> for multi-cloud environments</a:t>
            </a:r>
          </a:p>
          <a:p>
            <a:r>
              <a:rPr lang="en-US" dirty="0">
                <a:latin typeface="Aptos Display" panose="020B0004020202020204" pitchFamily="34" charset="0"/>
              </a:rPr>
              <a:t> to improve secure evidence collection and regulatory compliance.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b="1" dirty="0">
                <a:latin typeface="Aptos Display" panose="020B0004020202020204" pitchFamily="34" charset="0"/>
              </a:rPr>
              <a:t>Objectives: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Design a lightweight forensic readiness framework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Implement a prototype using cloud simulation tools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Test evidence integrity, completeness &amp; latency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Gather expert feedback (security, compliance)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Map framework to GDPR &amp; ISO/IEC 27037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376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8104C1-74FD-6E37-0A75-B3E67AD204D3}"/>
              </a:ext>
            </a:extLst>
          </p:cNvPr>
          <p:cNvSpPr txBox="1"/>
          <p:nvPr/>
        </p:nvSpPr>
        <p:spPr>
          <a:xfrm>
            <a:off x="1120877" y="934065"/>
            <a:ext cx="7547451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Brief Literature Review → Gap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Literature Findings: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Cloud forensics lacks </a:t>
            </a:r>
            <a:r>
              <a:rPr lang="en-US" dirty="0" err="1">
                <a:latin typeface="Aptos Display" panose="020B0004020202020204" pitchFamily="34" charset="0"/>
              </a:rPr>
              <a:t>standardisation</a:t>
            </a:r>
            <a:r>
              <a:rPr lang="en-US" dirty="0">
                <a:latin typeface="Aptos Display" panose="020B0004020202020204" pitchFamily="34" charset="0"/>
              </a:rPr>
              <a:t> [6]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Encryption and log management discussed, but not integrated [1]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Limited research on multi-cloud forensic automation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Guidelines exist (ISO 27037, NIST 800-86) but not multi-cloud focused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b="1" dirty="0">
                <a:latin typeface="Aptos Display" panose="020B0004020202020204" pitchFamily="34" charset="0"/>
              </a:rPr>
              <a:t>Gap Identified: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No scalable, integrated forensic readiness framework for multi-cloud evidence </a:t>
            </a:r>
          </a:p>
          <a:p>
            <a:r>
              <a:rPr lang="en-US" dirty="0">
                <a:latin typeface="Aptos Display" panose="020B0004020202020204" pitchFamily="34" charset="0"/>
              </a:rPr>
              <a:t>collection, preservation, and compliance.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68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75B95C-6DCF-7D07-7B38-D5D9A65A4EE7}"/>
              </a:ext>
            </a:extLst>
          </p:cNvPr>
          <p:cNvSpPr txBox="1"/>
          <p:nvPr/>
        </p:nvSpPr>
        <p:spPr>
          <a:xfrm>
            <a:off x="1120877" y="835742"/>
            <a:ext cx="55809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Research Methodology</a:t>
            </a:r>
          </a:p>
          <a:p>
            <a:endParaRPr lang="en-US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Philosophy:</a:t>
            </a:r>
            <a:r>
              <a:rPr lang="en-US" dirty="0">
                <a:latin typeface="Aptos Display" panose="020B0004020202020204" pitchFamily="34" charset="0"/>
              </a:rPr>
              <a:t> Pragmatism → practical, real-world solutions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Approach:</a:t>
            </a:r>
            <a:r>
              <a:rPr lang="en-US" dirty="0">
                <a:latin typeface="Aptos Display" panose="020B0004020202020204" pitchFamily="34" charset="0"/>
              </a:rPr>
              <a:t> Abductive → iterative framework refinement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Method:</a:t>
            </a:r>
            <a:r>
              <a:rPr lang="en-US" dirty="0">
                <a:latin typeface="Aptos Display" panose="020B0004020202020204" pitchFamily="34" charset="0"/>
              </a:rPr>
              <a:t> Mixed (quantitative + qualitative)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Strategy:</a:t>
            </a:r>
            <a:r>
              <a:rPr lang="en-US" dirty="0">
                <a:latin typeface="Aptos Display" panose="020B0004020202020204" pitchFamily="34" charset="0"/>
              </a:rPr>
              <a:t> Experimental case study (AWS, Azure, GCP)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Data:</a:t>
            </a:r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Quantitative → integrity, completeness, latency</a:t>
            </a:r>
          </a:p>
          <a:p>
            <a:pPr lvl="1"/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Qualitative → expert interviews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Aptos Display" panose="020B00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ptos Display" panose="020B0004020202020204" pitchFamily="34" charset="0"/>
              </a:rPr>
              <a:t>Tools:</a:t>
            </a:r>
            <a:r>
              <a:rPr lang="en-US" dirty="0">
                <a:latin typeface="Aptos Display" panose="020B0004020202020204" pitchFamily="34" charset="0"/>
              </a:rPr>
              <a:t> Wireshark, Volatility, Python, CloudTrail, Excel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0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4E783D-403C-9BE9-942F-81E7461C2F34}"/>
              </a:ext>
            </a:extLst>
          </p:cNvPr>
          <p:cNvSpPr txBox="1"/>
          <p:nvPr/>
        </p:nvSpPr>
        <p:spPr>
          <a:xfrm>
            <a:off x="727585" y="973396"/>
            <a:ext cx="446763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Project Planning &amp; Resources</a:t>
            </a:r>
          </a:p>
          <a:p>
            <a:endParaRPr lang="en-US" b="1" dirty="0"/>
          </a:p>
          <a:p>
            <a:r>
              <a:rPr lang="en-US" b="1" dirty="0">
                <a:latin typeface="Aptos Display" panose="020B0004020202020204" pitchFamily="34" charset="0"/>
              </a:rPr>
              <a:t>6-Month Timeline: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Week-1 → Literature review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Week-2 → Framework design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Week-3 → Prototype development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Week-4 → Testing &amp; data collection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Week-5 → Expert interviews &amp; analysis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Week-6 → Final evaluation &amp; documentation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D8CE0D-70DE-5598-AB20-5CE436C5BCC4}"/>
              </a:ext>
            </a:extLst>
          </p:cNvPr>
          <p:cNvSpPr txBox="1"/>
          <p:nvPr/>
        </p:nvSpPr>
        <p:spPr>
          <a:xfrm>
            <a:off x="5979419" y="1717839"/>
            <a:ext cx="4244949" cy="34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ptos Display" panose="020B0004020202020204" pitchFamily="34" charset="0"/>
              </a:rPr>
              <a:t>Resources Needed: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Cloud platforms (AWS, Azure, GCP)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Forensic tools (Wireshark, Volatility)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Python scripts, Excel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Standards documents (GDPR, ISO 27037)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Access to cybersecurity professionals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848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2AEB09-BBE9-68CB-17FA-4DED8D26D6FE}"/>
              </a:ext>
            </a:extLst>
          </p:cNvPr>
          <p:cNvSpPr txBox="1"/>
          <p:nvPr/>
        </p:nvSpPr>
        <p:spPr>
          <a:xfrm>
            <a:off x="766916" y="1071717"/>
            <a:ext cx="495892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Project Impact &amp; Limitations</a:t>
            </a:r>
          </a:p>
          <a:p>
            <a:endParaRPr lang="en-US" sz="3200" b="1" dirty="0"/>
          </a:p>
          <a:p>
            <a:r>
              <a:rPr lang="en-US" b="1" dirty="0">
                <a:latin typeface="Aptos Display" panose="020B0004020202020204" pitchFamily="34" charset="0"/>
              </a:rPr>
              <a:t>Potential Impact: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Strengthens incident response capability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Enhances cloud forensic readiness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Improves compliance with GDPR &amp; ISO standards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Provides scalable framework for </a:t>
            </a:r>
            <a:r>
              <a:rPr lang="en-US" dirty="0" err="1">
                <a:latin typeface="Aptos Display" panose="020B0004020202020204" pitchFamily="34" charset="0"/>
              </a:rPr>
              <a:t>organisations</a:t>
            </a:r>
            <a:endParaRPr lang="en-US" dirty="0">
              <a:latin typeface="Aptos Display" panose="020B0004020202020204" pitchFamily="34" charset="0"/>
            </a:endParaRP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Academic contribution to cloud forensic research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74F3F5-2DD8-68B8-30EB-2CC1EC888257}"/>
              </a:ext>
            </a:extLst>
          </p:cNvPr>
          <p:cNvSpPr txBox="1"/>
          <p:nvPr/>
        </p:nvSpPr>
        <p:spPr>
          <a:xfrm>
            <a:off x="5938686" y="1979475"/>
            <a:ext cx="553728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ptos Display" panose="020B0004020202020204" pitchFamily="34" charset="0"/>
              </a:rPr>
              <a:t>Limitations: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Simulated clouds may not match real enterprise systems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Limited expert participation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Prototype-level solution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Aptos Display" panose="020B0004020202020204" pitchFamily="34" charset="0"/>
              </a:rPr>
              <a:t>Short time frame limits long-term evaluation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31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C05A46-8994-F445-CF11-CAB17F36C03D}"/>
              </a:ext>
            </a:extLst>
          </p:cNvPr>
          <p:cNvSpPr txBox="1"/>
          <p:nvPr/>
        </p:nvSpPr>
        <p:spPr>
          <a:xfrm>
            <a:off x="1296454" y="196972"/>
            <a:ext cx="18448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63E582-96E9-060A-CF62-160C7C54383E}"/>
              </a:ext>
            </a:extLst>
          </p:cNvPr>
          <p:cNvSpPr txBox="1"/>
          <p:nvPr/>
        </p:nvSpPr>
        <p:spPr>
          <a:xfrm>
            <a:off x="1296454" y="948690"/>
            <a:ext cx="882946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ptos Display" panose="020B0004020202020204" pitchFamily="34" charset="0"/>
              </a:rPr>
              <a:t>[1] A. M. </a:t>
            </a:r>
            <a:r>
              <a:rPr lang="en-US" dirty="0" err="1">
                <a:latin typeface="Aptos Display" panose="020B0004020202020204" pitchFamily="34" charset="0"/>
              </a:rPr>
              <a:t>Alenezi</a:t>
            </a:r>
            <a:r>
              <a:rPr lang="en-US" dirty="0">
                <a:latin typeface="Aptos Display" panose="020B0004020202020204" pitchFamily="34" charset="0"/>
              </a:rPr>
              <a:t>, “Cloud Security Assurance: Strategies for Encryption in </a:t>
            </a:r>
          </a:p>
          <a:p>
            <a:r>
              <a:rPr lang="en-US" dirty="0">
                <a:latin typeface="Aptos Display" panose="020B0004020202020204" pitchFamily="34" charset="0"/>
              </a:rPr>
              <a:t>Digital Forensic Readiness,” </a:t>
            </a:r>
            <a:r>
              <a:rPr lang="en-US" i="1" dirty="0" err="1">
                <a:latin typeface="Aptos Display" panose="020B0004020202020204" pitchFamily="34" charset="0"/>
              </a:rPr>
              <a:t>arXiv</a:t>
            </a:r>
            <a:r>
              <a:rPr lang="en-US" i="1" dirty="0">
                <a:latin typeface="Aptos Display" panose="020B0004020202020204" pitchFamily="34" charset="0"/>
              </a:rPr>
              <a:t> preprint arXiv:2403.04794</a:t>
            </a:r>
            <a:r>
              <a:rPr lang="en-US" dirty="0">
                <a:latin typeface="Aptos Display" panose="020B0004020202020204" pitchFamily="34" charset="0"/>
              </a:rPr>
              <a:t>, Mar. 2024.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[2] J. W. Creswell, </a:t>
            </a:r>
            <a:r>
              <a:rPr lang="en-US" i="1" dirty="0">
                <a:latin typeface="Aptos Display" panose="020B0004020202020204" pitchFamily="34" charset="0"/>
              </a:rPr>
              <a:t>Research Design: Qualitative, Quantitative, and Mixed Methods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Approaches</a:t>
            </a:r>
            <a:r>
              <a:rPr lang="en-US" dirty="0">
                <a:latin typeface="Aptos Display" panose="020B0004020202020204" pitchFamily="34" charset="0"/>
              </a:rPr>
              <a:t>, 4th ed. Thousand Oaks, CA, USA: Sage Publications, 2014.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[3] V. Kaushik and C. A. Walsh, “Pragmatism as a Research Paradigm</a:t>
            </a:r>
          </a:p>
          <a:p>
            <a:r>
              <a:rPr lang="en-US" dirty="0">
                <a:latin typeface="Aptos Display" panose="020B0004020202020204" pitchFamily="34" charset="0"/>
              </a:rPr>
              <a:t> and Its Implications for Social Work Research,” </a:t>
            </a:r>
            <a:r>
              <a:rPr lang="en-US" i="1" dirty="0">
                <a:latin typeface="Aptos Display" panose="020B0004020202020204" pitchFamily="34" charset="0"/>
              </a:rPr>
              <a:t>Social Sciences</a:t>
            </a:r>
            <a:r>
              <a:rPr lang="en-US" dirty="0">
                <a:latin typeface="Aptos Display" panose="020B0004020202020204" pitchFamily="34" charset="0"/>
              </a:rPr>
              <a:t>, vol. 8, no. 9, p. 255, 2019.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[4] M. Saunders, P. Lewis, and A. Thornhill, </a:t>
            </a:r>
            <a:r>
              <a:rPr lang="en-US" i="1" dirty="0">
                <a:latin typeface="Aptos Display" panose="020B0004020202020204" pitchFamily="34" charset="0"/>
              </a:rPr>
              <a:t>Research Methods for Business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Students</a:t>
            </a:r>
            <a:r>
              <a:rPr lang="en-US" dirty="0">
                <a:latin typeface="Aptos Display" panose="020B0004020202020204" pitchFamily="34" charset="0"/>
              </a:rPr>
              <a:t>, 8th ed. Harlow, U.K.: Pearson Education, 2019.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[5] A. </a:t>
            </a:r>
            <a:r>
              <a:rPr lang="en-US" dirty="0" err="1">
                <a:latin typeface="Aptos Display" panose="020B0004020202020204" pitchFamily="34" charset="0"/>
              </a:rPr>
              <a:t>Tashakkori</a:t>
            </a:r>
            <a:r>
              <a:rPr lang="en-US" dirty="0">
                <a:latin typeface="Aptos Display" panose="020B0004020202020204" pitchFamily="34" charset="0"/>
              </a:rPr>
              <a:t> and C. Teddlie, </a:t>
            </a:r>
            <a:r>
              <a:rPr lang="en-US" i="1" dirty="0">
                <a:latin typeface="Aptos Display" panose="020B0004020202020204" pitchFamily="34" charset="0"/>
              </a:rPr>
              <a:t>Mixed Methodology: Combining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Qualitative and Quantitative Approaches</a:t>
            </a:r>
            <a:r>
              <a:rPr lang="en-US" dirty="0">
                <a:latin typeface="Aptos Display" panose="020B0004020202020204" pitchFamily="34" charset="0"/>
              </a:rPr>
              <a:t>. Thousand Oaks, CA, USA: Sage Publications, 2010.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[6] K. Ruan, J. </a:t>
            </a:r>
            <a:r>
              <a:rPr lang="en-US" dirty="0" err="1">
                <a:latin typeface="Aptos Display" panose="020B0004020202020204" pitchFamily="34" charset="0"/>
              </a:rPr>
              <a:t>Carthy</a:t>
            </a:r>
            <a:r>
              <a:rPr lang="en-US" dirty="0">
                <a:latin typeface="Aptos Display" panose="020B0004020202020204" pitchFamily="34" charset="0"/>
              </a:rPr>
              <a:t>, T. </a:t>
            </a:r>
            <a:r>
              <a:rPr lang="en-US" dirty="0" err="1">
                <a:latin typeface="Aptos Display" panose="020B0004020202020204" pitchFamily="34" charset="0"/>
              </a:rPr>
              <a:t>Kechadi</a:t>
            </a:r>
            <a:r>
              <a:rPr lang="en-US" dirty="0">
                <a:latin typeface="Aptos Display" panose="020B0004020202020204" pitchFamily="34" charset="0"/>
              </a:rPr>
              <a:t>, and M. Crosbie, </a:t>
            </a:r>
            <a:r>
              <a:rPr lang="en-US" i="1" dirty="0">
                <a:latin typeface="Aptos Display" panose="020B0004020202020204" pitchFamily="34" charset="0"/>
              </a:rPr>
              <a:t>Cloud Forensics: </a:t>
            </a:r>
          </a:p>
          <a:p>
            <a:r>
              <a:rPr lang="en-US" i="1" dirty="0">
                <a:latin typeface="Aptos Display" panose="020B0004020202020204" pitchFamily="34" charset="0"/>
              </a:rPr>
              <a:t>Principles, Processes and Tools</a:t>
            </a:r>
            <a:r>
              <a:rPr lang="en-US" dirty="0">
                <a:latin typeface="Aptos Display" panose="020B0004020202020204" pitchFamily="34" charset="0"/>
              </a:rPr>
              <a:t>. Waltham, MA, USA: Syngress, 2013.</a:t>
            </a:r>
          </a:p>
          <a:p>
            <a:endParaRPr lang="en-US" dirty="0">
              <a:latin typeface="Aptos Display" panose="020B0004020202020204" pitchFamily="34" charset="0"/>
            </a:endParaRPr>
          </a:p>
          <a:p>
            <a:r>
              <a:rPr lang="en-US" dirty="0">
                <a:latin typeface="Aptos Display" panose="020B0004020202020204" pitchFamily="34" charset="0"/>
              </a:rPr>
              <a:t>[7] A. M. </a:t>
            </a:r>
            <a:r>
              <a:rPr lang="en-US" dirty="0" err="1">
                <a:latin typeface="Aptos Display" panose="020B0004020202020204" pitchFamily="34" charset="0"/>
              </a:rPr>
              <a:t>Alenezi</a:t>
            </a:r>
            <a:r>
              <a:rPr lang="en-US" dirty="0">
                <a:latin typeface="Aptos Display" panose="020B0004020202020204" pitchFamily="34" charset="0"/>
              </a:rPr>
              <a:t>, “Forensic Readiness in Cloud Security: Integrating Compliance </a:t>
            </a:r>
          </a:p>
          <a:p>
            <a:r>
              <a:rPr lang="en-US" dirty="0">
                <a:latin typeface="Aptos Display" panose="020B0004020202020204" pitchFamily="34" charset="0"/>
              </a:rPr>
              <a:t>and Evidence Management,” </a:t>
            </a:r>
            <a:r>
              <a:rPr lang="en-US" i="1" dirty="0">
                <a:latin typeface="Aptos Display" panose="020B0004020202020204" pitchFamily="34" charset="0"/>
              </a:rPr>
              <a:t>J. Inf. </a:t>
            </a:r>
            <a:r>
              <a:rPr lang="en-US" i="1" dirty="0" err="1">
                <a:latin typeface="Aptos Display" panose="020B0004020202020204" pitchFamily="34" charset="0"/>
              </a:rPr>
              <a:t>Secur</a:t>
            </a:r>
            <a:r>
              <a:rPr lang="en-US" i="1" dirty="0">
                <a:latin typeface="Aptos Display" panose="020B0004020202020204" pitchFamily="34" charset="0"/>
              </a:rPr>
              <a:t>. Res.</a:t>
            </a:r>
            <a:r>
              <a:rPr lang="en-US" dirty="0">
                <a:latin typeface="Aptos Display" panose="020B0004020202020204" pitchFamily="34" charset="0"/>
              </a:rPr>
              <a:t>, vol. 12, no. 2, pp. 87–101, 2024.</a:t>
            </a:r>
          </a:p>
          <a:p>
            <a:endParaRPr lang="en-US" dirty="0">
              <a:latin typeface="Aptos Display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80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emee">
            <a:hlinkClick r:id="" action="ppaction://media"/>
            <a:extLst>
              <a:ext uri="{FF2B5EF4-FFF2-40B4-BE49-F238E27FC236}">
                <a16:creationId xmlns:a16="http://schemas.microsoft.com/office/drawing/2014/main" id="{30B877CE-3093-1E9A-BBC6-8F5569293F1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34" y="-147485"/>
            <a:ext cx="12192000" cy="6892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51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Archive</Template>
  <TotalTime>58</TotalTime>
  <Words>739</Words>
  <Application>Microsoft Office PowerPoint</Application>
  <PresentationFormat>Widescreen</PresentationFormat>
  <Paragraphs>161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Agency FB</vt:lpstr>
      <vt:lpstr>Aptos Display</vt:lpstr>
      <vt:lpstr>Arial</vt:lpstr>
      <vt:lpstr>Bembo</vt:lpstr>
      <vt:lpstr>ArchiveVTI</vt:lpstr>
      <vt:lpstr>Enhancing Forensic Readiness in Multi-Cloud Environments Secure Evidence Collection &amp; Compliance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Mizanur Rahman</dc:creator>
  <cp:lastModifiedBy>Mizanur Rahman</cp:lastModifiedBy>
  <cp:revision>3</cp:revision>
  <dcterms:created xsi:type="dcterms:W3CDTF">2025-12-04T14:50:53Z</dcterms:created>
  <dcterms:modified xsi:type="dcterms:W3CDTF">2025-12-05T22:23:13Z</dcterms:modified>
</cp:coreProperties>
</file>