
<file path=[Content_Types].xml><?xml version="1.0" encoding="utf-8"?>
<Types xmlns="http://schemas.openxmlformats.org/package/2006/content-types">
  <Default Extension="AVI" ContentType="video/x-msvideo"/>
  <Default Extension="bin" ContentType="application/vnd.openxmlformats-officedocument.oleObject"/>
  <Default Extension="emf" ContentType="image/x-emf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55" r:id="rId1"/>
  </p:sldMasterIdLst>
  <p:notesMasterIdLst>
    <p:notesMasterId r:id="rId90"/>
  </p:notesMasterIdLst>
  <p:handoutMasterIdLst>
    <p:handoutMasterId r:id="rId91"/>
  </p:handoutMasterIdLst>
  <p:sldIdLst>
    <p:sldId id="769" r:id="rId2"/>
    <p:sldId id="914" r:id="rId3"/>
    <p:sldId id="984" r:id="rId4"/>
    <p:sldId id="915" r:id="rId5"/>
    <p:sldId id="985" r:id="rId6"/>
    <p:sldId id="916" r:id="rId7"/>
    <p:sldId id="917" r:id="rId8"/>
    <p:sldId id="918" r:id="rId9"/>
    <p:sldId id="919" r:id="rId10"/>
    <p:sldId id="986" r:id="rId11"/>
    <p:sldId id="987" r:id="rId12"/>
    <p:sldId id="922" r:id="rId13"/>
    <p:sldId id="923" r:id="rId14"/>
    <p:sldId id="924" r:id="rId15"/>
    <p:sldId id="925" r:id="rId16"/>
    <p:sldId id="926" r:id="rId17"/>
    <p:sldId id="927" r:id="rId18"/>
    <p:sldId id="928" r:id="rId19"/>
    <p:sldId id="929" r:id="rId20"/>
    <p:sldId id="930" r:id="rId21"/>
    <p:sldId id="931" r:id="rId22"/>
    <p:sldId id="932" r:id="rId23"/>
    <p:sldId id="901" r:id="rId24"/>
    <p:sldId id="967" r:id="rId25"/>
    <p:sldId id="933" r:id="rId26"/>
    <p:sldId id="968" r:id="rId27"/>
    <p:sldId id="969" r:id="rId28"/>
    <p:sldId id="970" r:id="rId29"/>
    <p:sldId id="934" r:id="rId30"/>
    <p:sldId id="971" r:id="rId31"/>
    <p:sldId id="902" r:id="rId32"/>
    <p:sldId id="935" r:id="rId33"/>
    <p:sldId id="972" r:id="rId34"/>
    <p:sldId id="936" r:id="rId35"/>
    <p:sldId id="937" r:id="rId36"/>
    <p:sldId id="938" r:id="rId37"/>
    <p:sldId id="939" r:id="rId38"/>
    <p:sldId id="904" r:id="rId39"/>
    <p:sldId id="903" r:id="rId40"/>
    <p:sldId id="988" r:id="rId41"/>
    <p:sldId id="940" r:id="rId42"/>
    <p:sldId id="941" r:id="rId43"/>
    <p:sldId id="942" r:id="rId44"/>
    <p:sldId id="943" r:id="rId45"/>
    <p:sldId id="944" r:id="rId46"/>
    <p:sldId id="945" r:id="rId47"/>
    <p:sldId id="946" r:id="rId48"/>
    <p:sldId id="947" r:id="rId49"/>
    <p:sldId id="948" r:id="rId50"/>
    <p:sldId id="949" r:id="rId51"/>
    <p:sldId id="950" r:id="rId52"/>
    <p:sldId id="951" r:id="rId53"/>
    <p:sldId id="952" r:id="rId54"/>
    <p:sldId id="953" r:id="rId55"/>
    <p:sldId id="954" r:id="rId56"/>
    <p:sldId id="955" r:id="rId57"/>
    <p:sldId id="956" r:id="rId58"/>
    <p:sldId id="957" r:id="rId59"/>
    <p:sldId id="958" r:id="rId60"/>
    <p:sldId id="959" r:id="rId61"/>
    <p:sldId id="960" r:id="rId62"/>
    <p:sldId id="961" r:id="rId63"/>
    <p:sldId id="962" r:id="rId64"/>
    <p:sldId id="989" r:id="rId65"/>
    <p:sldId id="990" r:id="rId66"/>
    <p:sldId id="963" r:id="rId67"/>
    <p:sldId id="964" r:id="rId68"/>
    <p:sldId id="965" r:id="rId69"/>
    <p:sldId id="966" r:id="rId70"/>
    <p:sldId id="905" r:id="rId71"/>
    <p:sldId id="906" r:id="rId72"/>
    <p:sldId id="907" r:id="rId73"/>
    <p:sldId id="908" r:id="rId74"/>
    <p:sldId id="909" r:id="rId75"/>
    <p:sldId id="910" r:id="rId76"/>
    <p:sldId id="911" r:id="rId77"/>
    <p:sldId id="912" r:id="rId78"/>
    <p:sldId id="900" r:id="rId79"/>
    <p:sldId id="973" r:id="rId80"/>
    <p:sldId id="974" r:id="rId81"/>
    <p:sldId id="975" r:id="rId82"/>
    <p:sldId id="976" r:id="rId83"/>
    <p:sldId id="979" r:id="rId84"/>
    <p:sldId id="977" r:id="rId85"/>
    <p:sldId id="978" r:id="rId86"/>
    <p:sldId id="980" r:id="rId87"/>
    <p:sldId id="982" r:id="rId88"/>
    <p:sldId id="981" r:id="rId89"/>
  </p:sldIdLst>
  <p:sldSz cx="9144000" cy="6858000" type="screen4x3"/>
  <p:notesSz cx="6797675" cy="99266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265">
          <p15:clr>
            <a:srgbClr val="A4A3A4"/>
          </p15:clr>
        </p15:guide>
        <p15:guide id="2" pos="2784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6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4B7DA0"/>
    <a:srgbClr val="FFC8C8"/>
    <a:srgbClr val="FFFF00"/>
    <a:srgbClr val="996600"/>
    <a:srgbClr val="FF6600"/>
    <a:srgbClr val="0000FF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3979" autoAdjust="0"/>
  </p:normalViewPr>
  <p:slideViewPr>
    <p:cSldViewPr snapToObjects="1">
      <p:cViewPr varScale="1">
        <p:scale>
          <a:sx n="93" d="100"/>
          <a:sy n="93" d="100"/>
        </p:scale>
        <p:origin x="762" y="57"/>
      </p:cViewPr>
      <p:guideLst>
        <p:guide orient="horz" pos="2265"/>
        <p:guide pos="2784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25" d="100"/>
        <a:sy n="125" d="100"/>
      </p:scale>
      <p:origin x="0" y="-34052"/>
    </p:cViewPr>
  </p:sorterViewPr>
  <p:notesViewPr>
    <p:cSldViewPr snapToObjects="1">
      <p:cViewPr>
        <p:scale>
          <a:sx n="100" d="100"/>
          <a:sy n="100" d="100"/>
        </p:scale>
        <p:origin x="3568" y="-504"/>
      </p:cViewPr>
      <p:guideLst>
        <p:guide orient="horz" pos="3126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90" Type="http://schemas.openxmlformats.org/officeDocument/2006/relationships/notesMaster" Target="notesMasters/notesMaster1.xml"/><Relationship Id="rId95" Type="http://schemas.openxmlformats.org/officeDocument/2006/relationships/tableStyles" Target="tableStyles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handoutMaster" Target="handoutMasters/handoutMaster1.xml"/><Relationship Id="rId9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presProps" Target="presProps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Holley" userId="45123e1e-ac21-4ee3-b53e-8d97b4b34e1e" providerId="ADAL" clId="{CC78EB01-4883-42E1-A307-7710D941501C}"/>
    <pc:docChg chg="modSld">
      <pc:chgData name="David Holley" userId="45123e1e-ac21-4ee3-b53e-8d97b4b34e1e" providerId="ADAL" clId="{CC78EB01-4883-42E1-A307-7710D941501C}" dt="2023-10-04T09:16:38.678" v="3" actId="1036"/>
      <pc:docMkLst>
        <pc:docMk/>
      </pc:docMkLst>
      <pc:sldChg chg="modSp mod">
        <pc:chgData name="David Holley" userId="45123e1e-ac21-4ee3-b53e-8d97b4b34e1e" providerId="ADAL" clId="{CC78EB01-4883-42E1-A307-7710D941501C}" dt="2023-10-04T09:16:38.678" v="3" actId="1036"/>
        <pc:sldMkLst>
          <pc:docMk/>
          <pc:sldMk cId="124453712" sldId="988"/>
        </pc:sldMkLst>
        <pc:picChg chg="mod">
          <ac:chgData name="David Holley" userId="45123e1e-ac21-4ee3-b53e-8d97b4b34e1e" providerId="ADAL" clId="{CC78EB01-4883-42E1-A307-7710D941501C}" dt="2023-10-04T09:16:38.678" v="3" actId="1036"/>
          <ac:picMkLst>
            <pc:docMk/>
            <pc:sldMk cId="124453712" sldId="988"/>
            <ac:picMk id="4" creationId="{00000000-0000-0000-0000-000000000000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883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8883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895600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8883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48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8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8883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94488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3AAFB295-45AB-45FA-8A1A-C1151A09149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894" tIns="46447" rIns="92894" bIns="46447" numCol="1" anchor="t" anchorCtr="0" compatLnSpc="1">
            <a:prstTxWarp prst="textNoShape">
              <a:avLst/>
            </a:prstTxWarp>
          </a:bodyPr>
          <a:lstStyle>
            <a:lvl1pPr algn="l" defTabSz="928688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1275" y="0"/>
            <a:ext cx="294640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894" tIns="46447" rIns="92894" bIns="46447" numCol="1" anchor="t" anchorCtr="0" compatLnSpc="1">
            <a:prstTxWarp prst="textNoShape">
              <a:avLst/>
            </a:prstTxWarp>
          </a:bodyPr>
          <a:lstStyle>
            <a:lvl1pPr algn="r" defTabSz="928688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4113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717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463" y="4714875"/>
            <a:ext cx="4984750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894" tIns="46447" rIns="92894" bIns="4644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94640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894" tIns="46447" rIns="92894" bIns="46447" numCol="1" anchor="b" anchorCtr="0" compatLnSpc="1">
            <a:prstTxWarp prst="textNoShape">
              <a:avLst/>
            </a:prstTxWarp>
          </a:bodyPr>
          <a:lstStyle>
            <a:lvl1pPr algn="l" defTabSz="928688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17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275" y="9429750"/>
            <a:ext cx="294640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894" tIns="46447" rIns="92894" bIns="46447" numCol="1" anchor="b" anchorCtr="0" compatLnSpc="1">
            <a:prstTxWarp prst="textNoShape">
              <a:avLst/>
            </a:prstTxWarp>
          </a:bodyPr>
          <a:lstStyle>
            <a:lvl1pPr algn="r" defTabSz="928688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95DB7A9A-892E-455B-B423-865C3E1506F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fld id="{22B981A4-7BF8-4FAC-83F7-69288657A7F2}" type="slidenum">
              <a:rPr lang="en-GB" altLang="en-US" smtClean="0">
                <a:solidFill>
                  <a:schemeClr val="tx1"/>
                </a:solidFill>
              </a:rPr>
              <a:pPr/>
              <a:t>1</a:t>
            </a:fld>
            <a:endParaRPr lang="en-GB" altLang="en-US">
              <a:solidFill>
                <a:schemeClr val="tx1"/>
              </a:solidFill>
            </a:endParaRPr>
          </a:p>
        </p:txBody>
      </p:sp>
      <p:sp>
        <p:nvSpPr>
          <p:cNvPr id="61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 altLang="en-US"/>
              <a:t>This is the slide pack from the lecture on propellant and CCC manufacture for the Bae Ammunition course 22-25 November 2004. The pack contains all of the slides used and a number of others which were not used (hidden) but which provide expansion and further details of the processes. The hidden slides may be viewed in the edit window (not slideshow!).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Any questions relating to this lecture or any other aspect of the course, please contact me on the following numbers.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Mobile 07710843580</a:t>
            </a:r>
          </a:p>
          <a:p>
            <a:pPr eaLnBrk="1" hangingPunct="1"/>
            <a:r>
              <a:rPr lang="en-GB" altLang="en-US"/>
              <a:t>Bishopton Office 01505 832107</a:t>
            </a:r>
          </a:p>
          <a:p>
            <a:pPr eaLnBrk="1" hangingPunct="1"/>
            <a:r>
              <a:rPr lang="en-GB" altLang="en-US"/>
              <a:t>Email ian.martin@baesystems.com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F0883D-1C01-4B6D-8320-FABCBA7C6A07}" type="slidenum">
              <a:rPr lang="en-GB" altLang="en-US"/>
              <a:pPr/>
              <a:t>17</a:t>
            </a:fld>
            <a:endParaRPr lang="en-GB" altLang="en-US"/>
          </a:p>
        </p:txBody>
      </p:sp>
      <p:sp>
        <p:nvSpPr>
          <p:cNvPr id="14540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540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667656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Line 4"/>
          <p:cNvSpPr>
            <a:spLocks noChangeShapeType="1"/>
          </p:cNvSpPr>
          <p:nvPr/>
        </p:nvSpPr>
        <p:spPr bwMode="auto">
          <a:xfrm>
            <a:off x="0" y="6583363"/>
            <a:ext cx="9144000" cy="0"/>
          </a:xfrm>
          <a:prstGeom prst="line">
            <a:avLst/>
          </a:prstGeom>
          <a:noFill/>
          <a:ln w="25400">
            <a:solidFill>
              <a:srgbClr val="FFFF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" name="Line 5"/>
          <p:cNvSpPr>
            <a:spLocks noChangeShapeType="1"/>
          </p:cNvSpPr>
          <p:nvPr/>
        </p:nvSpPr>
        <p:spPr bwMode="auto">
          <a:xfrm>
            <a:off x="0" y="706438"/>
            <a:ext cx="9144000" cy="0"/>
          </a:xfrm>
          <a:prstGeom prst="line">
            <a:avLst/>
          </a:prstGeom>
          <a:noFill/>
          <a:ln w="25400">
            <a:solidFill>
              <a:srgbClr val="FFFF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65319" name="Rectangle 7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2130425"/>
            <a:ext cx="7772400" cy="1470025"/>
          </a:xfrm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40" tIns="45720" rIns="91440" bIns="45720"/>
          <a:lstStyle>
            <a:lvl1pPr algn="r">
              <a:defRPr sz="3600"/>
            </a:lvl1pPr>
          </a:lstStyle>
          <a:p>
            <a:pPr lvl="0"/>
            <a:r>
              <a:rPr lang="en-GB" altLang="en-US" noProof="0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482311559"/>
      </p:ext>
    </p:extLst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603356"/>
      </p:ext>
    </p:extLst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98882069"/>
      </p:ext>
    </p:extLst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239838"/>
            <a:ext cx="3810000" cy="43751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39838"/>
            <a:ext cx="3810000" cy="43751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611626"/>
      </p:ext>
    </p:extLst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967893"/>
      </p:ext>
    </p:extLst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143609"/>
      </p:ext>
    </p:extLst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12470639"/>
      </p:ext>
    </p:extLst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63971591"/>
      </p:ext>
    </p:extLst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52039224"/>
      </p:ext>
    </p:extLst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123161"/>
      </p:ext>
    </p:extLst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40488" y="93663"/>
            <a:ext cx="2017712" cy="55213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7350" y="93663"/>
            <a:ext cx="5900738" cy="55213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207383"/>
      </p:ext>
    </p:extLst>
  </p:cSld>
  <p:clrMapOvr>
    <a:masterClrMapping/>
  </p:clrMapOvr>
  <p:transition>
    <p:wipe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184150" y="238125"/>
            <a:ext cx="8542338" cy="57070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93039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4150" y="238125"/>
            <a:ext cx="8240713" cy="3635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55600" y="1676400"/>
            <a:ext cx="4108450" cy="42687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16450" y="1676400"/>
            <a:ext cx="4110038" cy="42687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99569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4150" y="238125"/>
            <a:ext cx="8240713" cy="3635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355600" y="1676400"/>
            <a:ext cx="8370888" cy="426878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610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ltGray">
      <p:bgPr>
        <a:gradFill rotWithShape="1">
          <a:gsLst>
            <a:gs pos="0">
              <a:srgbClr val="597589"/>
            </a:gs>
            <a:gs pos="55000">
              <a:srgbClr val="597589"/>
            </a:gs>
            <a:gs pos="100000">
              <a:srgbClr val="426277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387350" y="93663"/>
            <a:ext cx="6435725" cy="522287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7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239838"/>
            <a:ext cx="7772400" cy="4375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4" r:id="rId1"/>
    <p:sldLayoutId id="2147483744" r:id="rId2"/>
    <p:sldLayoutId id="2147483745" r:id="rId3"/>
    <p:sldLayoutId id="2147483746" r:id="rId4"/>
    <p:sldLayoutId id="2147483747" r:id="rId5"/>
    <p:sldLayoutId id="2147483748" r:id="rId6"/>
    <p:sldLayoutId id="2147483749" r:id="rId7"/>
    <p:sldLayoutId id="2147483750" r:id="rId8"/>
    <p:sldLayoutId id="2147483751" r:id="rId9"/>
    <p:sldLayoutId id="2147483752" r:id="rId10"/>
    <p:sldLayoutId id="2147483753" r:id="rId11"/>
    <p:sldLayoutId id="2147483755" r:id="rId12"/>
    <p:sldLayoutId id="2147483756" r:id="rId13"/>
    <p:sldLayoutId id="2147483757" r:id="rId14"/>
  </p:sldLayoutIdLst>
  <p:transition>
    <p:wipe dir="r"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9pPr>
    </p:titleStyle>
    <p:bodyStyle>
      <a:lvl1pPr marL="388938" indent="-388938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anose="05000000000000000000" pitchFamily="2" charset="2"/>
        <a:buChar char="n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947738" indent="-368300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anose="05000000000000000000" pitchFamily="2" charset="2"/>
        <a:buChar char="l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519238" indent="-373063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anose="05000000000000000000" pitchFamily="2" charset="2"/>
        <a:buChar char="n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2095500" indent="-385763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anose="05000000000000000000" pitchFamily="2" charset="2"/>
        <a:buChar char="l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674938" indent="-388938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anose="05000000000000000000" pitchFamily="2" charset="2"/>
        <a:buChar char="l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file:///C:\Users\d.holley\Documents\Swansea\Info%20and%20Presentation%20Material\2020%20Ome%20and%20Chemistry\OME\314_LIQUID_FUEL_FIRE_MISSIL.MPG" TargetMode="External"/><Relationship Id="rId1" Type="http://schemas.microsoft.com/office/2007/relationships/media" Target="file:///C:\Users\d.holley\Documents\Swansea\Info%20and%20Presentation%20Material\2020%20Ome%20and%20Chemistry\OME\314_LIQUID_FUEL_FIRE_MISSIL.MPG" TargetMode="External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file:///C:\Users\d.holley\Documents\Swansea\Info%20and%20Presentation%20Material\2020%20Ome%20and%20Chemistry\OME\314_LIQUID_FUEL_FIRE_FTB_DE.MPG" TargetMode="External"/><Relationship Id="rId1" Type="http://schemas.microsoft.com/office/2007/relationships/media" Target="file:///C:\Users\d.holley\Documents\Swansea\Info%20and%20Presentation%20Material\2020%20Ome%20and%20Chemistry\OME\314_LIQUID_FUEL_FIRE_FTB_DE.MPG" TargetMode="Externa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file:///C:\Users\d.holley\Documents\Swansea\Info%20and%20Presentation%20Material\2020%20Ome%20and%20Chemistry\OME\314_LFF_REQUALIFICATION_MIS.MPG" TargetMode="External"/><Relationship Id="rId1" Type="http://schemas.microsoft.com/office/2007/relationships/media" Target="file:///C:\Users\d.holley\Documents\Swansea\Info%20and%20Presentation%20Material\2020%20Ome%20and%20Chemistry\OME\314_LFF_REQUALIFICATION_MIS.MPG" TargetMode="External"/><Relationship Id="rId4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tmp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tmp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3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tmp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tmp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7" Type="http://schemas.openxmlformats.org/officeDocument/2006/relationships/image" Target="../media/image31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tmp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AVI"/><Relationship Id="rId1" Type="http://schemas.microsoft.com/office/2007/relationships/media" Target="../media/media1.AVI"/><Relationship Id="rId5" Type="http://schemas.openxmlformats.org/officeDocument/2006/relationships/image" Target="../media/image35.png"/><Relationship Id="rId4" Type="http://schemas.openxmlformats.org/officeDocument/2006/relationships/image" Target="../media/image34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tmp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tmp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tmp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jpeg"/><Relationship Id="rId3" Type="http://schemas.openxmlformats.org/officeDocument/2006/relationships/oleObject" Target="../embeddings/oleObject1.bin"/><Relationship Id="rId7" Type="http://schemas.openxmlformats.org/officeDocument/2006/relationships/image" Target="../media/image46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5.jpeg"/><Relationship Id="rId5" Type="http://schemas.openxmlformats.org/officeDocument/2006/relationships/image" Target="../media/image44.jpeg"/><Relationship Id="rId4" Type="http://schemas.openxmlformats.org/officeDocument/2006/relationships/image" Target="../media/image43.emf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w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9.jpeg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6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6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6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6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6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oleObject" Target="../embeddings/oleObject3.bin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7.jpe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emf"/><Relationship Id="rId2" Type="http://schemas.openxmlformats.org/officeDocument/2006/relationships/oleObject" Target="../embeddings/oleObject4.bin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6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2.jpeg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5.emf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emf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6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0.jpeg"/><Relationship Id="rId4" Type="http://schemas.openxmlformats.org/officeDocument/2006/relationships/image" Target="../media/image69.jpe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tmp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tmp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tmp"/><Relationship Id="rId2" Type="http://schemas.openxmlformats.org/officeDocument/2006/relationships/image" Target="../media/image75.tmp"/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tmp"/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tmp"/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tmp"/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tmp"/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tmp"/><Relationship Id="rId2" Type="http://schemas.openxmlformats.org/officeDocument/2006/relationships/image" Target="../media/image81.tmp"/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tmp"/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tmp"/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247650" y="2060575"/>
            <a:ext cx="8572500" cy="1143000"/>
          </a:xfrm>
        </p:spPr>
        <p:txBody>
          <a:bodyPr/>
          <a:lstStyle/>
          <a:p>
            <a:pPr algn="l" eaLnBrk="1" hangingPunct="1"/>
            <a:r>
              <a:rPr lang="en-US" altLang="en-US" dirty="0"/>
              <a:t>Ordnance, Munitions and Explosives</a:t>
            </a:r>
            <a:br>
              <a:rPr lang="en-US" altLang="en-US" dirty="0"/>
            </a:br>
            <a:r>
              <a:rPr lang="en-US" altLang="en-US" dirty="0"/>
              <a:t>Principles of OME</a:t>
            </a:r>
            <a:br>
              <a:rPr lang="en-US" altLang="en-US" dirty="0"/>
            </a:br>
            <a:r>
              <a:rPr lang="en-US" altLang="en-US" dirty="0"/>
              <a:t>Level 5</a:t>
            </a:r>
            <a:br>
              <a:rPr lang="en-US" altLang="en-US" dirty="0"/>
            </a:br>
            <a:r>
              <a:rPr lang="en-US" altLang="en-US" dirty="0"/>
              <a:t>ACDA5010</a:t>
            </a:r>
            <a:br>
              <a:rPr lang="en-US" altLang="en-US" dirty="0"/>
            </a:br>
            <a:br>
              <a:rPr lang="en-US" altLang="en-US" dirty="0"/>
            </a:br>
            <a:r>
              <a:rPr lang="en-US" altLang="en-US" dirty="0"/>
              <a:t>Explosives Testing OME</a:t>
            </a:r>
          </a:p>
        </p:txBody>
      </p:sp>
    </p:spTree>
  </p:cSld>
  <p:clrMapOvr>
    <a:masterClrMapping/>
  </p:clrMapOvr>
  <p:transition>
    <p:wipe dir="r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9746" name="Rectangle 2"/>
          <p:cNvSpPr>
            <a:spLocks noGrp="1" noChangeArrowheads="1"/>
          </p:cNvSpPr>
          <p:nvPr>
            <p:ph type="title"/>
          </p:nvPr>
        </p:nvSpPr>
        <p:spPr>
          <a:xfrm>
            <a:off x="184150" y="228600"/>
            <a:ext cx="8240713" cy="363538"/>
          </a:xfrm>
        </p:spPr>
        <p:txBody>
          <a:bodyPr/>
          <a:lstStyle/>
          <a:p>
            <a:r>
              <a:rPr lang="en-GB" altLang="en-US" sz="2800" dirty="0"/>
              <a:t>Why Conduct Explosives Tests? </a:t>
            </a:r>
          </a:p>
        </p:txBody>
      </p:sp>
      <p:sp>
        <p:nvSpPr>
          <p:cNvPr id="1439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8600" y="692150"/>
            <a:ext cx="8370888" cy="5886450"/>
          </a:xfrm>
        </p:spPr>
        <p:txBody>
          <a:bodyPr/>
          <a:lstStyle/>
          <a:p>
            <a:pPr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endParaRPr lang="en-GB" altLang="en-US" sz="1200" b="1" dirty="0"/>
          </a:p>
          <a:p>
            <a:pPr lvl="1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endParaRPr lang="en-GB" altLang="en-US" sz="1200" b="1" dirty="0"/>
          </a:p>
          <a:p>
            <a:pPr lvl="1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600" b="1" dirty="0"/>
              <a:t>To augment the ammunition design and evaluation process</a:t>
            </a:r>
          </a:p>
          <a:p>
            <a:pPr lvl="2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600" b="1" dirty="0"/>
              <a:t>Provide relevant performance parameters</a:t>
            </a:r>
          </a:p>
          <a:p>
            <a:pPr lvl="2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600" b="1" dirty="0"/>
              <a:t>Build confidence in safety features</a:t>
            </a:r>
          </a:p>
          <a:p>
            <a:pPr lvl="2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600" b="1" dirty="0"/>
              <a:t>Reduce risk</a:t>
            </a:r>
            <a:br>
              <a:rPr lang="en-GB" altLang="en-US" sz="1600" b="1" dirty="0"/>
            </a:br>
            <a:endParaRPr lang="en-GB" altLang="en-US" sz="1600" b="1" dirty="0"/>
          </a:p>
          <a:p>
            <a:pPr lvl="1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600" b="1" dirty="0"/>
              <a:t>Down selection of explosive candidates for specific roles and applications</a:t>
            </a:r>
            <a:br>
              <a:rPr lang="en-GB" altLang="en-US" sz="1600" b="1" dirty="0"/>
            </a:br>
            <a:endParaRPr lang="en-GB" altLang="en-US" sz="1600" b="1" dirty="0"/>
          </a:p>
          <a:p>
            <a:pPr lvl="1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600" b="1" dirty="0"/>
              <a:t>To determine suitability of  explosive candidate for IM applications (AOP 39)</a:t>
            </a:r>
          </a:p>
          <a:p>
            <a:pPr lvl="2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600" b="1" dirty="0"/>
              <a:t>Shock to detonation threshold </a:t>
            </a:r>
          </a:p>
          <a:p>
            <a:pPr lvl="2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600" b="1" dirty="0"/>
              <a:t>Propensity for deflagration to detonation transition (DDT)</a:t>
            </a:r>
          </a:p>
          <a:p>
            <a:pPr lvl="2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600" b="1" dirty="0"/>
              <a:t>Whole body of evidence approach</a:t>
            </a:r>
          </a:p>
          <a:p>
            <a:pPr lvl="1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endParaRPr lang="en-GB" altLang="en-US" sz="1600" b="1" dirty="0"/>
          </a:p>
          <a:p>
            <a:pPr lvl="1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600" b="1" dirty="0"/>
              <a:t>To provide evidence for Basis of Safety</a:t>
            </a:r>
          </a:p>
          <a:p>
            <a:pPr lvl="2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600" b="1" dirty="0"/>
              <a:t>Ammunition trials risk assessments </a:t>
            </a:r>
          </a:p>
          <a:p>
            <a:pPr lvl="2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600" b="1" dirty="0"/>
              <a:t>Processing facilities, </a:t>
            </a:r>
            <a:r>
              <a:rPr lang="en-GB" altLang="en-US" sz="1600" b="1" dirty="0" err="1"/>
              <a:t>Eg</a:t>
            </a:r>
            <a:r>
              <a:rPr lang="en-GB" altLang="en-US" sz="1600" b="1" dirty="0"/>
              <a:t> HVFF</a:t>
            </a:r>
            <a:br>
              <a:rPr lang="en-GB" altLang="en-US" sz="1600" b="1" dirty="0"/>
            </a:br>
            <a:endParaRPr lang="en-GB" altLang="en-US" sz="1600" b="1" dirty="0"/>
          </a:p>
          <a:p>
            <a:pPr lvl="1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600" b="1" dirty="0"/>
              <a:t>To provide input data for modelling </a:t>
            </a:r>
          </a:p>
          <a:p>
            <a:pPr lvl="2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600" b="1" dirty="0"/>
              <a:t>Ammunition design - fragmentation, lethality, failure modes</a:t>
            </a:r>
          </a:p>
          <a:p>
            <a:pPr lvl="2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600" b="1" dirty="0"/>
              <a:t>Building QDs - blast </a:t>
            </a:r>
          </a:p>
          <a:p>
            <a:pPr lvl="1">
              <a:lnSpc>
                <a:spcPct val="90000"/>
              </a:lnSpc>
            </a:pPr>
            <a:endParaRPr lang="en-GB" altLang="en-US" sz="1600" dirty="0"/>
          </a:p>
        </p:txBody>
      </p:sp>
    </p:spTree>
    <p:extLst>
      <p:ext uri="{BB962C8B-B14F-4D97-AF65-F5344CB8AC3E}">
        <p14:creationId xmlns:p14="http://schemas.microsoft.com/office/powerpoint/2010/main" val="2477043770"/>
      </p:ext>
    </p:extLst>
  </p:cSld>
  <p:clrMapOvr>
    <a:masterClrMapping/>
  </p:clrMapOvr>
  <p:transition>
    <p:wipe dir="r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34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dirty="0"/>
              <a:t>Why Conduct Explosives Tests? </a:t>
            </a:r>
          </a:p>
        </p:txBody>
      </p:sp>
      <p:sp>
        <p:nvSpPr>
          <p:cNvPr id="15134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-108520" y="104929"/>
            <a:ext cx="8370888" cy="5653088"/>
          </a:xfrm>
        </p:spPr>
        <p:txBody>
          <a:bodyPr/>
          <a:lstStyle/>
          <a:p>
            <a:pPr>
              <a:buClr>
                <a:srgbClr val="FF3300"/>
              </a:buClr>
              <a:buFont typeface="Wingdings" panose="05000000000000000000" pitchFamily="2" charset="2"/>
              <a:buNone/>
            </a:pPr>
            <a:endParaRPr lang="en-GB" altLang="en-US" sz="3200" b="1" dirty="0"/>
          </a:p>
          <a:p>
            <a:pPr lvl="1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 dirty="0"/>
              <a:t>To support material qualification to STANAG 4170</a:t>
            </a:r>
            <a:br>
              <a:rPr lang="en-GB" altLang="en-US" sz="1800" b="1" dirty="0"/>
            </a:br>
            <a:endParaRPr lang="en-GB" altLang="en-US" sz="1800" b="1" dirty="0"/>
          </a:p>
          <a:p>
            <a:pPr lvl="2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 dirty="0"/>
              <a:t>Comprehensive body of material characterisation data</a:t>
            </a:r>
          </a:p>
          <a:p>
            <a:pPr lvl="2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 dirty="0"/>
              <a:t>Reduces risk in AUR trials</a:t>
            </a:r>
          </a:p>
          <a:p>
            <a:pPr lvl="2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 dirty="0"/>
              <a:t>Pre-requisite to  system/sub-system type qualification</a:t>
            </a:r>
            <a:br>
              <a:rPr lang="en-GB" altLang="en-US" sz="1800" b="1" dirty="0"/>
            </a:br>
            <a:endParaRPr lang="en-GB" altLang="en-US" sz="1800" b="1" dirty="0"/>
          </a:p>
          <a:p>
            <a:pPr lvl="1">
              <a:buClr>
                <a:srgbClr val="FF3300"/>
              </a:buClr>
              <a:buFont typeface="Wingdings" panose="05000000000000000000" pitchFamily="2" charset="2"/>
              <a:buNone/>
            </a:pPr>
            <a:endParaRPr lang="en-GB" altLang="en-US" sz="1800" b="1" dirty="0"/>
          </a:p>
          <a:p>
            <a:pPr lvl="1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 dirty="0"/>
              <a:t>To provide evidence for UN classification  of materials and supporting evidence for article classification</a:t>
            </a:r>
            <a:br>
              <a:rPr lang="en-GB" altLang="en-US" sz="1800" b="1" dirty="0"/>
            </a:br>
            <a:endParaRPr lang="en-GB" altLang="en-US" sz="1800" b="1" dirty="0"/>
          </a:p>
          <a:p>
            <a:pPr lvl="2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 dirty="0"/>
              <a:t>E.g. PBX manufacturing / curing facility – What is the hazard?</a:t>
            </a:r>
          </a:p>
          <a:p>
            <a:pPr lvl="2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 dirty="0"/>
              <a:t>In-service logistics and storage</a:t>
            </a:r>
            <a:br>
              <a:rPr lang="en-GB" altLang="en-US" sz="1800" b="1" dirty="0"/>
            </a:br>
            <a:br>
              <a:rPr lang="en-GB" altLang="en-US" sz="1800" b="1" dirty="0"/>
            </a:br>
            <a:endParaRPr lang="en-GB" altLang="en-US" sz="1800" b="1" dirty="0"/>
          </a:p>
          <a:p>
            <a:pPr lvl="1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 dirty="0"/>
              <a:t>To characterise and increase general understanding of properties of energetic materials</a:t>
            </a:r>
            <a:br>
              <a:rPr lang="en-GB" altLang="en-US" sz="1800" b="1" dirty="0"/>
            </a:br>
            <a:endParaRPr lang="en-GB" altLang="en-US" sz="1800" b="1" dirty="0"/>
          </a:p>
          <a:p>
            <a:pPr lvl="2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 dirty="0" err="1"/>
              <a:t>Eg</a:t>
            </a:r>
            <a:r>
              <a:rPr lang="en-GB" altLang="en-US" sz="1800" b="1" dirty="0"/>
              <a:t> As part of R&amp;D programme to increase performance or reduce hazard</a:t>
            </a:r>
          </a:p>
        </p:txBody>
      </p:sp>
    </p:spTree>
    <p:extLst>
      <p:ext uri="{BB962C8B-B14F-4D97-AF65-F5344CB8AC3E}">
        <p14:creationId xmlns:p14="http://schemas.microsoft.com/office/powerpoint/2010/main" val="931013189"/>
      </p:ext>
    </p:extLst>
  </p:cSld>
  <p:clrMapOvr>
    <a:masterClrMapping/>
  </p:clrMapOvr>
  <p:transition>
    <p:wipe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4498" name="Rectangle 2"/>
          <p:cNvSpPr>
            <a:spLocks noGrp="1" noChangeArrowheads="1"/>
          </p:cNvSpPr>
          <p:nvPr>
            <p:ph type="title"/>
          </p:nvPr>
        </p:nvSpPr>
        <p:spPr>
          <a:xfrm>
            <a:off x="184150" y="238125"/>
            <a:ext cx="8240713" cy="452438"/>
          </a:xfrm>
        </p:spPr>
        <p:txBody>
          <a:bodyPr/>
          <a:lstStyle/>
          <a:p>
            <a:r>
              <a:rPr lang="en-GB" altLang="en-US" sz="2800" dirty="0"/>
              <a:t>Failure Modes </a:t>
            </a:r>
          </a:p>
        </p:txBody>
      </p:sp>
      <p:sp>
        <p:nvSpPr>
          <p:cNvPr id="15144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1300" y="1041400"/>
            <a:ext cx="4827588" cy="3265488"/>
          </a:xfrm>
        </p:spPr>
        <p:txBody>
          <a:bodyPr/>
          <a:lstStyle/>
          <a:p>
            <a:pPr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2000"/>
              <a:t>Explosives can contribute to ammunition system failure modes, as</a:t>
            </a:r>
          </a:p>
          <a:p>
            <a:pPr lvl="1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2000"/>
              <a:t>Main charge filling</a:t>
            </a:r>
          </a:p>
          <a:p>
            <a:pPr lvl="1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2000"/>
              <a:t>Booster</a:t>
            </a:r>
          </a:p>
          <a:p>
            <a:pPr lvl="1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2000"/>
              <a:t>Component in fuze or initiation train</a:t>
            </a:r>
          </a:p>
          <a:p>
            <a:pPr lvl="1">
              <a:buClr>
                <a:srgbClr val="FF0000"/>
              </a:buClr>
              <a:buFont typeface="Wingdings" panose="05000000000000000000" pitchFamily="2" charset="2"/>
              <a:buChar char="Ø"/>
            </a:pPr>
            <a:endParaRPr lang="en-GB" altLang="en-US" sz="2000"/>
          </a:p>
          <a:p>
            <a:pPr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2000"/>
              <a:t>The choice of explosive and its properties will influence</a:t>
            </a:r>
          </a:p>
          <a:p>
            <a:pPr lvl="1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2000"/>
              <a:t> Failure mode(s)</a:t>
            </a:r>
          </a:p>
          <a:p>
            <a:pPr lvl="1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2000"/>
              <a:t> Likelihood of it occurring</a:t>
            </a:r>
          </a:p>
          <a:p>
            <a:pPr lvl="1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2000"/>
              <a:t> Severity of its consequences</a:t>
            </a:r>
            <a:br>
              <a:rPr lang="en-GB" altLang="en-US" sz="2000"/>
            </a:br>
            <a:endParaRPr lang="en-GB" altLang="en-US" sz="2000"/>
          </a:p>
          <a:p>
            <a:pPr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2000"/>
              <a:t>Charge quality and durability also important</a:t>
            </a:r>
          </a:p>
          <a:p>
            <a:pPr lvl="2">
              <a:buClr>
                <a:srgbClr val="FF0000"/>
              </a:buClr>
              <a:buFont typeface="Wingdings" panose="05000000000000000000" pitchFamily="2" charset="2"/>
              <a:buChar char="Ø"/>
            </a:pPr>
            <a:endParaRPr lang="en-GB" altLang="en-US" sz="2000"/>
          </a:p>
        </p:txBody>
      </p:sp>
      <p:pic>
        <p:nvPicPr>
          <p:cNvPr id="1514503" name="Picture 4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3838" y="4654550"/>
            <a:ext cx="1931987" cy="179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14504" name="Picture 5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5263" y="3249613"/>
            <a:ext cx="1946275" cy="1331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59529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1588" y="914400"/>
            <a:ext cx="850900" cy="2262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59528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5100" y="923925"/>
            <a:ext cx="1020763" cy="2230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9344370"/>
      </p:ext>
    </p:extLst>
  </p:cSld>
  <p:clrMapOvr>
    <a:masterClrMapping/>
  </p:clrMapOvr>
  <p:transition>
    <p:wipe dir="r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6786" name="Rectangle 2"/>
          <p:cNvSpPr>
            <a:spLocks noGrp="1" noChangeArrowheads="1"/>
          </p:cNvSpPr>
          <p:nvPr>
            <p:ph type="title"/>
          </p:nvPr>
        </p:nvSpPr>
        <p:spPr>
          <a:xfrm>
            <a:off x="184150" y="238125"/>
            <a:ext cx="4819898" cy="363538"/>
          </a:xfrm>
        </p:spPr>
        <p:txBody>
          <a:bodyPr/>
          <a:lstStyle/>
          <a:p>
            <a:r>
              <a:rPr lang="en-GB" altLang="en-US" sz="2800" dirty="0"/>
              <a:t>Failure  Effects</a:t>
            </a:r>
          </a:p>
        </p:txBody>
      </p:sp>
      <p:sp>
        <p:nvSpPr>
          <p:cNvPr id="15267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55600" y="1143000"/>
            <a:ext cx="5322888" cy="5170488"/>
          </a:xfrm>
        </p:spPr>
        <p:txBody>
          <a:bodyPr/>
          <a:lstStyle/>
          <a:p>
            <a:pPr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2000" dirty="0"/>
              <a:t>Failure of projectile filling can potentially occur during all stages of MTDS:</a:t>
            </a:r>
            <a:br>
              <a:rPr lang="en-GB" altLang="en-US" sz="2000" dirty="0"/>
            </a:br>
            <a:endParaRPr lang="en-GB" altLang="en-US" sz="2000" dirty="0"/>
          </a:p>
          <a:p>
            <a:pPr lvl="1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2000" dirty="0"/>
              <a:t>During gun launch</a:t>
            </a:r>
          </a:p>
          <a:p>
            <a:pPr lvl="1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2000" dirty="0"/>
              <a:t>In flight</a:t>
            </a:r>
          </a:p>
          <a:p>
            <a:pPr lvl="1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2000" dirty="0"/>
              <a:t>On target</a:t>
            </a:r>
          </a:p>
          <a:p>
            <a:pPr lvl="1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2000" dirty="0"/>
              <a:t>During storage, transport and disposal</a:t>
            </a:r>
          </a:p>
          <a:p>
            <a:pPr>
              <a:buClr>
                <a:srgbClr val="FF0000"/>
              </a:buClr>
              <a:buFont typeface="Wingdings" panose="05000000000000000000" pitchFamily="2" charset="2"/>
              <a:buNone/>
            </a:pPr>
            <a:endParaRPr lang="en-GB" altLang="en-US" dirty="0"/>
          </a:p>
          <a:p>
            <a:pPr lvl="1">
              <a:buClr>
                <a:srgbClr val="FF0000"/>
              </a:buClr>
              <a:buFont typeface="Wingdings" panose="05000000000000000000" pitchFamily="2" charset="2"/>
              <a:buChar char="Ø"/>
            </a:pPr>
            <a:endParaRPr lang="en-GB" altLang="en-US" dirty="0"/>
          </a:p>
          <a:p>
            <a:endParaRPr lang="en-GB" altLang="en-US" dirty="0"/>
          </a:p>
        </p:txBody>
      </p:sp>
      <p:pic>
        <p:nvPicPr>
          <p:cNvPr id="1526788" name="Picture 4" descr="105Gu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9500" y="928688"/>
            <a:ext cx="2735263" cy="1868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26789" name="Picture 5" descr="81mm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6488" y="2860675"/>
            <a:ext cx="1246187" cy="1865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26790" name="Picture 6" descr="1000lb_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1575" y="2884488"/>
            <a:ext cx="1296988" cy="1808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49322" name="Picture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0675" y="4802188"/>
            <a:ext cx="1811338" cy="1641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45934426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9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49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9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dirty="0"/>
              <a:t>Failure </a:t>
            </a:r>
            <a:r>
              <a:rPr lang="en-GB" altLang="en-US" dirty="0"/>
              <a:t>M</a:t>
            </a:r>
            <a:r>
              <a:rPr lang="en-GB" altLang="en-US" sz="2800" dirty="0"/>
              <a:t>echanisms</a:t>
            </a:r>
          </a:p>
        </p:txBody>
      </p:sp>
      <p:sp>
        <p:nvSpPr>
          <p:cNvPr id="1549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17500" y="774700"/>
            <a:ext cx="8370888" cy="5880100"/>
          </a:xfrm>
        </p:spPr>
        <p:txBody>
          <a:bodyPr/>
          <a:lstStyle/>
          <a:p>
            <a:pPr lvl="1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1800"/>
              <a:t>During gun launch: </a:t>
            </a:r>
            <a:br>
              <a:rPr lang="en-GB" altLang="en-US" sz="1800"/>
            </a:br>
            <a:endParaRPr lang="en-GB" altLang="en-US" sz="1800"/>
          </a:p>
          <a:p>
            <a:pPr lvl="2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1800"/>
              <a:t>Structural collapse and/or ignition due to setback or centrifugal forces</a:t>
            </a:r>
          </a:p>
          <a:p>
            <a:pPr lvl="2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1800"/>
              <a:t>Hotspot formation due to</a:t>
            </a:r>
          </a:p>
          <a:p>
            <a:pPr lvl="3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1800"/>
              <a:t>Adiabatic compression of voids and base gaps</a:t>
            </a:r>
          </a:p>
          <a:p>
            <a:pPr lvl="3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1800"/>
              <a:t>Crystal shearing</a:t>
            </a:r>
          </a:p>
          <a:p>
            <a:pPr lvl="3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1800"/>
              <a:t>Rapid deformation, viscous flow </a:t>
            </a:r>
          </a:p>
          <a:p>
            <a:pPr lvl="3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1800"/>
              <a:t>Dusting as a result of cracks etc</a:t>
            </a:r>
          </a:p>
          <a:p>
            <a:pPr lvl="2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1800"/>
              <a:t>Stochastic response </a:t>
            </a:r>
          </a:p>
          <a:p>
            <a:pPr lvl="2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1800"/>
              <a:t>Ignition from friction due to relative rotation between shell body and filling</a:t>
            </a:r>
            <a:br>
              <a:rPr lang="en-GB" altLang="en-US" sz="1800"/>
            </a:br>
            <a:br>
              <a:rPr lang="en-GB" altLang="en-US" sz="1800"/>
            </a:br>
            <a:endParaRPr lang="en-GB" altLang="en-US" sz="1800"/>
          </a:p>
          <a:p>
            <a:pPr lvl="1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1800"/>
              <a:t>In flight:</a:t>
            </a:r>
            <a:br>
              <a:rPr lang="en-GB" altLang="en-US" sz="1800"/>
            </a:br>
            <a:endParaRPr lang="en-GB" altLang="en-US" sz="1800"/>
          </a:p>
          <a:p>
            <a:pPr lvl="2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1800"/>
              <a:t>Melting and migration of liquid components</a:t>
            </a:r>
          </a:p>
          <a:p>
            <a:pPr lvl="2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1800"/>
              <a:t>Ignition due to aerodynamic heating</a:t>
            </a:r>
            <a:br>
              <a:rPr lang="en-GB" altLang="en-US" sz="1800"/>
            </a:br>
            <a:endParaRPr lang="en-GB" altLang="en-US" sz="1800"/>
          </a:p>
        </p:txBody>
      </p:sp>
    </p:spTree>
    <p:extLst>
      <p:ext uri="{BB962C8B-B14F-4D97-AF65-F5344CB8AC3E}">
        <p14:creationId xmlns:p14="http://schemas.microsoft.com/office/powerpoint/2010/main" val="949491303"/>
      </p:ext>
    </p:extLst>
  </p:cSld>
  <p:clrMapOvr>
    <a:masterClrMapping/>
  </p:clrMapOvr>
  <p:transition>
    <p:wipe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0034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0488" tIns="44450" rIns="90488" bIns="44450" anchor="ctr"/>
          <a:lstStyle/>
          <a:p>
            <a:r>
              <a:rPr lang="en-GB" altLang="en-US" sz="2800" dirty="0"/>
              <a:t>Failure Mechanisms</a:t>
            </a:r>
            <a:endParaRPr lang="en-GB" altLang="en-US" sz="1800" dirty="0"/>
          </a:p>
        </p:txBody>
      </p:sp>
      <p:sp>
        <p:nvSpPr>
          <p:cNvPr id="1539075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85800" y="935038"/>
            <a:ext cx="6515100" cy="3359150"/>
          </a:xfrm>
        </p:spPr>
        <p:txBody>
          <a:bodyPr/>
          <a:lstStyle/>
          <a:p>
            <a:pPr marL="388938" indent="-388938">
              <a:lnSpc>
                <a:spcPct val="80000"/>
              </a:lnSpc>
            </a:pPr>
            <a:r>
              <a:rPr lang="en-GB" altLang="en-US" sz="1800"/>
              <a:t>Deflagration to detonation transition (DDT)</a:t>
            </a:r>
            <a:br>
              <a:rPr lang="en-GB" altLang="en-US" sz="1800"/>
            </a:br>
            <a:endParaRPr lang="en-GB" altLang="en-US" sz="1800"/>
          </a:p>
          <a:p>
            <a:pPr marL="388938" indent="-388938">
              <a:lnSpc>
                <a:spcPct val="80000"/>
              </a:lnSpc>
            </a:pPr>
            <a:r>
              <a:rPr lang="en-GB" altLang="en-US" sz="1800"/>
              <a:t>To be prevented or avoided for IM applications by</a:t>
            </a:r>
            <a:br>
              <a:rPr lang="en-GB" altLang="en-US" sz="1800"/>
            </a:br>
            <a:endParaRPr lang="en-GB" altLang="en-US" sz="1800"/>
          </a:p>
          <a:p>
            <a:pPr marL="742950" lvl="1" indent="-285750">
              <a:lnSpc>
                <a:spcPct val="80000"/>
              </a:lnSpc>
            </a:pPr>
            <a:r>
              <a:rPr lang="en-GB" altLang="en-US" sz="1800"/>
              <a:t>Formulation</a:t>
            </a:r>
          </a:p>
          <a:p>
            <a:pPr marL="1143000" lvl="2" indent="-228600">
              <a:lnSpc>
                <a:spcPct val="80000"/>
              </a:lnSpc>
            </a:pPr>
            <a:r>
              <a:rPr lang="en-GB" altLang="en-US" sz="1800"/>
              <a:t>Reduced vulnerability ingredients</a:t>
            </a:r>
          </a:p>
          <a:p>
            <a:pPr marL="1143000" lvl="2" indent="-228600">
              <a:lnSpc>
                <a:spcPct val="80000"/>
              </a:lnSpc>
            </a:pPr>
            <a:r>
              <a:rPr lang="en-GB" altLang="en-US" sz="1800"/>
              <a:t>Appropriate selection of binders</a:t>
            </a:r>
            <a:br>
              <a:rPr lang="en-GB" altLang="en-US" sz="1800"/>
            </a:br>
            <a:endParaRPr lang="en-GB" altLang="en-US" sz="1800"/>
          </a:p>
          <a:p>
            <a:pPr marL="742950" lvl="1" indent="-285750">
              <a:lnSpc>
                <a:spcPct val="80000"/>
              </a:lnSpc>
            </a:pPr>
            <a:r>
              <a:rPr lang="en-GB" altLang="en-US" sz="1800"/>
              <a:t>Explosive charge manufacture</a:t>
            </a:r>
          </a:p>
          <a:p>
            <a:pPr marL="1143000" lvl="2" indent="-228600">
              <a:lnSpc>
                <a:spcPct val="80000"/>
              </a:lnSpc>
            </a:pPr>
            <a:r>
              <a:rPr lang="en-GB" altLang="en-US" sz="1800"/>
              <a:t>Elimination of critical defects</a:t>
            </a:r>
            <a:br>
              <a:rPr lang="en-GB" altLang="en-US" sz="1800"/>
            </a:br>
            <a:endParaRPr lang="en-GB" altLang="en-US" sz="1800"/>
          </a:p>
          <a:p>
            <a:pPr marL="742950" lvl="1" indent="-285750">
              <a:lnSpc>
                <a:spcPct val="80000"/>
              </a:lnSpc>
            </a:pPr>
            <a:r>
              <a:rPr lang="en-GB" altLang="en-US" sz="1800"/>
              <a:t>Overall ammunition system design</a:t>
            </a:r>
          </a:p>
          <a:p>
            <a:pPr marL="1143000" lvl="2" indent="-228600">
              <a:lnSpc>
                <a:spcPct val="80000"/>
              </a:lnSpc>
            </a:pPr>
            <a:r>
              <a:rPr lang="en-GB" altLang="en-US" sz="1800"/>
              <a:t>Mitigation features</a:t>
            </a:r>
          </a:p>
          <a:p>
            <a:pPr marL="742950" lvl="1" indent="-285750">
              <a:lnSpc>
                <a:spcPct val="80000"/>
              </a:lnSpc>
              <a:buFontTx/>
              <a:buNone/>
            </a:pPr>
            <a:endParaRPr lang="en-GB" altLang="en-US" sz="1800"/>
          </a:p>
        </p:txBody>
      </p:sp>
      <p:pic>
        <p:nvPicPr>
          <p:cNvPr id="1539076" name="Picture 5" descr="img17-backdraf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4113" y="4592638"/>
            <a:ext cx="2020887" cy="1585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80039" name="Picture 7" descr="gpw-20050304-unitedstatesarmy-061014-a-5493s-057-cache-unexploded-ordnance-detonated-near-forward-operating-base-falcon-iraq-20061014-lar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9938" y="4608513"/>
            <a:ext cx="2428875" cy="1593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80040" name="AutoShape 8"/>
          <p:cNvSpPr>
            <a:spLocks noChangeArrowheads="1"/>
          </p:cNvSpPr>
          <p:nvPr/>
        </p:nvSpPr>
        <p:spPr bwMode="auto">
          <a:xfrm>
            <a:off x="4025900" y="5016500"/>
            <a:ext cx="1193800" cy="698500"/>
          </a:xfrm>
          <a:prstGeom prst="rightArrow">
            <a:avLst>
              <a:gd name="adj1" fmla="val 50000"/>
              <a:gd name="adj2" fmla="val 42727"/>
            </a:avLst>
          </a:prstGeom>
          <a:solidFill>
            <a:schemeClr val="accent1"/>
          </a:solidFill>
          <a:ln w="1587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 algn="l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l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l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l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000" b="0"/>
          </a:p>
        </p:txBody>
      </p:sp>
      <p:sp>
        <p:nvSpPr>
          <p:cNvPr id="1539079" name="Line 7"/>
          <p:cNvSpPr>
            <a:spLocks noChangeShapeType="1"/>
          </p:cNvSpPr>
          <p:nvPr/>
        </p:nvSpPr>
        <p:spPr bwMode="auto">
          <a:xfrm>
            <a:off x="4076700" y="4622800"/>
            <a:ext cx="850900" cy="151130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39080" name="Line 8"/>
          <p:cNvSpPr>
            <a:spLocks noChangeShapeType="1"/>
          </p:cNvSpPr>
          <p:nvPr/>
        </p:nvSpPr>
        <p:spPr bwMode="auto">
          <a:xfrm flipH="1">
            <a:off x="4038600" y="4635500"/>
            <a:ext cx="876300" cy="152400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138072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0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80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80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0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80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80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8004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78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dirty="0"/>
              <a:t>Rationale for Small Scale Testing</a:t>
            </a:r>
          </a:p>
        </p:txBody>
      </p:sp>
      <p:sp>
        <p:nvSpPr>
          <p:cNvPr id="15278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528" y="980728"/>
            <a:ext cx="8370888" cy="5156200"/>
          </a:xfrm>
        </p:spPr>
        <p:txBody>
          <a:bodyPr/>
          <a:lstStyle/>
          <a:p>
            <a:pPr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000" b="1" dirty="0"/>
              <a:t>Generic</a:t>
            </a:r>
          </a:p>
          <a:p>
            <a:pPr lvl="1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000" b="1" dirty="0"/>
              <a:t>General applicability</a:t>
            </a:r>
          </a:p>
          <a:p>
            <a:pPr lvl="1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000" b="1" dirty="0"/>
              <a:t>Largely system independent</a:t>
            </a:r>
          </a:p>
          <a:p>
            <a:pPr lvl="1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000" b="1" dirty="0"/>
              <a:t>Although can provide info relevant to design</a:t>
            </a:r>
            <a:br>
              <a:rPr lang="en-GB" altLang="en-US" sz="2000" b="1" dirty="0"/>
            </a:br>
            <a:endParaRPr lang="en-GB" altLang="en-US" sz="2000" b="1" dirty="0"/>
          </a:p>
          <a:p>
            <a:pPr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000" b="1" dirty="0"/>
              <a:t>Over tests</a:t>
            </a:r>
          </a:p>
          <a:p>
            <a:pPr lvl="2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000" b="1" dirty="0"/>
              <a:t>Severe conditions to prompt worse case response</a:t>
            </a:r>
          </a:p>
          <a:p>
            <a:pPr lvl="2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000" b="1" dirty="0"/>
              <a:t>Provide a range of responses to allow differentiation</a:t>
            </a:r>
            <a:br>
              <a:rPr lang="en-GB" altLang="en-US" sz="2000" b="1" dirty="0"/>
            </a:br>
            <a:endParaRPr lang="en-GB" altLang="en-US" sz="2000" b="1" dirty="0"/>
          </a:p>
          <a:p>
            <a:pPr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000" b="1" dirty="0"/>
              <a:t>Input and validation for modelling</a:t>
            </a:r>
          </a:p>
          <a:p>
            <a:pPr lvl="1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000" b="1" dirty="0"/>
              <a:t>Scientifically controlled conditions</a:t>
            </a:r>
          </a:p>
          <a:p>
            <a:pPr lvl="1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000" b="1" dirty="0"/>
              <a:t>More precisely defined configuration and environment</a:t>
            </a:r>
          </a:p>
          <a:p>
            <a:pPr lvl="1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000" b="1" dirty="0"/>
              <a:t>Better instrumentation and diagnostics possible </a:t>
            </a:r>
            <a:br>
              <a:rPr lang="en-GB" altLang="en-US" sz="2000" b="1" dirty="0"/>
            </a:br>
            <a:endParaRPr lang="en-GB" alt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889663576"/>
      </p:ext>
    </p:extLst>
  </p:cSld>
  <p:clrMapOvr>
    <a:masterClrMapping/>
  </p:clrMapOvr>
  <p:transition>
    <p:wipe dir="r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2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/>
              <a:t>Rationale for Small Scale Testing (2)</a:t>
            </a:r>
          </a:p>
        </p:txBody>
      </p:sp>
      <p:sp>
        <p:nvSpPr>
          <p:cNvPr id="1552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17500" y="1181100"/>
            <a:ext cx="8370888" cy="4268788"/>
          </a:xfrm>
        </p:spPr>
        <p:txBody>
          <a:bodyPr/>
          <a:lstStyle/>
          <a:p>
            <a:pPr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000" b="1"/>
              <a:t>Relative rather than absolute output</a:t>
            </a:r>
          </a:p>
          <a:p>
            <a:pPr lvl="1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000" b="1"/>
              <a:t>Provide means of comparison</a:t>
            </a:r>
            <a:br>
              <a:rPr lang="en-GB" altLang="en-US" sz="2000" b="1"/>
            </a:br>
            <a:endParaRPr lang="en-GB" altLang="en-US" sz="2000" b="1"/>
          </a:p>
          <a:p>
            <a:pPr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000" b="1"/>
              <a:t>Need sanity check</a:t>
            </a:r>
          </a:p>
          <a:p>
            <a:pPr lvl="1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000" b="1"/>
              <a:t>Is test applicable to your materials or system?</a:t>
            </a:r>
          </a:p>
          <a:p>
            <a:pPr lvl="1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000" b="1"/>
              <a:t>Eg may be appropriate for HEs but not gun propellants</a:t>
            </a:r>
            <a:br>
              <a:rPr lang="en-GB" altLang="en-US" sz="2000" b="1"/>
            </a:br>
            <a:endParaRPr lang="en-GB" altLang="en-US" sz="2000" b="1"/>
          </a:p>
          <a:p>
            <a:pPr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000" b="1"/>
              <a:t>Risk reduction</a:t>
            </a:r>
          </a:p>
          <a:p>
            <a:pPr lvl="1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000" b="1"/>
              <a:t>Prior to AUR trials</a:t>
            </a:r>
          </a:p>
          <a:p>
            <a:pPr lvl="1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000" b="1"/>
              <a:t>Example of Storm Shadow FTB</a:t>
            </a:r>
            <a:endParaRPr lang="en-GB" altLang="en-US" sz="2000"/>
          </a:p>
          <a:p>
            <a:endParaRPr lang="en-GB" altLang="en-US" sz="2000"/>
          </a:p>
        </p:txBody>
      </p:sp>
      <p:pic>
        <p:nvPicPr>
          <p:cNvPr id="1552388" name="Picture 4" descr="stormshadowhire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4213" y="3638550"/>
            <a:ext cx="3005137" cy="2770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3852801"/>
      </p:ext>
    </p:extLst>
  </p:cSld>
  <p:clrMapOvr>
    <a:masterClrMapping/>
  </p:clrMapOvr>
  <p:transition>
    <p:wipe dir="r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883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dirty="0"/>
              <a:t>AUR Case Study </a:t>
            </a:r>
          </a:p>
        </p:txBody>
      </p:sp>
      <p:sp>
        <p:nvSpPr>
          <p:cNvPr id="1528839" name="Text Box 7"/>
          <p:cNvSpPr txBox="1">
            <a:spLocks noChangeArrowheads="1"/>
          </p:cNvSpPr>
          <p:nvPr/>
        </p:nvSpPr>
        <p:spPr bwMode="auto">
          <a:xfrm>
            <a:off x="368300" y="965200"/>
            <a:ext cx="65532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1800" dirty="0"/>
              <a:t>IM Development Trials: Liquid Fuel Fire</a:t>
            </a:r>
          </a:p>
        </p:txBody>
      </p:sp>
      <p:pic>
        <p:nvPicPr>
          <p:cNvPr id="1528841" name="314_LIQUID_FUEL_FIRE_MISSIL.MPG">
            <a:hlinkClick r:id="" action="ppaction://media"/>
          </p:cNvPr>
          <p:cNvPicPr>
            <a:picLocks noChangeAspect="1" noChangeArrowheads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1447800"/>
            <a:ext cx="5962650" cy="4878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1923080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288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15288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28841"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1528841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190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dirty="0"/>
              <a:t>AUR Case Study </a:t>
            </a:r>
          </a:p>
        </p:txBody>
      </p:sp>
      <p:sp>
        <p:nvSpPr>
          <p:cNvPr id="1531911" name="Text Box 7"/>
          <p:cNvSpPr txBox="1">
            <a:spLocks noChangeArrowheads="1"/>
          </p:cNvSpPr>
          <p:nvPr/>
        </p:nvSpPr>
        <p:spPr bwMode="auto">
          <a:xfrm>
            <a:off x="406400" y="965200"/>
            <a:ext cx="34798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1800"/>
              <a:t>A closer look</a:t>
            </a:r>
          </a:p>
        </p:txBody>
      </p:sp>
      <p:pic>
        <p:nvPicPr>
          <p:cNvPr id="1531913" name="314_LIQUID_FUEL_FIRE_FTB_DE.MPG">
            <a:hlinkClick r:id="" action="ppaction://media"/>
          </p:cNvPr>
          <p:cNvPicPr>
            <a:picLocks noChangeAspect="1" noChangeArrowheads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8113" y="1374775"/>
            <a:ext cx="6035675" cy="4938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4949642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319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15319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1913"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1531913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8786" name="Rectangle 2"/>
          <p:cNvSpPr>
            <a:spLocks noGrp="1" noChangeArrowheads="1"/>
          </p:cNvSpPr>
          <p:nvPr>
            <p:ph type="title"/>
          </p:nvPr>
        </p:nvSpPr>
        <p:spPr>
          <a:xfrm>
            <a:off x="196850" y="244475"/>
            <a:ext cx="8240713" cy="363538"/>
          </a:xfrm>
        </p:spPr>
        <p:txBody>
          <a:bodyPr/>
          <a:lstStyle/>
          <a:p>
            <a:r>
              <a:rPr lang="en-GB" altLang="en-US" sz="2800" dirty="0"/>
              <a:t>Case Study</a:t>
            </a:r>
          </a:p>
        </p:txBody>
      </p:sp>
      <p:sp>
        <p:nvSpPr>
          <p:cNvPr id="13987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17500" y="1308100"/>
            <a:ext cx="8408988" cy="5068888"/>
          </a:xfrm>
        </p:spPr>
        <p:txBody>
          <a:bodyPr/>
          <a:lstStyle/>
          <a:p>
            <a:pPr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dirty="0"/>
              <a:t>Unexpected detonations experienced during IM liquid fuel fire trials on a store under development.</a:t>
            </a:r>
            <a:br>
              <a:rPr lang="en-GB" altLang="en-US" sz="1800" dirty="0"/>
            </a:br>
            <a:endParaRPr lang="en-GB" altLang="en-US" sz="1800" dirty="0"/>
          </a:p>
          <a:p>
            <a:pPr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 dirty="0">
                <a:solidFill>
                  <a:schemeClr val="accent2"/>
                </a:solidFill>
              </a:rPr>
              <a:t>Development placed on hold whilst extensive programme  conducted to ascertain failure mode</a:t>
            </a:r>
            <a:br>
              <a:rPr lang="en-GB" altLang="en-US" sz="1800" b="1" dirty="0">
                <a:solidFill>
                  <a:schemeClr val="accent2"/>
                </a:solidFill>
              </a:rPr>
            </a:br>
            <a:endParaRPr lang="en-GB" altLang="en-US" sz="1800" b="1" dirty="0">
              <a:solidFill>
                <a:schemeClr val="accent2"/>
              </a:solidFill>
            </a:endParaRPr>
          </a:p>
          <a:p>
            <a:pPr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dirty="0"/>
              <a:t>Postponed material qualification trials performed concurrently with system development</a:t>
            </a:r>
            <a:br>
              <a:rPr lang="en-GB" altLang="en-US" sz="1800" dirty="0"/>
            </a:br>
            <a:endParaRPr lang="en-GB" altLang="en-US" sz="1800" dirty="0"/>
          </a:p>
          <a:p>
            <a:pPr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dirty="0"/>
              <a:t>STANAG 4170 qualification conducted on all energetic materials in FTB and PC</a:t>
            </a:r>
          </a:p>
          <a:p>
            <a:pPr lvl="1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dirty="0"/>
              <a:t>PBX main charge fillings</a:t>
            </a:r>
          </a:p>
          <a:p>
            <a:pPr lvl="1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dirty="0"/>
              <a:t>Booster explosives</a:t>
            </a:r>
          </a:p>
          <a:p>
            <a:pPr lvl="1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dirty="0"/>
              <a:t>Initiators</a:t>
            </a:r>
            <a:br>
              <a:rPr lang="en-GB" altLang="en-US" sz="1800" dirty="0"/>
            </a:br>
            <a:endParaRPr lang="en-GB" altLang="en-US" sz="1800" dirty="0"/>
          </a:p>
          <a:p>
            <a:pPr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dirty="0"/>
              <a:t>Qualification programme involved charge hazard tests including EMTAP tube tests</a:t>
            </a:r>
          </a:p>
          <a:p>
            <a:pPr>
              <a:buClr>
                <a:srgbClr val="FF3300"/>
              </a:buClr>
              <a:buFont typeface="Wingdings" panose="05000000000000000000" pitchFamily="2" charset="2"/>
              <a:buChar char="Ø"/>
            </a:pPr>
            <a:endParaRPr lang="en-GB" altLang="en-US" sz="1800" dirty="0"/>
          </a:p>
          <a:p>
            <a:endParaRPr lang="en-GB" altLang="en-US" sz="1400" dirty="0"/>
          </a:p>
        </p:txBody>
      </p:sp>
    </p:spTree>
    <p:extLst>
      <p:ext uri="{BB962C8B-B14F-4D97-AF65-F5344CB8AC3E}">
        <p14:creationId xmlns:p14="http://schemas.microsoft.com/office/powerpoint/2010/main" val="1580896127"/>
      </p:ext>
    </p:extLst>
  </p:cSld>
  <p:clrMapOvr>
    <a:masterClrMapping/>
  </p:clrMapOvr>
  <p:transition>
    <p:wipe dir="r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49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dirty="0"/>
              <a:t>Storm Shadow FTB Case Study</a:t>
            </a:r>
          </a:p>
        </p:txBody>
      </p:sp>
      <p:sp>
        <p:nvSpPr>
          <p:cNvPr id="15349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42900" y="1092200"/>
            <a:ext cx="8370888" cy="5272088"/>
          </a:xfrm>
        </p:spPr>
        <p:txBody>
          <a:bodyPr/>
          <a:lstStyle/>
          <a:p>
            <a:pPr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dirty="0"/>
              <a:t>EMTAP tube tests showed unexpected high order responses from HNS booster pellet</a:t>
            </a:r>
          </a:p>
          <a:p>
            <a:pPr lvl="1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dirty="0"/>
              <a:t>HNS = </a:t>
            </a:r>
            <a:r>
              <a:rPr lang="en-GB" altLang="en-US" sz="1800" dirty="0" err="1"/>
              <a:t>HexaNitroStilbene</a:t>
            </a:r>
            <a:br>
              <a:rPr lang="en-GB" altLang="en-US" sz="1800" dirty="0"/>
            </a:br>
            <a:endParaRPr lang="en-GB" altLang="en-US" sz="1800" dirty="0"/>
          </a:p>
          <a:p>
            <a:pPr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dirty="0"/>
              <a:t>Accepted wisdom (up to that point): </a:t>
            </a:r>
          </a:p>
          <a:p>
            <a:pPr lvl="1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dirty="0"/>
              <a:t>HNS has high thermal stability therefore low vulnerability</a:t>
            </a:r>
          </a:p>
          <a:p>
            <a:pPr lvl="1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dirty="0"/>
              <a:t>HNS previously used in detonation trains not in large booster pellets </a:t>
            </a:r>
            <a:br>
              <a:rPr lang="en-GB" altLang="en-US" sz="1800" dirty="0"/>
            </a:br>
            <a:endParaRPr lang="en-GB" altLang="en-US" sz="1800" dirty="0"/>
          </a:p>
          <a:p>
            <a:pPr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dirty="0"/>
              <a:t>However, small scale tube tests showed</a:t>
            </a:r>
          </a:p>
          <a:p>
            <a:pPr lvl="1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dirty="0"/>
              <a:t>HNS composition took longer to react</a:t>
            </a:r>
          </a:p>
          <a:p>
            <a:pPr lvl="1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 dirty="0">
                <a:solidFill>
                  <a:schemeClr val="accent2"/>
                </a:solidFill>
              </a:rPr>
              <a:t>But reaction was more severe</a:t>
            </a:r>
            <a:br>
              <a:rPr lang="en-GB" altLang="en-US" sz="1800" b="1" dirty="0">
                <a:solidFill>
                  <a:schemeClr val="accent2"/>
                </a:solidFill>
              </a:rPr>
            </a:br>
            <a:endParaRPr lang="en-GB" altLang="en-US" sz="1800" b="1" dirty="0">
              <a:solidFill>
                <a:schemeClr val="accent2"/>
              </a:solidFill>
            </a:endParaRPr>
          </a:p>
          <a:p>
            <a:pPr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dirty="0"/>
              <a:t>Solution</a:t>
            </a:r>
          </a:p>
          <a:p>
            <a:pPr lvl="1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dirty="0"/>
              <a:t>Replace HNS with TATB-based booster</a:t>
            </a:r>
          </a:p>
          <a:p>
            <a:pPr lvl="1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dirty="0"/>
              <a:t>Ignites earlier but more benign decomposition</a:t>
            </a:r>
            <a:br>
              <a:rPr lang="en-GB" altLang="en-US" sz="1800" dirty="0"/>
            </a:b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3465625283"/>
      </p:ext>
    </p:extLst>
  </p:cSld>
  <p:clrMapOvr>
    <a:masterClrMapping/>
  </p:clrMapOvr>
  <p:transition>
    <p:wipe dir="r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3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dirty="0"/>
              <a:t>Storm Shadow FTB Case Study</a:t>
            </a:r>
          </a:p>
        </p:txBody>
      </p:sp>
      <p:sp>
        <p:nvSpPr>
          <p:cNvPr id="1553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400" dirty="0"/>
              <a:t>Lessons learnt</a:t>
            </a:r>
            <a:br>
              <a:rPr lang="en-GB" altLang="en-US" sz="2400" dirty="0"/>
            </a:br>
            <a:endParaRPr lang="en-GB" altLang="en-US" sz="2400" dirty="0"/>
          </a:p>
          <a:p>
            <a:pPr lvl="1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400" dirty="0"/>
              <a:t>Need for adequate characterisation of explosive components at early stage in development</a:t>
            </a:r>
            <a:br>
              <a:rPr lang="en-GB" altLang="en-US" sz="2400" dirty="0"/>
            </a:br>
            <a:endParaRPr lang="en-GB" altLang="en-US" sz="2400" dirty="0"/>
          </a:p>
          <a:p>
            <a:pPr lvl="1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400" dirty="0">
                <a:solidFill>
                  <a:schemeClr val="accent2"/>
                </a:solidFill>
              </a:rPr>
              <a:t>Use material qualification testing as risk reduction prior to system development</a:t>
            </a:r>
          </a:p>
          <a:p>
            <a:endParaRPr lang="en-GB" altLang="en-US" sz="2400" dirty="0"/>
          </a:p>
          <a:p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653951909"/>
      </p:ext>
    </p:extLst>
  </p:cSld>
  <p:clrMapOvr>
    <a:masterClrMapping/>
  </p:clrMapOvr>
  <p:transition>
    <p:wipe dir="r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00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dirty="0"/>
              <a:t>Storm Shadow FTB Case Study</a:t>
            </a:r>
          </a:p>
        </p:txBody>
      </p:sp>
      <p:sp>
        <p:nvSpPr>
          <p:cNvPr id="1536007" name="Text Box 7"/>
          <p:cNvSpPr txBox="1">
            <a:spLocks noChangeArrowheads="1"/>
          </p:cNvSpPr>
          <p:nvPr/>
        </p:nvSpPr>
        <p:spPr bwMode="auto">
          <a:xfrm>
            <a:off x="355600" y="1054100"/>
            <a:ext cx="81534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1800" dirty="0"/>
              <a:t>Qualification Trials – Repeat with replacement booster</a:t>
            </a:r>
          </a:p>
        </p:txBody>
      </p:sp>
      <p:pic>
        <p:nvPicPr>
          <p:cNvPr id="1536009" name="314_LFF_REQUALIFICATION_MIS.MPG">
            <a:hlinkClick r:id="" action="ppaction://media"/>
          </p:cNvPr>
          <p:cNvPicPr>
            <a:picLocks noChangeAspect="1" noChangeArrowheads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1508125"/>
            <a:ext cx="5945188" cy="4864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0777087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360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153600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6009"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1536009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5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dirty="0"/>
              <a:t>Types of Explosives Testing</a:t>
            </a:r>
          </a:p>
        </p:txBody>
      </p:sp>
      <p:sp>
        <p:nvSpPr>
          <p:cNvPr id="1555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30200" y="1181100"/>
            <a:ext cx="8370888" cy="4268788"/>
          </a:xfrm>
        </p:spPr>
        <p:txBody>
          <a:bodyPr/>
          <a:lstStyle/>
          <a:p>
            <a:pPr>
              <a:buClr>
                <a:srgbClr val="FF3300"/>
              </a:buClr>
              <a:buFont typeface="Wingdings" panose="05000000000000000000" pitchFamily="2" charset="2"/>
              <a:buChar char="Ø"/>
            </a:pPr>
            <a:endParaRPr lang="en-GB" altLang="en-US"/>
          </a:p>
          <a:p>
            <a:pPr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400" b="1"/>
              <a:t>Different types of trials depending on information sought:</a:t>
            </a:r>
            <a:br>
              <a:rPr lang="en-GB" altLang="en-US" sz="2400" b="1"/>
            </a:br>
            <a:endParaRPr lang="en-GB" altLang="en-US" sz="2400" b="1"/>
          </a:p>
          <a:p>
            <a:pPr lvl="1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400" b="1"/>
              <a:t>Hazard </a:t>
            </a:r>
          </a:p>
          <a:p>
            <a:pPr lvl="1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400" b="1"/>
              <a:t>Performance</a:t>
            </a:r>
          </a:p>
          <a:p>
            <a:pPr lvl="1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400" b="1"/>
              <a:t>Fitness for purpose</a:t>
            </a:r>
          </a:p>
          <a:p>
            <a:pPr lvl="1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400" b="1"/>
              <a:t>Ageing</a:t>
            </a:r>
          </a:p>
          <a:p>
            <a:pPr lvl="1">
              <a:buClr>
                <a:srgbClr val="FF3300"/>
              </a:buClr>
              <a:buFont typeface="Wingdings" panose="05000000000000000000" pitchFamily="2" charset="2"/>
              <a:buChar char="Ø"/>
            </a:pPr>
            <a:endParaRPr lang="en-GB" altLang="en-US" sz="2400" b="1"/>
          </a:p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2115303"/>
      </p:ext>
    </p:extLst>
  </p:cSld>
  <p:clrMapOvr>
    <a:masterClrMapping/>
  </p:clrMapOvr>
  <p:transition>
    <p:wipe dir="r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0770" name="Rectangle 2"/>
          <p:cNvSpPr>
            <a:spLocks noGrp="1" noChangeArrowheads="1"/>
          </p:cNvSpPr>
          <p:nvPr>
            <p:ph type="title"/>
          </p:nvPr>
        </p:nvSpPr>
        <p:spPr>
          <a:xfrm>
            <a:off x="222250" y="234950"/>
            <a:ext cx="8240713" cy="363538"/>
          </a:xfrm>
        </p:spPr>
        <p:txBody>
          <a:bodyPr/>
          <a:lstStyle/>
          <a:p>
            <a:r>
              <a:rPr lang="en-GB" altLang="en-US" sz="2800" dirty="0"/>
              <a:t>Types of Explosives Testing</a:t>
            </a:r>
          </a:p>
        </p:txBody>
      </p:sp>
      <p:sp>
        <p:nvSpPr>
          <p:cNvPr id="1440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30200" y="873125"/>
            <a:ext cx="4586288" cy="5640388"/>
          </a:xfrm>
        </p:spPr>
        <p:txBody>
          <a:bodyPr/>
          <a:lstStyle/>
          <a:p>
            <a:pPr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/>
              <a:t>Hazard Trials</a:t>
            </a:r>
          </a:p>
          <a:p>
            <a:pPr lvl="1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/>
              <a:t>EMTAP Tests (NATO AOP7)</a:t>
            </a:r>
          </a:p>
          <a:p>
            <a:pPr lvl="1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/>
              <a:t>UN Tests (Orange Book)</a:t>
            </a:r>
            <a:br>
              <a:rPr lang="en-GB" altLang="en-US" sz="1800" b="1"/>
            </a:br>
            <a:endParaRPr lang="en-GB" altLang="en-US" sz="1800" b="1"/>
          </a:p>
          <a:p>
            <a:pPr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/>
              <a:t>Performance Trials</a:t>
            </a:r>
          </a:p>
          <a:p>
            <a:pPr lvl="1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/>
              <a:t>Detonics</a:t>
            </a:r>
          </a:p>
          <a:p>
            <a:pPr lvl="2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/>
              <a:t>Velocity of Detonation</a:t>
            </a:r>
          </a:p>
          <a:p>
            <a:pPr lvl="2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/>
              <a:t>Critical Diameter</a:t>
            </a:r>
          </a:p>
          <a:p>
            <a:pPr lvl="2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/>
              <a:t>Detonation Pressure</a:t>
            </a:r>
          </a:p>
          <a:p>
            <a:pPr lvl="2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/>
              <a:t>Cylex (metal acceleration)</a:t>
            </a:r>
          </a:p>
          <a:p>
            <a:pPr lvl="2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/>
              <a:t>Run to detonation</a:t>
            </a:r>
          </a:p>
          <a:p>
            <a:pPr lvl="1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/>
              <a:t>Blast</a:t>
            </a:r>
          </a:p>
          <a:p>
            <a:pPr lvl="2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/>
              <a:t>Impulse</a:t>
            </a:r>
          </a:p>
          <a:p>
            <a:pPr lvl="2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/>
              <a:t>Quasi-static pressure (QSP) </a:t>
            </a:r>
          </a:p>
          <a:p>
            <a:pPr lvl="1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/>
              <a:t>Underwater</a:t>
            </a:r>
          </a:p>
          <a:p>
            <a:pPr lvl="2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/>
              <a:t>U/W shock wave energy</a:t>
            </a:r>
          </a:p>
          <a:p>
            <a:pPr lvl="2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/>
              <a:t>Bubble energy</a:t>
            </a:r>
            <a:br>
              <a:rPr lang="en-GB" altLang="en-US" sz="1800" b="1"/>
            </a:br>
            <a:endParaRPr lang="en-GB" altLang="en-US" sz="1800" b="1"/>
          </a:p>
        </p:txBody>
      </p:sp>
      <p:pic>
        <p:nvPicPr>
          <p:cNvPr id="1440772" name="Picture 4" descr="Underwater_Explosion_Test_Facility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200" y="1006475"/>
            <a:ext cx="3771900" cy="5095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4077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7713" y="3414713"/>
            <a:ext cx="28575" cy="28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4077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7713" y="3414713"/>
            <a:ext cx="28575" cy="28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3919030"/>
      </p:ext>
    </p:extLst>
  </p:cSld>
  <p:clrMapOvr>
    <a:masterClrMapping/>
  </p:clrMapOvr>
  <p:transition>
    <p:wipe dir="r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4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/>
              <a:t>Types of Explosives Testing (3)</a:t>
            </a:r>
          </a:p>
        </p:txBody>
      </p:sp>
      <p:sp>
        <p:nvSpPr>
          <p:cNvPr id="1554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79400" y="939800"/>
            <a:ext cx="5411788" cy="5487988"/>
          </a:xfrm>
        </p:spPr>
        <p:txBody>
          <a:bodyPr/>
          <a:lstStyle/>
          <a:p>
            <a:pPr>
              <a:buClr>
                <a:srgbClr val="FF3300"/>
              </a:buClr>
              <a:buFont typeface="Wingdings" panose="05000000000000000000" pitchFamily="2" charset="2"/>
              <a:buChar char="Ø"/>
            </a:pPr>
            <a:endParaRPr lang="en-GB" altLang="en-US" b="1"/>
          </a:p>
          <a:p>
            <a:pPr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000" b="1"/>
              <a:t>Fitness for purpose trials</a:t>
            </a:r>
          </a:p>
          <a:p>
            <a:pPr lvl="1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000" b="1"/>
              <a:t>Take-over trials</a:t>
            </a:r>
          </a:p>
          <a:p>
            <a:pPr lvl="2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000" b="1"/>
              <a:t>Boosters and stemmings</a:t>
            </a:r>
          </a:p>
          <a:p>
            <a:pPr lvl="2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000" b="1"/>
              <a:t>Plastic and sheet explosives</a:t>
            </a:r>
          </a:p>
          <a:p>
            <a:pPr lvl="1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000" b="1"/>
              <a:t>Setback testing for gun launch</a:t>
            </a:r>
            <a:br>
              <a:rPr lang="en-GB" altLang="en-US" sz="2000" b="1"/>
            </a:br>
            <a:endParaRPr lang="en-GB" altLang="en-US" sz="2000" b="1"/>
          </a:p>
          <a:p>
            <a:pPr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000" b="1"/>
              <a:t>Ageing Trials</a:t>
            </a:r>
          </a:p>
          <a:p>
            <a:pPr lvl="1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000" b="1"/>
              <a:t>Typically accelerated at elevated temperatures</a:t>
            </a:r>
          </a:p>
          <a:p>
            <a:pPr lvl="1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000" b="1"/>
              <a:t>Can provide rates for ageing processes</a:t>
            </a:r>
          </a:p>
          <a:p>
            <a:pPr lvl="2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000" b="1"/>
              <a:t>Evidence for shelf and service lives</a:t>
            </a:r>
            <a:br>
              <a:rPr lang="en-GB" altLang="en-US" sz="2000" b="1"/>
            </a:br>
            <a:endParaRPr lang="en-GB" altLang="en-US" sz="2000" b="1"/>
          </a:p>
          <a:p>
            <a:pPr lvl="1">
              <a:buClr>
                <a:srgbClr val="FF3300"/>
              </a:buClr>
              <a:buFont typeface="Wingdings" panose="05000000000000000000" pitchFamily="2" charset="2"/>
              <a:buChar char="Ø"/>
            </a:pPr>
            <a:endParaRPr lang="en-GB" altLang="en-US" b="1"/>
          </a:p>
          <a:p>
            <a:endParaRPr lang="en-GB" altLang="en-US"/>
          </a:p>
        </p:txBody>
      </p:sp>
      <p:sp>
        <p:nvSpPr>
          <p:cNvPr id="1554474" name="Rectangle 42"/>
          <p:cNvSpPr>
            <a:spLocks noChangeArrowheads="1"/>
          </p:cNvSpPr>
          <p:nvPr/>
        </p:nvSpPr>
        <p:spPr bwMode="auto">
          <a:xfrm>
            <a:off x="5591175" y="1247775"/>
            <a:ext cx="3124200" cy="2857500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554436" name="Group 4"/>
          <p:cNvGrpSpPr>
            <a:grpSpLocks/>
          </p:cNvGrpSpPr>
          <p:nvPr/>
        </p:nvGrpSpPr>
        <p:grpSpPr bwMode="auto">
          <a:xfrm>
            <a:off x="5592763" y="1354138"/>
            <a:ext cx="3009900" cy="2697162"/>
            <a:chOff x="1508" y="1344"/>
            <a:chExt cx="2444" cy="2640"/>
          </a:xfrm>
        </p:grpSpPr>
        <p:grpSp>
          <p:nvGrpSpPr>
            <p:cNvPr id="1554437" name="Group 5"/>
            <p:cNvGrpSpPr>
              <a:grpSpLocks/>
            </p:cNvGrpSpPr>
            <p:nvPr/>
          </p:nvGrpSpPr>
          <p:grpSpPr bwMode="auto">
            <a:xfrm>
              <a:off x="2265" y="1344"/>
              <a:ext cx="711" cy="2640"/>
              <a:chOff x="2448" y="303"/>
              <a:chExt cx="1056" cy="3921"/>
            </a:xfrm>
          </p:grpSpPr>
          <p:grpSp>
            <p:nvGrpSpPr>
              <p:cNvPr id="1554438" name="Group 6"/>
              <p:cNvGrpSpPr>
                <a:grpSpLocks/>
              </p:cNvGrpSpPr>
              <p:nvPr/>
            </p:nvGrpSpPr>
            <p:grpSpPr bwMode="auto">
              <a:xfrm>
                <a:off x="2448" y="2670"/>
                <a:ext cx="1056" cy="1554"/>
                <a:chOff x="1776" y="1008"/>
                <a:chExt cx="1383" cy="2034"/>
              </a:xfrm>
            </p:grpSpPr>
            <p:pic>
              <p:nvPicPr>
                <p:cNvPr id="1554439" name="Picture 7" descr="4_5vehicle"/>
                <p:cNvPicPr>
                  <a:picLocks noChangeAspect="1" noChangeArrowheads="1"/>
                </p:cNvPicPr>
                <p:nvPr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776" y="1008"/>
                  <a:ext cx="1383" cy="2009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sp>
              <p:nvSpPr>
                <p:cNvPr id="1554440" name="Rectangle 8"/>
                <p:cNvSpPr>
                  <a:spLocks noChangeArrowheads="1"/>
                </p:cNvSpPr>
                <p:nvPr/>
              </p:nvSpPr>
              <p:spPr bwMode="auto">
                <a:xfrm>
                  <a:off x="1842" y="2832"/>
                  <a:ext cx="1284" cy="210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 altLang="en-US" sz="2400" b="0">
                    <a:solidFill>
                      <a:schemeClr val="tx1"/>
                    </a:solidFill>
                    <a:latin typeface="Times New Roman" panose="02020603050405020304" pitchFamily="18" charset="0"/>
                  </a:endParaRPr>
                </a:p>
              </p:txBody>
            </p:sp>
            <p:grpSp>
              <p:nvGrpSpPr>
                <p:cNvPr id="1554441" name="Group 9"/>
                <p:cNvGrpSpPr>
                  <a:grpSpLocks/>
                </p:cNvGrpSpPr>
                <p:nvPr/>
              </p:nvGrpSpPr>
              <p:grpSpPr bwMode="auto">
                <a:xfrm>
                  <a:off x="2164" y="1539"/>
                  <a:ext cx="632" cy="863"/>
                  <a:chOff x="1486" y="3432"/>
                  <a:chExt cx="632" cy="863"/>
                </a:xfrm>
              </p:grpSpPr>
              <p:grpSp>
                <p:nvGrpSpPr>
                  <p:cNvPr id="1554442" name="Group 10"/>
                  <p:cNvGrpSpPr>
                    <a:grpSpLocks/>
                  </p:cNvGrpSpPr>
                  <p:nvPr/>
                </p:nvGrpSpPr>
                <p:grpSpPr bwMode="auto">
                  <a:xfrm>
                    <a:off x="1486" y="3842"/>
                    <a:ext cx="632" cy="453"/>
                    <a:chOff x="282" y="3678"/>
                    <a:chExt cx="624" cy="450"/>
                  </a:xfrm>
                </p:grpSpPr>
                <p:sp>
                  <p:nvSpPr>
                    <p:cNvPr id="1554443" name="Rectangle 11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82" y="3678"/>
                      <a:ext cx="624" cy="378"/>
                    </a:xfrm>
                    <a:prstGeom prst="rect">
                      <a:avLst/>
                    </a:prstGeom>
                    <a:solidFill>
                      <a:schemeClr val="folHlink"/>
                    </a:solidFill>
                    <a:ln w="12700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554444" name="AutoShape 12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82" y="3678"/>
                      <a:ext cx="624" cy="450"/>
                    </a:xfrm>
                    <a:prstGeom prst="roundRect">
                      <a:avLst>
                        <a:gd name="adj" fmla="val 16667"/>
                      </a:avLst>
                    </a:prstGeom>
                    <a:solidFill>
                      <a:schemeClr val="folHlink"/>
                    </a:solidFill>
                    <a:ln w="12700">
                      <a:solidFill>
                        <a:schemeClr val="tx1"/>
                      </a:solidFill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</p:grpSp>
              <p:sp>
                <p:nvSpPr>
                  <p:cNvPr id="1554445" name="Rectangle 13"/>
                  <p:cNvSpPr>
                    <a:spLocks noChangeArrowheads="1"/>
                  </p:cNvSpPr>
                  <p:nvPr/>
                </p:nvSpPr>
                <p:spPr bwMode="auto">
                  <a:xfrm>
                    <a:off x="1631" y="3971"/>
                    <a:ext cx="83" cy="47"/>
                  </a:xfrm>
                  <a:prstGeom prst="rect">
                    <a:avLst/>
                  </a:prstGeom>
                  <a:solidFill>
                    <a:schemeClr val="folHlink"/>
                  </a:solidFill>
                  <a:ln w="9525">
                    <a:solidFill>
                      <a:schemeClr val="folHlink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554446" name="Rectangle 14"/>
                  <p:cNvSpPr>
                    <a:spLocks noChangeArrowheads="1"/>
                  </p:cNvSpPr>
                  <p:nvPr/>
                </p:nvSpPr>
                <p:spPr bwMode="auto">
                  <a:xfrm>
                    <a:off x="2037" y="3848"/>
                    <a:ext cx="73" cy="85"/>
                  </a:xfrm>
                  <a:prstGeom prst="rect">
                    <a:avLst/>
                  </a:prstGeom>
                  <a:solidFill>
                    <a:schemeClr val="folHlink"/>
                  </a:solidFill>
                  <a:ln w="9525">
                    <a:solidFill>
                      <a:schemeClr val="folHlink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554447" name="Rectangle 15"/>
                  <p:cNvSpPr>
                    <a:spLocks noChangeArrowheads="1"/>
                  </p:cNvSpPr>
                  <p:nvPr/>
                </p:nvSpPr>
                <p:spPr bwMode="auto">
                  <a:xfrm>
                    <a:off x="1486" y="3432"/>
                    <a:ext cx="27" cy="408"/>
                  </a:xfrm>
                  <a:prstGeom prst="rect">
                    <a:avLst/>
                  </a:prstGeom>
                  <a:solidFill>
                    <a:schemeClr val="folHlink"/>
                  </a:solid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554448" name="Rectangle 16"/>
                  <p:cNvSpPr>
                    <a:spLocks noChangeArrowheads="1"/>
                  </p:cNvSpPr>
                  <p:nvPr/>
                </p:nvSpPr>
                <p:spPr bwMode="auto">
                  <a:xfrm>
                    <a:off x="2092" y="3432"/>
                    <a:ext cx="23" cy="408"/>
                  </a:xfrm>
                  <a:prstGeom prst="rect">
                    <a:avLst/>
                  </a:prstGeom>
                  <a:solidFill>
                    <a:schemeClr val="folHlink"/>
                  </a:solid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 altLang="en-US" sz="2400" b="0">
                      <a:solidFill>
                        <a:schemeClr val="tx1"/>
                      </a:solidFill>
                      <a:latin typeface="Times New Roman" panose="02020603050405020304" pitchFamily="18" charset="0"/>
                    </a:endParaRPr>
                  </a:p>
                </p:txBody>
              </p:sp>
              <p:sp>
                <p:nvSpPr>
                  <p:cNvPr id="1554449" name="Rectangle 17"/>
                  <p:cNvSpPr>
                    <a:spLocks noChangeArrowheads="1"/>
                  </p:cNvSpPr>
                  <p:nvPr/>
                </p:nvSpPr>
                <p:spPr bwMode="auto">
                  <a:xfrm>
                    <a:off x="1491" y="3848"/>
                    <a:ext cx="73" cy="85"/>
                  </a:xfrm>
                  <a:prstGeom prst="rect">
                    <a:avLst/>
                  </a:prstGeom>
                  <a:solidFill>
                    <a:schemeClr val="folHlink"/>
                  </a:solidFill>
                  <a:ln w="9525">
                    <a:solidFill>
                      <a:schemeClr val="folHlink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554450" name="Rectangle 18"/>
                  <p:cNvSpPr>
                    <a:spLocks noChangeArrowheads="1"/>
                  </p:cNvSpPr>
                  <p:nvPr/>
                </p:nvSpPr>
                <p:spPr bwMode="auto">
                  <a:xfrm>
                    <a:off x="1491" y="3816"/>
                    <a:ext cx="14" cy="47"/>
                  </a:xfrm>
                  <a:prstGeom prst="rect">
                    <a:avLst/>
                  </a:prstGeom>
                  <a:solidFill>
                    <a:schemeClr val="folHlink"/>
                  </a:solidFill>
                  <a:ln w="9525">
                    <a:solidFill>
                      <a:schemeClr val="folHlink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554451" name="Rectangle 19"/>
                  <p:cNvSpPr>
                    <a:spLocks noChangeArrowheads="1"/>
                  </p:cNvSpPr>
                  <p:nvPr/>
                </p:nvSpPr>
                <p:spPr bwMode="auto">
                  <a:xfrm>
                    <a:off x="2097" y="3816"/>
                    <a:ext cx="11" cy="47"/>
                  </a:xfrm>
                  <a:prstGeom prst="rect">
                    <a:avLst/>
                  </a:prstGeom>
                  <a:solidFill>
                    <a:schemeClr val="folHlink"/>
                  </a:solidFill>
                  <a:ln w="9525">
                    <a:solidFill>
                      <a:schemeClr val="folHlink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</p:grpSp>
            <p:sp>
              <p:nvSpPr>
                <p:cNvPr id="1554452" name="Rectangle 20"/>
                <p:cNvSpPr>
                  <a:spLocks noChangeArrowheads="1"/>
                </p:cNvSpPr>
                <p:nvPr/>
              </p:nvSpPr>
              <p:spPr bwMode="auto">
                <a:xfrm>
                  <a:off x="2182" y="1957"/>
                  <a:ext cx="596" cy="286"/>
                </a:xfrm>
                <a:prstGeom prst="rect">
                  <a:avLst/>
                </a:prstGeom>
                <a:solidFill>
                  <a:srgbClr val="FFCC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554453" name="Rectangle 21"/>
                <p:cNvSpPr>
                  <a:spLocks noChangeArrowheads="1"/>
                </p:cNvSpPr>
                <p:nvPr/>
              </p:nvSpPr>
              <p:spPr bwMode="auto">
                <a:xfrm>
                  <a:off x="2182" y="2239"/>
                  <a:ext cx="596" cy="113"/>
                </a:xfrm>
                <a:prstGeom prst="rect">
                  <a:avLst/>
                </a:prstGeom>
                <a:gradFill rotWithShape="0">
                  <a:gsLst>
                    <a:gs pos="0">
                      <a:schemeClr val="bg1"/>
                    </a:gs>
                    <a:gs pos="100000">
                      <a:srgbClr val="FFFF99"/>
                    </a:gs>
                  </a:gsLst>
                  <a:path path="rect">
                    <a:fillToRect l="100000" t="100000"/>
                  </a:path>
                </a:gra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1554454" name="Group 22"/>
              <p:cNvGrpSpPr>
                <a:grpSpLocks/>
              </p:cNvGrpSpPr>
              <p:nvPr/>
            </p:nvGrpSpPr>
            <p:grpSpPr bwMode="auto">
              <a:xfrm>
                <a:off x="2622" y="589"/>
                <a:ext cx="717" cy="1196"/>
                <a:chOff x="2614" y="573"/>
                <a:chExt cx="717" cy="1196"/>
              </a:xfrm>
            </p:grpSpPr>
            <p:grpSp>
              <p:nvGrpSpPr>
                <p:cNvPr id="1554455" name="Group 23"/>
                <p:cNvGrpSpPr>
                  <a:grpSpLocks/>
                </p:cNvGrpSpPr>
                <p:nvPr/>
              </p:nvGrpSpPr>
              <p:grpSpPr bwMode="auto">
                <a:xfrm>
                  <a:off x="2614" y="768"/>
                  <a:ext cx="717" cy="1001"/>
                  <a:chOff x="2622" y="768"/>
                  <a:chExt cx="717" cy="1001"/>
                </a:xfrm>
              </p:grpSpPr>
              <p:sp>
                <p:nvSpPr>
                  <p:cNvPr id="1554456" name="Rectangle 24"/>
                  <p:cNvSpPr>
                    <a:spLocks noChangeArrowheads="1"/>
                  </p:cNvSpPr>
                  <p:nvPr/>
                </p:nvSpPr>
                <p:spPr bwMode="auto">
                  <a:xfrm>
                    <a:off x="2904" y="768"/>
                    <a:ext cx="152" cy="779"/>
                  </a:xfrm>
                  <a:prstGeom prst="rect">
                    <a:avLst/>
                  </a:prstGeom>
                  <a:solidFill>
                    <a:srgbClr val="CCFFFF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554457" name="AutoShape 25"/>
                  <p:cNvSpPr>
                    <a:spLocks noChangeArrowheads="1"/>
                  </p:cNvSpPr>
                  <p:nvPr/>
                </p:nvSpPr>
                <p:spPr bwMode="auto">
                  <a:xfrm flipV="1">
                    <a:off x="2622" y="1551"/>
                    <a:ext cx="717" cy="218"/>
                  </a:xfrm>
                  <a:custGeom>
                    <a:avLst/>
                    <a:gdLst>
                      <a:gd name="G0" fmla="+- 5400 0 0"/>
                      <a:gd name="G1" fmla="+- 21600 0 5400"/>
                      <a:gd name="G2" fmla="*/ 5400 1 2"/>
                      <a:gd name="G3" fmla="+- 21600 0 G2"/>
                      <a:gd name="G4" fmla="+/ 5400 21600 2"/>
                      <a:gd name="G5" fmla="+/ G1 0 2"/>
                      <a:gd name="G6" fmla="*/ 21600 21600 5400"/>
                      <a:gd name="G7" fmla="*/ G6 1 2"/>
                      <a:gd name="G8" fmla="+- 21600 0 G7"/>
                      <a:gd name="G9" fmla="*/ 21600 1 2"/>
                      <a:gd name="G10" fmla="+- 5400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400" y="21600"/>
                        </a:lnTo>
                        <a:lnTo>
                          <a:pt x="16200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solidFill>
                    <a:srgbClr val="CCFFFF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</p:grpSp>
            <p:sp>
              <p:nvSpPr>
                <p:cNvPr id="1554458" name="Rectangle 26"/>
                <p:cNvSpPr>
                  <a:spLocks noChangeArrowheads="1"/>
                </p:cNvSpPr>
                <p:nvPr/>
              </p:nvSpPr>
              <p:spPr bwMode="auto">
                <a:xfrm>
                  <a:off x="2913" y="772"/>
                  <a:ext cx="117" cy="997"/>
                </a:xfrm>
                <a:prstGeom prst="rect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554459" name="AutoShape 27"/>
                <p:cNvSpPr>
                  <a:spLocks noChangeArrowheads="1"/>
                </p:cNvSpPr>
                <p:nvPr/>
              </p:nvSpPr>
              <p:spPr bwMode="auto">
                <a:xfrm>
                  <a:off x="2934" y="573"/>
                  <a:ext cx="79" cy="917"/>
                </a:xfrm>
                <a:prstGeom prst="roundRect">
                  <a:avLst>
                    <a:gd name="adj" fmla="val 50000"/>
                  </a:avLst>
                </a:prstGeom>
                <a:gradFill rotWithShape="0">
                  <a:gsLst>
                    <a:gs pos="0">
                      <a:schemeClr val="bg2"/>
                    </a:gs>
                    <a:gs pos="100000">
                      <a:srgbClr val="DDDDDD"/>
                    </a:gs>
                  </a:gsLst>
                  <a:lin ang="2700000" scaled="1"/>
                </a:gradFill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1554460" name="Rectangle 28"/>
              <p:cNvSpPr>
                <a:spLocks noChangeArrowheads="1"/>
              </p:cNvSpPr>
              <p:nvPr/>
            </p:nvSpPr>
            <p:spPr bwMode="auto">
              <a:xfrm>
                <a:off x="2969" y="1504"/>
                <a:ext cx="27" cy="1691"/>
              </a:xfrm>
              <a:prstGeom prst="rect">
                <a:avLst/>
              </a:prstGeom>
              <a:solidFill>
                <a:schemeClr val="folHlink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554461" name="Rectangle 29"/>
              <p:cNvSpPr>
                <a:spLocks noChangeArrowheads="1"/>
              </p:cNvSpPr>
              <p:nvPr/>
            </p:nvSpPr>
            <p:spPr bwMode="auto">
              <a:xfrm>
                <a:off x="2922" y="1753"/>
                <a:ext cx="111" cy="71"/>
              </a:xfrm>
              <a:prstGeom prst="rect">
                <a:avLst/>
              </a:prstGeom>
              <a:solidFill>
                <a:schemeClr val="tx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554462" name="Freeform 30"/>
              <p:cNvSpPr>
                <a:spLocks/>
              </p:cNvSpPr>
              <p:nvPr/>
            </p:nvSpPr>
            <p:spPr bwMode="auto">
              <a:xfrm>
                <a:off x="2742" y="330"/>
                <a:ext cx="210" cy="270"/>
              </a:xfrm>
              <a:custGeom>
                <a:avLst/>
                <a:gdLst>
                  <a:gd name="T0" fmla="*/ 210 w 210"/>
                  <a:gd name="T1" fmla="*/ 270 h 270"/>
                  <a:gd name="T2" fmla="*/ 210 w 210"/>
                  <a:gd name="T3" fmla="*/ 192 h 270"/>
                  <a:gd name="T4" fmla="*/ 192 w 210"/>
                  <a:gd name="T5" fmla="*/ 126 h 270"/>
                  <a:gd name="T6" fmla="*/ 156 w 210"/>
                  <a:gd name="T7" fmla="*/ 114 h 270"/>
                  <a:gd name="T8" fmla="*/ 120 w 210"/>
                  <a:gd name="T9" fmla="*/ 120 h 270"/>
                  <a:gd name="T10" fmla="*/ 114 w 210"/>
                  <a:gd name="T11" fmla="*/ 138 h 270"/>
                  <a:gd name="T12" fmla="*/ 84 w 210"/>
                  <a:gd name="T13" fmla="*/ 186 h 270"/>
                  <a:gd name="T14" fmla="*/ 48 w 210"/>
                  <a:gd name="T15" fmla="*/ 132 h 270"/>
                  <a:gd name="T16" fmla="*/ 42 w 210"/>
                  <a:gd name="T17" fmla="*/ 24 h 270"/>
                  <a:gd name="T18" fmla="*/ 0 w 210"/>
                  <a:gd name="T19" fmla="*/ 0 h 2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10" h="270">
                    <a:moveTo>
                      <a:pt x="210" y="270"/>
                    </a:moveTo>
                    <a:cubicBezTo>
                      <a:pt x="197" y="230"/>
                      <a:pt x="182" y="234"/>
                      <a:pt x="210" y="192"/>
                    </a:cubicBezTo>
                    <a:cubicBezTo>
                      <a:pt x="209" y="181"/>
                      <a:pt x="210" y="138"/>
                      <a:pt x="192" y="126"/>
                    </a:cubicBezTo>
                    <a:cubicBezTo>
                      <a:pt x="181" y="119"/>
                      <a:pt x="156" y="114"/>
                      <a:pt x="156" y="114"/>
                    </a:cubicBezTo>
                    <a:cubicBezTo>
                      <a:pt x="144" y="116"/>
                      <a:pt x="131" y="114"/>
                      <a:pt x="120" y="120"/>
                    </a:cubicBezTo>
                    <a:cubicBezTo>
                      <a:pt x="115" y="123"/>
                      <a:pt x="116" y="132"/>
                      <a:pt x="114" y="138"/>
                    </a:cubicBezTo>
                    <a:cubicBezTo>
                      <a:pt x="106" y="164"/>
                      <a:pt x="111" y="177"/>
                      <a:pt x="84" y="186"/>
                    </a:cubicBezTo>
                    <a:cubicBezTo>
                      <a:pt x="66" y="168"/>
                      <a:pt x="56" y="156"/>
                      <a:pt x="48" y="132"/>
                    </a:cubicBezTo>
                    <a:cubicBezTo>
                      <a:pt x="52" y="102"/>
                      <a:pt x="64" y="51"/>
                      <a:pt x="42" y="24"/>
                    </a:cubicBezTo>
                    <a:cubicBezTo>
                      <a:pt x="30" y="9"/>
                      <a:pt x="12" y="12"/>
                      <a:pt x="0" y="0"/>
                    </a:cubicBezTo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554463" name="Freeform 31"/>
              <p:cNvSpPr>
                <a:spLocks/>
              </p:cNvSpPr>
              <p:nvPr/>
            </p:nvSpPr>
            <p:spPr bwMode="auto">
              <a:xfrm>
                <a:off x="2994" y="303"/>
                <a:ext cx="150" cy="285"/>
              </a:xfrm>
              <a:custGeom>
                <a:avLst/>
                <a:gdLst>
                  <a:gd name="T0" fmla="*/ 0 w 150"/>
                  <a:gd name="T1" fmla="*/ 285 h 285"/>
                  <a:gd name="T2" fmla="*/ 30 w 150"/>
                  <a:gd name="T3" fmla="*/ 171 h 285"/>
                  <a:gd name="T4" fmla="*/ 84 w 150"/>
                  <a:gd name="T5" fmla="*/ 123 h 285"/>
                  <a:gd name="T6" fmla="*/ 84 w 150"/>
                  <a:gd name="T7" fmla="*/ 21 h 285"/>
                  <a:gd name="T8" fmla="*/ 150 w 150"/>
                  <a:gd name="T9" fmla="*/ 3 h 2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50" h="285">
                    <a:moveTo>
                      <a:pt x="0" y="285"/>
                    </a:moveTo>
                    <a:cubicBezTo>
                      <a:pt x="12" y="248"/>
                      <a:pt x="0" y="201"/>
                      <a:pt x="30" y="171"/>
                    </a:cubicBezTo>
                    <a:cubicBezTo>
                      <a:pt x="47" y="154"/>
                      <a:pt x="84" y="123"/>
                      <a:pt x="84" y="123"/>
                    </a:cubicBezTo>
                    <a:cubicBezTo>
                      <a:pt x="80" y="89"/>
                      <a:pt x="72" y="55"/>
                      <a:pt x="84" y="21"/>
                    </a:cubicBezTo>
                    <a:cubicBezTo>
                      <a:pt x="92" y="0"/>
                      <a:pt x="150" y="3"/>
                      <a:pt x="150" y="3"/>
                    </a:cubicBezTo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554464" name="Text Box 32"/>
            <p:cNvSpPr txBox="1">
              <a:spLocks noChangeArrowheads="1"/>
            </p:cNvSpPr>
            <p:nvPr/>
          </p:nvSpPr>
          <p:spPr bwMode="auto">
            <a:xfrm>
              <a:off x="2796" y="1526"/>
              <a:ext cx="866" cy="23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l"/>
              <a:r>
                <a:rPr lang="en-GB" altLang="en-US" sz="1000" b="0">
                  <a:solidFill>
                    <a:schemeClr val="tx1"/>
                  </a:solidFill>
                </a:rPr>
                <a:t>L2A1 Detonator</a:t>
              </a:r>
            </a:p>
          </p:txBody>
        </p:sp>
        <p:sp>
          <p:nvSpPr>
            <p:cNvPr id="1554465" name="Text Box 33"/>
            <p:cNvSpPr txBox="1">
              <a:spLocks noChangeArrowheads="1"/>
            </p:cNvSpPr>
            <p:nvPr/>
          </p:nvSpPr>
          <p:spPr bwMode="auto">
            <a:xfrm>
              <a:off x="2833" y="2495"/>
              <a:ext cx="1119" cy="38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l"/>
              <a:r>
                <a:rPr lang="en-GB" altLang="en-US" sz="1000" b="0">
                  <a:solidFill>
                    <a:schemeClr val="tx1"/>
                  </a:solidFill>
                </a:rPr>
                <a:t>Mild Detonating Fuze</a:t>
              </a:r>
            </a:p>
            <a:p>
              <a:pPr algn="l"/>
              <a:r>
                <a:rPr lang="en-GB" altLang="en-US" sz="1000" b="0">
                  <a:solidFill>
                    <a:schemeClr val="tx1"/>
                  </a:solidFill>
                </a:rPr>
                <a:t>(MDF)</a:t>
              </a:r>
            </a:p>
          </p:txBody>
        </p:sp>
        <p:sp>
          <p:nvSpPr>
            <p:cNvPr id="1554466" name="Text Box 34"/>
            <p:cNvSpPr txBox="1">
              <a:spLocks noChangeArrowheads="1"/>
            </p:cNvSpPr>
            <p:nvPr/>
          </p:nvSpPr>
          <p:spPr bwMode="auto">
            <a:xfrm>
              <a:off x="1585" y="2976"/>
              <a:ext cx="989" cy="5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l"/>
              <a:r>
                <a:rPr lang="en-GB" altLang="en-US" sz="1000" b="0">
                  <a:solidFill>
                    <a:schemeClr val="tx1"/>
                  </a:solidFill>
                </a:rPr>
                <a:t>Fuze Pellet</a:t>
              </a:r>
            </a:p>
            <a:p>
              <a:pPr algn="l"/>
              <a:r>
                <a:rPr lang="en-GB" altLang="en-US" sz="1000" b="0">
                  <a:solidFill>
                    <a:schemeClr val="tx1"/>
                  </a:solidFill>
                </a:rPr>
                <a:t>(CE, Debrix 18AS,</a:t>
              </a:r>
            </a:p>
            <a:p>
              <a:pPr algn="l"/>
              <a:r>
                <a:rPr lang="en-GB" altLang="en-US" sz="1000" b="0">
                  <a:solidFill>
                    <a:schemeClr val="tx1"/>
                  </a:solidFill>
                </a:rPr>
                <a:t>Rowanex 3600)</a:t>
              </a:r>
            </a:p>
          </p:txBody>
        </p:sp>
        <p:sp>
          <p:nvSpPr>
            <p:cNvPr id="1554467" name="Text Box 35"/>
            <p:cNvSpPr txBox="1">
              <a:spLocks noChangeArrowheads="1"/>
            </p:cNvSpPr>
            <p:nvPr/>
          </p:nvSpPr>
          <p:spPr bwMode="auto">
            <a:xfrm>
              <a:off x="3020" y="3302"/>
              <a:ext cx="902" cy="3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l"/>
              <a:r>
                <a:rPr lang="en-GB" altLang="en-US" sz="1000" b="0">
                  <a:solidFill>
                    <a:schemeClr val="tx1"/>
                  </a:solidFill>
                </a:rPr>
                <a:t>Booster Pellet</a:t>
              </a:r>
            </a:p>
            <a:p>
              <a:pPr algn="l"/>
              <a:r>
                <a:rPr lang="en-GB" altLang="en-US" sz="1000" b="0">
                  <a:solidFill>
                    <a:schemeClr val="tx1"/>
                  </a:solidFill>
                </a:rPr>
                <a:t>(Rowanex 3600)</a:t>
              </a:r>
            </a:p>
          </p:txBody>
        </p:sp>
        <p:sp>
          <p:nvSpPr>
            <p:cNvPr id="1554468" name="Text Box 36"/>
            <p:cNvSpPr txBox="1">
              <a:spLocks noChangeArrowheads="1"/>
            </p:cNvSpPr>
            <p:nvPr/>
          </p:nvSpPr>
          <p:spPr bwMode="auto">
            <a:xfrm>
              <a:off x="1508" y="3543"/>
              <a:ext cx="902" cy="3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l"/>
              <a:r>
                <a:rPr lang="en-GB" altLang="en-US" sz="1000" b="0">
                  <a:solidFill>
                    <a:schemeClr val="tx1"/>
                  </a:solidFill>
                </a:rPr>
                <a:t>Main Charge</a:t>
              </a:r>
            </a:p>
            <a:p>
              <a:pPr algn="l"/>
              <a:r>
                <a:rPr lang="en-GB" altLang="en-US" sz="1000" b="0">
                  <a:solidFill>
                    <a:schemeClr val="tx1"/>
                  </a:solidFill>
                </a:rPr>
                <a:t>(Rowanex 1100)</a:t>
              </a:r>
            </a:p>
          </p:txBody>
        </p:sp>
        <p:sp>
          <p:nvSpPr>
            <p:cNvPr id="1554469" name="Line 37"/>
            <p:cNvSpPr>
              <a:spLocks noChangeShapeType="1"/>
            </p:cNvSpPr>
            <p:nvPr/>
          </p:nvSpPr>
          <p:spPr bwMode="auto">
            <a:xfrm>
              <a:off x="2290" y="3181"/>
              <a:ext cx="320" cy="16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54470" name="Line 38"/>
            <p:cNvSpPr>
              <a:spLocks noChangeShapeType="1"/>
            </p:cNvSpPr>
            <p:nvPr/>
          </p:nvSpPr>
          <p:spPr bwMode="auto">
            <a:xfrm flipH="1">
              <a:off x="2665" y="3374"/>
              <a:ext cx="392" cy="13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54471" name="Line 39"/>
            <p:cNvSpPr>
              <a:spLocks noChangeShapeType="1"/>
            </p:cNvSpPr>
            <p:nvPr/>
          </p:nvSpPr>
          <p:spPr bwMode="auto">
            <a:xfrm>
              <a:off x="2175" y="3712"/>
              <a:ext cx="326" cy="4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54472" name="Line 40"/>
            <p:cNvSpPr>
              <a:spLocks noChangeShapeType="1"/>
            </p:cNvSpPr>
            <p:nvPr/>
          </p:nvSpPr>
          <p:spPr bwMode="auto">
            <a:xfrm flipH="1">
              <a:off x="2659" y="2595"/>
              <a:ext cx="199" cy="11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54473" name="Line 41"/>
            <p:cNvSpPr>
              <a:spLocks noChangeShapeType="1"/>
            </p:cNvSpPr>
            <p:nvPr/>
          </p:nvSpPr>
          <p:spPr bwMode="auto">
            <a:xfrm flipH="1">
              <a:off x="2683" y="1623"/>
              <a:ext cx="139" cy="2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032682733"/>
      </p:ext>
    </p:extLst>
  </p:cSld>
  <p:clrMapOvr>
    <a:masterClrMapping/>
  </p:clrMapOvr>
  <p:transition>
    <p:wipe dir="r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1794" name="Rectangle 2"/>
          <p:cNvSpPr>
            <a:spLocks noGrp="1" noChangeArrowheads="1"/>
          </p:cNvSpPr>
          <p:nvPr>
            <p:ph type="title"/>
          </p:nvPr>
        </p:nvSpPr>
        <p:spPr>
          <a:xfrm>
            <a:off x="184150" y="241300"/>
            <a:ext cx="8240713" cy="363538"/>
          </a:xfrm>
        </p:spPr>
        <p:txBody>
          <a:bodyPr/>
          <a:lstStyle/>
          <a:p>
            <a:r>
              <a:rPr lang="en-GB" altLang="en-US" sz="2800"/>
              <a:t>Hazard Assessment Terms</a:t>
            </a:r>
          </a:p>
        </p:txBody>
      </p:sp>
      <p:sp>
        <p:nvSpPr>
          <p:cNvPr id="1441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239838"/>
            <a:ext cx="7772400" cy="4061370"/>
          </a:xfrm>
        </p:spPr>
        <p:txBody>
          <a:bodyPr/>
          <a:lstStyle/>
          <a:p>
            <a:pPr>
              <a:buClr>
                <a:srgbClr val="FF3300"/>
              </a:buClr>
              <a:buFont typeface="Wingdings" panose="05000000000000000000" pitchFamily="2" charset="2"/>
              <a:buNone/>
            </a:pPr>
            <a:endParaRPr lang="en-GB" altLang="en-US" b="1" dirty="0"/>
          </a:p>
          <a:p>
            <a:pPr>
              <a:buClr>
                <a:srgbClr val="FF3300"/>
              </a:buClr>
              <a:buFont typeface="Wingdings" panose="05000000000000000000" pitchFamily="2" charset="2"/>
              <a:buNone/>
            </a:pPr>
            <a:endParaRPr lang="en-GB" altLang="en-US" b="1" dirty="0"/>
          </a:p>
          <a:p>
            <a:pPr lvl="3">
              <a:buClr>
                <a:srgbClr val="FF3300"/>
              </a:buClr>
              <a:buFont typeface="Wingdings" panose="05000000000000000000" pitchFamily="2" charset="2"/>
              <a:buChar char="Ø"/>
            </a:pPr>
            <a:endParaRPr lang="en-GB" altLang="en-US" b="1" dirty="0"/>
          </a:p>
          <a:p>
            <a:pPr lvl="3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 dirty="0"/>
              <a:t>Sensitiveness</a:t>
            </a:r>
          </a:p>
          <a:p>
            <a:pPr lvl="4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 dirty="0"/>
              <a:t>How likely that a hazard will occur?</a:t>
            </a:r>
          </a:p>
          <a:p>
            <a:pPr lvl="2">
              <a:buClr>
                <a:srgbClr val="FF3300"/>
              </a:buClr>
              <a:buFont typeface="Wingdings" panose="05000000000000000000" pitchFamily="2" charset="2"/>
              <a:buChar char="Ø"/>
            </a:pPr>
            <a:endParaRPr lang="en-GB" altLang="en-US" b="1" dirty="0"/>
          </a:p>
          <a:p>
            <a:pPr lvl="3">
              <a:buClr>
                <a:srgbClr val="FF3300"/>
              </a:buClr>
              <a:buFont typeface="Wingdings" panose="05000000000000000000" pitchFamily="2" charset="2"/>
              <a:buChar char="Ø"/>
            </a:pPr>
            <a:endParaRPr lang="en-GB" altLang="en-US" sz="1800" b="1" dirty="0"/>
          </a:p>
          <a:p>
            <a:pPr lvl="3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 dirty="0"/>
              <a:t>Explosiveness</a:t>
            </a:r>
          </a:p>
          <a:p>
            <a:pPr lvl="4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 dirty="0"/>
              <a:t>What will happen when it does?</a:t>
            </a:r>
          </a:p>
        </p:txBody>
      </p:sp>
      <p:sp>
        <p:nvSpPr>
          <p:cNvPr id="1441797" name="Rectangle 5"/>
          <p:cNvSpPr>
            <a:spLocks noChangeArrowheads="1"/>
          </p:cNvSpPr>
          <p:nvPr/>
        </p:nvSpPr>
        <p:spPr bwMode="auto">
          <a:xfrm>
            <a:off x="447675" y="2476500"/>
            <a:ext cx="7991475" cy="933450"/>
          </a:xfrm>
          <a:prstGeom prst="rect">
            <a:avLst/>
          </a:prstGeom>
          <a:noFill/>
          <a:ln w="57150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41798" name="Rectangle 6"/>
          <p:cNvSpPr>
            <a:spLocks noChangeArrowheads="1"/>
          </p:cNvSpPr>
          <p:nvPr/>
        </p:nvSpPr>
        <p:spPr bwMode="auto">
          <a:xfrm>
            <a:off x="454025" y="3930650"/>
            <a:ext cx="8001000" cy="962025"/>
          </a:xfrm>
          <a:prstGeom prst="rect">
            <a:avLst/>
          </a:prstGeom>
          <a:noFill/>
          <a:ln w="57150" algn="ctr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pic>
        <p:nvPicPr>
          <p:cNvPr id="1441799" name="Picture 7" descr="MMj03544990000[1]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213" y="2328863"/>
            <a:ext cx="1076325" cy="1057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41800" name="Picture 8" descr="MMj03544990000[1]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688" y="3795713"/>
            <a:ext cx="1076325" cy="1057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41801" name="Text Box 9"/>
          <p:cNvSpPr txBox="1">
            <a:spLocks noChangeArrowheads="1"/>
          </p:cNvSpPr>
          <p:nvPr/>
        </p:nvSpPr>
        <p:spPr bwMode="auto">
          <a:xfrm>
            <a:off x="406400" y="1041400"/>
            <a:ext cx="61849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sz="1800"/>
              <a:t>Explosive hazard tests/trials are conducted to assess one or both of the following parameters</a:t>
            </a:r>
          </a:p>
        </p:txBody>
      </p:sp>
    </p:spTree>
    <p:extLst>
      <p:ext uri="{BB962C8B-B14F-4D97-AF65-F5344CB8AC3E}">
        <p14:creationId xmlns:p14="http://schemas.microsoft.com/office/powerpoint/2010/main" val="1933562352"/>
      </p:ext>
    </p:extLst>
  </p:cSld>
  <p:clrMapOvr>
    <a:masterClrMapping/>
  </p:clrMapOvr>
  <p:transition>
    <p:wipe dir="r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42" name="Rectangle 2"/>
          <p:cNvSpPr>
            <a:spLocks noGrp="1" noChangeArrowheads="1"/>
          </p:cNvSpPr>
          <p:nvPr>
            <p:ph type="title"/>
          </p:nvPr>
        </p:nvSpPr>
        <p:spPr>
          <a:xfrm>
            <a:off x="190500" y="200025"/>
            <a:ext cx="8240713" cy="363538"/>
          </a:xfrm>
        </p:spPr>
        <p:txBody>
          <a:bodyPr/>
          <a:lstStyle/>
          <a:p>
            <a:r>
              <a:rPr lang="en-GB" altLang="en-US" sz="2800" dirty="0"/>
              <a:t>Explosives Material Qualification</a:t>
            </a:r>
          </a:p>
        </p:txBody>
      </p:sp>
      <p:sp>
        <p:nvSpPr>
          <p:cNvPr id="1443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34950" y="1127125"/>
            <a:ext cx="8421688" cy="3030538"/>
          </a:xfrm>
          <a:ln/>
          <a:extLst>
            <a:ext uri="{91240B29-F687-4F45-9708-019B960494DF}">
              <a14:hiddenLine xmlns:a14="http://schemas.microsoft.com/office/drawing/2010/main" w="9525">
                <a:solidFill>
                  <a:srgbClr val="FF33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000"/>
              <a:t>Explosive Qualification and EMTAP Tests</a:t>
            </a:r>
            <a:br>
              <a:rPr lang="en-GB" altLang="en-US" sz="2000"/>
            </a:br>
            <a:endParaRPr lang="en-GB" altLang="en-US" sz="2000"/>
          </a:p>
          <a:p>
            <a:pPr lvl="1">
              <a:buClr>
                <a:srgbClr val="FF3300"/>
              </a:buClr>
              <a:buFont typeface="Wingdings" panose="05000000000000000000" pitchFamily="2" charset="2"/>
              <a:buNone/>
            </a:pPr>
            <a:endParaRPr lang="en-GB" altLang="en-US" sz="2000"/>
          </a:p>
          <a:p>
            <a:pPr lvl="1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000"/>
              <a:t>STANAG 4170: Principles and methodology for the qualification of explosive materials for military use </a:t>
            </a:r>
            <a:br>
              <a:rPr lang="en-GB" altLang="en-US" sz="2000"/>
            </a:br>
            <a:endParaRPr lang="en-GB" altLang="en-US" sz="2000"/>
          </a:p>
          <a:p>
            <a:pPr lvl="1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000"/>
              <a:t>UK tests called up in AOP7, supporting STANAG 4170</a:t>
            </a:r>
            <a:br>
              <a:rPr lang="en-GB" altLang="en-US" sz="2000"/>
            </a:br>
            <a:endParaRPr lang="en-GB" altLang="en-US" sz="2000"/>
          </a:p>
          <a:p>
            <a:pPr lvl="1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000"/>
              <a:t>AOP-7: Manual of tests for the qualification of explosive materials for military use</a:t>
            </a:r>
            <a:br>
              <a:rPr lang="en-GB" altLang="en-US" sz="2000"/>
            </a:br>
            <a:r>
              <a:rPr lang="en-GB" altLang="en-US" sz="2000"/>
              <a:t> </a:t>
            </a:r>
          </a:p>
          <a:p>
            <a:pPr lvl="1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000"/>
              <a:t> The EMTAP manual of Tests is now at Issue 4 (November 2007)</a:t>
            </a:r>
          </a:p>
          <a:p>
            <a:pPr>
              <a:buClr>
                <a:srgbClr val="FF3300"/>
              </a:buClr>
              <a:buFont typeface="Wingdings" panose="05000000000000000000" pitchFamily="2" charset="2"/>
              <a:buNone/>
            </a:pPr>
            <a:r>
              <a:rPr lang="en-GB" altLang="en-US" sz="2000"/>
              <a:t> </a:t>
            </a:r>
          </a:p>
          <a:p>
            <a:pPr>
              <a:buFontTx/>
              <a:buNone/>
            </a:pPr>
            <a:endParaRPr lang="en-GB" altLang="en-US" sz="2000"/>
          </a:p>
        </p:txBody>
      </p:sp>
      <p:sp>
        <p:nvSpPr>
          <p:cNvPr id="1443845" name="Text Box 5"/>
          <p:cNvSpPr txBox="1">
            <a:spLocks noChangeArrowheads="1"/>
          </p:cNvSpPr>
          <p:nvPr/>
        </p:nvSpPr>
        <p:spPr bwMode="auto">
          <a:xfrm>
            <a:off x="736600" y="4298950"/>
            <a:ext cx="7839075" cy="915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/>
            <a:endParaRPr lang="en-GB" altLang="en-US" sz="1800"/>
          </a:p>
          <a:p>
            <a:pPr lvl="1" algn="l"/>
            <a:endParaRPr lang="en-GB" altLang="en-US" sz="1800"/>
          </a:p>
          <a:p>
            <a:pPr>
              <a:buFontTx/>
              <a:buChar char="•"/>
            </a:pPr>
            <a:endParaRPr lang="en-GB" altLang="en-US" sz="1800"/>
          </a:p>
        </p:txBody>
      </p:sp>
    </p:spTree>
    <p:extLst>
      <p:ext uri="{BB962C8B-B14F-4D97-AF65-F5344CB8AC3E}">
        <p14:creationId xmlns:p14="http://schemas.microsoft.com/office/powerpoint/2010/main" val="3955792893"/>
      </p:ext>
    </p:extLst>
  </p:cSld>
  <p:clrMapOvr>
    <a:masterClrMapping/>
  </p:clrMapOvr>
  <p:transition>
    <p:wipe dir="r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dirty="0"/>
              <a:t>Explosives Material Qualification</a:t>
            </a:r>
          </a:p>
        </p:txBody>
      </p:sp>
      <p:sp>
        <p:nvSpPr>
          <p:cNvPr id="1556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6400" y="1244600"/>
            <a:ext cx="8370888" cy="4268788"/>
          </a:xfrm>
        </p:spPr>
        <p:txBody>
          <a:bodyPr/>
          <a:lstStyle/>
          <a:p>
            <a:pPr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000" dirty="0"/>
              <a:t>Qualification of a new explosive to STANAG 4170 calls for info on:</a:t>
            </a:r>
            <a:br>
              <a:rPr lang="en-GB" altLang="en-US" sz="2000" dirty="0"/>
            </a:br>
            <a:endParaRPr lang="en-GB" altLang="en-US" sz="2000" dirty="0"/>
          </a:p>
          <a:p>
            <a:pPr lvl="3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000" dirty="0"/>
              <a:t>Explosive composition</a:t>
            </a:r>
          </a:p>
          <a:p>
            <a:pPr lvl="3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000" dirty="0"/>
              <a:t> Intended role</a:t>
            </a:r>
          </a:p>
          <a:p>
            <a:pPr lvl="3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000" dirty="0"/>
              <a:t>Characteristics with varied age and conditions</a:t>
            </a:r>
          </a:p>
          <a:p>
            <a:pPr lvl="3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000" dirty="0"/>
              <a:t>Response when ignited (confined and unconfined)</a:t>
            </a:r>
          </a:p>
          <a:p>
            <a:pPr lvl="3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000" dirty="0"/>
              <a:t>Sensitiveness to hazardous stimuli</a:t>
            </a:r>
          </a:p>
          <a:p>
            <a:pPr lvl="3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000" dirty="0"/>
              <a:t>Effect of temperature</a:t>
            </a:r>
          </a:p>
          <a:p>
            <a:pPr lvl="3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000" dirty="0"/>
              <a:t>Rheological and mechanical properties</a:t>
            </a:r>
          </a:p>
          <a:p>
            <a:pPr lvl="3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000" dirty="0"/>
              <a:t>Performance characteristics</a:t>
            </a:r>
          </a:p>
          <a:p>
            <a:pPr lvl="3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000" dirty="0"/>
              <a:t>Evidence of fitness for purpose</a:t>
            </a:r>
          </a:p>
          <a:p>
            <a:pPr lvl="3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000" dirty="0"/>
              <a:t>Toxicity, compatibility and disposal</a:t>
            </a:r>
          </a:p>
          <a:p>
            <a:pPr>
              <a:lnSpc>
                <a:spcPct val="90000"/>
              </a:lnSpc>
            </a:pPr>
            <a:endParaRPr lang="en-GB" altLang="en-US" sz="2000" dirty="0"/>
          </a:p>
        </p:txBody>
      </p:sp>
    </p:spTree>
    <p:extLst>
      <p:ext uri="{BB962C8B-B14F-4D97-AF65-F5344CB8AC3E}">
        <p14:creationId xmlns:p14="http://schemas.microsoft.com/office/powerpoint/2010/main" val="564093948"/>
      </p:ext>
    </p:extLst>
  </p:cSld>
  <p:clrMapOvr>
    <a:masterClrMapping/>
  </p:clrMapOvr>
  <p:transition>
    <p:wipe dir="r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1010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276225"/>
            <a:ext cx="8240713" cy="363538"/>
          </a:xfrm>
        </p:spPr>
        <p:txBody>
          <a:bodyPr/>
          <a:lstStyle/>
          <a:p>
            <a:r>
              <a:rPr lang="en-GB" altLang="en-US" sz="2800"/>
              <a:t>Suitability for IM Applications </a:t>
            </a:r>
          </a:p>
        </p:txBody>
      </p:sp>
      <p:sp>
        <p:nvSpPr>
          <p:cNvPr id="1451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55600" y="796925"/>
            <a:ext cx="8370888" cy="5691188"/>
          </a:xfrm>
        </p:spPr>
        <p:txBody>
          <a:bodyPr/>
          <a:lstStyle/>
          <a:p>
            <a:pPr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 dirty="0"/>
              <a:t>Selection of explosives for IM applications</a:t>
            </a:r>
          </a:p>
          <a:p>
            <a:pPr lvl="1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600" dirty="0"/>
              <a:t>Places much more emphasis on small scale testing and understanding of mechanisms</a:t>
            </a:r>
          </a:p>
          <a:p>
            <a:pPr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None/>
            </a:pPr>
            <a:r>
              <a:rPr lang="en-GB" altLang="en-US" sz="1800" b="1" dirty="0"/>
              <a:t>	</a:t>
            </a:r>
          </a:p>
          <a:p>
            <a:pPr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 dirty="0"/>
              <a:t>Whole body of evidence approach to IM suitability takes into account</a:t>
            </a:r>
          </a:p>
          <a:p>
            <a:pPr lvl="1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600" dirty="0"/>
              <a:t>Assessment of the energetic materials</a:t>
            </a:r>
          </a:p>
          <a:p>
            <a:pPr lvl="1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600" dirty="0"/>
              <a:t>Analysis of the weapon system design</a:t>
            </a:r>
          </a:p>
          <a:p>
            <a:pPr lvl="1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600" dirty="0"/>
              <a:t>Analysis of the role of packaging</a:t>
            </a:r>
          </a:p>
          <a:p>
            <a:pPr lvl="1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600" dirty="0"/>
              <a:t>AUR testing</a:t>
            </a:r>
            <a:br>
              <a:rPr lang="en-GB" altLang="en-US" sz="1600" dirty="0"/>
            </a:br>
            <a:endParaRPr lang="en-GB" altLang="en-US" sz="1600" b="1" dirty="0"/>
          </a:p>
          <a:p>
            <a:pPr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 dirty="0"/>
              <a:t>Body of evidence provided by</a:t>
            </a:r>
          </a:p>
          <a:p>
            <a:pPr lvl="1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600" dirty="0">
                <a:latin typeface="Arial Unicode MS" panose="020B0604020202020204" pitchFamily="34" charset="-128"/>
              </a:rPr>
              <a:t>Laboratory scale qualification/characterisation tests</a:t>
            </a:r>
          </a:p>
          <a:p>
            <a:pPr lvl="1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600" dirty="0">
                <a:latin typeface="Arial Unicode MS" panose="020B0604020202020204" pitchFamily="34" charset="-128"/>
              </a:rPr>
              <a:t>Component level tests</a:t>
            </a:r>
          </a:p>
          <a:p>
            <a:pPr lvl="1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600" dirty="0">
                <a:latin typeface="Arial Unicode MS" panose="020B0604020202020204" pitchFamily="34" charset="-128"/>
              </a:rPr>
              <a:t>Munition level tests</a:t>
            </a:r>
          </a:p>
          <a:p>
            <a:pPr lvl="1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600" dirty="0">
                <a:latin typeface="Arial Unicode MS" panose="020B0604020202020204" pitchFamily="34" charset="-128"/>
              </a:rPr>
              <a:t>Read across from similar formulations or munition designs</a:t>
            </a:r>
          </a:p>
          <a:p>
            <a:pPr lvl="1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600" dirty="0">
                <a:latin typeface="Arial Unicode MS" panose="020B0604020202020204" pitchFamily="34" charset="-128"/>
              </a:rPr>
              <a:t>Modelling and simulation</a:t>
            </a:r>
          </a:p>
          <a:p>
            <a:pPr lvl="1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600" dirty="0">
                <a:latin typeface="Arial Unicode MS" panose="020B0604020202020204" pitchFamily="34" charset="-128"/>
              </a:rPr>
              <a:t>Expert judgement</a:t>
            </a:r>
            <a:br>
              <a:rPr lang="en-GB" altLang="en-US" sz="1600" dirty="0">
                <a:latin typeface="Arial Unicode MS" panose="020B0604020202020204" pitchFamily="34" charset="-128"/>
              </a:rPr>
            </a:br>
            <a:endParaRPr lang="en-GB" altLang="en-US" sz="1600" dirty="0">
              <a:latin typeface="Arial Unicode MS" panose="020B0604020202020204" pitchFamily="34" charset="-128"/>
            </a:endParaRPr>
          </a:p>
          <a:p>
            <a:pPr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 dirty="0"/>
              <a:t>Small scale testing increases confidence in results of fewer, statistically insignificant, costly, AUR</a:t>
            </a:r>
            <a:r>
              <a:rPr lang="en-GB" altLang="en-US" sz="1050" b="1" dirty="0"/>
              <a:t> </a:t>
            </a:r>
            <a:r>
              <a:rPr lang="en-GB" altLang="en-US" sz="1800" b="1" dirty="0"/>
              <a:t>trials</a:t>
            </a:r>
          </a:p>
        </p:txBody>
      </p:sp>
    </p:spTree>
    <p:extLst>
      <p:ext uri="{BB962C8B-B14F-4D97-AF65-F5344CB8AC3E}">
        <p14:creationId xmlns:p14="http://schemas.microsoft.com/office/powerpoint/2010/main" val="3553978036"/>
      </p:ext>
    </p:extLst>
  </p:cSld>
  <p:clrMapOvr>
    <a:masterClrMapping/>
  </p:clrMapOvr>
  <p:transition>
    <p:wipe dir="r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333943"/>
            <a:ext cx="7992888" cy="522287"/>
          </a:xfrm>
        </p:spPr>
        <p:txBody>
          <a:bodyPr/>
          <a:lstStyle/>
          <a:p>
            <a:r>
              <a:rPr lang="en-GB" dirty="0"/>
              <a:t>WHAT TESTS FOR EXPLOSIVES SAFETY?</a:t>
            </a:r>
          </a:p>
        </p:txBody>
      </p:sp>
      <p:sp>
        <p:nvSpPr>
          <p:cNvPr id="5" name="Rectangle 4"/>
          <p:cNvSpPr/>
          <p:nvPr/>
        </p:nvSpPr>
        <p:spPr>
          <a:xfrm>
            <a:off x="0" y="1213294"/>
            <a:ext cx="858687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rgbClr val="FF9900"/>
                </a:solidFill>
              </a:rPr>
              <a:t>Explosives qualification (STANAG 4170 and AOP-7)</a:t>
            </a:r>
          </a:p>
        </p:txBody>
      </p:sp>
      <p:sp>
        <p:nvSpPr>
          <p:cNvPr id="6" name="Rectangle 5"/>
          <p:cNvSpPr/>
          <p:nvPr/>
        </p:nvSpPr>
        <p:spPr>
          <a:xfrm>
            <a:off x="387350" y="1816808"/>
            <a:ext cx="756084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Mandatory qualification data (relevant STANAGS, Def Stan 13-129, Explosive Hazard Data Sheets) </a:t>
            </a:r>
          </a:p>
          <a:p>
            <a:endParaRPr lang="en-GB" dirty="0"/>
          </a:p>
          <a:p>
            <a:r>
              <a:rPr lang="en-GB" dirty="0"/>
              <a:t>Sensitiveness </a:t>
            </a:r>
          </a:p>
          <a:p>
            <a:r>
              <a:rPr lang="en-GB" dirty="0"/>
              <a:t>Explosiveness</a:t>
            </a:r>
          </a:p>
          <a:p>
            <a:r>
              <a:rPr lang="en-GB" dirty="0"/>
              <a:t>Stability/Compatibility</a:t>
            </a:r>
          </a:p>
          <a:p>
            <a:r>
              <a:rPr lang="en-GB" dirty="0"/>
              <a:t>Physical properties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9949" y="4220815"/>
            <a:ext cx="364394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dirty="0">
                <a:solidFill>
                  <a:srgbClr val="FF9900"/>
                </a:solidFill>
              </a:rPr>
              <a:t>Environmental testing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950036" y="4234750"/>
            <a:ext cx="244983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dirty="0">
                <a:solidFill>
                  <a:srgbClr val="FF9900"/>
                </a:solidFill>
              </a:rPr>
              <a:t>Weapon Tests</a:t>
            </a:r>
          </a:p>
        </p:txBody>
      </p:sp>
      <p:sp>
        <p:nvSpPr>
          <p:cNvPr id="12" name="Rectangle 11"/>
          <p:cNvSpPr/>
          <p:nvPr/>
        </p:nvSpPr>
        <p:spPr>
          <a:xfrm>
            <a:off x="5241763" y="4757970"/>
            <a:ext cx="345638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Extreme environment ('accidental' insults) </a:t>
            </a:r>
          </a:p>
          <a:p>
            <a:r>
              <a:rPr lang="en-GB" dirty="0"/>
              <a:t>IM tests Acceptance trials</a:t>
            </a:r>
          </a:p>
          <a:p>
            <a:r>
              <a:rPr lang="en-GB" dirty="0"/>
              <a:t>User trials</a:t>
            </a:r>
          </a:p>
          <a:p>
            <a:r>
              <a:rPr lang="en-GB" dirty="0"/>
              <a:t>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387350" y="475797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Natural environments </a:t>
            </a:r>
          </a:p>
          <a:p>
            <a:r>
              <a:rPr lang="en-GB" dirty="0"/>
              <a:t>Induced environments</a:t>
            </a:r>
          </a:p>
        </p:txBody>
      </p:sp>
    </p:spTree>
    <p:extLst>
      <p:ext uri="{BB962C8B-B14F-4D97-AF65-F5344CB8AC3E}">
        <p14:creationId xmlns:p14="http://schemas.microsoft.com/office/powerpoint/2010/main" val="849486447"/>
      </p:ext>
    </p:extLst>
  </p:cSld>
  <p:clrMapOvr>
    <a:masterClrMapping/>
  </p:clrMapOvr>
  <p:transition>
    <p:wipe dir="r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JSP 520 Part 2 Leaflet C3</a:t>
            </a:r>
          </a:p>
        </p:txBody>
      </p:sp>
      <p:pic>
        <p:nvPicPr>
          <p:cNvPr id="5" name="Picture 4" descr="Screen Clippin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17" r="2432"/>
          <a:stretch/>
        </p:blipFill>
        <p:spPr>
          <a:xfrm>
            <a:off x="804307" y="674388"/>
            <a:ext cx="7944157" cy="59694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41838484"/>
      </p:ext>
    </p:extLst>
  </p:cSld>
  <p:clrMapOvr>
    <a:masterClrMapping/>
  </p:clrMapOvr>
  <p:transition>
    <p:wipe dir="r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1252" name="Rectangle 4"/>
          <p:cNvSpPr>
            <a:spLocks noChangeArrowheads="1"/>
          </p:cNvSpPr>
          <p:nvPr/>
        </p:nvSpPr>
        <p:spPr bwMode="auto">
          <a:xfrm>
            <a:off x="279400" y="860425"/>
            <a:ext cx="6816725" cy="4760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/>
              <a:t>EMTAP Small Scale Hazard Tests: </a:t>
            </a:r>
            <a:br>
              <a:rPr lang="en-GB" altLang="en-US" sz="1800"/>
            </a:br>
            <a:endParaRPr lang="en-GB" altLang="en-US" sz="1800"/>
          </a:p>
          <a:p>
            <a:pPr lvl="1" algn="l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/>
              <a:t>Rotter impact test – EMTAP 1</a:t>
            </a:r>
          </a:p>
          <a:p>
            <a:pPr lvl="1" algn="l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/>
              <a:t>Mallet friction – EMTAP 2</a:t>
            </a:r>
          </a:p>
          <a:p>
            <a:pPr lvl="1" algn="l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/>
              <a:t>Temperature of ignition test – EMTAP 3</a:t>
            </a:r>
          </a:p>
          <a:p>
            <a:pPr lvl="1" algn="l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/>
              <a:t>Ease of Ignition (Bickford Fuze) – EMTAP 4</a:t>
            </a:r>
          </a:p>
          <a:p>
            <a:pPr lvl="1" algn="l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/>
              <a:t>Train test – EMTAP 5</a:t>
            </a:r>
          </a:p>
          <a:p>
            <a:pPr lvl="1" algn="l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/>
              <a:t>Electric spark test – EMTAP 6</a:t>
            </a:r>
          </a:p>
          <a:p>
            <a:pPr lvl="1" algn="l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/>
              <a:t>Rotary friction test – EMTAP 33</a:t>
            </a:r>
            <a:br>
              <a:rPr lang="en-GB" altLang="en-US" sz="1800"/>
            </a:br>
            <a:endParaRPr lang="en-GB" altLang="en-US" sz="1800"/>
          </a:p>
          <a:p>
            <a:pPr algn="l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/>
              <a:t>Designed to assess the sensitiveness of energetic materials to range of stimuli</a:t>
            </a:r>
            <a:br>
              <a:rPr lang="en-GB" altLang="en-US" sz="1800"/>
            </a:br>
            <a:endParaRPr lang="en-GB" altLang="en-US" sz="1800"/>
          </a:p>
          <a:p>
            <a:pPr algn="l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/>
              <a:t>Results form basis of EHDS</a:t>
            </a:r>
            <a:br>
              <a:rPr lang="en-GB" altLang="en-US" sz="1800"/>
            </a:br>
            <a:endParaRPr lang="en-GB" altLang="en-US" sz="1800"/>
          </a:p>
          <a:p>
            <a:pPr algn="l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/>
              <a:t>Used in risk assessments</a:t>
            </a:r>
          </a:p>
          <a:p>
            <a:pPr lvl="1" algn="l">
              <a:buClr>
                <a:srgbClr val="FF3300"/>
              </a:buClr>
              <a:buFont typeface="Wingdings" panose="05000000000000000000" pitchFamily="2" charset="2"/>
              <a:buChar char="Ø"/>
            </a:pPr>
            <a:endParaRPr lang="en-GB" altLang="en-US" sz="1800"/>
          </a:p>
        </p:txBody>
      </p:sp>
      <p:sp>
        <p:nvSpPr>
          <p:cNvPr id="1461253" name="Rectangle 5"/>
          <p:cNvSpPr>
            <a:spLocks noChangeArrowheads="1"/>
          </p:cNvSpPr>
          <p:nvPr/>
        </p:nvSpPr>
        <p:spPr bwMode="auto">
          <a:xfrm>
            <a:off x="0" y="163513"/>
            <a:ext cx="697865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GB" altLang="en-US" sz="2800"/>
              <a:t>Small Scale Hazard Assessment Tests </a:t>
            </a:r>
          </a:p>
        </p:txBody>
      </p:sp>
    </p:spTree>
    <p:extLst>
      <p:ext uri="{BB962C8B-B14F-4D97-AF65-F5344CB8AC3E}">
        <p14:creationId xmlns:p14="http://schemas.microsoft.com/office/powerpoint/2010/main" val="114291402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1" dirty="0"/>
              <a:t>Sensitiveness:- </a:t>
            </a:r>
            <a:r>
              <a:rPr lang="en-GB" sz="2400" dirty="0"/>
              <a:t>The measure of the level of </a:t>
            </a:r>
            <a:r>
              <a:rPr lang="en-GB" sz="2400" dirty="0" err="1"/>
              <a:t>aprescribed</a:t>
            </a:r>
            <a:r>
              <a:rPr lang="en-GB" sz="2400" dirty="0"/>
              <a:t> stimulus, relevant to an </a:t>
            </a:r>
            <a:r>
              <a:rPr lang="en-GB" sz="2400" b="1" i="1" dirty="0"/>
              <a:t>accident </a:t>
            </a:r>
            <a:r>
              <a:rPr lang="en-GB" sz="2400" dirty="0"/>
              <a:t>situation required to ignite or initiate an explosive material</a:t>
            </a:r>
          </a:p>
          <a:p>
            <a:r>
              <a:rPr lang="en-GB" sz="2400" b="1" dirty="0"/>
              <a:t>Sensitivity</a:t>
            </a:r>
            <a:r>
              <a:rPr lang="en-GB" sz="2400" dirty="0"/>
              <a:t>:- The measure of the level of  a prescribed stimulus </a:t>
            </a:r>
            <a:r>
              <a:rPr lang="en-GB" sz="2400" dirty="0" err="1"/>
              <a:t>requiredto</a:t>
            </a:r>
            <a:r>
              <a:rPr lang="en-GB" sz="2400" dirty="0"/>
              <a:t> achieve reliable functioning of an explosive material in its </a:t>
            </a:r>
            <a:r>
              <a:rPr lang="en-GB" sz="2400" b="1" i="1" dirty="0"/>
              <a:t>design </a:t>
            </a:r>
            <a:r>
              <a:rPr lang="en-GB" sz="2400" dirty="0"/>
              <a:t>mode</a:t>
            </a:r>
          </a:p>
          <a:p>
            <a:r>
              <a:rPr lang="en-GB" sz="2400" b="1" dirty="0"/>
              <a:t>Explosiveness: </a:t>
            </a:r>
            <a:r>
              <a:rPr lang="en-GB" sz="2400" dirty="0"/>
              <a:t>The degree of violence shown by an explosive material when it responds to a prescribed stimulus. </a:t>
            </a:r>
          </a:p>
        </p:txBody>
      </p:sp>
    </p:spTree>
    <p:extLst>
      <p:ext uri="{BB962C8B-B14F-4D97-AF65-F5344CB8AC3E}">
        <p14:creationId xmlns:p14="http://schemas.microsoft.com/office/powerpoint/2010/main" val="2403153502"/>
      </p:ext>
    </p:extLst>
  </p:cSld>
  <p:clrMapOvr>
    <a:masterClrMapping/>
  </p:clrMapOvr>
  <p:transition>
    <p:wipe dir="r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TEST SUMMARISED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916832"/>
            <a:ext cx="7772400" cy="4375150"/>
          </a:xfrm>
        </p:spPr>
        <p:txBody>
          <a:bodyPr/>
          <a:lstStyle/>
          <a:p>
            <a:r>
              <a:rPr lang="en-GB" dirty="0"/>
              <a:t>Small Scale - Powder Tests</a:t>
            </a:r>
          </a:p>
          <a:p>
            <a:r>
              <a:rPr lang="en-GB" dirty="0"/>
              <a:t>Small Scale - Stability/ Compatibility Tests</a:t>
            </a:r>
          </a:p>
          <a:p>
            <a:r>
              <a:rPr lang="en-GB" dirty="0"/>
              <a:t>Charge Tests - Thermal &amp; Mechanical</a:t>
            </a:r>
          </a:p>
          <a:p>
            <a:r>
              <a:rPr lang="en-GB" dirty="0"/>
              <a:t>Weapon Tests - IM tests, Spigot Drop test</a:t>
            </a:r>
          </a:p>
        </p:txBody>
      </p:sp>
    </p:spTree>
    <p:extLst>
      <p:ext uri="{BB962C8B-B14F-4D97-AF65-F5344CB8AC3E}">
        <p14:creationId xmlns:p14="http://schemas.microsoft.com/office/powerpoint/2010/main" val="1285665131"/>
      </p:ext>
    </p:extLst>
  </p:cSld>
  <p:clrMapOvr>
    <a:masterClrMapping/>
  </p:clrMapOvr>
  <p:transition>
    <p:wipe dir="r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 across the Globe</a:t>
            </a:r>
          </a:p>
        </p:txBody>
      </p:sp>
      <p:pic>
        <p:nvPicPr>
          <p:cNvPr id="4" name="Picture 3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913" y="836712"/>
            <a:ext cx="7772700" cy="511256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549993737"/>
      </p:ext>
    </p:extLst>
  </p:cSld>
  <p:clrMapOvr>
    <a:masterClrMapping/>
  </p:clrMapOvr>
  <p:transition>
    <p:wipe dir="r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750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/>
              <a:t>Rotter Impact Testing (EMTAP 1)</a:t>
            </a:r>
          </a:p>
        </p:txBody>
      </p:sp>
      <p:pic>
        <p:nvPicPr>
          <p:cNvPr id="1557509" name="Picture 5" descr="Rotte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750" y="844550"/>
            <a:ext cx="2724150" cy="363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5751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2" b="612"/>
          <a:stretch>
            <a:fillRect/>
          </a:stretch>
        </p:blipFill>
        <p:spPr bwMode="auto">
          <a:xfrm>
            <a:off x="4222750" y="1077913"/>
            <a:ext cx="4797425" cy="4957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</p:pic>
      <p:pic>
        <p:nvPicPr>
          <p:cNvPr id="155751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6" r="552" b="732"/>
          <a:stretch>
            <a:fillRect/>
          </a:stretch>
        </p:blipFill>
        <p:spPr bwMode="auto">
          <a:xfrm>
            <a:off x="847725" y="4560888"/>
            <a:ext cx="2557463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21788348"/>
      </p:ext>
    </p:extLst>
  </p:cSld>
  <p:clrMapOvr>
    <a:masterClrMapping/>
  </p:clrMapOvr>
  <p:transition>
    <p:wipe dir="r"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Comparative Results</a:t>
            </a:r>
          </a:p>
        </p:txBody>
      </p:sp>
      <p:pic>
        <p:nvPicPr>
          <p:cNvPr id="6" name="Content Placeholder 5" descr="Screen Clippin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25" t="7244"/>
          <a:stretch/>
        </p:blipFill>
        <p:spPr>
          <a:xfrm>
            <a:off x="1043607" y="1052736"/>
            <a:ext cx="7455649" cy="4968552"/>
          </a:xfrm>
        </p:spPr>
      </p:pic>
    </p:spTree>
    <p:extLst>
      <p:ext uri="{BB962C8B-B14F-4D97-AF65-F5344CB8AC3E}">
        <p14:creationId xmlns:p14="http://schemas.microsoft.com/office/powerpoint/2010/main" val="3034169635"/>
      </p:ext>
    </p:extLst>
  </p:cSld>
  <p:clrMapOvr>
    <a:masterClrMapping/>
  </p:clrMapOvr>
  <p:transition>
    <p:wipe dir="r"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Uses of RDX</a:t>
            </a:r>
          </a:p>
        </p:txBody>
      </p:sp>
      <p:pic>
        <p:nvPicPr>
          <p:cNvPr id="4" name="Picture 3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666" y="980728"/>
            <a:ext cx="7313753" cy="504056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081205903"/>
      </p:ext>
    </p:extLst>
  </p:cSld>
  <p:clrMapOvr>
    <a:masterClrMapping/>
  </p:clrMapOvr>
  <p:transition>
    <p:wipe dir="r"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955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/>
              <a:t>Mallet Friction Testing (EMTAP 2)</a:t>
            </a:r>
          </a:p>
        </p:txBody>
      </p:sp>
      <p:pic>
        <p:nvPicPr>
          <p:cNvPr id="1559557" name="Picture 5" descr="Mallet Friction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876300"/>
            <a:ext cx="3124200" cy="2343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59558" name="Picture 6" descr="Mallet Friction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5" y="873125"/>
            <a:ext cx="1768475" cy="2355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59559" name="Picture 7" descr="Mallet Friction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9250" y="812800"/>
            <a:ext cx="1905000" cy="25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59560" name="Picture 8" descr="Mallet Friction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175" y="3352800"/>
            <a:ext cx="2616200" cy="1962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59561" name="Picture 9" descr="Mallet Friction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0875" y="3390900"/>
            <a:ext cx="2514600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59562" name="Picture 10" descr="Mallet Friction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1700" y="3344863"/>
            <a:ext cx="2486025" cy="1865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59563" name="Text Box 11"/>
          <p:cNvSpPr txBox="1">
            <a:spLocks noChangeArrowheads="1"/>
          </p:cNvSpPr>
          <p:nvPr/>
        </p:nvSpPr>
        <p:spPr bwMode="auto">
          <a:xfrm>
            <a:off x="314325" y="5486400"/>
            <a:ext cx="6762750" cy="1373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sz="1200"/>
              <a:t>Mallet and anvil combinations</a:t>
            </a: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 sz="1200"/>
              <a:t>Steel-tipped mallet on steel anvil</a:t>
            </a: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 sz="1200"/>
              <a:t>Nylon-tipped mallet on steel anvil</a:t>
            </a: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 sz="1200"/>
              <a:t>Wood mallet on softwood, hardwood and yorkstone</a:t>
            </a:r>
          </a:p>
          <a:p>
            <a:pPr algn="l">
              <a:spcBef>
                <a:spcPct val="50000"/>
              </a:spcBef>
              <a:buFontTx/>
              <a:buChar char="•"/>
            </a:pPr>
            <a:endParaRPr lang="en-GB" altLang="en-US" sz="1200"/>
          </a:p>
        </p:txBody>
      </p:sp>
      <p:sp>
        <p:nvSpPr>
          <p:cNvPr id="1559564" name="Text Box 12"/>
          <p:cNvSpPr txBox="1">
            <a:spLocks noChangeArrowheads="1"/>
          </p:cNvSpPr>
          <p:nvPr/>
        </p:nvSpPr>
        <p:spPr bwMode="auto">
          <a:xfrm>
            <a:off x="4800600" y="5505450"/>
            <a:ext cx="3448050" cy="1098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sz="1200"/>
              <a:t>Reporting</a:t>
            </a: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 sz="1200"/>
              <a:t> No ignitions in ten cycles 0%</a:t>
            </a: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 sz="1200"/>
              <a:t>Up to six ignitions in ten cycles 50%</a:t>
            </a: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 sz="1200"/>
              <a:t>More than six ignitions in ten cycles 100%</a:t>
            </a:r>
          </a:p>
        </p:txBody>
      </p:sp>
    </p:spTree>
    <p:extLst>
      <p:ext uri="{BB962C8B-B14F-4D97-AF65-F5344CB8AC3E}">
        <p14:creationId xmlns:p14="http://schemas.microsoft.com/office/powerpoint/2010/main" val="2457565072"/>
      </p:ext>
    </p:extLst>
  </p:cSld>
  <p:clrMapOvr>
    <a:masterClrMapping/>
  </p:clrMapOvr>
  <p:transition>
    <p:wipe dir="r"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Mallet friction</a:t>
            </a:r>
          </a:p>
        </p:txBody>
      </p:sp>
      <p:pic>
        <p:nvPicPr>
          <p:cNvPr id="4" name="Content Placeholder 3" descr="Screen Clippi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836712"/>
            <a:ext cx="6720317" cy="475252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820188765"/>
      </p:ext>
    </p:extLst>
  </p:cSld>
  <p:clrMapOvr>
    <a:masterClrMapping/>
  </p:clrMapOvr>
  <p:transition>
    <p:wipe dir="r"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774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/>
              <a:t>Rotary Friction Test (EMTAP 33)</a:t>
            </a:r>
          </a:p>
        </p:txBody>
      </p:sp>
      <p:pic>
        <p:nvPicPr>
          <p:cNvPr id="1567749" name="Picture 5" descr="Rotary Friction Teste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8025" y="1033463"/>
            <a:ext cx="5607050" cy="4205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67750" name="Text Box 6"/>
          <p:cNvSpPr txBox="1">
            <a:spLocks noChangeArrowheads="1"/>
          </p:cNvSpPr>
          <p:nvPr/>
        </p:nvSpPr>
        <p:spPr bwMode="auto">
          <a:xfrm>
            <a:off x="3248025" y="5572125"/>
            <a:ext cx="5400675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sz="1200"/>
              <a:t>Hardened mild steel wheels with a diameter of 70mm</a:t>
            </a:r>
          </a:p>
          <a:p>
            <a:pPr algn="l">
              <a:spcBef>
                <a:spcPct val="50000"/>
              </a:spcBef>
            </a:pPr>
            <a:r>
              <a:rPr lang="en-GB" altLang="en-US" sz="1200"/>
              <a:t>Mild steel blocks with a standard ground surface finish</a:t>
            </a:r>
          </a:p>
          <a:p>
            <a:pPr algn="l">
              <a:spcBef>
                <a:spcPct val="50000"/>
              </a:spcBef>
            </a:pPr>
            <a:r>
              <a:rPr lang="en-GB" altLang="en-US" sz="1200"/>
              <a:t>50 shot Bruceton staircase run</a:t>
            </a:r>
          </a:p>
        </p:txBody>
      </p:sp>
      <p:sp>
        <p:nvSpPr>
          <p:cNvPr id="1567751" name="Text Box 7"/>
          <p:cNvSpPr txBox="1">
            <a:spLocks noChangeArrowheads="1"/>
          </p:cNvSpPr>
          <p:nvPr/>
        </p:nvSpPr>
        <p:spPr bwMode="auto">
          <a:xfrm>
            <a:off x="228600" y="1123950"/>
            <a:ext cx="2676525" cy="5103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/>
              <a:t>Principles of operation</a:t>
            </a: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/>
              <a:t> Energy stored in flywheel</a:t>
            </a: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/>
              <a:t> Imparts impulse to wheel assembly</a:t>
            </a: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/>
              <a:t>Sample under preset load between wheel and stationary block</a:t>
            </a:r>
            <a:br>
              <a:rPr lang="en-GB" altLang="en-US"/>
            </a:br>
            <a:br>
              <a:rPr lang="en-GB" altLang="en-US"/>
            </a:br>
            <a:br>
              <a:rPr lang="en-GB" altLang="en-US"/>
            </a:br>
            <a:r>
              <a:rPr lang="en-GB" altLang="en-US"/>
              <a:t>Machine Variables</a:t>
            </a: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/>
              <a:t> Flywheel velocity</a:t>
            </a: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/>
              <a:t> Block to wheel loading</a:t>
            </a:r>
            <a:br>
              <a:rPr lang="en-GB" altLang="en-US"/>
            </a:br>
            <a:br>
              <a:rPr lang="en-GB" altLang="en-US"/>
            </a:br>
            <a:r>
              <a:rPr lang="en-GB" altLang="en-US"/>
              <a:t>Output</a:t>
            </a: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/>
              <a:t>Figure of friction (F of F)</a:t>
            </a: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/>
              <a:t> Standard RDX reference</a:t>
            </a:r>
          </a:p>
        </p:txBody>
      </p:sp>
    </p:spTree>
    <p:extLst>
      <p:ext uri="{BB962C8B-B14F-4D97-AF65-F5344CB8AC3E}">
        <p14:creationId xmlns:p14="http://schemas.microsoft.com/office/powerpoint/2010/main" val="2611698371"/>
      </p:ext>
    </p:extLst>
  </p:cSld>
  <p:clrMapOvr>
    <a:masterClrMapping/>
  </p:clrMapOvr>
  <p:transition>
    <p:wipe dir="r"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979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Temperature of Ignition Testing (EMTAP 3)</a:t>
            </a:r>
          </a:p>
        </p:txBody>
      </p:sp>
      <p:pic>
        <p:nvPicPr>
          <p:cNvPr id="1569797" name="Picture 5" descr="T of 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1750" y="2505075"/>
            <a:ext cx="2400300" cy="180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T_OF_I_VIDEO_PETN_1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67544" y="1268760"/>
            <a:ext cx="5787774" cy="4248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5674047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365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/>
              <a:t>Train Test (EMTAP 5)</a:t>
            </a:r>
          </a:p>
        </p:txBody>
      </p:sp>
      <p:pic>
        <p:nvPicPr>
          <p:cNvPr id="15636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7950" y="3760788"/>
            <a:ext cx="3771900" cy="2686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63654" name="Picture 6" descr="Bunsen Burner Rig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200" y="733425"/>
            <a:ext cx="3962400" cy="2971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63656" name="Text Box 8"/>
          <p:cNvSpPr txBox="1">
            <a:spLocks noChangeArrowheads="1"/>
          </p:cNvSpPr>
          <p:nvPr/>
        </p:nvSpPr>
        <p:spPr bwMode="auto">
          <a:xfrm>
            <a:off x="133350" y="1162050"/>
            <a:ext cx="4724400" cy="3514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/>
              <a:t>Reaction Categories</a:t>
            </a:r>
            <a:br>
              <a:rPr lang="en-GB" altLang="en-US"/>
            </a:br>
            <a:endParaRPr lang="en-GB" altLang="en-US"/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/>
              <a:t> Fails to ignite</a:t>
            </a: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/>
              <a:t> Ignites but fails to support train for more than X mm</a:t>
            </a: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/>
              <a:t> Ignites but supports train fitfully</a:t>
            </a: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/>
              <a:t> Ignites and supports train steadily throughout (ISTST)</a:t>
            </a: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/>
              <a:t> Ignites and supports train vigourously throughout (ISTVT)</a:t>
            </a: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/>
              <a:t> Explodes</a:t>
            </a:r>
          </a:p>
        </p:txBody>
      </p:sp>
      <p:sp>
        <p:nvSpPr>
          <p:cNvPr id="1563657" name="Text Box 9"/>
          <p:cNvSpPr txBox="1">
            <a:spLocks noChangeArrowheads="1"/>
          </p:cNvSpPr>
          <p:nvPr/>
        </p:nvSpPr>
        <p:spPr bwMode="auto">
          <a:xfrm>
            <a:off x="6591300" y="5648325"/>
            <a:ext cx="219075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>
                <a:solidFill>
                  <a:schemeClr val="tx1"/>
                </a:solidFill>
              </a:rPr>
              <a:t>30g capacity trough</a:t>
            </a:r>
          </a:p>
        </p:txBody>
      </p:sp>
    </p:spTree>
    <p:extLst>
      <p:ext uri="{BB962C8B-B14F-4D97-AF65-F5344CB8AC3E}">
        <p14:creationId xmlns:p14="http://schemas.microsoft.com/office/powerpoint/2010/main" val="2215391962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3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160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/>
              <a:t>Electric Spark Test (EMTAP 6)</a:t>
            </a:r>
          </a:p>
        </p:txBody>
      </p:sp>
      <p:pic>
        <p:nvPicPr>
          <p:cNvPr id="1561606" name="Picture 6" descr="Spark Teste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9063" y="1022350"/>
            <a:ext cx="3641725" cy="4854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61607" name="Text Box 7"/>
          <p:cNvSpPr txBox="1">
            <a:spLocks noChangeArrowheads="1"/>
          </p:cNvSpPr>
          <p:nvPr/>
        </p:nvSpPr>
        <p:spPr bwMode="auto">
          <a:xfrm>
            <a:off x="6353175" y="1080351"/>
            <a:ext cx="2790825" cy="550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/>
            <a:r>
              <a:rPr lang="en-GB" altLang="en-US" sz="1600" dirty="0"/>
              <a:t>Ignitions</a:t>
            </a:r>
            <a:br>
              <a:rPr lang="en-GB" altLang="en-US" sz="1600" dirty="0"/>
            </a:br>
            <a:endParaRPr lang="en-GB" altLang="en-US" sz="1600" dirty="0"/>
          </a:p>
          <a:p>
            <a:pPr algn="l">
              <a:buFontTx/>
              <a:buChar char="•"/>
            </a:pPr>
            <a:r>
              <a:rPr lang="en-GB" altLang="en-US" sz="1600" dirty="0"/>
              <a:t>Audible output</a:t>
            </a:r>
          </a:p>
          <a:p>
            <a:pPr algn="l">
              <a:buFontTx/>
              <a:buChar char="•"/>
            </a:pPr>
            <a:r>
              <a:rPr lang="en-GB" altLang="en-US" sz="1600" dirty="0"/>
              <a:t>Visual output</a:t>
            </a:r>
          </a:p>
          <a:p>
            <a:pPr algn="l">
              <a:buFontTx/>
              <a:buChar char="•"/>
            </a:pPr>
            <a:r>
              <a:rPr lang="en-GB" altLang="en-US" sz="1600" dirty="0"/>
              <a:t>Post trial examination</a:t>
            </a:r>
          </a:p>
          <a:p>
            <a:pPr lvl="4" algn="l">
              <a:buFontTx/>
              <a:buChar char="•"/>
            </a:pPr>
            <a:r>
              <a:rPr lang="en-GB" altLang="en-US" sz="1600" dirty="0"/>
              <a:t>Scorching</a:t>
            </a:r>
          </a:p>
          <a:p>
            <a:pPr lvl="1" algn="l">
              <a:buFontTx/>
              <a:buChar char="•"/>
            </a:pPr>
            <a:r>
              <a:rPr lang="en-GB" altLang="en-US" sz="1600" dirty="0"/>
              <a:t>Colour change</a:t>
            </a:r>
          </a:p>
          <a:p>
            <a:pPr lvl="4" algn="l">
              <a:buFontTx/>
              <a:buChar char="•"/>
            </a:pPr>
            <a:r>
              <a:rPr lang="en-GB" altLang="en-US" sz="1600" dirty="0"/>
              <a:t>Decomposition </a:t>
            </a:r>
            <a:br>
              <a:rPr lang="en-GB" altLang="en-US" sz="1600" dirty="0"/>
            </a:br>
            <a:br>
              <a:rPr lang="en-GB" altLang="en-US" sz="1600" dirty="0"/>
            </a:br>
            <a:br>
              <a:rPr lang="en-GB" altLang="en-US" sz="1600" dirty="0"/>
            </a:br>
            <a:r>
              <a:rPr lang="en-GB" altLang="en-US" sz="1600" dirty="0"/>
              <a:t>Reporting</a:t>
            </a: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 sz="1600" dirty="0"/>
              <a:t>No ignitions at 4.5J</a:t>
            </a: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 sz="1600" dirty="0"/>
              <a:t>Ignitions at 4.5J  but not at 0.45J</a:t>
            </a: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 sz="1600" dirty="0"/>
              <a:t>Ignitions at 0.45J but not at 0.045J</a:t>
            </a: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 sz="1600" dirty="0"/>
              <a:t>Ignitions at 0.045J</a:t>
            </a:r>
          </a:p>
        </p:txBody>
      </p:sp>
      <p:sp>
        <p:nvSpPr>
          <p:cNvPr id="1561608" name="Text Box 8"/>
          <p:cNvSpPr txBox="1">
            <a:spLocks noChangeArrowheads="1"/>
          </p:cNvSpPr>
          <p:nvPr/>
        </p:nvSpPr>
        <p:spPr bwMode="auto">
          <a:xfrm>
            <a:off x="152400" y="1034185"/>
            <a:ext cx="2506663" cy="5601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dirty="0"/>
              <a:t>Samples</a:t>
            </a: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 sz="1600" dirty="0"/>
              <a:t>Polyethylene strip with eight holes</a:t>
            </a: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 sz="1600" dirty="0"/>
              <a:t>Backed by copper foil</a:t>
            </a: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 sz="1600" dirty="0"/>
              <a:t>Holes filled with sample</a:t>
            </a: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 sz="1600" dirty="0"/>
              <a:t>Topped with copper foil</a:t>
            </a: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 sz="1600" dirty="0"/>
              <a:t>Capacitor discharged into sample</a:t>
            </a:r>
            <a:br>
              <a:rPr lang="en-GB" altLang="en-US" sz="1600" dirty="0"/>
            </a:br>
            <a:br>
              <a:rPr lang="en-GB" altLang="en-US" sz="1600" dirty="0"/>
            </a:br>
            <a:endParaRPr lang="en-GB" altLang="en-US" sz="1600" dirty="0"/>
          </a:p>
          <a:p>
            <a:pPr algn="l">
              <a:spcBef>
                <a:spcPct val="50000"/>
              </a:spcBef>
            </a:pPr>
            <a:r>
              <a:rPr lang="en-GB" altLang="en-US" sz="1600" dirty="0"/>
              <a:t>Test Conditions</a:t>
            </a: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 sz="1600" dirty="0"/>
              <a:t>Discharges of:</a:t>
            </a:r>
          </a:p>
          <a:p>
            <a:pPr lvl="1" algn="l">
              <a:spcBef>
                <a:spcPct val="50000"/>
              </a:spcBef>
              <a:buFontTx/>
              <a:buChar char="•"/>
            </a:pPr>
            <a:r>
              <a:rPr lang="en-GB" altLang="en-US" sz="1600" dirty="0"/>
              <a:t> 4.5J</a:t>
            </a:r>
          </a:p>
          <a:p>
            <a:pPr lvl="1" algn="l">
              <a:spcBef>
                <a:spcPct val="50000"/>
              </a:spcBef>
              <a:buFontTx/>
              <a:buChar char="•"/>
            </a:pPr>
            <a:r>
              <a:rPr lang="en-GB" altLang="en-US" sz="1600" dirty="0"/>
              <a:t>0.45J</a:t>
            </a:r>
          </a:p>
          <a:p>
            <a:pPr lvl="1" algn="l">
              <a:spcBef>
                <a:spcPct val="50000"/>
              </a:spcBef>
              <a:buFontTx/>
              <a:buChar char="•"/>
            </a:pPr>
            <a:r>
              <a:rPr lang="en-GB" altLang="en-US" sz="1600" dirty="0"/>
              <a:t>0.045J</a:t>
            </a:r>
          </a:p>
          <a:p>
            <a:pPr lvl="1" algn="l">
              <a:spcBef>
                <a:spcPct val="50000"/>
              </a:spcBef>
              <a:buFontTx/>
              <a:buChar char="•"/>
            </a:pPr>
            <a:endParaRPr lang="en-GB" altLang="en-US" sz="1600" dirty="0"/>
          </a:p>
        </p:txBody>
      </p:sp>
    </p:spTree>
    <p:extLst>
      <p:ext uri="{BB962C8B-B14F-4D97-AF65-F5344CB8AC3E}">
        <p14:creationId xmlns:p14="http://schemas.microsoft.com/office/powerpoint/2010/main" val="314458220"/>
      </p:ext>
    </p:extLst>
  </p:cSld>
  <p:clrMapOvr>
    <a:masterClrMapping/>
  </p:clrMapOvr>
  <p:transition>
    <p:wipe dir="r"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Ease of Ignition Testing</a:t>
            </a:r>
          </a:p>
        </p:txBody>
      </p:sp>
      <p:pic>
        <p:nvPicPr>
          <p:cNvPr id="4" name="Picture 3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290" y="1412776"/>
            <a:ext cx="7595422" cy="403244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195610916"/>
      </p:ext>
    </p:extLst>
  </p:cSld>
  <p:clrMapOvr>
    <a:masterClrMapping/>
  </p:clrMapOvr>
  <p:transition>
    <p:wipe dir="r"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Sensitiveness Response</a:t>
            </a:r>
          </a:p>
        </p:txBody>
      </p:sp>
      <p:pic>
        <p:nvPicPr>
          <p:cNvPr id="4" name="Content Placeholder 3" descr="Screen Clippi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8849" y="764704"/>
            <a:ext cx="7450014" cy="54006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530300876"/>
      </p:ext>
    </p:extLst>
  </p:cSld>
  <p:clrMapOvr>
    <a:masterClrMapping/>
  </p:clrMapOvr>
  <p:transition>
    <p:wipe dir="r"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Friction and Impact - </a:t>
            </a:r>
            <a:r>
              <a:rPr lang="en-GB" dirty="0" err="1"/>
              <a:t>Zr</a:t>
            </a:r>
            <a:r>
              <a:rPr lang="en-GB" dirty="0"/>
              <a:t> / KClO</a:t>
            </a:r>
            <a:r>
              <a:rPr lang="en-GB" baseline="-25000" dirty="0"/>
              <a:t>4</a:t>
            </a:r>
          </a:p>
        </p:txBody>
      </p:sp>
      <p:pic>
        <p:nvPicPr>
          <p:cNvPr id="4" name="Picture 3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002892"/>
            <a:ext cx="6696743" cy="487438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cxnSp>
        <p:nvCxnSpPr>
          <p:cNvPr id="6" name="Straight Connector 5"/>
          <p:cNvCxnSpPr/>
          <p:nvPr/>
        </p:nvCxnSpPr>
        <p:spPr bwMode="auto">
          <a:xfrm flipV="1">
            <a:off x="2205568" y="1589548"/>
            <a:ext cx="465529" cy="3123"/>
          </a:xfrm>
          <a:prstGeom prst="line">
            <a:avLst/>
          </a:prstGeom>
          <a:ln w="34925">
            <a:solidFill>
              <a:schemeClr val="accent1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 bwMode="auto">
          <a:xfrm flipV="1">
            <a:off x="2637616" y="1579562"/>
            <a:ext cx="468671" cy="13109"/>
          </a:xfrm>
          <a:prstGeom prst="line">
            <a:avLst/>
          </a:prstGeom>
          <a:ln w="34925">
            <a:solidFill>
              <a:schemeClr val="accent1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 bwMode="auto">
          <a:xfrm>
            <a:off x="5355303" y="4172155"/>
            <a:ext cx="462116" cy="147484"/>
          </a:xfrm>
          <a:prstGeom prst="line">
            <a:avLst/>
          </a:prstGeom>
          <a:ln w="34925">
            <a:solidFill>
              <a:schemeClr val="accent1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 bwMode="auto">
          <a:xfrm>
            <a:off x="3093884" y="1582994"/>
            <a:ext cx="491613" cy="1756697"/>
          </a:xfrm>
          <a:prstGeom prst="line">
            <a:avLst/>
          </a:prstGeom>
          <a:ln w="34925">
            <a:solidFill>
              <a:schemeClr val="accent1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 bwMode="auto">
          <a:xfrm>
            <a:off x="3585497" y="3340960"/>
            <a:ext cx="435897" cy="275303"/>
          </a:xfrm>
          <a:prstGeom prst="line">
            <a:avLst/>
          </a:prstGeom>
          <a:ln w="34925">
            <a:solidFill>
              <a:schemeClr val="accent1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7" name="Straight Connector 26"/>
          <p:cNvCxnSpPr/>
          <p:nvPr/>
        </p:nvCxnSpPr>
        <p:spPr bwMode="auto">
          <a:xfrm>
            <a:off x="4474534" y="4021509"/>
            <a:ext cx="448150" cy="75265"/>
          </a:xfrm>
          <a:prstGeom prst="line">
            <a:avLst/>
          </a:prstGeom>
          <a:ln w="34925">
            <a:solidFill>
              <a:schemeClr val="accent1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8" name="Straight Connector 27"/>
          <p:cNvCxnSpPr/>
          <p:nvPr/>
        </p:nvCxnSpPr>
        <p:spPr bwMode="auto">
          <a:xfrm>
            <a:off x="4021394" y="3616263"/>
            <a:ext cx="453140" cy="405246"/>
          </a:xfrm>
          <a:prstGeom prst="line">
            <a:avLst/>
          </a:prstGeom>
          <a:ln w="34925">
            <a:solidFill>
              <a:schemeClr val="accent1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4" name="Straight Connector 33"/>
          <p:cNvCxnSpPr/>
          <p:nvPr/>
        </p:nvCxnSpPr>
        <p:spPr bwMode="auto">
          <a:xfrm>
            <a:off x="4922684" y="4096774"/>
            <a:ext cx="426064" cy="72103"/>
          </a:xfrm>
          <a:prstGeom prst="line">
            <a:avLst/>
          </a:prstGeom>
          <a:ln w="34925">
            <a:solidFill>
              <a:schemeClr val="accent1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2" name="Straight Connector 41"/>
          <p:cNvCxnSpPr/>
          <p:nvPr/>
        </p:nvCxnSpPr>
        <p:spPr bwMode="auto">
          <a:xfrm>
            <a:off x="6732240" y="2996952"/>
            <a:ext cx="288032" cy="0"/>
          </a:xfrm>
          <a:prstGeom prst="line">
            <a:avLst/>
          </a:prstGeom>
          <a:ln w="34925">
            <a:solidFill>
              <a:schemeClr val="accent1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44" name="Oval 43"/>
          <p:cNvSpPr/>
          <p:nvPr/>
        </p:nvSpPr>
        <p:spPr bwMode="auto">
          <a:xfrm>
            <a:off x="2132803" y="1549579"/>
            <a:ext cx="108012" cy="86183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</p:spPr>
        <p:txBody>
          <a:bodyPr vert="horz" wrap="square" lIns="90000" tIns="46800" rIns="90000" bIns="4680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2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5" name="Oval 44"/>
          <p:cNvSpPr/>
          <p:nvPr/>
        </p:nvSpPr>
        <p:spPr bwMode="auto">
          <a:xfrm>
            <a:off x="2609766" y="1536470"/>
            <a:ext cx="108012" cy="86183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</p:spPr>
        <p:txBody>
          <a:bodyPr vert="horz" wrap="square" lIns="90000" tIns="46800" rIns="90000" bIns="4680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2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6" name="Oval 45"/>
          <p:cNvSpPr/>
          <p:nvPr/>
        </p:nvSpPr>
        <p:spPr bwMode="auto">
          <a:xfrm>
            <a:off x="3047203" y="1549579"/>
            <a:ext cx="108012" cy="86183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</p:spPr>
        <p:txBody>
          <a:bodyPr vert="horz" wrap="square" lIns="90000" tIns="46800" rIns="90000" bIns="4680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2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7" name="Oval 46"/>
          <p:cNvSpPr/>
          <p:nvPr/>
        </p:nvSpPr>
        <p:spPr bwMode="auto">
          <a:xfrm flipH="1">
            <a:off x="4861932" y="4051611"/>
            <a:ext cx="97770" cy="11707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</p:spPr>
        <p:txBody>
          <a:bodyPr vert="horz" wrap="square" lIns="90000" tIns="46800" rIns="90000" bIns="4680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2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8" name="Oval 47"/>
          <p:cNvSpPr/>
          <p:nvPr/>
        </p:nvSpPr>
        <p:spPr bwMode="auto">
          <a:xfrm>
            <a:off x="6822250" y="2953860"/>
            <a:ext cx="108012" cy="86183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</p:spPr>
        <p:txBody>
          <a:bodyPr vert="horz" wrap="square" lIns="90000" tIns="46800" rIns="90000" bIns="4680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2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9" name="Oval 48"/>
          <p:cNvSpPr/>
          <p:nvPr/>
        </p:nvSpPr>
        <p:spPr bwMode="auto">
          <a:xfrm>
            <a:off x="4437516" y="3972621"/>
            <a:ext cx="108012" cy="86183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</p:spPr>
        <p:txBody>
          <a:bodyPr vert="horz" wrap="square" lIns="90000" tIns="46800" rIns="90000" bIns="4680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2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0" name="Oval 49"/>
          <p:cNvSpPr/>
          <p:nvPr/>
        </p:nvSpPr>
        <p:spPr bwMode="auto">
          <a:xfrm>
            <a:off x="3967388" y="3578968"/>
            <a:ext cx="108012" cy="86183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</p:spPr>
        <p:txBody>
          <a:bodyPr vert="horz" wrap="square" lIns="90000" tIns="46800" rIns="90000" bIns="4680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2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1" name="Oval 50"/>
          <p:cNvSpPr/>
          <p:nvPr/>
        </p:nvSpPr>
        <p:spPr bwMode="auto">
          <a:xfrm>
            <a:off x="3531491" y="3297868"/>
            <a:ext cx="108012" cy="86183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</p:spPr>
        <p:txBody>
          <a:bodyPr vert="horz" wrap="square" lIns="90000" tIns="46800" rIns="90000" bIns="4680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2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2" name="Oval 51"/>
          <p:cNvSpPr/>
          <p:nvPr/>
        </p:nvSpPr>
        <p:spPr bwMode="auto">
          <a:xfrm>
            <a:off x="5301297" y="4139657"/>
            <a:ext cx="108012" cy="86183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</p:spPr>
        <p:txBody>
          <a:bodyPr vert="horz" wrap="square" lIns="90000" tIns="46800" rIns="90000" bIns="4680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2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3" name="Oval 52"/>
          <p:cNvSpPr/>
          <p:nvPr/>
        </p:nvSpPr>
        <p:spPr bwMode="auto">
          <a:xfrm>
            <a:off x="5769968" y="4276547"/>
            <a:ext cx="108012" cy="86183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</p:spPr>
        <p:txBody>
          <a:bodyPr vert="horz" wrap="square" lIns="90000" tIns="46800" rIns="90000" bIns="4680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2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453712"/>
      </p:ext>
    </p:extLst>
  </p:cSld>
  <p:clrMapOvr>
    <a:masterClrMapping/>
  </p:clrMapOvr>
  <p:transition>
    <p:wipe dir="r"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2818" name="Rectangle 2"/>
          <p:cNvSpPr>
            <a:spLocks noGrp="1" noChangeArrowheads="1"/>
          </p:cNvSpPr>
          <p:nvPr>
            <p:ph type="title"/>
          </p:nvPr>
        </p:nvSpPr>
        <p:spPr>
          <a:xfrm>
            <a:off x="142875" y="241300"/>
            <a:ext cx="8240713" cy="363538"/>
          </a:xfrm>
        </p:spPr>
        <p:txBody>
          <a:bodyPr/>
          <a:lstStyle/>
          <a:p>
            <a:r>
              <a:rPr lang="en-GB" altLang="en-US" sz="2800"/>
              <a:t>Charge Hazard Assessment Tests</a:t>
            </a:r>
          </a:p>
        </p:txBody>
      </p:sp>
      <p:sp>
        <p:nvSpPr>
          <p:cNvPr id="1442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30200" y="1295400"/>
            <a:ext cx="8370888" cy="4268788"/>
          </a:xfrm>
        </p:spPr>
        <p:txBody>
          <a:bodyPr/>
          <a:lstStyle/>
          <a:p>
            <a:pPr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000" b="1"/>
              <a:t>Tube Tests</a:t>
            </a:r>
            <a:br>
              <a:rPr lang="en-GB" altLang="en-US" sz="2000" b="1"/>
            </a:br>
            <a:endParaRPr lang="en-GB" altLang="en-US" sz="2000" b="1"/>
          </a:p>
          <a:p>
            <a:pPr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000" b="1"/>
              <a:t>Fragment Attack</a:t>
            </a:r>
            <a:br>
              <a:rPr lang="en-GB" altLang="en-US" sz="2000" b="1"/>
            </a:br>
            <a:endParaRPr lang="en-GB" altLang="en-US" sz="2000" b="1"/>
          </a:p>
          <a:p>
            <a:pPr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2000" b="1"/>
              <a:t>Gap Tests</a:t>
            </a:r>
          </a:p>
          <a:p>
            <a:pPr>
              <a:buClr>
                <a:srgbClr val="FF3300"/>
              </a:buClr>
              <a:buFont typeface="Wingdings" panose="05000000000000000000" pitchFamily="2" charset="2"/>
              <a:buNone/>
            </a:pPr>
            <a:endParaRPr lang="en-GB" altLang="en-US" sz="2000" b="1"/>
          </a:p>
        </p:txBody>
      </p:sp>
    </p:spTree>
    <p:extLst>
      <p:ext uri="{BB962C8B-B14F-4D97-AF65-F5344CB8AC3E}">
        <p14:creationId xmlns:p14="http://schemas.microsoft.com/office/powerpoint/2010/main" val="2533944403"/>
      </p:ext>
    </p:extLst>
  </p:cSld>
  <p:clrMapOvr>
    <a:masterClrMapping/>
  </p:clrMapOvr>
  <p:transition>
    <p:wipe dir="r"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09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400"/>
              <a:t>EMTAP Tube Tests (1)</a:t>
            </a:r>
          </a:p>
        </p:txBody>
      </p:sp>
      <p:sp>
        <p:nvSpPr>
          <p:cNvPr id="14909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17500" y="952500"/>
            <a:ext cx="8370888" cy="5272088"/>
          </a:xfrm>
        </p:spPr>
        <p:txBody>
          <a:bodyPr/>
          <a:lstStyle/>
          <a:p>
            <a:pPr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/>
              <a:t>EMTAP tube tests are used to evaluate relative explosiveness of candidate explosives</a:t>
            </a:r>
            <a:br>
              <a:rPr lang="en-GB" altLang="en-US" sz="1800" b="1"/>
            </a:br>
            <a:endParaRPr lang="en-GB" altLang="en-US" sz="1800" b="1"/>
          </a:p>
          <a:p>
            <a:pPr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/>
              <a:t>Responses give clear indication</a:t>
            </a:r>
          </a:p>
          <a:p>
            <a:pPr lvl="1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/>
              <a:t>Propensity of explosive to undergo deflagration to detonation transition (DDT)</a:t>
            </a:r>
          </a:p>
          <a:p>
            <a:pPr lvl="1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/>
              <a:t>Ie if ignited will the explosive burn to detonation</a:t>
            </a:r>
            <a:br>
              <a:rPr lang="en-GB" altLang="en-US" sz="1800" b="1"/>
            </a:br>
            <a:endParaRPr lang="en-GB" altLang="en-US" sz="1800" b="1"/>
          </a:p>
          <a:p>
            <a:pPr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/>
              <a:t>Conclusions can be drawn on suitability of explosives for IM applications</a:t>
            </a:r>
            <a:br>
              <a:rPr lang="en-GB" altLang="en-US" sz="1800" b="1"/>
            </a:br>
            <a:endParaRPr lang="en-GB" altLang="en-US" sz="1800" b="1"/>
          </a:p>
          <a:p>
            <a:pPr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/>
              <a:t>There are three variants of the test</a:t>
            </a:r>
          </a:p>
          <a:p>
            <a:pPr lvl="1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/>
              <a:t>Internal Ignition (EMTAP 35)</a:t>
            </a:r>
          </a:p>
          <a:p>
            <a:pPr lvl="1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/>
              <a:t>Fast Heating (EMTAP 41)</a:t>
            </a:r>
          </a:p>
          <a:p>
            <a:pPr lvl="1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/>
              <a:t>Electrically heated (EMPTAP 42)</a:t>
            </a:r>
            <a:br>
              <a:rPr lang="en-GB" altLang="en-US" sz="1800" b="1"/>
            </a:br>
            <a:endParaRPr lang="en-GB" altLang="en-US" sz="1800" b="1"/>
          </a:p>
          <a:p>
            <a:pPr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/>
              <a:t>Degree of fragmentation of the tube and proportion of recovered explosive are used to assess the degree of reaction</a:t>
            </a:r>
          </a:p>
        </p:txBody>
      </p:sp>
    </p:spTree>
    <p:extLst>
      <p:ext uri="{BB962C8B-B14F-4D97-AF65-F5344CB8AC3E}">
        <p14:creationId xmlns:p14="http://schemas.microsoft.com/office/powerpoint/2010/main" val="1529118077"/>
      </p:ext>
    </p:extLst>
  </p:cSld>
  <p:clrMapOvr>
    <a:masterClrMapping/>
  </p:clrMapOvr>
  <p:transition>
    <p:wipe dir="r"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1620" name="Rectangle 4"/>
          <p:cNvSpPr>
            <a:spLocks noGrp="1" noChangeArrowheads="1"/>
          </p:cNvSpPr>
          <p:nvPr>
            <p:ph type="title"/>
          </p:nvPr>
        </p:nvSpPr>
        <p:spPr>
          <a:xfrm>
            <a:off x="225425" y="182563"/>
            <a:ext cx="8240713" cy="363537"/>
          </a:xfrm>
        </p:spPr>
        <p:txBody>
          <a:bodyPr/>
          <a:lstStyle/>
          <a:p>
            <a:r>
              <a:rPr lang="en-GB" altLang="en-US" sz="2400"/>
              <a:t>EMTAP Tube Tests (2)</a:t>
            </a:r>
          </a:p>
        </p:txBody>
      </p:sp>
      <p:sp>
        <p:nvSpPr>
          <p:cNvPr id="1391633" name="Rectangle 17"/>
          <p:cNvSpPr>
            <a:spLocks noChangeArrowheads="1"/>
          </p:cNvSpPr>
          <p:nvPr/>
        </p:nvSpPr>
        <p:spPr bwMode="auto">
          <a:xfrm>
            <a:off x="0" y="19034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1391632" name="AutoShape 16"/>
          <p:cNvSpPr>
            <a:spLocks noChangeAspect="1" noChangeArrowheads="1" noTextEdit="1"/>
          </p:cNvSpPr>
          <p:nvPr/>
        </p:nvSpPr>
        <p:spPr bwMode="auto">
          <a:xfrm>
            <a:off x="298450" y="989013"/>
            <a:ext cx="8437563" cy="4333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91631" name="Rectangle 15"/>
          <p:cNvSpPr>
            <a:spLocks noChangeArrowheads="1"/>
          </p:cNvSpPr>
          <p:nvPr/>
        </p:nvSpPr>
        <p:spPr bwMode="auto">
          <a:xfrm>
            <a:off x="6035675" y="4221163"/>
            <a:ext cx="2700338" cy="968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9A9F60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525E66"/>
                  </a:outerShdw>
                </a:effectLst>
              </a14:hiddenEffects>
            </a:ext>
          </a:extLst>
        </p:spPr>
        <p:txBody>
          <a:bodyPr lIns="54864" tIns="27432" rIns="54864" bIns="27432"/>
          <a:lstStyle/>
          <a:p>
            <a:pPr algn="l"/>
            <a:r>
              <a:rPr lang="en-GB" altLang="en-US" sz="1800">
                <a:ea typeface="Times New Roman" panose="02020603050405020304" pitchFamily="18" charset="0"/>
                <a:cs typeface="Arial" panose="020B0604020202020204" pitchFamily="34" charset="0"/>
              </a:rPr>
              <a:t>EMTAP Test No 42 </a:t>
            </a:r>
          </a:p>
          <a:p>
            <a:pPr algn="l"/>
            <a:r>
              <a:rPr lang="en-GB" altLang="en-US" sz="1800">
                <a:ea typeface="Times New Roman" panose="02020603050405020304" pitchFamily="18" charset="0"/>
                <a:cs typeface="Arial" panose="020B0604020202020204" pitchFamily="34" charset="0"/>
              </a:rPr>
              <a:t>Tube Test Electrically Heated (Heating rates 3</a:t>
            </a:r>
            <a:r>
              <a:rPr lang="en-US" altLang="en-US" sz="1800">
                <a:ea typeface="Times New Roman" panose="02020603050405020304" pitchFamily="18" charset="0"/>
                <a:cs typeface="Arial" panose="020B0604020202020204" pitchFamily="34" charset="0"/>
              </a:rPr>
              <a:t>°</a:t>
            </a:r>
            <a:r>
              <a:rPr lang="en-GB" altLang="en-US" sz="1800">
                <a:ea typeface="Times New Roman" panose="02020603050405020304" pitchFamily="18" charset="0"/>
                <a:cs typeface="Arial" panose="020B0604020202020204" pitchFamily="34" charset="0"/>
              </a:rPr>
              <a:t>,4</a:t>
            </a:r>
            <a:r>
              <a:rPr lang="en-US" altLang="en-US" sz="1800">
                <a:ea typeface="Times New Roman" panose="02020603050405020304" pitchFamily="18" charset="0"/>
                <a:cs typeface="Arial" panose="020B0604020202020204" pitchFamily="34" charset="0"/>
              </a:rPr>
              <a:t>°</a:t>
            </a:r>
            <a:r>
              <a:rPr lang="en-GB" altLang="en-US" sz="1800">
                <a:ea typeface="Times New Roman" panose="02020603050405020304" pitchFamily="18" charset="0"/>
                <a:cs typeface="Arial" panose="020B0604020202020204" pitchFamily="34" charset="0"/>
              </a:rPr>
              <a:t>,5</a:t>
            </a:r>
            <a:r>
              <a:rPr lang="en-US" altLang="en-US" sz="1800">
                <a:ea typeface="Times New Roman" panose="02020603050405020304" pitchFamily="18" charset="0"/>
                <a:cs typeface="Arial" panose="020B0604020202020204" pitchFamily="34" charset="0"/>
              </a:rPr>
              <a:t>°</a:t>
            </a:r>
            <a:r>
              <a:rPr lang="en-GB" altLang="en-US" sz="1800">
                <a:ea typeface="Times New Roman" panose="02020603050405020304" pitchFamily="18" charset="0"/>
                <a:cs typeface="Arial" panose="020B0604020202020204" pitchFamily="34" charset="0"/>
              </a:rPr>
              <a:t>, 7.5</a:t>
            </a:r>
            <a:r>
              <a:rPr lang="en-US" altLang="en-US" sz="1800">
                <a:ea typeface="Times New Roman" panose="02020603050405020304" pitchFamily="18" charset="0"/>
                <a:cs typeface="Arial" panose="020B0604020202020204" pitchFamily="34" charset="0"/>
              </a:rPr>
              <a:t>°,</a:t>
            </a:r>
            <a:r>
              <a:rPr lang="en-GB" altLang="en-US" sz="1800">
                <a:ea typeface="Times New Roman" panose="02020603050405020304" pitchFamily="18" charset="0"/>
                <a:cs typeface="Arial" panose="020B0604020202020204" pitchFamily="34" charset="0"/>
              </a:rPr>
              <a:t> 10</a:t>
            </a:r>
            <a:r>
              <a:rPr lang="en-US" altLang="en-US" sz="1800">
                <a:ea typeface="Times New Roman" panose="02020603050405020304" pitchFamily="18" charset="0"/>
                <a:cs typeface="Arial" panose="020B0604020202020204" pitchFamily="34" charset="0"/>
              </a:rPr>
              <a:t>°C/min)</a:t>
            </a:r>
            <a:r>
              <a:rPr lang="en-GB" altLang="en-US" sz="1800">
                <a:solidFill>
                  <a:srgbClr val="000000"/>
                </a:solidFill>
                <a:ea typeface="Times New Roman" panose="02020603050405020304" pitchFamily="18" charset="0"/>
                <a:cs typeface="Arial" panose="020B0604020202020204" pitchFamily="34" charset="0"/>
              </a:rPr>
              <a:t>	</a:t>
            </a:r>
            <a:r>
              <a:rPr lang="en-GB" altLang="en-US" sz="800">
                <a:solidFill>
                  <a:srgbClr val="000000"/>
                </a:solidFill>
                <a:ea typeface="Times New Roman" panose="02020603050405020304" pitchFamily="18" charset="0"/>
                <a:cs typeface="Arial" panose="020B0604020202020204" pitchFamily="34" charset="0"/>
              </a:rPr>
              <a:t>	</a:t>
            </a:r>
            <a:endParaRPr lang="en-GB" altLang="en-US" sz="2400" b="0">
              <a:solidFill>
                <a:schemeClr val="tx1"/>
              </a:solidFill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1391630" name="Picture 14" descr="Tube with dimension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038" y="2559050"/>
            <a:ext cx="3675062" cy="1474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391629" name="Object 13"/>
          <p:cNvGraphicFramePr>
            <a:graphicFrameLocks noChangeAspect="1"/>
          </p:cNvGraphicFramePr>
          <p:nvPr/>
        </p:nvGraphicFramePr>
        <p:xfrm>
          <a:off x="279400" y="989013"/>
          <a:ext cx="3719513" cy="13636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icture" r:id="rId3" imgW="5964120" imgH="2154240" progId="Word.Picture.8">
                  <p:embed/>
                </p:oleObj>
              </mc:Choice>
              <mc:Fallback>
                <p:oleObj name="Picture" r:id="rId3" imgW="5964120" imgH="2154240" progId="Word.Picture.8">
                  <p:embed/>
                  <p:pic>
                    <p:nvPicPr>
                      <p:cNvPr id="1391629" name="Object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9400" y="989013"/>
                        <a:ext cx="3719513" cy="13636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391628" name="Picture 12" descr="Image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5450" y="2555875"/>
            <a:ext cx="1674813" cy="1477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91627" name="Picture 11" descr="Diagram with dimension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275" y="4189413"/>
            <a:ext cx="3700463" cy="1146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91626" name="Picture 10" descr="Image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1800" y="4191000"/>
            <a:ext cx="1631950" cy="1152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91625" name="Text Box 9"/>
          <p:cNvSpPr txBox="1">
            <a:spLocks noChangeArrowheads="1"/>
          </p:cNvSpPr>
          <p:nvPr/>
        </p:nvSpPr>
        <p:spPr bwMode="auto">
          <a:xfrm>
            <a:off x="6019800" y="1169988"/>
            <a:ext cx="2354263" cy="498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9A9F60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525E66"/>
                  </a:outerShdw>
                </a:effectLst>
              </a14:hiddenEffects>
            </a:ext>
          </a:extLst>
        </p:spPr>
        <p:txBody>
          <a:bodyPr lIns="54864" tIns="27432" rIns="54864" bIns="27432"/>
          <a:lstStyle/>
          <a:p>
            <a:pPr algn="l"/>
            <a:r>
              <a:rPr lang="en-GB" altLang="en-US" sz="1800">
                <a:ea typeface="Times New Roman" panose="02020603050405020304" pitchFamily="18" charset="0"/>
                <a:cs typeface="Arial" panose="020B0604020202020204" pitchFamily="34" charset="0"/>
              </a:rPr>
              <a:t>EMTAP Test No 35</a:t>
            </a:r>
          </a:p>
          <a:p>
            <a:pPr algn="l"/>
            <a:r>
              <a:rPr lang="en-GB" altLang="en-US" sz="1800">
                <a:ea typeface="Times New Roman" panose="02020603050405020304" pitchFamily="18" charset="0"/>
                <a:cs typeface="Arial" panose="020B0604020202020204" pitchFamily="34" charset="0"/>
              </a:rPr>
              <a:t>Tube Test Internal Ignition</a:t>
            </a:r>
            <a:endParaRPr lang="en-GB" altLang="en-US" sz="1800" b="0"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1391624" name="Text Box 8"/>
          <p:cNvSpPr txBox="1">
            <a:spLocks noChangeArrowheads="1"/>
          </p:cNvSpPr>
          <p:nvPr/>
        </p:nvSpPr>
        <p:spPr bwMode="auto">
          <a:xfrm>
            <a:off x="6021388" y="2759075"/>
            <a:ext cx="2151062" cy="498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9A9F60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525E66"/>
                  </a:outerShdw>
                </a:effectLst>
              </a14:hiddenEffects>
            </a:ext>
          </a:extLst>
        </p:spPr>
        <p:txBody>
          <a:bodyPr lIns="54864" tIns="27432" rIns="54864" bIns="27432"/>
          <a:lstStyle/>
          <a:p>
            <a:pPr algn="l"/>
            <a:r>
              <a:rPr lang="en-GB" altLang="en-US" sz="1800">
                <a:ea typeface="Times New Roman" panose="02020603050405020304" pitchFamily="18" charset="0"/>
                <a:cs typeface="Arial" panose="020B0604020202020204" pitchFamily="34" charset="0"/>
              </a:rPr>
              <a:t>EMTAP Test No 41 Tube Test Fast Heating</a:t>
            </a:r>
            <a:endParaRPr lang="en-GB" altLang="en-US" sz="1800" b="0"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1391623" name="Picture 7" descr="Image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4338" y="989013"/>
            <a:ext cx="1681162" cy="139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91637" name="Rectangle 21"/>
          <p:cNvSpPr>
            <a:spLocks noChangeArrowheads="1"/>
          </p:cNvSpPr>
          <p:nvPr/>
        </p:nvSpPr>
        <p:spPr bwMode="auto">
          <a:xfrm>
            <a:off x="0" y="4383088"/>
            <a:ext cx="184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algn="l"/>
            <a:endParaRPr lang="en-US" altLang="en-US" sz="2400" b="0">
              <a:solidFill>
                <a:schemeClr val="tx1"/>
              </a:solidFill>
            </a:endParaRPr>
          </a:p>
        </p:txBody>
      </p:sp>
      <p:sp>
        <p:nvSpPr>
          <p:cNvPr id="1391638" name="Text Box 22"/>
          <p:cNvSpPr txBox="1">
            <a:spLocks noChangeArrowheads="1"/>
          </p:cNvSpPr>
          <p:nvPr/>
        </p:nvSpPr>
        <p:spPr bwMode="auto">
          <a:xfrm>
            <a:off x="647700" y="5603875"/>
            <a:ext cx="8153400" cy="703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/>
              <a:t>All tests use the same basic vehicle: steel tube with screw on steel end caps</a:t>
            </a:r>
          </a:p>
          <a:p>
            <a:pPr algn="l">
              <a:spcBef>
                <a:spcPct val="50000"/>
              </a:spcBef>
            </a:pPr>
            <a:r>
              <a:rPr lang="en-GB" altLang="en-US"/>
              <a:t>The central tube is designed to fail before the end caps</a:t>
            </a:r>
          </a:p>
        </p:txBody>
      </p:sp>
    </p:spTree>
    <p:extLst>
      <p:ext uri="{BB962C8B-B14F-4D97-AF65-F5344CB8AC3E}">
        <p14:creationId xmlns:p14="http://schemas.microsoft.com/office/powerpoint/2010/main" val="1849646844"/>
      </p:ext>
    </p:extLst>
  </p:cSld>
  <p:clrMapOvr>
    <a:masterClrMapping/>
  </p:clrMapOvr>
  <p:transition>
    <p:wipe dir="r"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9570" name="Rectangle 2"/>
          <p:cNvSpPr>
            <a:spLocks noGrp="1" noChangeArrowheads="1"/>
          </p:cNvSpPr>
          <p:nvPr>
            <p:ph type="title"/>
          </p:nvPr>
        </p:nvSpPr>
        <p:spPr>
          <a:xfrm>
            <a:off x="184150" y="246063"/>
            <a:ext cx="8240713" cy="363537"/>
          </a:xfrm>
        </p:spPr>
        <p:txBody>
          <a:bodyPr/>
          <a:lstStyle/>
          <a:p>
            <a:r>
              <a:rPr lang="en-GB" altLang="en-US" sz="2400"/>
              <a:t>EMTAP Tube Tests (3)</a:t>
            </a:r>
          </a:p>
        </p:txBody>
      </p:sp>
      <p:sp>
        <p:nvSpPr>
          <p:cNvPr id="13895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98438" y="963613"/>
            <a:ext cx="4108450" cy="5018087"/>
          </a:xfrm>
        </p:spPr>
        <p:txBody>
          <a:bodyPr/>
          <a:lstStyle/>
          <a:p>
            <a:pPr>
              <a:buClr>
                <a:srgbClr val="FF3300"/>
              </a:buClr>
              <a:buFont typeface="Wingdings" panose="05000000000000000000" pitchFamily="2" charset="2"/>
              <a:buNone/>
            </a:pPr>
            <a:endParaRPr lang="en-GB" altLang="en-US" b="1"/>
          </a:p>
          <a:p>
            <a:endParaRPr lang="en-GB" altLang="en-US" sz="1400"/>
          </a:p>
          <a:p>
            <a:endParaRPr lang="en-GB" altLang="en-US" sz="1400"/>
          </a:p>
          <a:p>
            <a:endParaRPr lang="en-GB" altLang="en-US" sz="1400"/>
          </a:p>
        </p:txBody>
      </p:sp>
      <p:graphicFrame>
        <p:nvGraphicFramePr>
          <p:cNvPr id="1389810" name="Group 242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563803738"/>
              </p:ext>
            </p:extLst>
          </p:nvPr>
        </p:nvGraphicFramePr>
        <p:xfrm>
          <a:off x="609600" y="1433513"/>
          <a:ext cx="8013700" cy="4827589"/>
        </p:xfrm>
        <a:graphic>
          <a:graphicData uri="http://schemas.openxmlformats.org/drawingml/2006/table">
            <a:tbl>
              <a:tblPr/>
              <a:tblGrid>
                <a:gridCol w="1727200">
                  <a:extLst>
                    <a:ext uri="{9D8B030D-6E8A-4147-A177-3AD203B41FA5}">
                      <a16:colId xmlns:a16="http://schemas.microsoft.com/office/drawing/2014/main" val="4162769018"/>
                    </a:ext>
                  </a:extLst>
                </a:gridCol>
                <a:gridCol w="2819400">
                  <a:extLst>
                    <a:ext uri="{9D8B030D-6E8A-4147-A177-3AD203B41FA5}">
                      <a16:colId xmlns:a16="http://schemas.microsoft.com/office/drawing/2014/main" val="3378381087"/>
                    </a:ext>
                  </a:extLst>
                </a:gridCol>
                <a:gridCol w="3467100">
                  <a:extLst>
                    <a:ext uri="{9D8B030D-6E8A-4147-A177-3AD203B41FA5}">
                      <a16:colId xmlns:a16="http://schemas.microsoft.com/office/drawing/2014/main" val="1616695012"/>
                    </a:ext>
                  </a:extLst>
                </a:gridCol>
              </a:tblGrid>
              <a:tr h="450850">
                <a:tc>
                  <a:txBody>
                    <a:bodyPr/>
                    <a:lstStyle>
                      <a:lvl1pPr marL="187325" indent="-187325" algn="l">
                        <a:spcBef>
                          <a:spcPct val="20000"/>
                        </a:spcBef>
                        <a:spcAft>
                          <a:spcPct val="2000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1pPr>
                      <a:lvl2pPr marL="577850" indent="-2000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2pPr>
                      <a:lvl3pPr marL="952500" indent="-1841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3pPr>
                      <a:lvl4pPr marL="1327150" indent="-1841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4pPr>
                      <a:lvl5pPr marL="1717675" indent="-2000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5pPr>
                      <a:lvl6pPr marL="21748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6pPr>
                      <a:lvl7pPr marL="26320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7pPr>
                      <a:lvl8pPr marL="30892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8pPr>
                      <a:lvl9pPr marL="35464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187325" marR="0" lvl="0" indent="-18732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Response</a:t>
                      </a:r>
                      <a:endParaRPr kumimoji="0" lang="en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187325" indent="-187325" algn="l">
                        <a:spcBef>
                          <a:spcPct val="20000"/>
                        </a:spcBef>
                        <a:spcAft>
                          <a:spcPct val="2000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1pPr>
                      <a:lvl2pPr marL="577850" indent="-2000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2pPr>
                      <a:lvl3pPr marL="952500" indent="-1841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3pPr>
                      <a:lvl4pPr marL="1327150" indent="-1841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4pPr>
                      <a:lvl5pPr marL="1717675" indent="-2000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5pPr>
                      <a:lvl6pPr marL="21748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6pPr>
                      <a:lvl7pPr marL="26320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7pPr>
                      <a:lvl8pPr marL="30892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8pPr>
                      <a:lvl9pPr marL="35464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187325" marR="0" lvl="0" indent="-18732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Response Description</a:t>
                      </a:r>
                      <a:endParaRPr kumimoji="0" lang="en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187325" indent="-187325" algn="l">
                        <a:spcBef>
                          <a:spcPct val="20000"/>
                        </a:spcBef>
                        <a:spcAft>
                          <a:spcPct val="2000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1pPr>
                      <a:lvl2pPr marL="577850" indent="-2000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2pPr>
                      <a:lvl3pPr marL="952500" indent="-1841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3pPr>
                      <a:lvl4pPr marL="1327150" indent="-1841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4pPr>
                      <a:lvl5pPr marL="1717675" indent="-2000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5pPr>
                      <a:lvl6pPr marL="21748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6pPr>
                      <a:lvl7pPr marL="26320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7pPr>
                      <a:lvl8pPr marL="30892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8pPr>
                      <a:lvl9pPr marL="35464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187325" marR="0" lvl="0" indent="-18732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Observation</a:t>
                      </a:r>
                      <a:endParaRPr kumimoji="0" lang="en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55769157"/>
                  </a:ext>
                </a:extLst>
              </a:tr>
              <a:tr h="450850">
                <a:tc>
                  <a:txBody>
                    <a:bodyPr/>
                    <a:lstStyle>
                      <a:lvl1pPr marL="187325" indent="-187325" algn="l">
                        <a:spcBef>
                          <a:spcPct val="20000"/>
                        </a:spcBef>
                        <a:spcAft>
                          <a:spcPct val="2000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1pPr>
                      <a:lvl2pPr marL="577850" indent="-2000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2pPr>
                      <a:lvl3pPr marL="952500" indent="-1841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3pPr>
                      <a:lvl4pPr marL="1327150" indent="-1841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4pPr>
                      <a:lvl5pPr marL="1717675" indent="-2000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5pPr>
                      <a:lvl6pPr marL="21748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6pPr>
                      <a:lvl7pPr marL="26320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7pPr>
                      <a:lvl8pPr marL="30892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8pPr>
                      <a:lvl9pPr marL="35464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187325" marR="0" lvl="0" indent="-187325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187325" indent="-187325" algn="l">
                        <a:spcBef>
                          <a:spcPct val="20000"/>
                        </a:spcBef>
                        <a:spcAft>
                          <a:spcPct val="2000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1pPr>
                      <a:lvl2pPr marL="577850" indent="-2000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2pPr>
                      <a:lvl3pPr marL="952500" indent="-1841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3pPr>
                      <a:lvl4pPr marL="1327150" indent="-1841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4pPr>
                      <a:lvl5pPr marL="1717675" indent="-2000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5pPr>
                      <a:lvl6pPr marL="21748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6pPr>
                      <a:lvl7pPr marL="26320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7pPr>
                      <a:lvl8pPr marL="30892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8pPr>
                      <a:lvl9pPr marL="35464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187325" marR="0" lvl="0" indent="-18732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No Reaction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187325" indent="-187325" algn="l">
                        <a:spcBef>
                          <a:spcPct val="20000"/>
                        </a:spcBef>
                        <a:spcAft>
                          <a:spcPct val="2000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1pPr>
                      <a:lvl2pPr marL="577850" indent="-2000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2pPr>
                      <a:lvl3pPr marL="952500" indent="-1841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3pPr>
                      <a:lvl4pPr marL="1327150" indent="-1841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4pPr>
                      <a:lvl5pPr marL="1717675" indent="-2000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5pPr>
                      <a:lvl6pPr marL="21748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6pPr>
                      <a:lvl7pPr marL="26320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7pPr>
                      <a:lvl8pPr marL="30892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8pPr>
                      <a:lvl9pPr marL="35464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187325" marR="0" lvl="0" indent="-18732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No mass loss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56005566"/>
                  </a:ext>
                </a:extLst>
              </a:tr>
              <a:tr h="450850">
                <a:tc>
                  <a:txBody>
                    <a:bodyPr/>
                    <a:lstStyle>
                      <a:lvl1pPr marL="187325" indent="-187325" algn="l">
                        <a:spcBef>
                          <a:spcPct val="20000"/>
                        </a:spcBef>
                        <a:spcAft>
                          <a:spcPct val="2000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1pPr>
                      <a:lvl2pPr marL="577850" indent="-2000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2pPr>
                      <a:lvl3pPr marL="952500" indent="-1841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3pPr>
                      <a:lvl4pPr marL="1327150" indent="-1841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4pPr>
                      <a:lvl5pPr marL="1717675" indent="-2000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5pPr>
                      <a:lvl6pPr marL="21748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6pPr>
                      <a:lvl7pPr marL="26320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7pPr>
                      <a:lvl8pPr marL="30892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8pPr>
                      <a:lvl9pPr marL="35464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187325" marR="0" lvl="0" indent="-187325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0/1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187325" indent="-187325" algn="l">
                        <a:spcBef>
                          <a:spcPct val="20000"/>
                        </a:spcBef>
                        <a:spcAft>
                          <a:spcPct val="2000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1pPr>
                      <a:lvl2pPr marL="577850" indent="-2000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2pPr>
                      <a:lvl3pPr marL="952500" indent="-1841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3pPr>
                      <a:lvl4pPr marL="1327150" indent="-1841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4pPr>
                      <a:lvl5pPr marL="1717675" indent="-2000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5pPr>
                      <a:lvl6pPr marL="21748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6pPr>
                      <a:lvl7pPr marL="26320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7pPr>
                      <a:lvl8pPr marL="30892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8pPr>
                      <a:lvl9pPr marL="35464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187325" marR="0" lvl="0" indent="-18732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Burning /Decomposition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187325" indent="-187325" algn="l">
                        <a:spcBef>
                          <a:spcPct val="20000"/>
                        </a:spcBef>
                        <a:spcAft>
                          <a:spcPct val="2000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1pPr>
                      <a:lvl2pPr marL="577850" indent="-2000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2pPr>
                      <a:lvl3pPr marL="952500" indent="-1841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3pPr>
                      <a:lvl4pPr marL="1327150" indent="-1841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4pPr>
                      <a:lvl5pPr marL="1717675" indent="-2000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5pPr>
                      <a:lvl6pPr marL="21748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6pPr>
                      <a:lvl7pPr marL="26320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7pPr>
                      <a:lvl8pPr marL="30892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8pPr>
                      <a:lvl9pPr marL="35464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187325" marR="0" lvl="0" indent="-18732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No disruption of test vehicle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6396568"/>
                  </a:ext>
                </a:extLst>
              </a:tr>
              <a:tr h="1008063">
                <a:tc>
                  <a:txBody>
                    <a:bodyPr/>
                    <a:lstStyle>
                      <a:lvl1pPr marL="187325" indent="-187325" algn="l">
                        <a:spcBef>
                          <a:spcPct val="20000"/>
                        </a:spcBef>
                        <a:spcAft>
                          <a:spcPct val="2000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1pPr>
                      <a:lvl2pPr marL="577850" indent="-2000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2pPr>
                      <a:lvl3pPr marL="952500" indent="-1841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3pPr>
                      <a:lvl4pPr marL="1327150" indent="-1841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4pPr>
                      <a:lvl5pPr marL="1717675" indent="-2000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5pPr>
                      <a:lvl6pPr marL="21748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6pPr>
                      <a:lvl7pPr marL="26320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7pPr>
                      <a:lvl8pPr marL="30892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8pPr>
                      <a:lvl9pPr marL="35464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187325" marR="0" lvl="0" indent="-187325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187325" indent="-187325" algn="l">
                        <a:spcBef>
                          <a:spcPct val="20000"/>
                        </a:spcBef>
                        <a:spcAft>
                          <a:spcPct val="2000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1pPr>
                      <a:lvl2pPr marL="577850" indent="-2000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2pPr>
                      <a:lvl3pPr marL="952500" indent="-1841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3pPr>
                      <a:lvl4pPr marL="1327150" indent="-1841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4pPr>
                      <a:lvl5pPr marL="1717675" indent="-2000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5pPr>
                      <a:lvl6pPr marL="21748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6pPr>
                      <a:lvl7pPr marL="26320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7pPr>
                      <a:lvl8pPr marL="30892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8pPr>
                      <a:lvl9pPr marL="35464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187325" marR="0" lvl="0" indent="-18732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Pressure burst due to burning/decomposition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187325" indent="-187325" algn="l">
                        <a:spcBef>
                          <a:spcPct val="20000"/>
                        </a:spcBef>
                        <a:spcAft>
                          <a:spcPct val="2000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1pPr>
                      <a:lvl2pPr marL="577850" indent="-2000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2pPr>
                      <a:lvl3pPr marL="952500" indent="-1841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3pPr>
                      <a:lvl4pPr marL="1327150" indent="-1841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4pPr>
                      <a:lvl5pPr marL="1717675" indent="-2000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5pPr>
                      <a:lvl6pPr marL="21748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6pPr>
                      <a:lvl7pPr marL="26320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7pPr>
                      <a:lvl8pPr marL="30892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8pPr>
                      <a:lvl9pPr marL="35464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187325" marR="0" lvl="0" indent="-18732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Test vehicle ruptured but one fragment approximates to original mass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27236392"/>
                  </a:ext>
                </a:extLst>
              </a:tr>
              <a:tr h="728663">
                <a:tc>
                  <a:txBody>
                    <a:bodyPr/>
                    <a:lstStyle>
                      <a:lvl1pPr marL="187325" indent="-187325" algn="l">
                        <a:spcBef>
                          <a:spcPct val="20000"/>
                        </a:spcBef>
                        <a:spcAft>
                          <a:spcPct val="2000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1pPr>
                      <a:lvl2pPr marL="577850" indent="-2000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2pPr>
                      <a:lvl3pPr marL="952500" indent="-1841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3pPr>
                      <a:lvl4pPr marL="1327150" indent="-1841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4pPr>
                      <a:lvl5pPr marL="1717675" indent="-2000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5pPr>
                      <a:lvl6pPr marL="21748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6pPr>
                      <a:lvl7pPr marL="26320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7pPr>
                      <a:lvl8pPr marL="30892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8pPr>
                      <a:lvl9pPr marL="35464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187325" marR="0" lvl="0" indent="-187325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187325" indent="-187325" algn="l">
                        <a:spcBef>
                          <a:spcPct val="20000"/>
                        </a:spcBef>
                        <a:spcAft>
                          <a:spcPct val="2000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1pPr>
                      <a:lvl2pPr marL="577850" indent="-2000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2pPr>
                      <a:lvl3pPr marL="952500" indent="-1841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3pPr>
                      <a:lvl4pPr marL="1327150" indent="-1841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4pPr>
                      <a:lvl5pPr marL="1717675" indent="-2000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5pPr>
                      <a:lvl6pPr marL="21748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6pPr>
                      <a:lvl7pPr marL="26320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7pPr>
                      <a:lvl8pPr marL="30892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8pPr>
                      <a:lvl9pPr marL="35464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187325" marR="0" lvl="0" indent="-18732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Deflagration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187325" indent="-187325" algn="l">
                        <a:spcBef>
                          <a:spcPct val="20000"/>
                        </a:spcBef>
                        <a:spcAft>
                          <a:spcPct val="2000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1pPr>
                      <a:lvl2pPr marL="577850" indent="-2000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2pPr>
                      <a:lvl3pPr marL="952500" indent="-1841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3pPr>
                      <a:lvl4pPr marL="1327150" indent="-1841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4pPr>
                      <a:lvl5pPr marL="1717675" indent="-2000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5pPr>
                      <a:lvl6pPr marL="21748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6pPr>
                      <a:lvl7pPr marL="26320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7pPr>
                      <a:lvl8pPr marL="30892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8pPr>
                      <a:lvl9pPr marL="35464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187325" marR="0" lvl="0" indent="-18732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 to 9 test vehicle body fragments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08002540"/>
                  </a:ext>
                </a:extLst>
              </a:tr>
              <a:tr h="728663">
                <a:tc>
                  <a:txBody>
                    <a:bodyPr/>
                    <a:lstStyle>
                      <a:lvl1pPr marL="187325" indent="-187325" algn="l">
                        <a:spcBef>
                          <a:spcPct val="20000"/>
                        </a:spcBef>
                        <a:spcAft>
                          <a:spcPct val="2000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1pPr>
                      <a:lvl2pPr marL="577850" indent="-2000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2pPr>
                      <a:lvl3pPr marL="952500" indent="-1841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3pPr>
                      <a:lvl4pPr marL="1327150" indent="-1841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4pPr>
                      <a:lvl5pPr marL="1717675" indent="-2000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5pPr>
                      <a:lvl6pPr marL="21748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6pPr>
                      <a:lvl7pPr marL="26320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7pPr>
                      <a:lvl8pPr marL="30892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8pPr>
                      <a:lvl9pPr marL="35464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187325" marR="0" lvl="0" indent="-187325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187325" indent="-187325" algn="l">
                        <a:spcBef>
                          <a:spcPct val="20000"/>
                        </a:spcBef>
                        <a:spcAft>
                          <a:spcPct val="2000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1pPr>
                      <a:lvl2pPr marL="577850" indent="-2000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2pPr>
                      <a:lvl3pPr marL="952500" indent="-1841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3pPr>
                      <a:lvl4pPr marL="1327150" indent="-1841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4pPr>
                      <a:lvl5pPr marL="1717675" indent="-2000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5pPr>
                      <a:lvl6pPr marL="21748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6pPr>
                      <a:lvl7pPr marL="26320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7pPr>
                      <a:lvl8pPr marL="30892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8pPr>
                      <a:lvl9pPr marL="35464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187325" marR="0" lvl="0" indent="-18732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Explosion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187325" indent="-187325" algn="l">
                        <a:spcBef>
                          <a:spcPct val="20000"/>
                        </a:spcBef>
                        <a:spcAft>
                          <a:spcPct val="2000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1pPr>
                      <a:lvl2pPr marL="577850" indent="-2000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2pPr>
                      <a:lvl3pPr marL="952500" indent="-1841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3pPr>
                      <a:lvl4pPr marL="1327150" indent="-1841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4pPr>
                      <a:lvl5pPr marL="1717675" indent="-2000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5pPr>
                      <a:lvl6pPr marL="21748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6pPr>
                      <a:lvl7pPr marL="26320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7pPr>
                      <a:lvl8pPr marL="30892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8pPr>
                      <a:lvl9pPr marL="35464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187325" marR="0" lvl="0" indent="-18732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10 to 100 test vehicle body fragments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97989398"/>
                  </a:ext>
                </a:extLst>
              </a:tr>
              <a:tr h="1009650">
                <a:tc>
                  <a:txBody>
                    <a:bodyPr/>
                    <a:lstStyle>
                      <a:lvl1pPr marL="187325" indent="-187325" algn="l">
                        <a:spcBef>
                          <a:spcPct val="20000"/>
                        </a:spcBef>
                        <a:spcAft>
                          <a:spcPct val="2000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1pPr>
                      <a:lvl2pPr marL="577850" indent="-2000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2pPr>
                      <a:lvl3pPr marL="952500" indent="-1841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3pPr>
                      <a:lvl4pPr marL="1327150" indent="-1841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4pPr>
                      <a:lvl5pPr marL="1717675" indent="-2000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5pPr>
                      <a:lvl6pPr marL="21748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6pPr>
                      <a:lvl7pPr marL="26320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7pPr>
                      <a:lvl8pPr marL="30892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8pPr>
                      <a:lvl9pPr marL="35464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187325" marR="0" lvl="0" indent="-187325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187325" indent="-187325" algn="l">
                        <a:spcBef>
                          <a:spcPct val="20000"/>
                        </a:spcBef>
                        <a:spcAft>
                          <a:spcPct val="2000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1pPr>
                      <a:lvl2pPr marL="577850" indent="-2000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2pPr>
                      <a:lvl3pPr marL="952500" indent="-1841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3pPr>
                      <a:lvl4pPr marL="1327150" indent="-1841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4pPr>
                      <a:lvl5pPr marL="1717675" indent="-2000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5pPr>
                      <a:lvl6pPr marL="21748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6pPr>
                      <a:lvl7pPr marL="26320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7pPr>
                      <a:lvl8pPr marL="30892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8pPr>
                      <a:lvl9pPr marL="35464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187325" marR="0" lvl="0" indent="-18732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Detonation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187325" indent="-187325" algn="l">
                        <a:spcBef>
                          <a:spcPct val="20000"/>
                        </a:spcBef>
                        <a:spcAft>
                          <a:spcPct val="2000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1pPr>
                      <a:lvl2pPr marL="577850" indent="-2000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2pPr>
                      <a:lvl3pPr marL="952500" indent="-1841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3pPr>
                      <a:lvl4pPr marL="1327150" indent="-1841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4pPr>
                      <a:lvl5pPr marL="1717675" indent="-2000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5pPr>
                      <a:lvl6pPr marL="21748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6pPr>
                      <a:lvl7pPr marL="26320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7pPr>
                      <a:lvl8pPr marL="30892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8pPr>
                      <a:lvl9pPr marL="3546475" indent="-20002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187325" marR="0" lvl="0" indent="-18732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&gt; 100 test vehicle body fragments showing evidence of detonation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38101662"/>
                  </a:ext>
                </a:extLst>
              </a:tr>
            </a:tbl>
          </a:graphicData>
        </a:graphic>
      </p:graphicFrame>
      <p:sp>
        <p:nvSpPr>
          <p:cNvPr id="1389806" name="Text Box 238"/>
          <p:cNvSpPr txBox="1">
            <a:spLocks noChangeArrowheads="1"/>
          </p:cNvSpPr>
          <p:nvPr/>
        </p:nvSpPr>
        <p:spPr bwMode="auto">
          <a:xfrm>
            <a:off x="419100" y="927100"/>
            <a:ext cx="57277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sz="1800"/>
              <a:t>Response Categories and Descriptions</a:t>
            </a:r>
          </a:p>
        </p:txBody>
      </p:sp>
    </p:spTree>
    <p:extLst>
      <p:ext uri="{BB962C8B-B14F-4D97-AF65-F5344CB8AC3E}">
        <p14:creationId xmlns:p14="http://schemas.microsoft.com/office/powerpoint/2010/main" val="364948410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37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400"/>
              <a:t>EMTAP Tube Tests (4)</a:t>
            </a:r>
          </a:p>
        </p:txBody>
      </p:sp>
      <p:graphicFrame>
        <p:nvGraphicFramePr>
          <p:cNvPr id="1483779" name="Object 3"/>
          <p:cNvGraphicFramePr>
            <a:graphicFrameLocks noGrp="1" noChangeAspect="1"/>
          </p:cNvGraphicFramePr>
          <p:nvPr>
            <p:ph idx="1"/>
          </p:nvPr>
        </p:nvGraphicFramePr>
        <p:xfrm>
          <a:off x="1646238" y="1495425"/>
          <a:ext cx="6165850" cy="4591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2667600" imgH="1986480" progId="Word.Document.8">
                  <p:embed/>
                </p:oleObj>
              </mc:Choice>
              <mc:Fallback>
                <p:oleObj name="Document" r:id="rId2" imgW="2667600" imgH="1986480" progId="Word.Document.8">
                  <p:embed/>
                  <p:pic>
                    <p:nvPicPr>
                      <p:cNvPr id="1483779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46238" y="1495425"/>
                        <a:ext cx="6165850" cy="45910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83780" name="Text Box 4"/>
          <p:cNvSpPr txBox="1">
            <a:spLocks noChangeArrowheads="1"/>
          </p:cNvSpPr>
          <p:nvPr/>
        </p:nvSpPr>
        <p:spPr bwMode="auto">
          <a:xfrm>
            <a:off x="382588" y="989013"/>
            <a:ext cx="4113212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333333"/>
                    </a:gs>
                    <a:gs pos="50000">
                      <a:srgbClr val="969696"/>
                    </a:gs>
                    <a:gs pos="100000">
                      <a:srgbClr val="333333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1587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sz="1800">
                <a:effectLst>
                  <a:outerShdw blurRad="38100" dist="38100" dir="2700000" algn="tl">
                    <a:srgbClr val="000000"/>
                  </a:outerShdw>
                </a:effectLst>
              </a:rPr>
              <a:t>Response Type 1:- Pressure Burst</a:t>
            </a:r>
          </a:p>
        </p:txBody>
      </p:sp>
      <p:pic>
        <p:nvPicPr>
          <p:cNvPr id="1483781" name="Picture 5" descr="QQevent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0800" y="1460500"/>
            <a:ext cx="7121525" cy="468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00705695"/>
      </p:ext>
    </p:extLst>
  </p:cSld>
  <p:clrMapOvr>
    <a:masterClrMapping/>
  </p:clrMapOvr>
  <p:transition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84804" name="Picture 4" descr="PBXN9ROBT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1905000"/>
            <a:ext cx="6400800" cy="4202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84805" name="Rectangle 5"/>
          <p:cNvSpPr>
            <a:spLocks noChangeArrowheads="1"/>
          </p:cNvSpPr>
          <p:nvPr/>
        </p:nvSpPr>
        <p:spPr bwMode="auto">
          <a:xfrm>
            <a:off x="495300" y="1074738"/>
            <a:ext cx="37401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1800">
                <a:effectLst>
                  <a:outerShdw blurRad="38100" dist="38100" dir="2700000" algn="tl">
                    <a:srgbClr val="000000"/>
                  </a:outerShdw>
                </a:effectLst>
              </a:rPr>
              <a:t>Response Type 2 :- Deflagration</a:t>
            </a:r>
            <a:r>
              <a:rPr lang="en-GB" altLang="en-US" sz="1800"/>
              <a:t> </a:t>
            </a:r>
          </a:p>
        </p:txBody>
      </p:sp>
      <p:sp>
        <p:nvSpPr>
          <p:cNvPr id="1484806" name="Rectangle 6"/>
          <p:cNvSpPr>
            <a:spLocks noGrp="1" noChangeArrowheads="1"/>
          </p:cNvSpPr>
          <p:nvPr>
            <p:ph type="title"/>
          </p:nvPr>
        </p:nvSpPr>
        <p:spPr>
          <a:xfrm>
            <a:off x="304800" y="238125"/>
            <a:ext cx="8240713" cy="363538"/>
          </a:xfrm>
        </p:spPr>
        <p:txBody>
          <a:bodyPr/>
          <a:lstStyle/>
          <a:p>
            <a:r>
              <a:rPr lang="en-GB" altLang="en-US" sz="2400"/>
              <a:t>EMTAP Tube Tests (5)</a:t>
            </a:r>
          </a:p>
        </p:txBody>
      </p:sp>
      <p:sp>
        <p:nvSpPr>
          <p:cNvPr id="1484807" name="Text Box 7"/>
          <p:cNvSpPr txBox="1">
            <a:spLocks noChangeArrowheads="1"/>
          </p:cNvSpPr>
          <p:nvPr/>
        </p:nvSpPr>
        <p:spPr bwMode="auto">
          <a:xfrm>
            <a:off x="3251200" y="4394200"/>
            <a:ext cx="2933700" cy="1604963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altLang="en-US" sz="1800"/>
          </a:p>
          <a:p>
            <a:pPr>
              <a:spcBef>
                <a:spcPct val="50000"/>
              </a:spcBef>
            </a:pPr>
            <a:r>
              <a:rPr lang="en-GB" altLang="en-US" sz="1800"/>
              <a:t>PBXN-9</a:t>
            </a:r>
          </a:p>
          <a:p>
            <a:pPr>
              <a:spcBef>
                <a:spcPct val="50000"/>
              </a:spcBef>
            </a:pPr>
            <a:r>
              <a:rPr lang="en-GB" altLang="en-US" sz="1800"/>
              <a:t>Pressed Explosive</a:t>
            </a:r>
          </a:p>
          <a:p>
            <a:pPr>
              <a:spcBef>
                <a:spcPct val="50000"/>
              </a:spcBef>
            </a:pPr>
            <a:endParaRPr lang="en-GB" altLang="en-US" sz="1800"/>
          </a:p>
        </p:txBody>
      </p:sp>
    </p:spTree>
    <p:extLst>
      <p:ext uri="{BB962C8B-B14F-4D97-AF65-F5344CB8AC3E}">
        <p14:creationId xmlns:p14="http://schemas.microsoft.com/office/powerpoint/2010/main" val="1942710006"/>
      </p:ext>
    </p:extLst>
  </p:cSld>
  <p:clrMapOvr>
    <a:masterClrMapping/>
  </p:clrMapOvr>
  <p:transition>
    <p:wipe dir="r"/>
  </p:transition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685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400"/>
              <a:t>EMTAP Tube Tests (6)</a:t>
            </a:r>
          </a:p>
        </p:txBody>
      </p:sp>
      <p:pic>
        <p:nvPicPr>
          <p:cNvPr id="1486853" name="Picture 5" descr="A3BT9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9225" y="1574800"/>
            <a:ext cx="6711950" cy="4402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86854" name="Text Box 6"/>
          <p:cNvSpPr txBox="1">
            <a:spLocks noChangeArrowheads="1"/>
          </p:cNvSpPr>
          <p:nvPr/>
        </p:nvSpPr>
        <p:spPr bwMode="auto">
          <a:xfrm>
            <a:off x="3530600" y="3860800"/>
            <a:ext cx="2438400" cy="1604963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altLang="en-US" sz="1800"/>
          </a:p>
          <a:p>
            <a:pPr>
              <a:spcBef>
                <a:spcPct val="50000"/>
              </a:spcBef>
            </a:pPr>
            <a:r>
              <a:rPr lang="en-GB" altLang="en-US" sz="1800"/>
              <a:t>Composition A3</a:t>
            </a:r>
          </a:p>
          <a:p>
            <a:pPr>
              <a:spcBef>
                <a:spcPct val="50000"/>
              </a:spcBef>
            </a:pPr>
            <a:r>
              <a:rPr lang="en-GB" altLang="en-US" sz="1800"/>
              <a:t>Pressed Explosive</a:t>
            </a:r>
          </a:p>
          <a:p>
            <a:pPr>
              <a:spcBef>
                <a:spcPct val="50000"/>
              </a:spcBef>
            </a:pPr>
            <a:endParaRPr lang="en-GB" altLang="en-US" sz="1800"/>
          </a:p>
        </p:txBody>
      </p:sp>
      <p:sp>
        <p:nvSpPr>
          <p:cNvPr id="1486855" name="Text Box 7"/>
          <p:cNvSpPr txBox="1">
            <a:spLocks noChangeArrowheads="1"/>
          </p:cNvSpPr>
          <p:nvPr/>
        </p:nvSpPr>
        <p:spPr bwMode="auto">
          <a:xfrm>
            <a:off x="457200" y="990600"/>
            <a:ext cx="34798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/>
            <a:r>
              <a:rPr lang="en-GB" altLang="en-US" sz="1800">
                <a:effectLst>
                  <a:outerShdw blurRad="38100" dist="38100" dir="2700000" algn="tl">
                    <a:srgbClr val="000000"/>
                  </a:outerShdw>
                </a:effectLst>
              </a:rPr>
              <a:t>Response Type 3 :- Explosion</a:t>
            </a:r>
            <a:endParaRPr lang="en-GB" altLang="en-US" sz="1800"/>
          </a:p>
        </p:txBody>
      </p:sp>
    </p:spTree>
    <p:extLst>
      <p:ext uri="{BB962C8B-B14F-4D97-AF65-F5344CB8AC3E}">
        <p14:creationId xmlns:p14="http://schemas.microsoft.com/office/powerpoint/2010/main" val="1418681348"/>
      </p:ext>
    </p:extLst>
  </p:cSld>
  <p:clrMapOvr>
    <a:masterClrMapping/>
  </p:clrMapOvr>
  <p:transition>
    <p:wipe dir="r"/>
  </p:transition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890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400"/>
              <a:t>EMTAP Tube Tests (7)</a:t>
            </a:r>
          </a:p>
        </p:txBody>
      </p:sp>
      <p:pic>
        <p:nvPicPr>
          <p:cNvPr id="1488901" name="Picture 5" descr="EDC1G CO2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7663" y="1752600"/>
            <a:ext cx="6019800" cy="4518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88902" name="Text Box 6"/>
          <p:cNvSpPr txBox="1">
            <a:spLocks noChangeArrowheads="1"/>
          </p:cNvSpPr>
          <p:nvPr/>
        </p:nvSpPr>
        <p:spPr bwMode="auto">
          <a:xfrm>
            <a:off x="622300" y="1143000"/>
            <a:ext cx="35560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sz="1800">
                <a:effectLst>
                  <a:outerShdw blurRad="38100" dist="38100" dir="2700000" algn="tl">
                    <a:srgbClr val="000000"/>
                  </a:outerShdw>
                </a:effectLst>
              </a:rPr>
              <a:t>Response Type 4 :- Detonation</a:t>
            </a:r>
          </a:p>
        </p:txBody>
      </p:sp>
      <p:sp>
        <p:nvSpPr>
          <p:cNvPr id="1488903" name="Text Box 7"/>
          <p:cNvSpPr txBox="1">
            <a:spLocks noChangeArrowheads="1"/>
          </p:cNvSpPr>
          <p:nvPr/>
        </p:nvSpPr>
        <p:spPr bwMode="auto">
          <a:xfrm>
            <a:off x="2984500" y="4597400"/>
            <a:ext cx="3060700" cy="1604963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altLang="en-US" sz="1800"/>
          </a:p>
          <a:p>
            <a:pPr>
              <a:spcBef>
                <a:spcPct val="50000"/>
              </a:spcBef>
            </a:pPr>
            <a:r>
              <a:rPr lang="en-GB" altLang="en-US" sz="1800"/>
              <a:t>EDC1G</a:t>
            </a:r>
          </a:p>
          <a:p>
            <a:pPr>
              <a:spcBef>
                <a:spcPct val="50000"/>
              </a:spcBef>
            </a:pPr>
            <a:r>
              <a:rPr lang="en-GB" altLang="en-US" sz="1800"/>
              <a:t>HMX/TNT</a:t>
            </a:r>
          </a:p>
          <a:p>
            <a:pPr>
              <a:spcBef>
                <a:spcPct val="50000"/>
              </a:spcBef>
            </a:pPr>
            <a:r>
              <a:rPr lang="en-GB" altLang="en-US" sz="1800"/>
              <a:t>Melt Cast Explosive</a:t>
            </a:r>
          </a:p>
        </p:txBody>
      </p:sp>
    </p:spTree>
    <p:extLst>
      <p:ext uri="{BB962C8B-B14F-4D97-AF65-F5344CB8AC3E}">
        <p14:creationId xmlns:p14="http://schemas.microsoft.com/office/powerpoint/2010/main" val="74519409"/>
      </p:ext>
    </p:extLst>
  </p:cSld>
  <p:clrMapOvr>
    <a:masterClrMapping/>
  </p:clrMapOvr>
  <p:transition>
    <p:wipe dir="r"/>
  </p:transition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419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400"/>
              <a:t>EMTAP Tube Tests (8)</a:t>
            </a:r>
          </a:p>
        </p:txBody>
      </p:sp>
      <p:pic>
        <p:nvPicPr>
          <p:cNvPr id="154419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76" t="18217" r="10638" b="7817"/>
          <a:stretch>
            <a:fillRect/>
          </a:stretch>
        </p:blipFill>
        <p:spPr bwMode="auto">
          <a:xfrm>
            <a:off x="71438" y="746125"/>
            <a:ext cx="8874125" cy="5453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91421811"/>
      </p:ext>
    </p:extLst>
  </p:cSld>
  <p:clrMapOvr>
    <a:masterClrMapping/>
  </p:clrMapOvr>
  <p:transition>
    <p:wipe dir="r"/>
  </p:transition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9378" name="Rectangle 2"/>
          <p:cNvSpPr>
            <a:spLocks noGrp="1" noChangeArrowheads="1"/>
          </p:cNvSpPr>
          <p:nvPr>
            <p:ph type="title"/>
          </p:nvPr>
        </p:nvSpPr>
        <p:spPr>
          <a:xfrm>
            <a:off x="179512" y="260648"/>
            <a:ext cx="6435725" cy="522287"/>
          </a:xfrm>
        </p:spPr>
        <p:txBody>
          <a:bodyPr/>
          <a:lstStyle/>
          <a:p>
            <a:r>
              <a:rPr lang="en-GB" altLang="en-US" dirty="0"/>
              <a:t>Small Scale Fragment Impact Testing</a:t>
            </a:r>
          </a:p>
        </p:txBody>
      </p:sp>
      <p:sp>
        <p:nvSpPr>
          <p:cNvPr id="15093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79400" y="1117600"/>
            <a:ext cx="8370888" cy="426878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1800" dirty="0"/>
              <a:t>This type of test examines the response of explosive charges to the impact  of metal fragments with varying velocities</a:t>
            </a:r>
          </a:p>
          <a:p>
            <a:pPr>
              <a:lnSpc>
                <a:spcPct val="90000"/>
              </a:lnSpc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1800" dirty="0"/>
              <a:t>Two types of tests</a:t>
            </a:r>
          </a:p>
          <a:p>
            <a:pPr>
              <a:lnSpc>
                <a:spcPct val="90000"/>
              </a:lnSpc>
              <a:buClr>
                <a:srgbClr val="FF0000"/>
              </a:buClr>
              <a:buFont typeface="Wingdings" panose="05000000000000000000" pitchFamily="2" charset="2"/>
              <a:buChar char="Ø"/>
            </a:pPr>
            <a:endParaRPr lang="en-GB" altLang="en-US" sz="1800" dirty="0"/>
          </a:p>
          <a:p>
            <a:pPr lvl="1">
              <a:lnSpc>
                <a:spcPct val="90000"/>
              </a:lnSpc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1800" dirty="0"/>
              <a:t>EMTAP 36 </a:t>
            </a:r>
          </a:p>
          <a:p>
            <a:pPr lvl="2">
              <a:lnSpc>
                <a:spcPct val="90000"/>
              </a:lnSpc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1800" dirty="0"/>
              <a:t>Fully confined charges</a:t>
            </a:r>
          </a:p>
          <a:p>
            <a:pPr lvl="2">
              <a:lnSpc>
                <a:spcPct val="90000"/>
              </a:lnSpc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1800" dirty="0"/>
              <a:t>Fixed fragment type and vehicle configuration</a:t>
            </a:r>
          </a:p>
          <a:p>
            <a:pPr lvl="2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dirty="0"/>
              <a:t>Addresses range of responses varying from the first visible sign of decomposition  to shock-initiated prompt detonation</a:t>
            </a:r>
          </a:p>
          <a:p>
            <a:pPr lvl="2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endParaRPr lang="en-GB" altLang="en-US" sz="1800" dirty="0"/>
          </a:p>
          <a:p>
            <a:pPr lvl="1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dirty="0"/>
              <a:t>Experimental version</a:t>
            </a:r>
          </a:p>
          <a:p>
            <a:pPr lvl="2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dirty="0"/>
              <a:t>Bare charges with septum cover plate</a:t>
            </a:r>
          </a:p>
          <a:p>
            <a:pPr lvl="2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dirty="0"/>
              <a:t>Range of fragment types</a:t>
            </a:r>
          </a:p>
          <a:p>
            <a:pPr lvl="2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dirty="0"/>
              <a:t>Septum plate metal and thickness varied</a:t>
            </a:r>
          </a:p>
          <a:p>
            <a:pPr lvl="2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dirty="0"/>
              <a:t>Primarily focused on shock to detonation transition (SDT)</a:t>
            </a:r>
          </a:p>
          <a:p>
            <a:pPr lvl="2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dirty="0"/>
              <a:t>Provides insight into likely response of munition to fragment impact</a:t>
            </a:r>
          </a:p>
          <a:p>
            <a:pPr lvl="2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dirty="0"/>
              <a:t>Indicates case thickness resulting in prompt detonation</a:t>
            </a:r>
          </a:p>
          <a:p>
            <a:pPr lvl="2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endParaRPr lang="en-GB" altLang="en-US" sz="1800" dirty="0"/>
          </a:p>
          <a:p>
            <a:pPr lvl="1">
              <a:lnSpc>
                <a:spcPct val="9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endParaRPr lang="en-GB" altLang="en-US" sz="1800" dirty="0"/>
          </a:p>
          <a:p>
            <a:pPr>
              <a:lnSpc>
                <a:spcPct val="90000"/>
              </a:lnSpc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92071492"/>
      </p:ext>
    </p:extLst>
  </p:cSld>
  <p:clrMapOvr>
    <a:masterClrMapping/>
  </p:clrMapOvr>
  <p:transition>
    <p:wipe dir="r"/>
  </p:transition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282" name="Rectangle 2"/>
          <p:cNvSpPr>
            <a:spLocks noGrp="1" noChangeArrowheads="1"/>
          </p:cNvSpPr>
          <p:nvPr>
            <p:ph type="title"/>
          </p:nvPr>
        </p:nvSpPr>
        <p:spPr>
          <a:xfrm>
            <a:off x="211138" y="208757"/>
            <a:ext cx="6435725" cy="522287"/>
          </a:xfrm>
        </p:spPr>
        <p:txBody>
          <a:bodyPr/>
          <a:lstStyle/>
          <a:p>
            <a:r>
              <a:rPr lang="en-GB" altLang="en-US" dirty="0"/>
              <a:t>Small Scale Fragment Impact: EMTAP 36 (1)</a:t>
            </a:r>
          </a:p>
        </p:txBody>
      </p:sp>
      <p:sp>
        <p:nvSpPr>
          <p:cNvPr id="15052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70669" y="832644"/>
            <a:ext cx="4421188" cy="3148806"/>
          </a:xfrm>
        </p:spPr>
        <p:txBody>
          <a:bodyPr/>
          <a:lstStyle/>
          <a:p>
            <a:pPr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 dirty="0"/>
              <a:t>Assesses the violence of the response</a:t>
            </a:r>
          </a:p>
          <a:p>
            <a:pPr lvl="1"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 dirty="0"/>
              <a:t>Confined explosive charges</a:t>
            </a:r>
          </a:p>
          <a:p>
            <a:pPr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 dirty="0"/>
              <a:t>Subjected to the impact of a 13.15mm diameter , 25.4mm long, flat-ended steel projectile.</a:t>
            </a:r>
          </a:p>
          <a:p>
            <a:pPr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 dirty="0"/>
              <a:t>Threshold velocities determined for the onset of four designated reaction categories by varying the impact velocities</a:t>
            </a:r>
          </a:p>
        </p:txBody>
      </p:sp>
      <p:pic>
        <p:nvPicPr>
          <p:cNvPr id="150528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85"/>
          <a:stretch>
            <a:fillRect/>
          </a:stretch>
        </p:blipFill>
        <p:spPr bwMode="auto">
          <a:xfrm>
            <a:off x="247650" y="922338"/>
            <a:ext cx="3625850" cy="2644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505285" name="Group 5"/>
          <p:cNvGrpSpPr>
            <a:grpSpLocks/>
          </p:cNvGrpSpPr>
          <p:nvPr/>
        </p:nvGrpSpPr>
        <p:grpSpPr bwMode="auto">
          <a:xfrm>
            <a:off x="1158875" y="4146550"/>
            <a:ext cx="5969001" cy="2197100"/>
            <a:chOff x="258" y="1004"/>
            <a:chExt cx="3760" cy="1384"/>
          </a:xfrm>
        </p:grpSpPr>
        <p:grpSp>
          <p:nvGrpSpPr>
            <p:cNvPr id="1505286" name="Group 6"/>
            <p:cNvGrpSpPr>
              <a:grpSpLocks/>
            </p:cNvGrpSpPr>
            <p:nvPr/>
          </p:nvGrpSpPr>
          <p:grpSpPr bwMode="auto">
            <a:xfrm>
              <a:off x="258" y="1536"/>
              <a:ext cx="1469" cy="852"/>
              <a:chOff x="258" y="1380"/>
              <a:chExt cx="2058" cy="1008"/>
            </a:xfrm>
          </p:grpSpPr>
          <p:sp>
            <p:nvSpPr>
              <p:cNvPr id="1505287" name="Rectangle 7"/>
              <p:cNvSpPr>
                <a:spLocks noChangeArrowheads="1"/>
              </p:cNvSpPr>
              <p:nvPr/>
            </p:nvSpPr>
            <p:spPr bwMode="auto">
              <a:xfrm>
                <a:off x="486" y="1567"/>
                <a:ext cx="55" cy="727"/>
              </a:xfrm>
              <a:prstGeom prst="rect">
                <a:avLst/>
              </a:prstGeom>
              <a:noFill/>
              <a:ln w="25400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000000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505288" name="Rectangle 8"/>
              <p:cNvSpPr>
                <a:spLocks noChangeArrowheads="1"/>
              </p:cNvSpPr>
              <p:nvPr/>
            </p:nvSpPr>
            <p:spPr bwMode="auto">
              <a:xfrm>
                <a:off x="827" y="1565"/>
                <a:ext cx="54" cy="728"/>
              </a:xfrm>
              <a:prstGeom prst="rect">
                <a:avLst/>
              </a:prstGeom>
              <a:noFill/>
              <a:ln w="25400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000000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505289" name="Line 9"/>
              <p:cNvSpPr>
                <a:spLocks noChangeShapeType="1"/>
              </p:cNvSpPr>
              <p:nvPr/>
            </p:nvSpPr>
            <p:spPr bwMode="auto">
              <a:xfrm>
                <a:off x="551" y="1639"/>
                <a:ext cx="267" cy="0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05290" name="Line 10"/>
              <p:cNvSpPr>
                <a:spLocks noChangeShapeType="1"/>
              </p:cNvSpPr>
              <p:nvPr/>
            </p:nvSpPr>
            <p:spPr bwMode="auto">
              <a:xfrm flipH="1" flipV="1">
                <a:off x="536" y="1749"/>
                <a:ext cx="287" cy="534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05291" name="Line 11"/>
              <p:cNvSpPr>
                <a:spLocks noChangeShapeType="1"/>
              </p:cNvSpPr>
              <p:nvPr/>
            </p:nvSpPr>
            <p:spPr bwMode="auto">
              <a:xfrm flipH="1" flipV="1">
                <a:off x="544" y="1626"/>
                <a:ext cx="278" cy="523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05292" name="Line 12"/>
              <p:cNvSpPr>
                <a:spLocks noChangeShapeType="1"/>
              </p:cNvSpPr>
              <p:nvPr/>
            </p:nvSpPr>
            <p:spPr bwMode="auto">
              <a:xfrm>
                <a:off x="402" y="1562"/>
                <a:ext cx="565" cy="5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05293" name="Line 13"/>
              <p:cNvSpPr>
                <a:spLocks noChangeShapeType="1"/>
              </p:cNvSpPr>
              <p:nvPr/>
            </p:nvSpPr>
            <p:spPr bwMode="auto">
              <a:xfrm>
                <a:off x="405" y="1543"/>
                <a:ext cx="565" cy="6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05294" name="Rectangle 14"/>
              <p:cNvSpPr>
                <a:spLocks noChangeArrowheads="1"/>
              </p:cNvSpPr>
              <p:nvPr/>
            </p:nvSpPr>
            <p:spPr bwMode="auto">
              <a:xfrm>
                <a:off x="561" y="1380"/>
                <a:ext cx="292" cy="160"/>
              </a:xfrm>
              <a:prstGeom prst="rect">
                <a:avLst/>
              </a:prstGeom>
              <a:noFill/>
              <a:ln w="25400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000000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505295" name="Line 15"/>
              <p:cNvSpPr>
                <a:spLocks noChangeShapeType="1"/>
              </p:cNvSpPr>
              <p:nvPr/>
            </p:nvSpPr>
            <p:spPr bwMode="auto">
              <a:xfrm flipH="1">
                <a:off x="516" y="1391"/>
                <a:ext cx="40" cy="0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05296" name="Line 16"/>
              <p:cNvSpPr>
                <a:spLocks noChangeShapeType="1"/>
              </p:cNvSpPr>
              <p:nvPr/>
            </p:nvSpPr>
            <p:spPr bwMode="auto">
              <a:xfrm>
                <a:off x="516" y="1386"/>
                <a:ext cx="0" cy="82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05297" name="Line 17"/>
              <p:cNvSpPr>
                <a:spLocks noChangeShapeType="1"/>
              </p:cNvSpPr>
              <p:nvPr/>
            </p:nvSpPr>
            <p:spPr bwMode="auto">
              <a:xfrm flipV="1">
                <a:off x="714" y="1402"/>
                <a:ext cx="80" cy="6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05298" name="Line 18"/>
              <p:cNvSpPr>
                <a:spLocks noChangeShapeType="1"/>
              </p:cNvSpPr>
              <p:nvPr/>
            </p:nvSpPr>
            <p:spPr bwMode="auto">
              <a:xfrm>
                <a:off x="858" y="1391"/>
                <a:ext cx="159" cy="22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05299" name="Line 19"/>
              <p:cNvSpPr>
                <a:spLocks noChangeShapeType="1"/>
              </p:cNvSpPr>
              <p:nvPr/>
            </p:nvSpPr>
            <p:spPr bwMode="auto">
              <a:xfrm flipV="1">
                <a:off x="853" y="1501"/>
                <a:ext cx="164" cy="22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05300" name="Rectangle 20"/>
              <p:cNvSpPr>
                <a:spLocks noChangeArrowheads="1"/>
              </p:cNvSpPr>
              <p:nvPr/>
            </p:nvSpPr>
            <p:spPr bwMode="auto">
              <a:xfrm>
                <a:off x="1027" y="1413"/>
                <a:ext cx="1289" cy="88"/>
              </a:xfrm>
              <a:prstGeom prst="rect">
                <a:avLst/>
              </a:prstGeom>
              <a:noFill/>
              <a:ln w="25400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000000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505301" name="Rectangle 21"/>
              <p:cNvSpPr>
                <a:spLocks noChangeArrowheads="1"/>
              </p:cNvSpPr>
              <p:nvPr/>
            </p:nvSpPr>
            <p:spPr bwMode="auto">
              <a:xfrm>
                <a:off x="258" y="2294"/>
                <a:ext cx="1949" cy="94"/>
              </a:xfrm>
              <a:prstGeom prst="rect">
                <a:avLst/>
              </a:prstGeom>
              <a:noFill/>
              <a:ln w="25400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000000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505302" name="Rectangle 22"/>
              <p:cNvSpPr>
                <a:spLocks noChangeArrowheads="1"/>
              </p:cNvSpPr>
              <p:nvPr/>
            </p:nvSpPr>
            <p:spPr bwMode="auto">
              <a:xfrm>
                <a:off x="1364" y="1397"/>
                <a:ext cx="89" cy="121"/>
              </a:xfrm>
              <a:prstGeom prst="rect">
                <a:avLst/>
              </a:prstGeom>
              <a:solidFill>
                <a:schemeClr val="accent2"/>
              </a:solidFill>
              <a:ln w="25400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505303" name="Rectangle 23"/>
              <p:cNvSpPr>
                <a:spLocks noChangeArrowheads="1"/>
              </p:cNvSpPr>
              <p:nvPr/>
            </p:nvSpPr>
            <p:spPr bwMode="auto">
              <a:xfrm>
                <a:off x="1863" y="1400"/>
                <a:ext cx="89" cy="121"/>
              </a:xfrm>
              <a:prstGeom prst="rect">
                <a:avLst/>
              </a:prstGeom>
              <a:solidFill>
                <a:schemeClr val="accent2"/>
              </a:solidFill>
              <a:ln w="25400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505304" name="Rectangle 24"/>
              <p:cNvSpPr>
                <a:spLocks noChangeArrowheads="1"/>
              </p:cNvSpPr>
              <p:nvPr/>
            </p:nvSpPr>
            <p:spPr bwMode="auto">
              <a:xfrm>
                <a:off x="1380" y="1514"/>
                <a:ext cx="55" cy="777"/>
              </a:xfrm>
              <a:prstGeom prst="rect">
                <a:avLst/>
              </a:prstGeom>
              <a:noFill/>
              <a:ln w="25400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000000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505305" name="Rectangle 25"/>
              <p:cNvSpPr>
                <a:spLocks noChangeArrowheads="1"/>
              </p:cNvSpPr>
              <p:nvPr/>
            </p:nvSpPr>
            <p:spPr bwMode="auto">
              <a:xfrm>
                <a:off x="1880" y="1518"/>
                <a:ext cx="54" cy="776"/>
              </a:xfrm>
              <a:prstGeom prst="rect">
                <a:avLst/>
              </a:prstGeom>
              <a:noFill/>
              <a:ln w="25400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000000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505306" name="Rectangle 26"/>
            <p:cNvSpPr>
              <a:spLocks noChangeArrowheads="1"/>
            </p:cNvSpPr>
            <p:nvPr/>
          </p:nvSpPr>
          <p:spPr bwMode="auto">
            <a:xfrm>
              <a:off x="1995" y="2310"/>
              <a:ext cx="1392" cy="76"/>
            </a:xfrm>
            <a:prstGeom prst="rect">
              <a:avLst/>
            </a:prstGeom>
            <a:noFill/>
            <a:ln w="25400" algn="ctr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000000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05307" name="Rectangle 27"/>
            <p:cNvSpPr>
              <a:spLocks noChangeArrowheads="1"/>
            </p:cNvSpPr>
            <p:nvPr/>
          </p:nvSpPr>
          <p:spPr bwMode="auto">
            <a:xfrm>
              <a:off x="2599" y="1715"/>
              <a:ext cx="38" cy="594"/>
            </a:xfrm>
            <a:prstGeom prst="rect">
              <a:avLst/>
            </a:prstGeom>
            <a:noFill/>
            <a:ln w="25400" algn="ctr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000000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05308" name="Line 28"/>
            <p:cNvSpPr>
              <a:spLocks noChangeShapeType="1"/>
            </p:cNvSpPr>
            <p:nvPr/>
          </p:nvSpPr>
          <p:spPr bwMode="auto">
            <a:xfrm flipH="1" flipV="1">
              <a:off x="2639" y="1865"/>
              <a:ext cx="205" cy="436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05309" name="Line 29"/>
            <p:cNvSpPr>
              <a:spLocks noChangeShapeType="1"/>
            </p:cNvSpPr>
            <p:nvPr/>
          </p:nvSpPr>
          <p:spPr bwMode="auto">
            <a:xfrm flipH="1" flipV="1">
              <a:off x="2641" y="1765"/>
              <a:ext cx="262" cy="544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05310" name="Line 30"/>
            <p:cNvSpPr>
              <a:spLocks noChangeShapeType="1"/>
            </p:cNvSpPr>
            <p:nvPr/>
          </p:nvSpPr>
          <p:spPr bwMode="auto">
            <a:xfrm flipH="1">
              <a:off x="2447" y="1874"/>
              <a:ext cx="145" cy="426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05311" name="Line 31"/>
            <p:cNvSpPr>
              <a:spLocks noChangeShapeType="1"/>
            </p:cNvSpPr>
            <p:nvPr/>
          </p:nvSpPr>
          <p:spPr bwMode="auto">
            <a:xfrm flipH="1">
              <a:off x="2391" y="1771"/>
              <a:ext cx="201" cy="539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05312" name="Rectangle 32"/>
            <p:cNvSpPr>
              <a:spLocks noChangeArrowheads="1"/>
            </p:cNvSpPr>
            <p:nvPr/>
          </p:nvSpPr>
          <p:spPr bwMode="auto">
            <a:xfrm>
              <a:off x="2594" y="1638"/>
              <a:ext cx="800" cy="76"/>
            </a:xfrm>
            <a:prstGeom prst="rect">
              <a:avLst/>
            </a:prstGeom>
            <a:noFill/>
            <a:ln w="25400" algn="ctr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000000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05313" name="Line 33"/>
            <p:cNvSpPr>
              <a:spLocks noChangeShapeType="1"/>
            </p:cNvSpPr>
            <p:nvPr/>
          </p:nvSpPr>
          <p:spPr bwMode="auto">
            <a:xfrm>
              <a:off x="3282" y="1522"/>
              <a:ext cx="0" cy="788"/>
            </a:xfrm>
            <a:prstGeom prst="line">
              <a:avLst/>
            </a:prstGeom>
            <a:noFill/>
            <a:ln w="508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05314" name="Line 34"/>
            <p:cNvSpPr>
              <a:spLocks noChangeShapeType="1"/>
            </p:cNvSpPr>
            <p:nvPr/>
          </p:nvSpPr>
          <p:spPr bwMode="auto">
            <a:xfrm flipH="1">
              <a:off x="3196" y="2148"/>
              <a:ext cx="73" cy="15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05315" name="Line 35"/>
            <p:cNvSpPr>
              <a:spLocks noChangeShapeType="1"/>
            </p:cNvSpPr>
            <p:nvPr/>
          </p:nvSpPr>
          <p:spPr bwMode="auto">
            <a:xfrm>
              <a:off x="3295" y="2153"/>
              <a:ext cx="55" cy="15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05316" name="Rectangle 36"/>
            <p:cNvSpPr>
              <a:spLocks noChangeArrowheads="1"/>
            </p:cNvSpPr>
            <p:nvPr/>
          </p:nvSpPr>
          <p:spPr bwMode="auto">
            <a:xfrm>
              <a:off x="3239" y="1487"/>
              <a:ext cx="38" cy="142"/>
            </a:xfrm>
            <a:prstGeom prst="rect">
              <a:avLst/>
            </a:prstGeom>
            <a:noFill/>
            <a:ln w="25400" algn="ctr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000000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05317" name="Line 37"/>
            <p:cNvSpPr>
              <a:spLocks noChangeShapeType="1"/>
            </p:cNvSpPr>
            <p:nvPr/>
          </p:nvSpPr>
          <p:spPr bwMode="auto">
            <a:xfrm>
              <a:off x="3110" y="1375"/>
              <a:ext cx="0" cy="240"/>
            </a:xfrm>
            <a:prstGeom prst="line">
              <a:avLst/>
            </a:prstGeom>
            <a:noFill/>
            <a:ln w="508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05318" name="Line 38"/>
            <p:cNvSpPr>
              <a:spLocks noChangeShapeType="1"/>
            </p:cNvSpPr>
            <p:nvPr/>
          </p:nvSpPr>
          <p:spPr bwMode="auto">
            <a:xfrm>
              <a:off x="2899" y="1373"/>
              <a:ext cx="0" cy="240"/>
            </a:xfrm>
            <a:prstGeom prst="line">
              <a:avLst/>
            </a:prstGeom>
            <a:noFill/>
            <a:ln w="508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05319" name="Line 39"/>
            <p:cNvSpPr>
              <a:spLocks noChangeShapeType="1"/>
            </p:cNvSpPr>
            <p:nvPr/>
          </p:nvSpPr>
          <p:spPr bwMode="auto">
            <a:xfrm flipH="1">
              <a:off x="2909" y="1448"/>
              <a:ext cx="18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05320" name="Rectangle 40"/>
            <p:cNvSpPr>
              <a:spLocks noChangeArrowheads="1"/>
            </p:cNvSpPr>
            <p:nvPr/>
          </p:nvSpPr>
          <p:spPr bwMode="auto">
            <a:xfrm>
              <a:off x="2596" y="1071"/>
              <a:ext cx="52" cy="446"/>
            </a:xfrm>
            <a:prstGeom prst="rect">
              <a:avLst/>
            </a:prstGeom>
            <a:noFill/>
            <a:ln w="25400" algn="ctr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000000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05321" name="Line 41"/>
            <p:cNvSpPr>
              <a:spLocks noChangeShapeType="1"/>
            </p:cNvSpPr>
            <p:nvPr/>
          </p:nvSpPr>
          <p:spPr bwMode="auto">
            <a:xfrm flipH="1">
              <a:off x="2913" y="1306"/>
              <a:ext cx="56" cy="7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05322" name="Line 42"/>
            <p:cNvSpPr>
              <a:spLocks noChangeShapeType="1"/>
            </p:cNvSpPr>
            <p:nvPr/>
          </p:nvSpPr>
          <p:spPr bwMode="auto">
            <a:xfrm>
              <a:off x="3050" y="1306"/>
              <a:ext cx="60" cy="8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05323" name="Text Box 43"/>
            <p:cNvSpPr txBox="1">
              <a:spLocks noChangeArrowheads="1"/>
            </p:cNvSpPr>
            <p:nvPr/>
          </p:nvSpPr>
          <p:spPr bwMode="auto">
            <a:xfrm>
              <a:off x="2823" y="1360"/>
              <a:ext cx="360" cy="1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000000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altLang="en-US" sz="1050"/>
                <a:t>0.5M</a:t>
              </a:r>
            </a:p>
          </p:txBody>
        </p:sp>
        <p:sp>
          <p:nvSpPr>
            <p:cNvPr id="1505324" name="Text Box 44"/>
            <p:cNvSpPr txBox="1">
              <a:spLocks noChangeArrowheads="1"/>
            </p:cNvSpPr>
            <p:nvPr/>
          </p:nvSpPr>
          <p:spPr bwMode="auto">
            <a:xfrm>
              <a:off x="2772" y="1004"/>
              <a:ext cx="607" cy="32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000000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altLang="en-US" sz="900" dirty="0"/>
                <a:t>VELOCITY MEASURING SCREENS</a:t>
              </a:r>
            </a:p>
          </p:txBody>
        </p:sp>
        <p:sp>
          <p:nvSpPr>
            <p:cNvPr id="1505325" name="Text Box 45"/>
            <p:cNvSpPr txBox="1">
              <a:spLocks noChangeArrowheads="1"/>
            </p:cNvSpPr>
            <p:nvPr/>
          </p:nvSpPr>
          <p:spPr bwMode="auto">
            <a:xfrm>
              <a:off x="2073" y="1053"/>
              <a:ext cx="489" cy="2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000000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altLang="en-US" sz="900" dirty="0"/>
                <a:t>SABOT TRAP</a:t>
              </a:r>
            </a:p>
          </p:txBody>
        </p:sp>
        <p:sp>
          <p:nvSpPr>
            <p:cNvPr id="1505326" name="Line 46"/>
            <p:cNvSpPr>
              <a:spLocks noChangeShapeType="1"/>
            </p:cNvSpPr>
            <p:nvPr/>
          </p:nvSpPr>
          <p:spPr bwMode="auto">
            <a:xfrm>
              <a:off x="2425" y="1189"/>
              <a:ext cx="167" cy="7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05327" name="Text Box 47"/>
            <p:cNvSpPr txBox="1">
              <a:spLocks noChangeArrowheads="1"/>
            </p:cNvSpPr>
            <p:nvPr/>
          </p:nvSpPr>
          <p:spPr bwMode="auto">
            <a:xfrm>
              <a:off x="3448" y="1278"/>
              <a:ext cx="570" cy="2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000000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altLang="en-US" sz="900" dirty="0"/>
                <a:t>TEST VEHICLE</a:t>
              </a:r>
            </a:p>
          </p:txBody>
        </p:sp>
        <p:sp>
          <p:nvSpPr>
            <p:cNvPr id="1505328" name="Text Box 48"/>
            <p:cNvSpPr txBox="1">
              <a:spLocks noChangeArrowheads="1"/>
            </p:cNvSpPr>
            <p:nvPr/>
          </p:nvSpPr>
          <p:spPr bwMode="auto">
            <a:xfrm>
              <a:off x="3440" y="1748"/>
              <a:ext cx="550" cy="2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000000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altLang="en-US" sz="900" dirty="0"/>
                <a:t>SUPPORT STAND</a:t>
              </a:r>
            </a:p>
          </p:txBody>
        </p:sp>
        <p:sp>
          <p:nvSpPr>
            <p:cNvPr id="1505329" name="Line 49"/>
            <p:cNvSpPr>
              <a:spLocks noChangeShapeType="1"/>
            </p:cNvSpPr>
            <p:nvPr/>
          </p:nvSpPr>
          <p:spPr bwMode="auto">
            <a:xfrm flipH="1">
              <a:off x="3303" y="1399"/>
              <a:ext cx="184" cy="10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05330" name="Line 50"/>
            <p:cNvSpPr>
              <a:spLocks noChangeShapeType="1"/>
            </p:cNvSpPr>
            <p:nvPr/>
          </p:nvSpPr>
          <p:spPr bwMode="auto">
            <a:xfrm flipH="1">
              <a:off x="3290" y="1845"/>
              <a:ext cx="180" cy="3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05331" name="Text Box 51"/>
            <p:cNvSpPr txBox="1">
              <a:spLocks noChangeArrowheads="1"/>
            </p:cNvSpPr>
            <p:nvPr/>
          </p:nvSpPr>
          <p:spPr bwMode="auto">
            <a:xfrm>
              <a:off x="610" y="1046"/>
              <a:ext cx="831" cy="40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000000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altLang="en-US" sz="900" dirty="0"/>
                <a:t>RARDEN OR BROWNING SMOOTH BORE GUN</a:t>
              </a:r>
            </a:p>
          </p:txBody>
        </p:sp>
        <p:sp>
          <p:nvSpPr>
            <p:cNvPr id="1505332" name="Line 52"/>
            <p:cNvSpPr>
              <a:spLocks noChangeShapeType="1"/>
            </p:cNvSpPr>
            <p:nvPr/>
          </p:nvSpPr>
          <p:spPr bwMode="auto">
            <a:xfrm>
              <a:off x="948" y="1409"/>
              <a:ext cx="0" cy="13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464972381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6341" name="Rectangle 3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Small Scale Fragment Impact: EMTAP 36 (2)</a:t>
            </a:r>
          </a:p>
        </p:txBody>
      </p:sp>
      <p:sp>
        <p:nvSpPr>
          <p:cNvPr id="1506310" name="Rectangle 6"/>
          <p:cNvSpPr>
            <a:spLocks noChangeArrowheads="1"/>
          </p:cNvSpPr>
          <p:nvPr/>
        </p:nvSpPr>
        <p:spPr bwMode="auto">
          <a:xfrm>
            <a:off x="4479925" y="3246438"/>
            <a:ext cx="1841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spcAft>
                <a:spcPct val="20000"/>
              </a:spcAft>
            </a:pPr>
            <a:endParaRPr lang="en-US" altLang="en-US" sz="1800"/>
          </a:p>
        </p:txBody>
      </p:sp>
      <p:graphicFrame>
        <p:nvGraphicFramePr>
          <p:cNvPr id="1506351" name="Group 4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9472301"/>
              </p:ext>
            </p:extLst>
          </p:nvPr>
        </p:nvGraphicFramePr>
        <p:xfrm>
          <a:off x="265113" y="1638300"/>
          <a:ext cx="8688387" cy="4371341"/>
        </p:xfrm>
        <a:graphic>
          <a:graphicData uri="http://schemas.openxmlformats.org/drawingml/2006/table">
            <a:tbl>
              <a:tblPr/>
              <a:tblGrid>
                <a:gridCol w="2109787">
                  <a:extLst>
                    <a:ext uri="{9D8B030D-6E8A-4147-A177-3AD203B41FA5}">
                      <a16:colId xmlns:a16="http://schemas.microsoft.com/office/drawing/2014/main" val="2549782508"/>
                    </a:ext>
                  </a:extLst>
                </a:gridCol>
                <a:gridCol w="2082800">
                  <a:extLst>
                    <a:ext uri="{9D8B030D-6E8A-4147-A177-3AD203B41FA5}">
                      <a16:colId xmlns:a16="http://schemas.microsoft.com/office/drawing/2014/main" val="2458174771"/>
                    </a:ext>
                  </a:extLst>
                </a:gridCol>
                <a:gridCol w="4495800">
                  <a:extLst>
                    <a:ext uri="{9D8B030D-6E8A-4147-A177-3AD203B41FA5}">
                      <a16:colId xmlns:a16="http://schemas.microsoft.com/office/drawing/2014/main" val="1948888382"/>
                    </a:ext>
                  </a:extLst>
                </a:gridCol>
              </a:tblGrid>
              <a:tr h="292100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spcAft>
                          <a:spcPct val="2000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1pPr>
                      <a:lvl2pPr marL="3778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2pPr>
                      <a:lvl3pPr marL="7683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3pPr>
                      <a:lvl4pPr marL="114300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4pPr>
                      <a:lvl5pPr marL="15176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5pPr>
                      <a:lvl6pPr marL="19748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6pPr>
                      <a:lvl7pPr marL="24320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7pPr>
                      <a:lvl8pPr marL="28892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8pPr>
                      <a:lvl9pPr marL="33464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20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Degrees of Reaction</a:t>
                      </a:r>
                    </a:p>
                  </a:txBody>
                  <a:tcPr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spcAft>
                          <a:spcPct val="2000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1pPr>
                      <a:lvl2pPr marL="3778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2pPr>
                      <a:lvl3pPr marL="7683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3pPr>
                      <a:lvl4pPr marL="114300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4pPr>
                      <a:lvl5pPr marL="15176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5pPr>
                      <a:lvl6pPr marL="19748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6pPr>
                      <a:lvl7pPr marL="24320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7pPr>
                      <a:lvl8pPr marL="28892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8pPr>
                      <a:lvl9pPr marL="33464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20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Reaction Description</a:t>
                      </a:r>
                    </a:p>
                  </a:txBody>
                  <a:tcPr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spcAft>
                          <a:spcPct val="2000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1pPr>
                      <a:lvl2pPr marL="3778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2pPr>
                      <a:lvl3pPr marL="7683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3pPr>
                      <a:lvl4pPr marL="114300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4pPr>
                      <a:lvl5pPr marL="15176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5pPr>
                      <a:lvl6pPr marL="19748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6pPr>
                      <a:lvl7pPr marL="24320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7pPr>
                      <a:lvl8pPr marL="28892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8pPr>
                      <a:lvl9pPr marL="33464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20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Observation</a:t>
                      </a:r>
                    </a:p>
                  </a:txBody>
                  <a:tcPr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65927844"/>
                  </a:ext>
                </a:extLst>
              </a:tr>
              <a:tr h="606425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spcAft>
                          <a:spcPct val="2000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1pPr>
                      <a:lvl2pPr marL="3778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2pPr>
                      <a:lvl3pPr marL="7683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3pPr>
                      <a:lvl4pPr marL="114300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4pPr>
                      <a:lvl5pPr marL="15176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5pPr>
                      <a:lvl6pPr marL="19748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6pPr>
                      <a:lvl7pPr marL="24320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7pPr>
                      <a:lvl8pPr marL="28892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8pPr>
                      <a:lvl9pPr marL="33464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20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spcAft>
                          <a:spcPct val="2000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1pPr>
                      <a:lvl2pPr marL="3778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2pPr>
                      <a:lvl3pPr marL="7683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3pPr>
                      <a:lvl4pPr marL="114300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4pPr>
                      <a:lvl5pPr marL="15176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5pPr>
                      <a:lvl6pPr marL="19748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6pPr>
                      <a:lvl7pPr marL="24320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7pPr>
                      <a:lvl8pPr marL="28892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8pPr>
                      <a:lvl9pPr marL="33464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20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No Reaction</a:t>
                      </a:r>
                    </a:p>
                  </a:txBody>
                  <a:tcPr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spcAft>
                          <a:spcPct val="2000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1pPr>
                      <a:lvl2pPr marL="3778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2pPr>
                      <a:lvl3pPr marL="7683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3pPr>
                      <a:lvl4pPr marL="114300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4pPr>
                      <a:lvl5pPr marL="15176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5pPr>
                      <a:lvl6pPr marL="19748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6pPr>
                      <a:lvl7pPr marL="24320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7pPr>
                      <a:lvl8pPr marL="28892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8pPr>
                      <a:lvl9pPr marL="33464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20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No sign of reaction after penetration of the septum by the projectile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15677961"/>
                  </a:ext>
                </a:extLst>
              </a:tr>
              <a:tr h="763588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spcAft>
                          <a:spcPct val="2000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1pPr>
                      <a:lvl2pPr marL="3778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2pPr>
                      <a:lvl3pPr marL="7683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3pPr>
                      <a:lvl4pPr marL="114300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4pPr>
                      <a:lvl5pPr marL="15176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5pPr>
                      <a:lvl6pPr marL="19748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6pPr>
                      <a:lvl7pPr marL="24320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7pPr>
                      <a:lvl8pPr marL="28892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8pPr>
                      <a:lvl9pPr marL="33464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20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spcAft>
                          <a:spcPct val="2000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1pPr>
                      <a:lvl2pPr marL="3778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2pPr>
                      <a:lvl3pPr marL="7683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3pPr>
                      <a:lvl4pPr marL="114300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4pPr>
                      <a:lvl5pPr marL="15176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5pPr>
                      <a:lvl6pPr marL="19748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6pPr>
                      <a:lvl7pPr marL="24320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7pPr>
                      <a:lvl8pPr marL="28892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8pPr>
                      <a:lvl9pPr marL="33464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20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Burning</a:t>
                      </a:r>
                    </a:p>
                  </a:txBody>
                  <a:tcPr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spcAft>
                          <a:spcPct val="2000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1pPr>
                      <a:lvl2pPr marL="3778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2pPr>
                      <a:lvl3pPr marL="7683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3pPr>
                      <a:lvl4pPr marL="114300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4pPr>
                      <a:lvl5pPr marL="15176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5pPr>
                      <a:lvl6pPr marL="19748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6pPr>
                      <a:lvl7pPr marL="24320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7pPr>
                      <a:lvl8pPr marL="28892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8pPr>
                      <a:lvl9pPr marL="33464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20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Hint of a burning reaction which has faded rapidly, no obvious consumption of explosive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8319980"/>
                  </a:ext>
                </a:extLst>
              </a:tr>
              <a:tr h="606425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spcAft>
                          <a:spcPct val="2000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1pPr>
                      <a:lvl2pPr marL="3778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2pPr>
                      <a:lvl3pPr marL="7683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3pPr>
                      <a:lvl4pPr marL="114300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4pPr>
                      <a:lvl5pPr marL="15176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5pPr>
                      <a:lvl6pPr marL="19748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6pPr>
                      <a:lvl7pPr marL="24320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7pPr>
                      <a:lvl8pPr marL="28892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8pPr>
                      <a:lvl9pPr marL="33464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20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spcAft>
                          <a:spcPct val="2000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1pPr>
                      <a:lvl2pPr marL="3778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2pPr>
                      <a:lvl3pPr marL="7683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3pPr>
                      <a:lvl4pPr marL="114300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4pPr>
                      <a:lvl5pPr marL="15176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5pPr>
                      <a:lvl6pPr marL="19748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6pPr>
                      <a:lvl7pPr marL="24320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7pPr>
                      <a:lvl8pPr marL="28892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8pPr>
                      <a:lvl9pPr marL="33464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20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Deflagaration</a:t>
                      </a:r>
                    </a:p>
                  </a:txBody>
                  <a:tcPr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spcAft>
                          <a:spcPct val="2000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1pPr>
                      <a:lvl2pPr marL="3778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2pPr>
                      <a:lvl3pPr marL="7683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3pPr>
                      <a:lvl4pPr marL="114300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4pPr>
                      <a:lvl5pPr marL="15176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5pPr>
                      <a:lvl6pPr marL="19748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6pPr>
                      <a:lvl7pPr marL="24320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7pPr>
                      <a:lvl8pPr marL="28892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8pPr>
                      <a:lvl9pPr marL="33464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20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Detachment of the septum, up to 20% of the explosive consumed</a:t>
                      </a:r>
                    </a:p>
                  </a:txBody>
                  <a:tcPr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25002964"/>
                  </a:ext>
                </a:extLst>
              </a:tr>
              <a:tr h="763588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spcAft>
                          <a:spcPct val="2000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1pPr>
                      <a:lvl2pPr marL="3778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2pPr>
                      <a:lvl3pPr marL="7683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3pPr>
                      <a:lvl4pPr marL="114300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4pPr>
                      <a:lvl5pPr marL="15176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5pPr>
                      <a:lvl6pPr marL="19748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6pPr>
                      <a:lvl7pPr marL="24320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7pPr>
                      <a:lvl8pPr marL="28892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8pPr>
                      <a:lvl9pPr marL="33464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20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spcAft>
                          <a:spcPct val="2000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1pPr>
                      <a:lvl2pPr marL="3778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2pPr>
                      <a:lvl3pPr marL="7683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3pPr>
                      <a:lvl4pPr marL="114300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4pPr>
                      <a:lvl5pPr marL="15176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5pPr>
                      <a:lvl6pPr marL="19748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6pPr>
                      <a:lvl7pPr marL="24320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7pPr>
                      <a:lvl8pPr marL="28892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8pPr>
                      <a:lvl9pPr marL="33464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20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Explosion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spcAft>
                          <a:spcPct val="2000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1pPr>
                      <a:lvl2pPr marL="3778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2pPr>
                      <a:lvl3pPr marL="7683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3pPr>
                      <a:lvl4pPr marL="114300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4pPr>
                      <a:lvl5pPr marL="15176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5pPr>
                      <a:lvl6pPr marL="19748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6pPr>
                      <a:lvl7pPr marL="24320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7pPr>
                      <a:lvl8pPr marL="28892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8pPr>
                      <a:lvl9pPr marL="33464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20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Septum detached, vehicle intact or broken into large fragments, more than 20% of explosive consumed</a:t>
                      </a:r>
                    </a:p>
                  </a:txBody>
                  <a:tcPr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73421618"/>
                  </a:ext>
                </a:extLst>
              </a:tr>
              <a:tr h="1236663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spcAft>
                          <a:spcPct val="2000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1pPr>
                      <a:lvl2pPr marL="3778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2pPr>
                      <a:lvl3pPr marL="7683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3pPr>
                      <a:lvl4pPr marL="114300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4pPr>
                      <a:lvl5pPr marL="15176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5pPr>
                      <a:lvl6pPr marL="19748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6pPr>
                      <a:lvl7pPr marL="24320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7pPr>
                      <a:lvl8pPr marL="28892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8pPr>
                      <a:lvl9pPr marL="33464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20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4</a:t>
                      </a:r>
                    </a:p>
                  </a:txBody>
                  <a:tcPr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spcAft>
                          <a:spcPct val="2000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1pPr>
                      <a:lvl2pPr marL="3778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2pPr>
                      <a:lvl3pPr marL="7683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3pPr>
                      <a:lvl4pPr marL="114300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4pPr>
                      <a:lvl5pPr marL="15176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5pPr>
                      <a:lvl6pPr marL="19748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6pPr>
                      <a:lvl7pPr marL="24320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7pPr>
                      <a:lvl8pPr marL="28892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8pPr>
                      <a:lvl9pPr marL="33464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20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Detonation</a:t>
                      </a:r>
                    </a:p>
                  </a:txBody>
                  <a:tcPr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spcAft>
                          <a:spcPct val="2000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1pPr>
                      <a:lvl2pPr marL="377825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2pPr>
                      <a:lvl3pPr marL="7683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3pPr>
                      <a:lvl4pPr marL="114300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4pPr>
                      <a:lvl5pPr marL="1517650" algn="l">
                        <a:spcBef>
                          <a:spcPct val="20000"/>
                        </a:spcBef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5pPr>
                      <a:lvl6pPr marL="19748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6pPr>
                      <a:lvl7pPr marL="24320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7pPr>
                      <a:lvl8pPr marL="28892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8pPr>
                      <a:lvl9pPr marL="334645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20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100% of explosive consumed in a very violent reaction characterised by breaking up of vehicle into very many small fragments showing evidence of sheer failure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18678065"/>
                  </a:ext>
                </a:extLst>
              </a:tr>
            </a:tbl>
          </a:graphicData>
        </a:graphic>
      </p:graphicFrame>
      <p:sp>
        <p:nvSpPr>
          <p:cNvPr id="1506352" name="Text Box 48"/>
          <p:cNvSpPr txBox="1">
            <a:spLocks noChangeArrowheads="1"/>
          </p:cNvSpPr>
          <p:nvPr/>
        </p:nvSpPr>
        <p:spPr bwMode="auto">
          <a:xfrm>
            <a:off x="317500" y="914400"/>
            <a:ext cx="44831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1800"/>
              <a:t>Response Categories and Descriptions</a:t>
            </a:r>
          </a:p>
        </p:txBody>
      </p:sp>
    </p:spTree>
    <p:extLst>
      <p:ext uri="{BB962C8B-B14F-4D97-AF65-F5344CB8AC3E}">
        <p14:creationId xmlns:p14="http://schemas.microsoft.com/office/powerpoint/2010/main" val="3768601467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142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Small Scale Fragment Impact: EMTAP 36 (3)</a:t>
            </a:r>
          </a:p>
        </p:txBody>
      </p:sp>
      <p:pic>
        <p:nvPicPr>
          <p:cNvPr id="1511429" name="Picture 5" descr="1100 Frag attac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22" t="45284" r="17065" b="6671"/>
          <a:stretch>
            <a:fillRect/>
          </a:stretch>
        </p:blipFill>
        <p:spPr bwMode="auto">
          <a:xfrm>
            <a:off x="2468563" y="4200525"/>
            <a:ext cx="3757612" cy="2054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511430" name="Group 6"/>
          <p:cNvGrpSpPr>
            <a:grpSpLocks/>
          </p:cNvGrpSpPr>
          <p:nvPr/>
        </p:nvGrpSpPr>
        <p:grpSpPr bwMode="auto">
          <a:xfrm>
            <a:off x="406400" y="1149350"/>
            <a:ext cx="5946775" cy="2917825"/>
            <a:chOff x="2200" y="2364"/>
            <a:chExt cx="3530" cy="1750"/>
          </a:xfrm>
        </p:grpSpPr>
        <p:grpSp>
          <p:nvGrpSpPr>
            <p:cNvPr id="1511431" name="Group 7"/>
            <p:cNvGrpSpPr>
              <a:grpSpLocks/>
            </p:cNvGrpSpPr>
            <p:nvPr/>
          </p:nvGrpSpPr>
          <p:grpSpPr bwMode="auto">
            <a:xfrm>
              <a:off x="3654" y="2782"/>
              <a:ext cx="1668" cy="1170"/>
              <a:chOff x="1662" y="2722"/>
              <a:chExt cx="1914" cy="1152"/>
            </a:xfrm>
          </p:grpSpPr>
          <p:sp>
            <p:nvSpPr>
              <p:cNvPr id="1511432" name="Line 8"/>
              <p:cNvSpPr>
                <a:spLocks noChangeShapeType="1"/>
              </p:cNvSpPr>
              <p:nvPr/>
            </p:nvSpPr>
            <p:spPr bwMode="auto">
              <a:xfrm>
                <a:off x="1662" y="2772"/>
                <a:ext cx="0" cy="1062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11433" name="Line 9"/>
              <p:cNvSpPr>
                <a:spLocks noChangeShapeType="1"/>
              </p:cNvSpPr>
              <p:nvPr/>
            </p:nvSpPr>
            <p:spPr bwMode="auto">
              <a:xfrm>
                <a:off x="1704" y="2724"/>
                <a:ext cx="390" cy="0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11434" name="Line 10"/>
              <p:cNvSpPr>
                <a:spLocks noChangeShapeType="1"/>
              </p:cNvSpPr>
              <p:nvPr/>
            </p:nvSpPr>
            <p:spPr bwMode="auto">
              <a:xfrm>
                <a:off x="1702" y="3874"/>
                <a:ext cx="390" cy="0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11435" name="Line 11"/>
              <p:cNvSpPr>
                <a:spLocks noChangeShapeType="1"/>
              </p:cNvSpPr>
              <p:nvPr/>
            </p:nvSpPr>
            <p:spPr bwMode="auto">
              <a:xfrm>
                <a:off x="2136" y="2766"/>
                <a:ext cx="0" cy="132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11436" name="Line 12"/>
              <p:cNvSpPr>
                <a:spLocks noChangeShapeType="1"/>
              </p:cNvSpPr>
              <p:nvPr/>
            </p:nvSpPr>
            <p:spPr bwMode="auto">
              <a:xfrm>
                <a:off x="2140" y="3688"/>
                <a:ext cx="0" cy="132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cxnSp>
            <p:nvCxnSpPr>
              <p:cNvPr id="1511437" name="AutoShape 13"/>
              <p:cNvCxnSpPr>
                <a:cxnSpLocks noChangeShapeType="1"/>
              </p:cNvCxnSpPr>
              <p:nvPr/>
            </p:nvCxnSpPr>
            <p:spPr bwMode="auto">
              <a:xfrm flipH="1">
                <a:off x="1662" y="2722"/>
                <a:ext cx="42" cy="48"/>
              </a:xfrm>
              <a:prstGeom prst="straightConnector1">
                <a:avLst/>
              </a:prstGeom>
              <a:noFill/>
              <a:ln w="254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1511438" name="AutoShape 14"/>
              <p:cNvCxnSpPr>
                <a:cxnSpLocks noChangeShapeType="1"/>
                <a:stCxn id="1511433" idx="1"/>
              </p:cNvCxnSpPr>
              <p:nvPr/>
            </p:nvCxnSpPr>
            <p:spPr bwMode="auto">
              <a:xfrm>
                <a:off x="2094" y="2732"/>
                <a:ext cx="42" cy="32"/>
              </a:xfrm>
              <a:prstGeom prst="straightConnector1">
                <a:avLst/>
              </a:prstGeom>
              <a:noFill/>
              <a:ln w="254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1511439" name="AutoShape 15"/>
              <p:cNvCxnSpPr>
                <a:cxnSpLocks noChangeShapeType="1"/>
              </p:cNvCxnSpPr>
              <p:nvPr/>
            </p:nvCxnSpPr>
            <p:spPr bwMode="auto">
              <a:xfrm flipH="1" flipV="1">
                <a:off x="1662" y="3830"/>
                <a:ext cx="40" cy="36"/>
              </a:xfrm>
              <a:prstGeom prst="straightConnector1">
                <a:avLst/>
              </a:prstGeom>
              <a:noFill/>
              <a:ln w="254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1511440" name="AutoShape 16"/>
              <p:cNvCxnSpPr>
                <a:cxnSpLocks noChangeShapeType="1"/>
              </p:cNvCxnSpPr>
              <p:nvPr/>
            </p:nvCxnSpPr>
            <p:spPr bwMode="auto">
              <a:xfrm flipH="1">
                <a:off x="2092" y="3818"/>
                <a:ext cx="42" cy="48"/>
              </a:xfrm>
              <a:prstGeom prst="straightConnector1">
                <a:avLst/>
              </a:prstGeom>
              <a:noFill/>
              <a:ln w="254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</p:cxnSp>
          <p:sp>
            <p:nvSpPr>
              <p:cNvPr id="1511441" name="Line 17"/>
              <p:cNvSpPr>
                <a:spLocks noChangeShapeType="1"/>
              </p:cNvSpPr>
              <p:nvPr/>
            </p:nvSpPr>
            <p:spPr bwMode="auto">
              <a:xfrm>
                <a:off x="1738" y="2890"/>
                <a:ext cx="390" cy="0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11442" name="Line 18"/>
              <p:cNvSpPr>
                <a:spLocks noChangeShapeType="1"/>
              </p:cNvSpPr>
              <p:nvPr/>
            </p:nvSpPr>
            <p:spPr bwMode="auto">
              <a:xfrm>
                <a:off x="1744" y="3682"/>
                <a:ext cx="402" cy="0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11443" name="Line 19"/>
              <p:cNvSpPr>
                <a:spLocks noChangeShapeType="1"/>
              </p:cNvSpPr>
              <p:nvPr/>
            </p:nvSpPr>
            <p:spPr bwMode="auto">
              <a:xfrm>
                <a:off x="1744" y="2884"/>
                <a:ext cx="0" cy="804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11444" name="Line 20"/>
              <p:cNvSpPr>
                <a:spLocks noChangeShapeType="1"/>
              </p:cNvSpPr>
              <p:nvPr/>
            </p:nvSpPr>
            <p:spPr bwMode="auto">
              <a:xfrm>
                <a:off x="1746" y="2928"/>
                <a:ext cx="468" cy="0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11445" name="Line 21"/>
              <p:cNvSpPr>
                <a:spLocks noChangeShapeType="1"/>
              </p:cNvSpPr>
              <p:nvPr/>
            </p:nvSpPr>
            <p:spPr bwMode="auto">
              <a:xfrm>
                <a:off x="1750" y="3640"/>
                <a:ext cx="468" cy="0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11446" name="Line 22"/>
              <p:cNvSpPr>
                <a:spLocks noChangeShapeType="1"/>
              </p:cNvSpPr>
              <p:nvPr/>
            </p:nvSpPr>
            <p:spPr bwMode="auto">
              <a:xfrm flipV="1">
                <a:off x="2202" y="2886"/>
                <a:ext cx="0" cy="36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11447" name="Line 23"/>
              <p:cNvSpPr>
                <a:spLocks noChangeShapeType="1"/>
              </p:cNvSpPr>
              <p:nvPr/>
            </p:nvSpPr>
            <p:spPr bwMode="auto">
              <a:xfrm flipV="1">
                <a:off x="2212" y="3646"/>
                <a:ext cx="0" cy="36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11448" name="Line 24"/>
              <p:cNvSpPr>
                <a:spLocks noChangeShapeType="1"/>
              </p:cNvSpPr>
              <p:nvPr/>
            </p:nvSpPr>
            <p:spPr bwMode="auto">
              <a:xfrm>
                <a:off x="2190" y="2880"/>
                <a:ext cx="1386" cy="0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11449" name="Line 25"/>
              <p:cNvSpPr>
                <a:spLocks noChangeShapeType="1"/>
              </p:cNvSpPr>
              <p:nvPr/>
            </p:nvSpPr>
            <p:spPr bwMode="auto">
              <a:xfrm>
                <a:off x="2206" y="3682"/>
                <a:ext cx="1368" cy="0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11450" name="Line 26"/>
              <p:cNvSpPr>
                <a:spLocks noChangeShapeType="1"/>
              </p:cNvSpPr>
              <p:nvPr/>
            </p:nvSpPr>
            <p:spPr bwMode="auto">
              <a:xfrm>
                <a:off x="3566" y="2882"/>
                <a:ext cx="0" cy="804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11451" name="Rectangle 27"/>
              <p:cNvSpPr>
                <a:spLocks noChangeArrowheads="1"/>
              </p:cNvSpPr>
              <p:nvPr/>
            </p:nvSpPr>
            <p:spPr bwMode="auto">
              <a:xfrm>
                <a:off x="1746" y="2982"/>
                <a:ext cx="1686" cy="594"/>
              </a:xfrm>
              <a:prstGeom prst="rect">
                <a:avLst/>
              </a:prstGeom>
              <a:pattFill prst="ltDnDiag">
                <a:fgClr>
                  <a:srgbClr val="000000"/>
                </a:fgClr>
                <a:bgClr>
                  <a:srgbClr val="FFFFFF"/>
                </a:bgClr>
              </a:pattFill>
              <a:ln w="15875" algn="ctr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511452" name="Line 28"/>
            <p:cNvSpPr>
              <a:spLocks noChangeShapeType="1"/>
            </p:cNvSpPr>
            <p:nvPr/>
          </p:nvSpPr>
          <p:spPr bwMode="auto">
            <a:xfrm>
              <a:off x="5220" y="3042"/>
              <a:ext cx="282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11453" name="Line 29"/>
            <p:cNvSpPr>
              <a:spLocks noChangeShapeType="1"/>
            </p:cNvSpPr>
            <p:nvPr/>
          </p:nvSpPr>
          <p:spPr bwMode="auto">
            <a:xfrm>
              <a:off x="5218" y="3646"/>
              <a:ext cx="282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11454" name="Line 30"/>
            <p:cNvSpPr>
              <a:spLocks noChangeShapeType="1"/>
            </p:cNvSpPr>
            <p:nvPr/>
          </p:nvSpPr>
          <p:spPr bwMode="auto">
            <a:xfrm>
              <a:off x="5448" y="3048"/>
              <a:ext cx="0" cy="59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11455" name="Line 31"/>
            <p:cNvSpPr>
              <a:spLocks noChangeShapeType="1"/>
            </p:cNvSpPr>
            <p:nvPr/>
          </p:nvSpPr>
          <p:spPr bwMode="auto">
            <a:xfrm>
              <a:off x="5344" y="2938"/>
              <a:ext cx="282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11456" name="Line 32"/>
            <p:cNvSpPr>
              <a:spLocks noChangeShapeType="1"/>
            </p:cNvSpPr>
            <p:nvPr/>
          </p:nvSpPr>
          <p:spPr bwMode="auto">
            <a:xfrm>
              <a:off x="5344" y="3760"/>
              <a:ext cx="282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11457" name="Line 33"/>
            <p:cNvSpPr>
              <a:spLocks noChangeShapeType="1"/>
            </p:cNvSpPr>
            <p:nvPr/>
          </p:nvSpPr>
          <p:spPr bwMode="auto">
            <a:xfrm>
              <a:off x="5604" y="2928"/>
              <a:ext cx="0" cy="83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11458" name="Line 34"/>
            <p:cNvSpPr>
              <a:spLocks noChangeShapeType="1"/>
            </p:cNvSpPr>
            <p:nvPr/>
          </p:nvSpPr>
          <p:spPr bwMode="auto">
            <a:xfrm>
              <a:off x="3362" y="2780"/>
              <a:ext cx="282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11459" name="Line 35"/>
            <p:cNvSpPr>
              <a:spLocks noChangeShapeType="1"/>
            </p:cNvSpPr>
            <p:nvPr/>
          </p:nvSpPr>
          <p:spPr bwMode="auto">
            <a:xfrm>
              <a:off x="3368" y="3950"/>
              <a:ext cx="282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11460" name="Line 36"/>
            <p:cNvSpPr>
              <a:spLocks noChangeShapeType="1"/>
            </p:cNvSpPr>
            <p:nvPr/>
          </p:nvSpPr>
          <p:spPr bwMode="auto">
            <a:xfrm>
              <a:off x="3384" y="2778"/>
              <a:ext cx="0" cy="117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11461" name="Line 37"/>
            <p:cNvSpPr>
              <a:spLocks noChangeShapeType="1"/>
            </p:cNvSpPr>
            <p:nvPr/>
          </p:nvSpPr>
          <p:spPr bwMode="auto">
            <a:xfrm>
              <a:off x="3648" y="2442"/>
              <a:ext cx="0" cy="33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11462" name="Line 38"/>
            <p:cNvSpPr>
              <a:spLocks noChangeShapeType="1"/>
            </p:cNvSpPr>
            <p:nvPr/>
          </p:nvSpPr>
          <p:spPr bwMode="auto">
            <a:xfrm>
              <a:off x="3724" y="2446"/>
              <a:ext cx="0" cy="46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11463" name="Line 39"/>
            <p:cNvSpPr>
              <a:spLocks noChangeShapeType="1"/>
            </p:cNvSpPr>
            <p:nvPr/>
          </p:nvSpPr>
          <p:spPr bwMode="auto">
            <a:xfrm>
              <a:off x="4072" y="2620"/>
              <a:ext cx="0" cy="15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11464" name="Line 40"/>
            <p:cNvSpPr>
              <a:spLocks noChangeShapeType="1"/>
            </p:cNvSpPr>
            <p:nvPr/>
          </p:nvSpPr>
          <p:spPr bwMode="auto">
            <a:xfrm flipH="1">
              <a:off x="3642" y="2664"/>
              <a:ext cx="42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11465" name="Line 41"/>
            <p:cNvSpPr>
              <a:spLocks noChangeShapeType="1"/>
            </p:cNvSpPr>
            <p:nvPr/>
          </p:nvSpPr>
          <p:spPr bwMode="auto">
            <a:xfrm>
              <a:off x="5316" y="2448"/>
              <a:ext cx="0" cy="45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11466" name="Line 42"/>
            <p:cNvSpPr>
              <a:spLocks noChangeShapeType="1"/>
            </p:cNvSpPr>
            <p:nvPr/>
          </p:nvSpPr>
          <p:spPr bwMode="auto">
            <a:xfrm>
              <a:off x="3720" y="2478"/>
              <a:ext cx="1596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11467" name="Text Box 43"/>
            <p:cNvSpPr txBox="1">
              <a:spLocks noChangeArrowheads="1"/>
            </p:cNvSpPr>
            <p:nvPr/>
          </p:nvSpPr>
          <p:spPr bwMode="auto">
            <a:xfrm>
              <a:off x="4248" y="2364"/>
              <a:ext cx="486" cy="1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000000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altLang="en-US" sz="900"/>
                <a:t>117</a:t>
              </a:r>
            </a:p>
          </p:txBody>
        </p:sp>
        <p:sp>
          <p:nvSpPr>
            <p:cNvPr id="1511468" name="Text Box 44"/>
            <p:cNvSpPr txBox="1">
              <a:spLocks noChangeArrowheads="1"/>
            </p:cNvSpPr>
            <p:nvPr/>
          </p:nvSpPr>
          <p:spPr bwMode="auto">
            <a:xfrm>
              <a:off x="3622" y="2554"/>
              <a:ext cx="486" cy="13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000000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altLang="en-US" sz="900"/>
                <a:t>39</a:t>
              </a:r>
            </a:p>
          </p:txBody>
        </p:sp>
        <p:sp>
          <p:nvSpPr>
            <p:cNvPr id="1511469" name="Text Box 45"/>
            <p:cNvSpPr txBox="1">
              <a:spLocks noChangeArrowheads="1"/>
            </p:cNvSpPr>
            <p:nvPr/>
          </p:nvSpPr>
          <p:spPr bwMode="auto">
            <a:xfrm>
              <a:off x="3232" y="2392"/>
              <a:ext cx="486" cy="1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000000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altLang="en-US" sz="900"/>
                <a:t>30</a:t>
              </a:r>
            </a:p>
          </p:txBody>
        </p:sp>
        <p:sp>
          <p:nvSpPr>
            <p:cNvPr id="1511470" name="Text Box 46"/>
            <p:cNvSpPr txBox="1">
              <a:spLocks noChangeArrowheads="1"/>
            </p:cNvSpPr>
            <p:nvPr/>
          </p:nvSpPr>
          <p:spPr bwMode="auto">
            <a:xfrm rot="16200000">
              <a:off x="3096" y="3271"/>
              <a:ext cx="486" cy="13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000000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altLang="en-US" sz="900"/>
                <a:t>102</a:t>
              </a:r>
            </a:p>
          </p:txBody>
        </p:sp>
        <p:sp>
          <p:nvSpPr>
            <p:cNvPr id="1511471" name="Line 47"/>
            <p:cNvSpPr>
              <a:spLocks noChangeShapeType="1"/>
            </p:cNvSpPr>
            <p:nvPr/>
          </p:nvSpPr>
          <p:spPr bwMode="auto">
            <a:xfrm>
              <a:off x="5186" y="3674"/>
              <a:ext cx="0" cy="27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11472" name="Line 48"/>
            <p:cNvSpPr>
              <a:spLocks noChangeShapeType="1"/>
            </p:cNvSpPr>
            <p:nvPr/>
          </p:nvSpPr>
          <p:spPr bwMode="auto">
            <a:xfrm flipH="1">
              <a:off x="5310" y="3786"/>
              <a:ext cx="0" cy="16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11473" name="Line 49"/>
            <p:cNvSpPr>
              <a:spLocks noChangeShapeType="1"/>
            </p:cNvSpPr>
            <p:nvPr/>
          </p:nvSpPr>
          <p:spPr bwMode="auto">
            <a:xfrm>
              <a:off x="5178" y="3942"/>
              <a:ext cx="138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11474" name="Text Box 50"/>
            <p:cNvSpPr txBox="1">
              <a:spLocks noChangeArrowheads="1"/>
            </p:cNvSpPr>
            <p:nvPr/>
          </p:nvSpPr>
          <p:spPr bwMode="auto">
            <a:xfrm>
              <a:off x="5128" y="3808"/>
              <a:ext cx="252" cy="1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000000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altLang="en-US" sz="900"/>
                <a:t>15</a:t>
              </a:r>
            </a:p>
          </p:txBody>
        </p:sp>
        <p:sp>
          <p:nvSpPr>
            <p:cNvPr id="1511475" name="Text Box 51"/>
            <p:cNvSpPr txBox="1">
              <a:spLocks noChangeArrowheads="1"/>
            </p:cNvSpPr>
            <p:nvPr/>
          </p:nvSpPr>
          <p:spPr bwMode="auto">
            <a:xfrm rot="16200000">
              <a:off x="5172" y="3259"/>
              <a:ext cx="486" cy="13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000000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altLang="en-US" sz="900"/>
                <a:t>57</a:t>
              </a:r>
            </a:p>
          </p:txBody>
        </p:sp>
        <p:sp>
          <p:nvSpPr>
            <p:cNvPr id="1511476" name="Text Box 52"/>
            <p:cNvSpPr txBox="1">
              <a:spLocks noChangeArrowheads="1"/>
            </p:cNvSpPr>
            <p:nvPr/>
          </p:nvSpPr>
          <p:spPr bwMode="auto">
            <a:xfrm rot="16200000">
              <a:off x="5329" y="3259"/>
              <a:ext cx="486" cy="13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000000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altLang="en-US" sz="900"/>
                <a:t>76</a:t>
              </a:r>
            </a:p>
          </p:txBody>
        </p:sp>
        <p:sp>
          <p:nvSpPr>
            <p:cNvPr id="1511477" name="Line 53"/>
            <p:cNvSpPr>
              <a:spLocks noChangeShapeType="1"/>
            </p:cNvSpPr>
            <p:nvPr/>
          </p:nvSpPr>
          <p:spPr bwMode="auto">
            <a:xfrm flipV="1">
              <a:off x="3390" y="3834"/>
              <a:ext cx="468" cy="18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oval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11478" name="Line 54"/>
            <p:cNvSpPr>
              <a:spLocks noChangeShapeType="1"/>
            </p:cNvSpPr>
            <p:nvPr/>
          </p:nvSpPr>
          <p:spPr bwMode="auto">
            <a:xfrm flipH="1" flipV="1">
              <a:off x="4260" y="3516"/>
              <a:ext cx="90" cy="32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oval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11479" name="Line 55"/>
            <p:cNvSpPr>
              <a:spLocks noChangeShapeType="1"/>
            </p:cNvSpPr>
            <p:nvPr/>
          </p:nvSpPr>
          <p:spPr bwMode="auto">
            <a:xfrm flipH="1">
              <a:off x="4374" y="2802"/>
              <a:ext cx="132" cy="18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oval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11480" name="Text Box 56"/>
            <p:cNvSpPr txBox="1">
              <a:spLocks noChangeArrowheads="1"/>
            </p:cNvSpPr>
            <p:nvPr/>
          </p:nvSpPr>
          <p:spPr bwMode="auto">
            <a:xfrm>
              <a:off x="4296" y="2622"/>
              <a:ext cx="486" cy="1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000000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altLang="en-US" sz="800"/>
                <a:t>MILD STEEL</a:t>
              </a:r>
            </a:p>
          </p:txBody>
        </p:sp>
        <p:sp>
          <p:nvSpPr>
            <p:cNvPr id="1511481" name="Text Box 57"/>
            <p:cNvSpPr txBox="1">
              <a:spLocks noChangeArrowheads="1"/>
            </p:cNvSpPr>
            <p:nvPr/>
          </p:nvSpPr>
          <p:spPr bwMode="auto">
            <a:xfrm>
              <a:off x="4204" y="3820"/>
              <a:ext cx="486" cy="1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000000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altLang="en-US" sz="800"/>
                <a:t>EXPLOSIVE</a:t>
              </a:r>
            </a:p>
          </p:txBody>
        </p:sp>
        <p:sp>
          <p:nvSpPr>
            <p:cNvPr id="1511482" name="Text Box 58"/>
            <p:cNvSpPr txBox="1">
              <a:spLocks noChangeArrowheads="1"/>
            </p:cNvSpPr>
            <p:nvPr/>
          </p:nvSpPr>
          <p:spPr bwMode="auto">
            <a:xfrm>
              <a:off x="2200" y="3964"/>
              <a:ext cx="1284" cy="1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000000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altLang="en-US" sz="800"/>
                <a:t>MILD STEEL OR ALUMINUM ALLOY</a:t>
              </a:r>
            </a:p>
          </p:txBody>
        </p:sp>
        <p:sp>
          <p:nvSpPr>
            <p:cNvPr id="1511483" name="Text Box 59"/>
            <p:cNvSpPr txBox="1">
              <a:spLocks noChangeArrowheads="1"/>
            </p:cNvSpPr>
            <p:nvPr/>
          </p:nvSpPr>
          <p:spPr bwMode="auto">
            <a:xfrm>
              <a:off x="4818" y="3986"/>
              <a:ext cx="912" cy="1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000000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altLang="en-US" sz="800"/>
                <a:t>DMENTIONS IN mm</a:t>
              </a:r>
            </a:p>
          </p:txBody>
        </p:sp>
      </p:grpSp>
      <p:sp>
        <p:nvSpPr>
          <p:cNvPr id="1511484" name="Text Box 60"/>
          <p:cNvSpPr txBox="1">
            <a:spLocks noChangeArrowheads="1"/>
          </p:cNvSpPr>
          <p:nvPr/>
        </p:nvSpPr>
        <p:spPr bwMode="auto">
          <a:xfrm>
            <a:off x="6718300" y="1625600"/>
            <a:ext cx="19050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1800"/>
              <a:t>Test Vehicle</a:t>
            </a:r>
          </a:p>
        </p:txBody>
      </p:sp>
      <p:sp>
        <p:nvSpPr>
          <p:cNvPr id="1511485" name="Text Box 61"/>
          <p:cNvSpPr txBox="1">
            <a:spLocks noChangeArrowheads="1"/>
          </p:cNvSpPr>
          <p:nvPr/>
        </p:nvSpPr>
        <p:spPr bwMode="auto">
          <a:xfrm>
            <a:off x="6311900" y="4419600"/>
            <a:ext cx="26035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1800"/>
              <a:t>Typical Response (Type 3)</a:t>
            </a:r>
          </a:p>
        </p:txBody>
      </p:sp>
    </p:spTree>
    <p:extLst>
      <p:ext uri="{BB962C8B-B14F-4D97-AF65-F5344CB8AC3E}">
        <p14:creationId xmlns:p14="http://schemas.microsoft.com/office/powerpoint/2010/main" val="2227683706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1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60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Small Scale Fragment Impact: Experimental Version (1)</a:t>
            </a:r>
          </a:p>
        </p:txBody>
      </p:sp>
      <p:sp>
        <p:nvSpPr>
          <p:cNvPr id="149606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03200" y="889000"/>
            <a:ext cx="4933950" cy="5475288"/>
          </a:xfrm>
        </p:spPr>
        <p:txBody>
          <a:bodyPr/>
          <a:lstStyle/>
          <a:p>
            <a:pPr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1400"/>
              <a:t>RARDEN gun system</a:t>
            </a:r>
          </a:p>
          <a:p>
            <a:pPr lvl="1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1400"/>
              <a:t>30mm rifled, propellant driven</a:t>
            </a:r>
          </a:p>
          <a:p>
            <a:pPr>
              <a:buFontTx/>
              <a:buNone/>
            </a:pPr>
            <a:endParaRPr lang="en-GB" altLang="en-US" sz="1400"/>
          </a:p>
          <a:p>
            <a:pPr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1400"/>
              <a:t>Fragments</a:t>
            </a:r>
          </a:p>
          <a:p>
            <a:pPr lvl="1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1400"/>
              <a:t>13.15mm </a:t>
            </a:r>
            <a:r>
              <a:rPr lang="en-GB" altLang="en-US" sz="1400">
                <a:cs typeface="Arial" panose="020B0604020202020204" pitchFamily="34" charset="0"/>
              </a:rPr>
              <a:t>Ø</a:t>
            </a:r>
            <a:r>
              <a:rPr lang="en-GB" altLang="en-US" sz="1400"/>
              <a:t>, flat-nosed 25.4mm long, 27g, aka “180”</a:t>
            </a:r>
          </a:p>
          <a:p>
            <a:pPr lvl="1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1400"/>
              <a:t>20mm </a:t>
            </a:r>
            <a:r>
              <a:rPr lang="en-GB" altLang="en-US" sz="1400">
                <a:cs typeface="Arial" panose="020B0604020202020204" pitchFamily="34" charset="0"/>
              </a:rPr>
              <a:t>Ø,</a:t>
            </a:r>
            <a:r>
              <a:rPr lang="en-GB" altLang="en-US" sz="1400"/>
              <a:t> flat-nosed,  faced, 11mm long, 27g</a:t>
            </a:r>
          </a:p>
          <a:p>
            <a:pPr lvl="1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1400"/>
              <a:t>STANAG 4496 (conical nose)</a:t>
            </a:r>
            <a:br>
              <a:rPr lang="en-GB" altLang="en-US" sz="1400"/>
            </a:br>
            <a:endParaRPr lang="en-GB" altLang="en-US" sz="1400"/>
          </a:p>
          <a:p>
            <a:pPr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1400"/>
              <a:t>Targets</a:t>
            </a:r>
          </a:p>
          <a:p>
            <a:pPr lvl="1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1400"/>
              <a:t>Bare cylinders</a:t>
            </a:r>
          </a:p>
          <a:p>
            <a:pPr lvl="1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1400"/>
              <a:t>Variable thickness steel or aluminium  septa</a:t>
            </a:r>
            <a:br>
              <a:rPr lang="en-GB" altLang="en-US" sz="1400"/>
            </a:br>
            <a:endParaRPr lang="en-GB" altLang="en-US" sz="1400"/>
          </a:p>
          <a:p>
            <a:pPr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1400"/>
              <a:t>Prompt shock threshold influenced by</a:t>
            </a:r>
          </a:p>
          <a:p>
            <a:pPr lvl="1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1400"/>
              <a:t>Velocity</a:t>
            </a:r>
          </a:p>
          <a:p>
            <a:pPr lvl="2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1400"/>
              <a:t>Energy levels</a:t>
            </a:r>
          </a:p>
          <a:p>
            <a:pPr lvl="1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1400"/>
              <a:t>Fragment geometry</a:t>
            </a:r>
          </a:p>
          <a:p>
            <a:pPr lvl="2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1400"/>
              <a:t>Determines how shock is focused</a:t>
            </a:r>
          </a:p>
          <a:p>
            <a:pPr lvl="1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1400"/>
              <a:t>Septum thickness</a:t>
            </a:r>
          </a:p>
          <a:p>
            <a:pPr lvl="2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1400"/>
              <a:t>Shock mitigation </a:t>
            </a:r>
          </a:p>
          <a:p>
            <a:pPr lvl="2">
              <a:buClr>
                <a:srgbClr val="FF0000"/>
              </a:buClr>
              <a:buFont typeface="Wingdings" panose="05000000000000000000" pitchFamily="2" charset="2"/>
              <a:buChar char="Ø"/>
            </a:pPr>
            <a:endParaRPr lang="en-GB" altLang="en-US" sz="1400"/>
          </a:p>
          <a:p>
            <a:pPr lvl="1"/>
            <a:endParaRPr lang="en-GB" altLang="en-US" sz="1400"/>
          </a:p>
          <a:p>
            <a:endParaRPr lang="en-GB" altLang="en-US" sz="1400"/>
          </a:p>
        </p:txBody>
      </p:sp>
      <p:graphicFrame>
        <p:nvGraphicFramePr>
          <p:cNvPr id="1496068" name="Object 4"/>
          <p:cNvGraphicFramePr>
            <a:graphicFrameLocks noGrp="1" noChangeAspect="1"/>
          </p:cNvGraphicFramePr>
          <p:nvPr>
            <p:ph sz="half" idx="2"/>
          </p:nvPr>
        </p:nvGraphicFramePr>
        <p:xfrm>
          <a:off x="5127625" y="915988"/>
          <a:ext cx="3848100" cy="2638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hoto Editor Photo" r:id="rId2" imgW="3847619" imgH="2638095" progId="MSPhotoEd.3">
                  <p:embed/>
                </p:oleObj>
              </mc:Choice>
              <mc:Fallback>
                <p:oleObj name="Photo Editor Photo" r:id="rId2" imgW="3847619" imgH="2638095" progId="MSPhotoEd.3">
                  <p:embed/>
                  <p:pic>
                    <p:nvPicPr>
                      <p:cNvPr id="1496068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27625" y="915988"/>
                        <a:ext cx="3848100" cy="26384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496070" name="Picture 6" descr="DSC0043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4938" y="3679825"/>
            <a:ext cx="3719512" cy="2789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41850149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2998" name="Rectangle 6"/>
          <p:cNvSpPr>
            <a:spLocks noGrp="1" noChangeArrowheads="1"/>
          </p:cNvSpPr>
          <p:nvPr>
            <p:ph type="title"/>
          </p:nvPr>
        </p:nvSpPr>
        <p:spPr>
          <a:xfrm>
            <a:off x="107504" y="168276"/>
            <a:ext cx="6435725" cy="522287"/>
          </a:xfrm>
        </p:spPr>
        <p:txBody>
          <a:bodyPr/>
          <a:lstStyle/>
          <a:p>
            <a:r>
              <a:rPr lang="en-GB" altLang="en-US" dirty="0"/>
              <a:t>Small Scale Fragment Impact: Experimental Version (2)</a:t>
            </a:r>
          </a:p>
        </p:txBody>
      </p:sp>
      <p:graphicFrame>
        <p:nvGraphicFramePr>
          <p:cNvPr id="1492997" name="Object 5"/>
          <p:cNvGraphicFramePr>
            <a:graphicFrameLocks noGrp="1" noChangeAspect="1"/>
          </p:cNvGraphicFramePr>
          <p:nvPr>
            <p:ph idx="1"/>
          </p:nvPr>
        </p:nvGraphicFramePr>
        <p:xfrm>
          <a:off x="508000" y="1231900"/>
          <a:ext cx="8102600" cy="47386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hart" r:id="rId2" imgW="11791950" imgH="6896202" progId="Excel.Chart.8">
                  <p:embed/>
                </p:oleObj>
              </mc:Choice>
              <mc:Fallback>
                <p:oleObj name="Chart" r:id="rId2" imgW="11791950" imgH="6896202" progId="Excel.Chart.8">
                  <p:embed/>
                  <p:pic>
                    <p:nvPicPr>
                      <p:cNvPr id="1492997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8000" y="1231900"/>
                        <a:ext cx="8102600" cy="47386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93001" name="Text Box 9"/>
          <p:cNvSpPr txBox="1">
            <a:spLocks noChangeArrowheads="1"/>
          </p:cNvSpPr>
          <p:nvPr/>
        </p:nvSpPr>
        <p:spPr bwMode="auto">
          <a:xfrm>
            <a:off x="254000" y="838200"/>
            <a:ext cx="25400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1800"/>
              <a:t>Typical Results</a:t>
            </a:r>
          </a:p>
        </p:txBody>
      </p:sp>
      <p:sp>
        <p:nvSpPr>
          <p:cNvPr id="1493002" name="Text Box 10"/>
          <p:cNvSpPr txBox="1">
            <a:spLocks noChangeArrowheads="1"/>
          </p:cNvSpPr>
          <p:nvPr/>
        </p:nvSpPr>
        <p:spPr bwMode="auto">
          <a:xfrm>
            <a:off x="2209800" y="2857500"/>
            <a:ext cx="93980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>
                <a:solidFill>
                  <a:schemeClr val="tx1"/>
                </a:solidFill>
              </a:rPr>
              <a:t>Stanag</a:t>
            </a:r>
          </a:p>
        </p:txBody>
      </p:sp>
      <p:sp>
        <p:nvSpPr>
          <p:cNvPr id="1493003" name="Text Box 11"/>
          <p:cNvSpPr txBox="1">
            <a:spLocks noChangeArrowheads="1"/>
          </p:cNvSpPr>
          <p:nvPr/>
        </p:nvSpPr>
        <p:spPr bwMode="auto">
          <a:xfrm>
            <a:off x="2997200" y="3644900"/>
            <a:ext cx="116840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>
                <a:solidFill>
                  <a:schemeClr val="tx1"/>
                </a:solidFill>
              </a:rPr>
              <a:t>13.15mm</a:t>
            </a:r>
          </a:p>
        </p:txBody>
      </p:sp>
      <p:sp>
        <p:nvSpPr>
          <p:cNvPr id="1493004" name="Text Box 12"/>
          <p:cNvSpPr txBox="1">
            <a:spLocks noChangeArrowheads="1"/>
          </p:cNvSpPr>
          <p:nvPr/>
        </p:nvSpPr>
        <p:spPr bwMode="auto">
          <a:xfrm>
            <a:off x="6045200" y="3886200"/>
            <a:ext cx="114300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>
                <a:solidFill>
                  <a:schemeClr val="tx1"/>
                </a:solidFill>
              </a:rPr>
              <a:t>20mm</a:t>
            </a:r>
          </a:p>
        </p:txBody>
      </p:sp>
      <p:sp>
        <p:nvSpPr>
          <p:cNvPr id="1493005" name="Text Box 13"/>
          <p:cNvSpPr txBox="1">
            <a:spLocks noChangeArrowheads="1"/>
          </p:cNvSpPr>
          <p:nvPr/>
        </p:nvSpPr>
        <p:spPr bwMode="auto">
          <a:xfrm>
            <a:off x="596900" y="5930900"/>
            <a:ext cx="8140700" cy="58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/>
              <a:t>The higher the fragment velocity required to give prompt detonation for a given septum thickness the lower the vulnerability of the explosive </a:t>
            </a:r>
          </a:p>
        </p:txBody>
      </p:sp>
    </p:spTree>
    <p:extLst>
      <p:ext uri="{BB962C8B-B14F-4D97-AF65-F5344CB8AC3E}">
        <p14:creationId xmlns:p14="http://schemas.microsoft.com/office/powerpoint/2010/main" val="1825075906"/>
      </p:ext>
    </p:extLst>
  </p:cSld>
  <p:clrMapOvr>
    <a:masterClrMapping/>
  </p:clrMapOvr>
  <p:transition>
    <p:wipe dir="r"/>
  </p:transition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709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Small Scale Fragment Impact: Experimental Version (3)</a:t>
            </a:r>
          </a:p>
        </p:txBody>
      </p:sp>
      <p:pic>
        <p:nvPicPr>
          <p:cNvPr id="1497093" name="Picture 5" descr="DSC0085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825" y="1700213"/>
            <a:ext cx="6265863" cy="469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97094" name="Text Box 6"/>
          <p:cNvSpPr txBox="1">
            <a:spLocks noChangeArrowheads="1"/>
          </p:cNvSpPr>
          <p:nvPr/>
        </p:nvSpPr>
        <p:spPr bwMode="auto">
          <a:xfrm>
            <a:off x="482600" y="977900"/>
            <a:ext cx="31496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sz="1800"/>
              <a:t>Targets</a:t>
            </a:r>
          </a:p>
        </p:txBody>
      </p:sp>
    </p:spTree>
    <p:extLst>
      <p:ext uri="{BB962C8B-B14F-4D97-AF65-F5344CB8AC3E}">
        <p14:creationId xmlns:p14="http://schemas.microsoft.com/office/powerpoint/2010/main" val="330823235"/>
      </p:ext>
    </p:extLst>
  </p:cSld>
  <p:clrMapOvr>
    <a:masterClrMapping/>
  </p:clrMapOvr>
  <p:transition>
    <p:wipe dir="r"/>
  </p:transition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19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Gap Tests</a:t>
            </a:r>
          </a:p>
        </p:txBody>
      </p:sp>
      <p:sp>
        <p:nvSpPr>
          <p:cNvPr id="14919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8600" y="692696"/>
            <a:ext cx="8396288" cy="5399088"/>
          </a:xfrm>
        </p:spPr>
        <p:txBody>
          <a:bodyPr/>
          <a:lstStyle/>
          <a:p>
            <a:pPr marL="579438" lvl="1" indent="0">
              <a:lnSpc>
                <a:spcPct val="80000"/>
              </a:lnSpc>
              <a:buNone/>
            </a:pPr>
            <a:endParaRPr lang="en-GB" altLang="en-US" sz="900" b="1" dirty="0"/>
          </a:p>
          <a:p>
            <a:pPr>
              <a:lnSpc>
                <a:spcPct val="8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 dirty="0"/>
              <a:t>Gap tests are used to measure and compare the shock detonation sensitiveness of explosive compositions</a:t>
            </a:r>
          </a:p>
          <a:p>
            <a:pPr lvl="1">
              <a:lnSpc>
                <a:spcPct val="8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600" b="1" dirty="0"/>
              <a:t>Results are usually expressed as the pressure (</a:t>
            </a:r>
            <a:r>
              <a:rPr lang="en-GB" altLang="en-US" sz="1600" b="1" dirty="0" err="1"/>
              <a:t>Pg</a:t>
            </a:r>
            <a:r>
              <a:rPr lang="en-GB" altLang="en-US" sz="1600" b="1" dirty="0"/>
              <a:t>) just inside the attenuator at the attenuator/acceptor interface resulting in a 50%probability of detonation of the acceptor </a:t>
            </a:r>
          </a:p>
          <a:p>
            <a:pPr lvl="1">
              <a:lnSpc>
                <a:spcPct val="8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600" b="1" dirty="0"/>
              <a:t>Give an indication of relative sensitivity, </a:t>
            </a:r>
            <a:r>
              <a:rPr lang="en-GB" altLang="en-US" sz="1600" b="1" dirty="0" err="1"/>
              <a:t>ie</a:t>
            </a:r>
            <a:r>
              <a:rPr lang="en-GB" altLang="en-US" sz="1600" b="1" dirty="0"/>
              <a:t> initiation in the design mode</a:t>
            </a:r>
            <a:br>
              <a:rPr lang="en-GB" altLang="en-US" sz="1600" b="1" dirty="0"/>
            </a:br>
            <a:endParaRPr lang="en-GB" altLang="en-US" sz="1600" b="1" dirty="0"/>
          </a:p>
          <a:p>
            <a:pPr>
              <a:lnSpc>
                <a:spcPct val="8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 dirty="0"/>
              <a:t>EMTAP details three gap tests:</a:t>
            </a:r>
          </a:p>
          <a:p>
            <a:pPr lvl="1">
              <a:lnSpc>
                <a:spcPct val="8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600" b="1" dirty="0"/>
              <a:t>Small gap test – EMTAP 11</a:t>
            </a:r>
          </a:p>
          <a:p>
            <a:pPr lvl="1">
              <a:lnSpc>
                <a:spcPct val="8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600" b="1" dirty="0"/>
              <a:t>Large scale gap test using </a:t>
            </a:r>
            <a:r>
              <a:rPr lang="en-GB" altLang="en-US" sz="1600" b="1" dirty="0" err="1"/>
              <a:t>tetryl</a:t>
            </a:r>
            <a:r>
              <a:rPr lang="en-GB" altLang="en-US" sz="1600" b="1" dirty="0"/>
              <a:t> donor charge – EMTAP 22</a:t>
            </a:r>
          </a:p>
          <a:p>
            <a:pPr lvl="1">
              <a:lnSpc>
                <a:spcPct val="8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600" b="1" dirty="0"/>
              <a:t>Large scale gap test using </a:t>
            </a:r>
            <a:r>
              <a:rPr lang="en-GB" altLang="en-US" sz="1600" b="1" dirty="0" err="1"/>
              <a:t>Rowanex</a:t>
            </a:r>
            <a:r>
              <a:rPr lang="en-GB" altLang="en-US" sz="1600" b="1" dirty="0"/>
              <a:t> 3601 donor charge – EMTAP 22a</a:t>
            </a:r>
          </a:p>
          <a:p>
            <a:pPr lvl="1">
              <a:lnSpc>
                <a:spcPct val="8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endParaRPr lang="en-GB" altLang="en-US" sz="1600" b="1" dirty="0"/>
          </a:p>
          <a:p>
            <a:pPr>
              <a:lnSpc>
                <a:spcPct val="8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 dirty="0"/>
              <a:t>The small scale gap test is best suited for explosives with smaller critical diameters, </a:t>
            </a:r>
            <a:r>
              <a:rPr lang="en-GB" altLang="en-US" sz="1800" b="1" dirty="0" err="1"/>
              <a:t>eg</a:t>
            </a:r>
            <a:r>
              <a:rPr lang="en-GB" altLang="en-US" sz="1800" b="1" dirty="0"/>
              <a:t> less than 12.7mm, </a:t>
            </a:r>
          </a:p>
          <a:p>
            <a:pPr lvl="1">
              <a:lnSpc>
                <a:spcPct val="8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600" b="1" dirty="0"/>
              <a:t>Boosters or detonation propagation explosives</a:t>
            </a:r>
          </a:p>
          <a:p>
            <a:pPr lvl="1">
              <a:lnSpc>
                <a:spcPct val="8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600" b="1" dirty="0"/>
              <a:t>Uses brass shims as an attenuator</a:t>
            </a:r>
            <a:br>
              <a:rPr lang="en-GB" altLang="en-US" sz="1600" b="1" dirty="0"/>
            </a:br>
            <a:endParaRPr lang="en-GB" altLang="en-US" sz="1600" b="1" dirty="0"/>
          </a:p>
          <a:p>
            <a:pPr>
              <a:lnSpc>
                <a:spcPct val="8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800" b="1" dirty="0"/>
              <a:t>The large scale gap test is generally used for explosives with larger critical diameters</a:t>
            </a:r>
          </a:p>
          <a:p>
            <a:pPr lvl="1">
              <a:lnSpc>
                <a:spcPct val="8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600" b="1" dirty="0"/>
              <a:t>Main fillings</a:t>
            </a:r>
          </a:p>
          <a:p>
            <a:pPr lvl="1">
              <a:lnSpc>
                <a:spcPct val="8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600" b="1" dirty="0"/>
              <a:t>Uses PMMA (Perspex) as an attenuator</a:t>
            </a:r>
          </a:p>
          <a:p>
            <a:pPr lvl="1">
              <a:lnSpc>
                <a:spcPct val="8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endParaRPr lang="en-GB" altLang="en-US" sz="1600" b="1" dirty="0"/>
          </a:p>
          <a:p>
            <a:pPr lvl="1">
              <a:lnSpc>
                <a:spcPct val="8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endParaRPr lang="en-GB" altLang="en-US" sz="1600" b="1" dirty="0"/>
          </a:p>
          <a:p>
            <a:pPr>
              <a:lnSpc>
                <a:spcPct val="80000"/>
              </a:lnSpc>
              <a:buClr>
                <a:srgbClr val="FF3300"/>
              </a:buClr>
              <a:buFont typeface="Wingdings" panose="05000000000000000000" pitchFamily="2" charset="2"/>
              <a:buChar char="Ø"/>
            </a:pPr>
            <a:endParaRPr lang="en-GB" altLang="en-US" sz="600" b="1" dirty="0"/>
          </a:p>
          <a:p>
            <a:pPr>
              <a:lnSpc>
                <a:spcPct val="80000"/>
              </a:lnSpc>
            </a:pPr>
            <a:endParaRPr lang="en-GB" altLang="en-US" sz="600" dirty="0"/>
          </a:p>
        </p:txBody>
      </p:sp>
    </p:spTree>
    <p:extLst>
      <p:ext uri="{BB962C8B-B14F-4D97-AF65-F5344CB8AC3E}">
        <p14:creationId xmlns:p14="http://schemas.microsoft.com/office/powerpoint/2010/main" val="1682067639"/>
      </p:ext>
    </p:extLst>
  </p:cSld>
  <p:clrMapOvr>
    <a:masterClrMapping/>
  </p:clrMapOvr>
  <p:transition>
    <p:wipe dir="r"/>
  </p:transition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7159" name="Text Box 7"/>
          <p:cNvSpPr txBox="1">
            <a:spLocks noChangeArrowheads="1"/>
          </p:cNvSpPr>
          <p:nvPr/>
        </p:nvSpPr>
        <p:spPr bwMode="auto">
          <a:xfrm>
            <a:off x="530225" y="2044700"/>
            <a:ext cx="3768725" cy="39487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20000"/>
              </a:spcBef>
              <a:spcAft>
                <a:spcPct val="20000"/>
              </a:spcAft>
              <a:buClr>
                <a:srgbClr val="FF3300"/>
              </a:buClr>
              <a:buFont typeface="Wingdings" panose="05000000000000000000" pitchFamily="2" charset="2"/>
              <a:buNone/>
            </a:pPr>
            <a:r>
              <a:rPr lang="en-GB" altLang="en-US" sz="1800" dirty="0"/>
              <a:t>Apparatus</a:t>
            </a:r>
          </a:p>
          <a:p>
            <a:pPr marL="171450" indent="-171450">
              <a:spcBef>
                <a:spcPct val="50000"/>
              </a:spcBef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400" dirty="0"/>
              <a:t>L2A1 detonator is located by a steel centralising plate and </a:t>
            </a:r>
            <a:r>
              <a:rPr lang="en-GB" altLang="en-US" sz="1400" dirty="0" err="1"/>
              <a:t>Tufnol</a:t>
            </a:r>
            <a:r>
              <a:rPr lang="en-GB" altLang="en-US" sz="1400" dirty="0"/>
              <a:t> bush.</a:t>
            </a:r>
          </a:p>
          <a:p>
            <a:pPr algn="l">
              <a:spcBef>
                <a:spcPct val="50000"/>
              </a:spcBef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400" dirty="0"/>
              <a:t>Donor pellet should have 12.7mm diameter and 12.7mm long pressed to a density of 1500kg m-3</a:t>
            </a:r>
          </a:p>
          <a:p>
            <a:pPr algn="l">
              <a:spcBef>
                <a:spcPct val="50000"/>
              </a:spcBef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400" dirty="0"/>
              <a:t>The brass shim attenuator consists of a stack of soldered layers of brass foil that can be carefully peeled off to obtain any desired multiple of 0.05mm thickness up to 2.4mm.</a:t>
            </a:r>
          </a:p>
          <a:p>
            <a:pPr algn="l">
              <a:spcBef>
                <a:spcPct val="50000"/>
              </a:spcBef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400" dirty="0"/>
              <a:t>The witness block should consist of a 25 or 25.4 cube of mild steel.</a:t>
            </a:r>
          </a:p>
          <a:p>
            <a:pPr algn="l">
              <a:spcBef>
                <a:spcPct val="50000"/>
              </a:spcBef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400" dirty="0"/>
              <a:t>The whole assembly is held together by stout elastic bands.</a:t>
            </a:r>
          </a:p>
          <a:p>
            <a:pPr>
              <a:buClr>
                <a:srgbClr val="FF3300"/>
              </a:buClr>
              <a:buFont typeface="Wingdings" panose="05000000000000000000" pitchFamily="2" charset="2"/>
              <a:buChar char="Ø"/>
            </a:pPr>
            <a:endParaRPr lang="en-GB" altLang="en-US" sz="1200" dirty="0"/>
          </a:p>
        </p:txBody>
      </p:sp>
      <p:sp>
        <p:nvSpPr>
          <p:cNvPr id="1457160" name="Rectangle 8"/>
          <p:cNvSpPr>
            <a:spLocks noGrp="1" noChangeArrowheads="1"/>
          </p:cNvSpPr>
          <p:nvPr>
            <p:ph type="title"/>
          </p:nvPr>
        </p:nvSpPr>
        <p:spPr>
          <a:xfrm>
            <a:off x="139700" y="160338"/>
            <a:ext cx="8240713" cy="363537"/>
          </a:xfrm>
          <a:noFill/>
          <a:ln/>
        </p:spPr>
        <p:txBody>
          <a:bodyPr/>
          <a:lstStyle/>
          <a:p>
            <a:r>
              <a:rPr lang="en-GB" altLang="en-US" sz="2800"/>
              <a:t>EMTAP Small Scale Gap Test </a:t>
            </a:r>
          </a:p>
        </p:txBody>
      </p:sp>
      <p:sp>
        <p:nvSpPr>
          <p:cNvPr id="1457352" name="Text Box 200"/>
          <p:cNvSpPr txBox="1">
            <a:spLocks noChangeArrowheads="1"/>
          </p:cNvSpPr>
          <p:nvPr/>
        </p:nvSpPr>
        <p:spPr bwMode="auto">
          <a:xfrm>
            <a:off x="333375" y="844550"/>
            <a:ext cx="4362450" cy="1069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/>
              <a:t>Useful when comparing the effect on sensitiveness resulting from small changes in formulation and processing variables</a:t>
            </a:r>
          </a:p>
        </p:txBody>
      </p:sp>
      <p:sp>
        <p:nvSpPr>
          <p:cNvPr id="1457354" name="Rectangle 202"/>
          <p:cNvSpPr>
            <a:spLocks noChangeArrowheads="1"/>
          </p:cNvSpPr>
          <p:nvPr/>
        </p:nvSpPr>
        <p:spPr bwMode="auto">
          <a:xfrm>
            <a:off x="4543425" y="819150"/>
            <a:ext cx="4419600" cy="5629275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457353" name="Group 201"/>
          <p:cNvGrpSpPr>
            <a:grpSpLocks/>
          </p:cNvGrpSpPr>
          <p:nvPr/>
        </p:nvGrpSpPr>
        <p:grpSpPr bwMode="auto">
          <a:xfrm>
            <a:off x="4832350" y="971550"/>
            <a:ext cx="3730625" cy="5365750"/>
            <a:chOff x="3032" y="546"/>
            <a:chExt cx="2350" cy="3380"/>
          </a:xfrm>
        </p:grpSpPr>
        <p:grpSp>
          <p:nvGrpSpPr>
            <p:cNvPr id="1457261" name="Group 109"/>
            <p:cNvGrpSpPr>
              <a:grpSpLocks/>
            </p:cNvGrpSpPr>
            <p:nvPr/>
          </p:nvGrpSpPr>
          <p:grpSpPr bwMode="auto">
            <a:xfrm>
              <a:off x="3034" y="546"/>
              <a:ext cx="2346" cy="3380"/>
              <a:chOff x="3064" y="768"/>
              <a:chExt cx="2346" cy="3380"/>
            </a:xfrm>
          </p:grpSpPr>
          <p:grpSp>
            <p:nvGrpSpPr>
              <p:cNvPr id="1457231" name="Group 79"/>
              <p:cNvGrpSpPr>
                <a:grpSpLocks/>
              </p:cNvGrpSpPr>
              <p:nvPr/>
            </p:nvGrpSpPr>
            <p:grpSpPr bwMode="auto">
              <a:xfrm>
                <a:off x="3942" y="768"/>
                <a:ext cx="658" cy="3046"/>
                <a:chOff x="3678" y="690"/>
                <a:chExt cx="850" cy="3298"/>
              </a:xfrm>
            </p:grpSpPr>
            <p:grpSp>
              <p:nvGrpSpPr>
                <p:cNvPr id="1457216" name="Group 64"/>
                <p:cNvGrpSpPr>
                  <a:grpSpLocks/>
                </p:cNvGrpSpPr>
                <p:nvPr/>
              </p:nvGrpSpPr>
              <p:grpSpPr bwMode="auto">
                <a:xfrm>
                  <a:off x="3678" y="1276"/>
                  <a:ext cx="850" cy="2712"/>
                  <a:chOff x="3594" y="868"/>
                  <a:chExt cx="970" cy="2712"/>
                </a:xfrm>
              </p:grpSpPr>
              <p:sp>
                <p:nvSpPr>
                  <p:cNvPr id="1457161" name="Rectangle 9"/>
                  <p:cNvSpPr>
                    <a:spLocks noChangeArrowheads="1"/>
                  </p:cNvSpPr>
                  <p:nvPr/>
                </p:nvSpPr>
                <p:spPr bwMode="auto">
                  <a:xfrm>
                    <a:off x="3672" y="1242"/>
                    <a:ext cx="102" cy="2334"/>
                  </a:xfrm>
                  <a:prstGeom prst="rect">
                    <a:avLst/>
                  </a:prstGeom>
                  <a:noFill/>
                  <a:ln w="25400" algn="ctr">
                    <a:solidFill>
                      <a:srgbClr val="00808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00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68686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457162" name="Rectangle 10"/>
                  <p:cNvSpPr>
                    <a:spLocks noChangeArrowheads="1"/>
                  </p:cNvSpPr>
                  <p:nvPr/>
                </p:nvSpPr>
                <p:spPr bwMode="auto">
                  <a:xfrm>
                    <a:off x="4390" y="1246"/>
                    <a:ext cx="102" cy="2334"/>
                  </a:xfrm>
                  <a:prstGeom prst="rect">
                    <a:avLst/>
                  </a:prstGeom>
                  <a:noFill/>
                  <a:ln w="25400" algn="ctr">
                    <a:solidFill>
                      <a:srgbClr val="00808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00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68686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457165" name="Line 13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3772" y="2884"/>
                    <a:ext cx="612" cy="0"/>
                  </a:xfrm>
                  <a:prstGeom prst="line">
                    <a:avLst/>
                  </a:prstGeom>
                  <a:noFill/>
                  <a:ln w="25400">
                    <a:solidFill>
                      <a:srgbClr val="00808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68686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457166" name="Line 14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3606" y="2880"/>
                    <a:ext cx="72" cy="0"/>
                  </a:xfrm>
                  <a:prstGeom prst="line">
                    <a:avLst/>
                  </a:prstGeom>
                  <a:noFill/>
                  <a:ln w="25400">
                    <a:solidFill>
                      <a:srgbClr val="00808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68686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457167" name="Line 15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4486" y="2884"/>
                    <a:ext cx="72" cy="0"/>
                  </a:xfrm>
                  <a:prstGeom prst="line">
                    <a:avLst/>
                  </a:prstGeom>
                  <a:noFill/>
                  <a:ln w="25400">
                    <a:solidFill>
                      <a:srgbClr val="00808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68686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457168" name="Line 16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3770" y="3536"/>
                    <a:ext cx="612" cy="0"/>
                  </a:xfrm>
                  <a:prstGeom prst="line">
                    <a:avLst/>
                  </a:prstGeom>
                  <a:noFill/>
                  <a:ln w="25400">
                    <a:solidFill>
                      <a:srgbClr val="00808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68686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457169" name="Line 17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3604" y="3532"/>
                    <a:ext cx="72" cy="0"/>
                  </a:xfrm>
                  <a:prstGeom prst="line">
                    <a:avLst/>
                  </a:prstGeom>
                  <a:noFill/>
                  <a:ln w="25400">
                    <a:solidFill>
                      <a:srgbClr val="00808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68686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457170" name="Line 18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4484" y="3536"/>
                    <a:ext cx="72" cy="0"/>
                  </a:xfrm>
                  <a:prstGeom prst="line">
                    <a:avLst/>
                  </a:prstGeom>
                  <a:noFill/>
                  <a:ln w="25400">
                    <a:solidFill>
                      <a:srgbClr val="00808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68686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457171" name="Line 19"/>
                  <p:cNvSpPr>
                    <a:spLocks noChangeShapeType="1"/>
                  </p:cNvSpPr>
                  <p:nvPr/>
                </p:nvSpPr>
                <p:spPr bwMode="auto">
                  <a:xfrm>
                    <a:off x="3606" y="2874"/>
                    <a:ext cx="0" cy="660"/>
                  </a:xfrm>
                  <a:prstGeom prst="line">
                    <a:avLst/>
                  </a:prstGeom>
                  <a:noFill/>
                  <a:ln w="25400">
                    <a:solidFill>
                      <a:srgbClr val="00808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68686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457172" name="Line 20"/>
                  <p:cNvSpPr>
                    <a:spLocks noChangeShapeType="1"/>
                  </p:cNvSpPr>
                  <p:nvPr/>
                </p:nvSpPr>
                <p:spPr bwMode="auto">
                  <a:xfrm>
                    <a:off x="4552" y="2878"/>
                    <a:ext cx="0" cy="660"/>
                  </a:xfrm>
                  <a:prstGeom prst="line">
                    <a:avLst/>
                  </a:prstGeom>
                  <a:noFill/>
                  <a:ln w="25400">
                    <a:solidFill>
                      <a:srgbClr val="00808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68686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457173" name="Line 21"/>
                  <p:cNvSpPr>
                    <a:spLocks noChangeShapeType="1"/>
                  </p:cNvSpPr>
                  <p:nvPr/>
                </p:nvSpPr>
                <p:spPr bwMode="auto">
                  <a:xfrm>
                    <a:off x="3854" y="2228"/>
                    <a:ext cx="0" cy="660"/>
                  </a:xfrm>
                  <a:prstGeom prst="line">
                    <a:avLst/>
                  </a:prstGeom>
                  <a:noFill/>
                  <a:ln w="25400">
                    <a:solidFill>
                      <a:srgbClr val="00808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68686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457174" name="Line 22"/>
                  <p:cNvSpPr>
                    <a:spLocks noChangeShapeType="1"/>
                  </p:cNvSpPr>
                  <p:nvPr/>
                </p:nvSpPr>
                <p:spPr bwMode="auto">
                  <a:xfrm>
                    <a:off x="4302" y="2220"/>
                    <a:ext cx="0" cy="660"/>
                  </a:xfrm>
                  <a:prstGeom prst="line">
                    <a:avLst/>
                  </a:prstGeom>
                  <a:noFill/>
                  <a:ln w="25400">
                    <a:solidFill>
                      <a:srgbClr val="00808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68686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457175" name="Line 23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3768" y="2226"/>
                    <a:ext cx="612" cy="0"/>
                  </a:xfrm>
                  <a:prstGeom prst="line">
                    <a:avLst/>
                  </a:prstGeom>
                  <a:noFill/>
                  <a:ln w="25400">
                    <a:solidFill>
                      <a:srgbClr val="00808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68686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457176" name="Line 24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3602" y="2222"/>
                    <a:ext cx="72" cy="0"/>
                  </a:xfrm>
                  <a:prstGeom prst="line">
                    <a:avLst/>
                  </a:prstGeom>
                  <a:noFill/>
                  <a:ln w="25400">
                    <a:solidFill>
                      <a:srgbClr val="00808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68686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457177" name="Line 25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4488" y="2226"/>
                    <a:ext cx="72" cy="0"/>
                  </a:xfrm>
                  <a:prstGeom prst="line">
                    <a:avLst/>
                  </a:prstGeom>
                  <a:noFill/>
                  <a:ln w="25400">
                    <a:solidFill>
                      <a:srgbClr val="00808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68686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457178" name="Line 26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3766" y="2044"/>
                    <a:ext cx="612" cy="0"/>
                  </a:xfrm>
                  <a:prstGeom prst="line">
                    <a:avLst/>
                  </a:prstGeom>
                  <a:noFill/>
                  <a:ln w="25400">
                    <a:solidFill>
                      <a:srgbClr val="00808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68686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457179" name="Line 27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3600" y="2040"/>
                    <a:ext cx="72" cy="0"/>
                  </a:xfrm>
                  <a:prstGeom prst="line">
                    <a:avLst/>
                  </a:prstGeom>
                  <a:noFill/>
                  <a:ln w="25400">
                    <a:solidFill>
                      <a:srgbClr val="00808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68686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457180" name="Line 28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4486" y="2044"/>
                    <a:ext cx="72" cy="0"/>
                  </a:xfrm>
                  <a:prstGeom prst="line">
                    <a:avLst/>
                  </a:prstGeom>
                  <a:noFill/>
                  <a:ln w="25400">
                    <a:solidFill>
                      <a:srgbClr val="00808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68686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457181" name="Line 29"/>
                  <p:cNvSpPr>
                    <a:spLocks noChangeShapeType="1"/>
                  </p:cNvSpPr>
                  <p:nvPr/>
                </p:nvSpPr>
                <p:spPr bwMode="auto">
                  <a:xfrm>
                    <a:off x="3606" y="2040"/>
                    <a:ext cx="0" cy="180"/>
                  </a:xfrm>
                  <a:prstGeom prst="line">
                    <a:avLst/>
                  </a:prstGeom>
                  <a:noFill/>
                  <a:ln w="25400">
                    <a:solidFill>
                      <a:srgbClr val="00808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68686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457182" name="Line 30"/>
                  <p:cNvSpPr>
                    <a:spLocks noChangeShapeType="1"/>
                  </p:cNvSpPr>
                  <p:nvPr/>
                </p:nvSpPr>
                <p:spPr bwMode="auto">
                  <a:xfrm>
                    <a:off x="4558" y="2044"/>
                    <a:ext cx="0" cy="180"/>
                  </a:xfrm>
                  <a:prstGeom prst="line">
                    <a:avLst/>
                  </a:prstGeom>
                  <a:noFill/>
                  <a:ln w="25400">
                    <a:solidFill>
                      <a:srgbClr val="00808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68686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grpSp>
                <p:nvGrpSpPr>
                  <p:cNvPr id="1457186" name="Group 34"/>
                  <p:cNvGrpSpPr>
                    <a:grpSpLocks/>
                  </p:cNvGrpSpPr>
                  <p:nvPr/>
                </p:nvGrpSpPr>
                <p:grpSpPr bwMode="auto">
                  <a:xfrm>
                    <a:off x="3606" y="2196"/>
                    <a:ext cx="958" cy="4"/>
                    <a:chOff x="3738" y="2358"/>
                    <a:chExt cx="958" cy="4"/>
                  </a:xfrm>
                </p:grpSpPr>
                <p:sp>
                  <p:nvSpPr>
                    <p:cNvPr id="1457183" name="Line 31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3904" y="2362"/>
                      <a:ext cx="612" cy="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808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68686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457184" name="Line 32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3738" y="2358"/>
                      <a:ext cx="72" cy="0"/>
                    </a:xfrm>
                    <a:prstGeom prst="line">
                      <a:avLst/>
                    </a:prstGeom>
                    <a:noFill/>
                    <a:ln w="12700">
                      <a:solidFill>
                        <a:srgbClr val="00808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68686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457185" name="Line 33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4624" y="2362"/>
                      <a:ext cx="72" cy="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808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68686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/>
                    <a:p>
                      <a:endParaRPr lang="en-GB"/>
                    </a:p>
                  </p:txBody>
                </p:sp>
              </p:grpSp>
              <p:grpSp>
                <p:nvGrpSpPr>
                  <p:cNvPr id="1457187" name="Group 35"/>
                  <p:cNvGrpSpPr>
                    <a:grpSpLocks/>
                  </p:cNvGrpSpPr>
                  <p:nvPr/>
                </p:nvGrpSpPr>
                <p:grpSpPr bwMode="auto">
                  <a:xfrm>
                    <a:off x="3604" y="2164"/>
                    <a:ext cx="958" cy="4"/>
                    <a:chOff x="3738" y="2358"/>
                    <a:chExt cx="958" cy="4"/>
                  </a:xfrm>
                </p:grpSpPr>
                <p:sp>
                  <p:nvSpPr>
                    <p:cNvPr id="1457188" name="Line 36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3904" y="2362"/>
                      <a:ext cx="612" cy="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808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68686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457189" name="Line 37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3738" y="2358"/>
                      <a:ext cx="72" cy="0"/>
                    </a:xfrm>
                    <a:prstGeom prst="line">
                      <a:avLst/>
                    </a:prstGeom>
                    <a:noFill/>
                    <a:ln w="12700">
                      <a:solidFill>
                        <a:srgbClr val="00808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68686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457190" name="Line 38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4624" y="2362"/>
                      <a:ext cx="72" cy="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808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68686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/>
                    <a:p>
                      <a:endParaRPr lang="en-GB"/>
                    </a:p>
                  </p:txBody>
                </p:sp>
              </p:grpSp>
              <p:grpSp>
                <p:nvGrpSpPr>
                  <p:cNvPr id="1457191" name="Group 39"/>
                  <p:cNvGrpSpPr>
                    <a:grpSpLocks/>
                  </p:cNvGrpSpPr>
                  <p:nvPr/>
                </p:nvGrpSpPr>
                <p:grpSpPr bwMode="auto">
                  <a:xfrm>
                    <a:off x="3604" y="2134"/>
                    <a:ext cx="958" cy="4"/>
                    <a:chOff x="3738" y="2358"/>
                    <a:chExt cx="958" cy="4"/>
                  </a:xfrm>
                </p:grpSpPr>
                <p:sp>
                  <p:nvSpPr>
                    <p:cNvPr id="1457192" name="Line 40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3904" y="2362"/>
                      <a:ext cx="612" cy="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808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68686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457193" name="Line 41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3738" y="2358"/>
                      <a:ext cx="72" cy="0"/>
                    </a:xfrm>
                    <a:prstGeom prst="line">
                      <a:avLst/>
                    </a:prstGeom>
                    <a:noFill/>
                    <a:ln w="12700">
                      <a:solidFill>
                        <a:srgbClr val="00808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68686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457194" name="Line 42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4624" y="2362"/>
                      <a:ext cx="72" cy="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808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68686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/>
                    <a:p>
                      <a:endParaRPr lang="en-GB"/>
                    </a:p>
                  </p:txBody>
                </p:sp>
              </p:grpSp>
              <p:grpSp>
                <p:nvGrpSpPr>
                  <p:cNvPr id="1457195" name="Group 43"/>
                  <p:cNvGrpSpPr>
                    <a:grpSpLocks/>
                  </p:cNvGrpSpPr>
                  <p:nvPr/>
                </p:nvGrpSpPr>
                <p:grpSpPr bwMode="auto">
                  <a:xfrm>
                    <a:off x="3604" y="2104"/>
                    <a:ext cx="958" cy="4"/>
                    <a:chOff x="3738" y="2358"/>
                    <a:chExt cx="958" cy="4"/>
                  </a:xfrm>
                </p:grpSpPr>
                <p:sp>
                  <p:nvSpPr>
                    <p:cNvPr id="1457196" name="Line 44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3904" y="2362"/>
                      <a:ext cx="612" cy="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808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68686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457197" name="Line 45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3738" y="2358"/>
                      <a:ext cx="72" cy="0"/>
                    </a:xfrm>
                    <a:prstGeom prst="line">
                      <a:avLst/>
                    </a:prstGeom>
                    <a:noFill/>
                    <a:ln w="12700">
                      <a:solidFill>
                        <a:srgbClr val="00808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68686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457198" name="Line 46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4624" y="2362"/>
                      <a:ext cx="72" cy="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808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68686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/>
                    <a:p>
                      <a:endParaRPr lang="en-GB"/>
                    </a:p>
                  </p:txBody>
                </p:sp>
              </p:grpSp>
              <p:grpSp>
                <p:nvGrpSpPr>
                  <p:cNvPr id="1457199" name="Group 47"/>
                  <p:cNvGrpSpPr>
                    <a:grpSpLocks/>
                  </p:cNvGrpSpPr>
                  <p:nvPr/>
                </p:nvGrpSpPr>
                <p:grpSpPr bwMode="auto">
                  <a:xfrm>
                    <a:off x="3604" y="2074"/>
                    <a:ext cx="958" cy="4"/>
                    <a:chOff x="3738" y="2358"/>
                    <a:chExt cx="958" cy="4"/>
                  </a:xfrm>
                </p:grpSpPr>
                <p:sp>
                  <p:nvSpPr>
                    <p:cNvPr id="1457200" name="Line 48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3904" y="2362"/>
                      <a:ext cx="612" cy="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808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68686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457201" name="Line 49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3738" y="2358"/>
                      <a:ext cx="72" cy="0"/>
                    </a:xfrm>
                    <a:prstGeom prst="line">
                      <a:avLst/>
                    </a:prstGeom>
                    <a:noFill/>
                    <a:ln w="12700">
                      <a:solidFill>
                        <a:srgbClr val="00808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68686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457202" name="Line 50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4624" y="2362"/>
                      <a:ext cx="72" cy="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808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68686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/>
                    <a:p>
                      <a:endParaRPr lang="en-GB"/>
                    </a:p>
                  </p:txBody>
                </p:sp>
              </p:grpSp>
              <p:sp>
                <p:nvSpPr>
                  <p:cNvPr id="1457203" name="Line 51"/>
                  <p:cNvSpPr>
                    <a:spLocks noChangeShapeType="1"/>
                  </p:cNvSpPr>
                  <p:nvPr/>
                </p:nvSpPr>
                <p:spPr bwMode="auto">
                  <a:xfrm>
                    <a:off x="3876" y="1344"/>
                    <a:ext cx="0" cy="690"/>
                  </a:xfrm>
                  <a:prstGeom prst="line">
                    <a:avLst/>
                  </a:prstGeom>
                  <a:noFill/>
                  <a:ln w="25400">
                    <a:solidFill>
                      <a:srgbClr val="00808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68686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457204" name="Line 52"/>
                  <p:cNvSpPr>
                    <a:spLocks noChangeShapeType="1"/>
                  </p:cNvSpPr>
                  <p:nvPr/>
                </p:nvSpPr>
                <p:spPr bwMode="auto">
                  <a:xfrm>
                    <a:off x="4288" y="1342"/>
                    <a:ext cx="0" cy="696"/>
                  </a:xfrm>
                  <a:prstGeom prst="line">
                    <a:avLst/>
                  </a:prstGeom>
                  <a:noFill/>
                  <a:ln w="25400">
                    <a:solidFill>
                      <a:srgbClr val="00808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68686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457205" name="Line 53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3870" y="1704"/>
                    <a:ext cx="426" cy="0"/>
                  </a:xfrm>
                  <a:prstGeom prst="line">
                    <a:avLst/>
                  </a:prstGeom>
                  <a:noFill/>
                  <a:ln w="25400">
                    <a:solidFill>
                      <a:srgbClr val="00808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68686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457206" name="Line 54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3990" y="870"/>
                    <a:ext cx="0" cy="828"/>
                  </a:xfrm>
                  <a:prstGeom prst="line">
                    <a:avLst/>
                  </a:prstGeom>
                  <a:noFill/>
                  <a:ln w="25400">
                    <a:solidFill>
                      <a:srgbClr val="00808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68686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457207" name="Line 55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4162" y="868"/>
                    <a:ext cx="0" cy="828"/>
                  </a:xfrm>
                  <a:prstGeom prst="line">
                    <a:avLst/>
                  </a:prstGeom>
                  <a:noFill/>
                  <a:ln w="25400">
                    <a:solidFill>
                      <a:srgbClr val="00808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68686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457208" name="Line 56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3770" y="1280"/>
                    <a:ext cx="612" cy="0"/>
                  </a:xfrm>
                  <a:prstGeom prst="line">
                    <a:avLst/>
                  </a:prstGeom>
                  <a:noFill/>
                  <a:ln w="25400">
                    <a:solidFill>
                      <a:srgbClr val="00808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68686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457209" name="Line 57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3604" y="1276"/>
                    <a:ext cx="72" cy="0"/>
                  </a:xfrm>
                  <a:prstGeom prst="line">
                    <a:avLst/>
                  </a:prstGeom>
                  <a:noFill/>
                  <a:ln w="25400">
                    <a:solidFill>
                      <a:srgbClr val="00808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68686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457210" name="Line 58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4490" y="1280"/>
                    <a:ext cx="72" cy="0"/>
                  </a:xfrm>
                  <a:prstGeom prst="line">
                    <a:avLst/>
                  </a:prstGeom>
                  <a:noFill/>
                  <a:ln w="25400">
                    <a:solidFill>
                      <a:srgbClr val="00808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68686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457211" name="Line 59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3770" y="1346"/>
                    <a:ext cx="612" cy="0"/>
                  </a:xfrm>
                  <a:prstGeom prst="line">
                    <a:avLst/>
                  </a:prstGeom>
                  <a:noFill/>
                  <a:ln w="25400">
                    <a:solidFill>
                      <a:srgbClr val="00808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68686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457212" name="Line 60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3604" y="1342"/>
                    <a:ext cx="72" cy="0"/>
                  </a:xfrm>
                  <a:prstGeom prst="line">
                    <a:avLst/>
                  </a:prstGeom>
                  <a:noFill/>
                  <a:ln w="25400">
                    <a:solidFill>
                      <a:srgbClr val="00808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68686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457213" name="Line 61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4490" y="1346"/>
                    <a:ext cx="72" cy="0"/>
                  </a:xfrm>
                  <a:prstGeom prst="line">
                    <a:avLst/>
                  </a:prstGeom>
                  <a:noFill/>
                  <a:ln w="25400">
                    <a:solidFill>
                      <a:srgbClr val="00808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68686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457214" name="Line 62"/>
                  <p:cNvSpPr>
                    <a:spLocks noChangeShapeType="1"/>
                  </p:cNvSpPr>
                  <p:nvPr/>
                </p:nvSpPr>
                <p:spPr bwMode="auto">
                  <a:xfrm>
                    <a:off x="3594" y="1266"/>
                    <a:ext cx="0" cy="84"/>
                  </a:xfrm>
                  <a:prstGeom prst="line">
                    <a:avLst/>
                  </a:prstGeom>
                  <a:noFill/>
                  <a:ln w="25400">
                    <a:solidFill>
                      <a:srgbClr val="00808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68686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457215" name="Line 63"/>
                  <p:cNvSpPr>
                    <a:spLocks noChangeShapeType="1"/>
                  </p:cNvSpPr>
                  <p:nvPr/>
                </p:nvSpPr>
                <p:spPr bwMode="auto">
                  <a:xfrm>
                    <a:off x="4564" y="1276"/>
                    <a:ext cx="0" cy="78"/>
                  </a:xfrm>
                  <a:prstGeom prst="line">
                    <a:avLst/>
                  </a:prstGeom>
                  <a:noFill/>
                  <a:ln w="25400">
                    <a:solidFill>
                      <a:srgbClr val="00808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68686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cxnSp>
              <p:nvCxnSpPr>
                <p:cNvPr id="1457221" name="AutoShape 69"/>
                <p:cNvCxnSpPr>
                  <a:cxnSpLocks noChangeShapeType="1"/>
                </p:cNvCxnSpPr>
                <p:nvPr/>
              </p:nvCxnSpPr>
              <p:spPr bwMode="auto">
                <a:xfrm rot="5400000">
                  <a:off x="3955" y="1162"/>
                  <a:ext cx="184" cy="43"/>
                </a:xfrm>
                <a:prstGeom prst="curvedConnector3">
                  <a:avLst>
                    <a:gd name="adj1" fmla="val 52176"/>
                  </a:avLst>
                </a:prstGeom>
                <a:noFill/>
                <a:ln w="25400">
                  <a:solidFill>
                    <a:srgbClr val="00808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68686"/>
                        </a:outerShdw>
                      </a:effectLst>
                    </a14:hiddenEffects>
                  </a:ext>
                </a:extLst>
              </p:spPr>
            </p:cxnSp>
            <p:cxnSp>
              <p:nvCxnSpPr>
                <p:cNvPr id="1457222" name="AutoShape 70"/>
                <p:cNvCxnSpPr>
                  <a:cxnSpLocks noChangeShapeType="1"/>
                </p:cNvCxnSpPr>
                <p:nvPr/>
              </p:nvCxnSpPr>
              <p:spPr bwMode="auto">
                <a:xfrm rot="5400000" flipH="1">
                  <a:off x="4058" y="1156"/>
                  <a:ext cx="182" cy="54"/>
                </a:xfrm>
                <a:prstGeom prst="curvedConnector3">
                  <a:avLst>
                    <a:gd name="adj1" fmla="val 50000"/>
                  </a:avLst>
                </a:prstGeom>
                <a:noFill/>
                <a:ln w="25400">
                  <a:solidFill>
                    <a:srgbClr val="00808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68686"/>
                        </a:outerShdw>
                      </a:effectLst>
                    </a14:hiddenEffects>
                  </a:ext>
                </a:extLst>
              </p:spPr>
            </p:cxnSp>
            <p:sp>
              <p:nvSpPr>
                <p:cNvPr id="1457224" name="Freeform 72"/>
                <p:cNvSpPr>
                  <a:spLocks/>
                </p:cNvSpPr>
                <p:nvPr/>
              </p:nvSpPr>
              <p:spPr bwMode="auto">
                <a:xfrm>
                  <a:off x="4060" y="1039"/>
                  <a:ext cx="65" cy="71"/>
                </a:xfrm>
                <a:custGeom>
                  <a:avLst/>
                  <a:gdLst>
                    <a:gd name="T0" fmla="*/ 8 w 65"/>
                    <a:gd name="T1" fmla="*/ 83 h 83"/>
                    <a:gd name="T2" fmla="*/ 8 w 65"/>
                    <a:gd name="T3" fmla="*/ 11 h 83"/>
                    <a:gd name="T4" fmla="*/ 56 w 65"/>
                    <a:gd name="T5" fmla="*/ 17 h 83"/>
                    <a:gd name="T6" fmla="*/ 62 w 65"/>
                    <a:gd name="T7" fmla="*/ 65 h 8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83">
                      <a:moveTo>
                        <a:pt x="8" y="83"/>
                      </a:moveTo>
                      <a:cubicBezTo>
                        <a:pt x="4" y="52"/>
                        <a:pt x="0" y="22"/>
                        <a:pt x="8" y="11"/>
                      </a:cubicBezTo>
                      <a:cubicBezTo>
                        <a:pt x="16" y="0"/>
                        <a:pt x="47" y="8"/>
                        <a:pt x="56" y="17"/>
                      </a:cubicBezTo>
                      <a:cubicBezTo>
                        <a:pt x="65" y="26"/>
                        <a:pt x="63" y="45"/>
                        <a:pt x="62" y="65"/>
                      </a:cubicBezTo>
                    </a:path>
                  </a:pathLst>
                </a:custGeom>
                <a:noFill/>
                <a:ln w="25400" cap="flat" cmpd="sng">
                  <a:solidFill>
                    <a:srgbClr val="00808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000000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68686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57225" name="Oval 73"/>
                <p:cNvSpPr>
                  <a:spLocks noChangeArrowheads="1"/>
                </p:cNvSpPr>
                <p:nvPr/>
              </p:nvSpPr>
              <p:spPr bwMode="auto">
                <a:xfrm>
                  <a:off x="4062" y="918"/>
                  <a:ext cx="60" cy="132"/>
                </a:xfrm>
                <a:prstGeom prst="ellipse">
                  <a:avLst/>
                </a:prstGeom>
                <a:noFill/>
                <a:ln w="25400" algn="ctr">
                  <a:solidFill>
                    <a:srgbClr val="00808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000000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68686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457226" name="Oval 74"/>
                <p:cNvSpPr>
                  <a:spLocks noChangeArrowheads="1"/>
                </p:cNvSpPr>
                <p:nvPr/>
              </p:nvSpPr>
              <p:spPr bwMode="auto">
                <a:xfrm>
                  <a:off x="4060" y="784"/>
                  <a:ext cx="60" cy="132"/>
                </a:xfrm>
                <a:prstGeom prst="ellipse">
                  <a:avLst/>
                </a:prstGeom>
                <a:noFill/>
                <a:ln w="25400" algn="ctr">
                  <a:solidFill>
                    <a:srgbClr val="00808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000000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68686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457229" name="Freeform 77"/>
                <p:cNvSpPr>
                  <a:spLocks/>
                </p:cNvSpPr>
                <p:nvPr/>
              </p:nvSpPr>
              <p:spPr bwMode="auto">
                <a:xfrm>
                  <a:off x="4032" y="690"/>
                  <a:ext cx="84" cy="102"/>
                </a:xfrm>
                <a:custGeom>
                  <a:avLst/>
                  <a:gdLst>
                    <a:gd name="T0" fmla="*/ 84 w 84"/>
                    <a:gd name="T1" fmla="*/ 102 h 102"/>
                    <a:gd name="T2" fmla="*/ 12 w 84"/>
                    <a:gd name="T3" fmla="*/ 60 h 102"/>
                    <a:gd name="T4" fmla="*/ 12 w 84"/>
                    <a:gd name="T5" fmla="*/ 0 h 10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84" h="102">
                      <a:moveTo>
                        <a:pt x="84" y="102"/>
                      </a:moveTo>
                      <a:cubicBezTo>
                        <a:pt x="54" y="89"/>
                        <a:pt x="24" y="77"/>
                        <a:pt x="12" y="60"/>
                      </a:cubicBezTo>
                      <a:cubicBezTo>
                        <a:pt x="0" y="43"/>
                        <a:pt x="6" y="21"/>
                        <a:pt x="12" y="0"/>
                      </a:cubicBezTo>
                    </a:path>
                  </a:pathLst>
                </a:custGeom>
                <a:noFill/>
                <a:ln w="25400" cap="flat" cmpd="sng">
                  <a:solidFill>
                    <a:srgbClr val="00808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000000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68686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57230" name="Freeform 78"/>
                <p:cNvSpPr>
                  <a:spLocks/>
                </p:cNvSpPr>
                <p:nvPr/>
              </p:nvSpPr>
              <p:spPr bwMode="auto">
                <a:xfrm>
                  <a:off x="4062" y="696"/>
                  <a:ext cx="96" cy="84"/>
                </a:xfrm>
                <a:custGeom>
                  <a:avLst/>
                  <a:gdLst>
                    <a:gd name="T0" fmla="*/ 0 w 96"/>
                    <a:gd name="T1" fmla="*/ 72 h 84"/>
                    <a:gd name="T2" fmla="*/ 66 w 96"/>
                    <a:gd name="T3" fmla="*/ 72 h 84"/>
                    <a:gd name="T4" fmla="*/ 96 w 96"/>
                    <a:gd name="T5" fmla="*/ 0 h 8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96" h="84">
                      <a:moveTo>
                        <a:pt x="0" y="72"/>
                      </a:moveTo>
                      <a:cubicBezTo>
                        <a:pt x="25" y="78"/>
                        <a:pt x="50" y="84"/>
                        <a:pt x="66" y="72"/>
                      </a:cubicBezTo>
                      <a:cubicBezTo>
                        <a:pt x="82" y="60"/>
                        <a:pt x="89" y="30"/>
                        <a:pt x="96" y="0"/>
                      </a:cubicBezTo>
                    </a:path>
                  </a:pathLst>
                </a:custGeom>
                <a:noFill/>
                <a:ln w="25400" cap="flat" cmpd="sng">
                  <a:solidFill>
                    <a:srgbClr val="00808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000000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68686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1457233" name="Line 81"/>
              <p:cNvSpPr>
                <a:spLocks noChangeShapeType="1"/>
              </p:cNvSpPr>
              <p:nvPr/>
            </p:nvSpPr>
            <p:spPr bwMode="auto">
              <a:xfrm flipH="1" flipV="1">
                <a:off x="4044" y="3822"/>
                <a:ext cx="234" cy="108"/>
              </a:xfrm>
              <a:prstGeom prst="line">
                <a:avLst/>
              </a:prstGeom>
              <a:noFill/>
              <a:ln w="9525">
                <a:solidFill>
                  <a:srgbClr val="008080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57234" name="Line 82"/>
              <p:cNvSpPr>
                <a:spLocks noChangeShapeType="1"/>
              </p:cNvSpPr>
              <p:nvPr/>
            </p:nvSpPr>
            <p:spPr bwMode="auto">
              <a:xfrm flipV="1">
                <a:off x="4276" y="3820"/>
                <a:ext cx="240" cy="108"/>
              </a:xfrm>
              <a:prstGeom prst="line">
                <a:avLst/>
              </a:prstGeom>
              <a:noFill/>
              <a:ln w="9525">
                <a:solidFill>
                  <a:srgbClr val="008080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57235" name="Line 83"/>
              <p:cNvSpPr>
                <a:spLocks noChangeShapeType="1"/>
              </p:cNvSpPr>
              <p:nvPr/>
            </p:nvSpPr>
            <p:spPr bwMode="auto">
              <a:xfrm>
                <a:off x="3618" y="3198"/>
                <a:ext cx="606" cy="276"/>
              </a:xfrm>
              <a:prstGeom prst="line">
                <a:avLst/>
              </a:prstGeom>
              <a:noFill/>
              <a:ln w="9525">
                <a:solidFill>
                  <a:srgbClr val="008080"/>
                </a:solidFill>
                <a:round/>
                <a:headEnd/>
                <a:tailEnd type="oval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57236" name="Line 84"/>
              <p:cNvSpPr>
                <a:spLocks noChangeShapeType="1"/>
              </p:cNvSpPr>
              <p:nvPr/>
            </p:nvSpPr>
            <p:spPr bwMode="auto">
              <a:xfrm flipH="1">
                <a:off x="4326" y="2850"/>
                <a:ext cx="540" cy="126"/>
              </a:xfrm>
              <a:prstGeom prst="line">
                <a:avLst/>
              </a:prstGeom>
              <a:noFill/>
              <a:ln w="9525">
                <a:solidFill>
                  <a:srgbClr val="008080"/>
                </a:solidFill>
                <a:round/>
                <a:headEnd/>
                <a:tailEnd type="oval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57237" name="Line 85"/>
              <p:cNvSpPr>
                <a:spLocks noChangeShapeType="1"/>
              </p:cNvSpPr>
              <p:nvPr/>
            </p:nvSpPr>
            <p:spPr bwMode="auto">
              <a:xfrm>
                <a:off x="3636" y="2340"/>
                <a:ext cx="342" cy="108"/>
              </a:xfrm>
              <a:prstGeom prst="line">
                <a:avLst/>
              </a:prstGeom>
              <a:noFill/>
              <a:ln w="9525">
                <a:solidFill>
                  <a:srgbClr val="008080"/>
                </a:solidFill>
                <a:round/>
                <a:headEnd/>
                <a:tailEnd type="oval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57238" name="Line 86"/>
              <p:cNvSpPr>
                <a:spLocks noChangeShapeType="1"/>
              </p:cNvSpPr>
              <p:nvPr/>
            </p:nvSpPr>
            <p:spPr bwMode="auto">
              <a:xfrm flipH="1">
                <a:off x="4314" y="2160"/>
                <a:ext cx="480" cy="96"/>
              </a:xfrm>
              <a:prstGeom prst="line">
                <a:avLst/>
              </a:prstGeom>
              <a:noFill/>
              <a:ln w="9525">
                <a:solidFill>
                  <a:srgbClr val="008080"/>
                </a:solidFill>
                <a:round/>
                <a:headEnd/>
                <a:tailEnd type="oval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57239" name="Line 87"/>
              <p:cNvSpPr>
                <a:spLocks noChangeShapeType="1"/>
              </p:cNvSpPr>
              <p:nvPr/>
            </p:nvSpPr>
            <p:spPr bwMode="auto">
              <a:xfrm>
                <a:off x="3726" y="1770"/>
                <a:ext cx="444" cy="156"/>
              </a:xfrm>
              <a:prstGeom prst="line">
                <a:avLst/>
              </a:prstGeom>
              <a:noFill/>
              <a:ln w="9525">
                <a:solidFill>
                  <a:srgbClr val="008080"/>
                </a:solidFill>
                <a:round/>
                <a:headEnd/>
                <a:tailEnd type="oval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57240" name="Line 88"/>
              <p:cNvSpPr>
                <a:spLocks noChangeShapeType="1"/>
              </p:cNvSpPr>
              <p:nvPr/>
            </p:nvSpPr>
            <p:spPr bwMode="auto">
              <a:xfrm flipH="1">
                <a:off x="4584" y="1674"/>
                <a:ext cx="276" cy="60"/>
              </a:xfrm>
              <a:prstGeom prst="line">
                <a:avLst/>
              </a:prstGeom>
              <a:noFill/>
              <a:ln w="9525">
                <a:solidFill>
                  <a:srgbClr val="008080"/>
                </a:solidFill>
                <a:round/>
                <a:headEnd/>
                <a:tailEnd type="oval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57241" name="Line 89"/>
              <p:cNvSpPr>
                <a:spLocks noChangeShapeType="1"/>
              </p:cNvSpPr>
              <p:nvPr/>
            </p:nvSpPr>
            <p:spPr bwMode="auto">
              <a:xfrm flipH="1">
                <a:off x="4278" y="1242"/>
                <a:ext cx="462" cy="144"/>
              </a:xfrm>
              <a:prstGeom prst="line">
                <a:avLst/>
              </a:prstGeom>
              <a:noFill/>
              <a:ln w="9525">
                <a:solidFill>
                  <a:srgbClr val="008080"/>
                </a:solidFill>
                <a:round/>
                <a:headEnd/>
                <a:tailEnd type="oval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57242" name="Line 90"/>
              <p:cNvSpPr>
                <a:spLocks noChangeShapeType="1"/>
              </p:cNvSpPr>
              <p:nvPr/>
            </p:nvSpPr>
            <p:spPr bwMode="auto">
              <a:xfrm flipH="1">
                <a:off x="4134" y="1752"/>
                <a:ext cx="54" cy="36"/>
              </a:xfrm>
              <a:prstGeom prst="line">
                <a:avLst/>
              </a:prstGeom>
              <a:noFill/>
              <a:ln w="25400">
                <a:solidFill>
                  <a:srgbClr val="00808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57243" name="Line 91"/>
              <p:cNvSpPr>
                <a:spLocks noChangeShapeType="1"/>
              </p:cNvSpPr>
              <p:nvPr/>
            </p:nvSpPr>
            <p:spPr bwMode="auto">
              <a:xfrm flipH="1">
                <a:off x="4138" y="1798"/>
                <a:ext cx="72" cy="42"/>
              </a:xfrm>
              <a:prstGeom prst="line">
                <a:avLst/>
              </a:prstGeom>
              <a:noFill/>
              <a:ln w="25400">
                <a:solidFill>
                  <a:srgbClr val="00808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57244" name="Line 92"/>
              <p:cNvSpPr>
                <a:spLocks noChangeShapeType="1"/>
              </p:cNvSpPr>
              <p:nvPr/>
            </p:nvSpPr>
            <p:spPr bwMode="auto">
              <a:xfrm flipH="1">
                <a:off x="4144" y="1870"/>
                <a:ext cx="54" cy="36"/>
              </a:xfrm>
              <a:prstGeom prst="line">
                <a:avLst/>
              </a:prstGeom>
              <a:noFill/>
              <a:ln w="25400">
                <a:solidFill>
                  <a:srgbClr val="00808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57245" name="Line 93"/>
              <p:cNvSpPr>
                <a:spLocks noChangeShapeType="1"/>
              </p:cNvSpPr>
              <p:nvPr/>
            </p:nvSpPr>
            <p:spPr bwMode="auto">
              <a:xfrm flipH="1">
                <a:off x="4126" y="1948"/>
                <a:ext cx="72" cy="42"/>
              </a:xfrm>
              <a:prstGeom prst="line">
                <a:avLst/>
              </a:prstGeom>
              <a:noFill/>
              <a:ln w="25400">
                <a:solidFill>
                  <a:srgbClr val="00808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57246" name="Line 94"/>
              <p:cNvSpPr>
                <a:spLocks noChangeShapeType="1"/>
              </p:cNvSpPr>
              <p:nvPr/>
            </p:nvSpPr>
            <p:spPr bwMode="auto">
              <a:xfrm flipH="1">
                <a:off x="4138" y="2008"/>
                <a:ext cx="72" cy="48"/>
              </a:xfrm>
              <a:prstGeom prst="line">
                <a:avLst/>
              </a:prstGeom>
              <a:noFill/>
              <a:ln w="25400">
                <a:solidFill>
                  <a:srgbClr val="00808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57247" name="Line 95"/>
              <p:cNvSpPr>
                <a:spLocks noChangeShapeType="1"/>
              </p:cNvSpPr>
              <p:nvPr/>
            </p:nvSpPr>
            <p:spPr bwMode="auto">
              <a:xfrm flipH="1">
                <a:off x="4324" y="1900"/>
                <a:ext cx="90" cy="54"/>
              </a:xfrm>
              <a:prstGeom prst="line">
                <a:avLst/>
              </a:prstGeom>
              <a:noFill/>
              <a:ln w="25400">
                <a:solidFill>
                  <a:srgbClr val="00808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57248" name="Line 96"/>
              <p:cNvSpPr>
                <a:spLocks noChangeShapeType="1"/>
              </p:cNvSpPr>
              <p:nvPr/>
            </p:nvSpPr>
            <p:spPr bwMode="auto">
              <a:xfrm flipH="1">
                <a:off x="4328" y="1832"/>
                <a:ext cx="90" cy="54"/>
              </a:xfrm>
              <a:prstGeom prst="line">
                <a:avLst/>
              </a:prstGeom>
              <a:noFill/>
              <a:ln w="25400">
                <a:solidFill>
                  <a:srgbClr val="00808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57249" name="Line 97"/>
              <p:cNvSpPr>
                <a:spLocks noChangeShapeType="1"/>
              </p:cNvSpPr>
              <p:nvPr/>
            </p:nvSpPr>
            <p:spPr bwMode="auto">
              <a:xfrm flipH="1">
                <a:off x="4328" y="1754"/>
                <a:ext cx="90" cy="54"/>
              </a:xfrm>
              <a:prstGeom prst="line">
                <a:avLst/>
              </a:prstGeom>
              <a:noFill/>
              <a:ln w="25400">
                <a:solidFill>
                  <a:srgbClr val="00808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57250" name="Line 98"/>
              <p:cNvSpPr>
                <a:spLocks noChangeShapeType="1"/>
              </p:cNvSpPr>
              <p:nvPr/>
            </p:nvSpPr>
            <p:spPr bwMode="auto">
              <a:xfrm flipH="1">
                <a:off x="4328" y="1970"/>
                <a:ext cx="90" cy="54"/>
              </a:xfrm>
              <a:prstGeom prst="line">
                <a:avLst/>
              </a:prstGeom>
              <a:noFill/>
              <a:ln w="25400">
                <a:solidFill>
                  <a:srgbClr val="00808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57251" name="Line 99"/>
              <p:cNvSpPr>
                <a:spLocks noChangeShapeType="1"/>
              </p:cNvSpPr>
              <p:nvPr/>
            </p:nvSpPr>
            <p:spPr bwMode="auto">
              <a:xfrm flipH="1">
                <a:off x="4364" y="2042"/>
                <a:ext cx="48" cy="30"/>
              </a:xfrm>
              <a:prstGeom prst="line">
                <a:avLst/>
              </a:prstGeom>
              <a:noFill/>
              <a:ln w="25400">
                <a:solidFill>
                  <a:srgbClr val="00808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57253" name="Text Box 101"/>
              <p:cNvSpPr txBox="1">
                <a:spLocks noChangeArrowheads="1"/>
              </p:cNvSpPr>
              <p:nvPr/>
            </p:nvSpPr>
            <p:spPr bwMode="auto">
              <a:xfrm>
                <a:off x="3126" y="3060"/>
                <a:ext cx="672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000000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rgbClr val="0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altLang="en-US" sz="1000">
                    <a:solidFill>
                      <a:srgbClr val="008080"/>
                    </a:solidFill>
                  </a:rPr>
                  <a:t>WITNESS BLOCK</a:t>
                </a:r>
              </a:p>
            </p:txBody>
          </p:sp>
          <p:sp>
            <p:nvSpPr>
              <p:cNvPr id="1457254" name="Text Box 102"/>
              <p:cNvSpPr txBox="1">
                <a:spLocks noChangeArrowheads="1"/>
              </p:cNvSpPr>
              <p:nvPr/>
            </p:nvSpPr>
            <p:spPr bwMode="auto">
              <a:xfrm>
                <a:off x="3958" y="3898"/>
                <a:ext cx="672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000000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rgbClr val="0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altLang="en-US" sz="1000">
                    <a:solidFill>
                      <a:srgbClr val="008080"/>
                    </a:solidFill>
                  </a:rPr>
                  <a:t>ELASTIC BANDS</a:t>
                </a:r>
              </a:p>
            </p:txBody>
          </p:sp>
          <p:sp>
            <p:nvSpPr>
              <p:cNvPr id="1457255" name="Text Box 103"/>
              <p:cNvSpPr txBox="1">
                <a:spLocks noChangeArrowheads="1"/>
              </p:cNvSpPr>
              <p:nvPr/>
            </p:nvSpPr>
            <p:spPr bwMode="auto">
              <a:xfrm>
                <a:off x="4696" y="2650"/>
                <a:ext cx="672" cy="53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000000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rgbClr val="0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altLang="en-US" sz="1000">
                    <a:solidFill>
                      <a:srgbClr val="008080"/>
                    </a:solidFill>
                  </a:rPr>
                  <a:t>ACCEPTOR PELLET 25.4mm x 12.7mm x 12.7mm</a:t>
                </a:r>
              </a:p>
            </p:txBody>
          </p:sp>
          <p:sp>
            <p:nvSpPr>
              <p:cNvPr id="1457256" name="Text Box 104"/>
              <p:cNvSpPr txBox="1">
                <a:spLocks noChangeArrowheads="1"/>
              </p:cNvSpPr>
              <p:nvPr/>
            </p:nvSpPr>
            <p:spPr bwMode="auto">
              <a:xfrm>
                <a:off x="3064" y="2218"/>
                <a:ext cx="672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000000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rgbClr val="0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altLang="en-US" sz="1000">
                    <a:solidFill>
                      <a:srgbClr val="008080"/>
                    </a:solidFill>
                  </a:rPr>
                  <a:t>LAMINATED BRASS SHIM</a:t>
                </a:r>
              </a:p>
            </p:txBody>
          </p:sp>
          <p:sp>
            <p:nvSpPr>
              <p:cNvPr id="1457257" name="Text Box 105"/>
              <p:cNvSpPr txBox="1">
                <a:spLocks noChangeArrowheads="1"/>
              </p:cNvSpPr>
              <p:nvPr/>
            </p:nvSpPr>
            <p:spPr bwMode="auto">
              <a:xfrm>
                <a:off x="3232" y="1642"/>
                <a:ext cx="672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000000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rgbClr val="0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altLang="en-US" sz="1000">
                    <a:solidFill>
                      <a:srgbClr val="008080"/>
                    </a:solidFill>
                  </a:rPr>
                  <a:t>TUFFLO SLEEVE</a:t>
                </a:r>
              </a:p>
            </p:txBody>
          </p:sp>
          <p:sp>
            <p:nvSpPr>
              <p:cNvPr id="1457258" name="Text Box 106"/>
              <p:cNvSpPr txBox="1">
                <a:spLocks noChangeArrowheads="1"/>
              </p:cNvSpPr>
              <p:nvPr/>
            </p:nvSpPr>
            <p:spPr bwMode="auto">
              <a:xfrm>
                <a:off x="4624" y="2026"/>
                <a:ext cx="672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000000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rgbClr val="0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altLang="en-US" sz="1000">
                    <a:solidFill>
                      <a:srgbClr val="008080"/>
                    </a:solidFill>
                  </a:rPr>
                  <a:t>DONOR PELLET</a:t>
                </a:r>
              </a:p>
            </p:txBody>
          </p:sp>
          <p:sp>
            <p:nvSpPr>
              <p:cNvPr id="1457259" name="Text Box 107"/>
              <p:cNvSpPr txBox="1">
                <a:spLocks noChangeArrowheads="1"/>
              </p:cNvSpPr>
              <p:nvPr/>
            </p:nvSpPr>
            <p:spPr bwMode="auto">
              <a:xfrm>
                <a:off x="4738" y="1510"/>
                <a:ext cx="672" cy="34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000000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rgbClr val="0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altLang="en-US" sz="1000">
                    <a:solidFill>
                      <a:srgbClr val="008080"/>
                    </a:solidFill>
                  </a:rPr>
                  <a:t>STEEL LOCATION PLATE</a:t>
                </a:r>
              </a:p>
            </p:txBody>
          </p:sp>
          <p:sp>
            <p:nvSpPr>
              <p:cNvPr id="1457260" name="Text Box 108"/>
              <p:cNvSpPr txBox="1">
                <a:spLocks noChangeArrowheads="1"/>
              </p:cNvSpPr>
              <p:nvPr/>
            </p:nvSpPr>
            <p:spPr bwMode="auto">
              <a:xfrm>
                <a:off x="4564" y="1138"/>
                <a:ext cx="672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000000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rgbClr val="0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altLang="en-US" sz="1000">
                    <a:solidFill>
                      <a:srgbClr val="008080"/>
                    </a:solidFill>
                  </a:rPr>
                  <a:t>L2A1 DETONATOR</a:t>
                </a:r>
              </a:p>
            </p:txBody>
          </p:sp>
        </p:grpSp>
        <p:sp>
          <p:nvSpPr>
            <p:cNvPr id="1457265" name="Rectangle 113"/>
            <p:cNvSpPr>
              <a:spLocks noChangeArrowheads="1"/>
            </p:cNvSpPr>
            <p:nvPr/>
          </p:nvSpPr>
          <p:spPr bwMode="auto">
            <a:xfrm>
              <a:off x="3963" y="1432"/>
              <a:ext cx="69" cy="2156"/>
            </a:xfrm>
            <a:prstGeom prst="rect">
              <a:avLst/>
            </a:prstGeom>
            <a:noFill/>
            <a:ln w="25400" algn="ctr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000000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57266" name="Rectangle 114"/>
            <p:cNvSpPr>
              <a:spLocks noChangeArrowheads="1"/>
            </p:cNvSpPr>
            <p:nvPr/>
          </p:nvSpPr>
          <p:spPr bwMode="auto">
            <a:xfrm>
              <a:off x="4450" y="1436"/>
              <a:ext cx="69" cy="2156"/>
            </a:xfrm>
            <a:prstGeom prst="rect">
              <a:avLst/>
            </a:prstGeom>
            <a:noFill/>
            <a:ln w="25400" algn="ctr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000000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57267" name="Line 115"/>
            <p:cNvSpPr>
              <a:spLocks noChangeShapeType="1"/>
            </p:cNvSpPr>
            <p:nvPr/>
          </p:nvSpPr>
          <p:spPr bwMode="auto">
            <a:xfrm flipH="1">
              <a:off x="4031" y="2949"/>
              <a:ext cx="415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268" name="Line 116"/>
            <p:cNvSpPr>
              <a:spLocks noChangeShapeType="1"/>
            </p:cNvSpPr>
            <p:nvPr/>
          </p:nvSpPr>
          <p:spPr bwMode="auto">
            <a:xfrm flipH="1">
              <a:off x="3918" y="2945"/>
              <a:ext cx="49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269" name="Line 117"/>
            <p:cNvSpPr>
              <a:spLocks noChangeShapeType="1"/>
            </p:cNvSpPr>
            <p:nvPr/>
          </p:nvSpPr>
          <p:spPr bwMode="auto">
            <a:xfrm flipH="1">
              <a:off x="4515" y="2949"/>
              <a:ext cx="49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270" name="Line 118"/>
            <p:cNvSpPr>
              <a:spLocks noChangeShapeType="1"/>
            </p:cNvSpPr>
            <p:nvPr/>
          </p:nvSpPr>
          <p:spPr bwMode="auto">
            <a:xfrm flipH="1">
              <a:off x="4029" y="3551"/>
              <a:ext cx="416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271" name="Line 119"/>
            <p:cNvSpPr>
              <a:spLocks noChangeShapeType="1"/>
            </p:cNvSpPr>
            <p:nvPr/>
          </p:nvSpPr>
          <p:spPr bwMode="auto">
            <a:xfrm flipH="1">
              <a:off x="3917" y="3548"/>
              <a:ext cx="49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272" name="Line 120"/>
            <p:cNvSpPr>
              <a:spLocks noChangeShapeType="1"/>
            </p:cNvSpPr>
            <p:nvPr/>
          </p:nvSpPr>
          <p:spPr bwMode="auto">
            <a:xfrm flipH="1">
              <a:off x="4514" y="3551"/>
              <a:ext cx="49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273" name="Line 121"/>
            <p:cNvSpPr>
              <a:spLocks noChangeShapeType="1"/>
            </p:cNvSpPr>
            <p:nvPr/>
          </p:nvSpPr>
          <p:spPr bwMode="auto">
            <a:xfrm>
              <a:off x="3918" y="2940"/>
              <a:ext cx="0" cy="61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274" name="Line 122"/>
            <p:cNvSpPr>
              <a:spLocks noChangeShapeType="1"/>
            </p:cNvSpPr>
            <p:nvPr/>
          </p:nvSpPr>
          <p:spPr bwMode="auto">
            <a:xfrm>
              <a:off x="4560" y="2948"/>
              <a:ext cx="0" cy="609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275" name="Line 123"/>
            <p:cNvSpPr>
              <a:spLocks noChangeShapeType="1"/>
            </p:cNvSpPr>
            <p:nvPr/>
          </p:nvSpPr>
          <p:spPr bwMode="auto">
            <a:xfrm>
              <a:off x="4086" y="2347"/>
              <a:ext cx="0" cy="61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276" name="Line 124"/>
            <p:cNvSpPr>
              <a:spLocks noChangeShapeType="1"/>
            </p:cNvSpPr>
            <p:nvPr/>
          </p:nvSpPr>
          <p:spPr bwMode="auto">
            <a:xfrm>
              <a:off x="4390" y="2340"/>
              <a:ext cx="0" cy="609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277" name="Line 125"/>
            <p:cNvSpPr>
              <a:spLocks noChangeShapeType="1"/>
            </p:cNvSpPr>
            <p:nvPr/>
          </p:nvSpPr>
          <p:spPr bwMode="auto">
            <a:xfrm flipH="1">
              <a:off x="4028" y="2341"/>
              <a:ext cx="415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278" name="Line 126"/>
            <p:cNvSpPr>
              <a:spLocks noChangeShapeType="1"/>
            </p:cNvSpPr>
            <p:nvPr/>
          </p:nvSpPr>
          <p:spPr bwMode="auto">
            <a:xfrm flipH="1">
              <a:off x="3915" y="2338"/>
              <a:ext cx="49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279" name="Line 127"/>
            <p:cNvSpPr>
              <a:spLocks noChangeShapeType="1"/>
            </p:cNvSpPr>
            <p:nvPr/>
          </p:nvSpPr>
          <p:spPr bwMode="auto">
            <a:xfrm flipH="1">
              <a:off x="4516" y="2341"/>
              <a:ext cx="49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280" name="Line 128"/>
            <p:cNvSpPr>
              <a:spLocks noChangeShapeType="1"/>
            </p:cNvSpPr>
            <p:nvPr/>
          </p:nvSpPr>
          <p:spPr bwMode="auto">
            <a:xfrm flipH="1">
              <a:off x="4027" y="2173"/>
              <a:ext cx="415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281" name="Line 129"/>
            <p:cNvSpPr>
              <a:spLocks noChangeShapeType="1"/>
            </p:cNvSpPr>
            <p:nvPr/>
          </p:nvSpPr>
          <p:spPr bwMode="auto">
            <a:xfrm flipH="1">
              <a:off x="3914" y="2170"/>
              <a:ext cx="49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282" name="Line 130"/>
            <p:cNvSpPr>
              <a:spLocks noChangeShapeType="1"/>
            </p:cNvSpPr>
            <p:nvPr/>
          </p:nvSpPr>
          <p:spPr bwMode="auto">
            <a:xfrm flipH="1">
              <a:off x="4515" y="2173"/>
              <a:ext cx="49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283" name="Line 131"/>
            <p:cNvSpPr>
              <a:spLocks noChangeShapeType="1"/>
            </p:cNvSpPr>
            <p:nvPr/>
          </p:nvSpPr>
          <p:spPr bwMode="auto">
            <a:xfrm>
              <a:off x="3918" y="2170"/>
              <a:ext cx="0" cy="166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284" name="Line 132"/>
            <p:cNvSpPr>
              <a:spLocks noChangeShapeType="1"/>
            </p:cNvSpPr>
            <p:nvPr/>
          </p:nvSpPr>
          <p:spPr bwMode="auto">
            <a:xfrm>
              <a:off x="4564" y="2173"/>
              <a:ext cx="0" cy="167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grpSp>
          <p:nvGrpSpPr>
            <p:cNvPr id="1457285" name="Group 133"/>
            <p:cNvGrpSpPr>
              <a:grpSpLocks/>
            </p:cNvGrpSpPr>
            <p:nvPr/>
          </p:nvGrpSpPr>
          <p:grpSpPr bwMode="auto">
            <a:xfrm>
              <a:off x="3918" y="2314"/>
              <a:ext cx="650" cy="3"/>
              <a:chOff x="3738" y="2358"/>
              <a:chExt cx="958" cy="4"/>
            </a:xfrm>
          </p:grpSpPr>
          <p:sp>
            <p:nvSpPr>
              <p:cNvPr id="1457286" name="Line 134"/>
              <p:cNvSpPr>
                <a:spLocks noChangeShapeType="1"/>
              </p:cNvSpPr>
              <p:nvPr/>
            </p:nvSpPr>
            <p:spPr bwMode="auto">
              <a:xfrm flipH="1">
                <a:off x="3904" y="2362"/>
                <a:ext cx="612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57287" name="Line 135"/>
              <p:cNvSpPr>
                <a:spLocks noChangeShapeType="1"/>
              </p:cNvSpPr>
              <p:nvPr/>
            </p:nvSpPr>
            <p:spPr bwMode="auto">
              <a:xfrm flipH="1">
                <a:off x="3738" y="2358"/>
                <a:ext cx="72" cy="0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57288" name="Line 136"/>
              <p:cNvSpPr>
                <a:spLocks noChangeShapeType="1"/>
              </p:cNvSpPr>
              <p:nvPr/>
            </p:nvSpPr>
            <p:spPr bwMode="auto">
              <a:xfrm flipH="1">
                <a:off x="4624" y="2362"/>
                <a:ext cx="72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457289" name="Group 137"/>
            <p:cNvGrpSpPr>
              <a:grpSpLocks/>
            </p:cNvGrpSpPr>
            <p:nvPr/>
          </p:nvGrpSpPr>
          <p:grpSpPr bwMode="auto">
            <a:xfrm>
              <a:off x="3917" y="2284"/>
              <a:ext cx="650" cy="4"/>
              <a:chOff x="3738" y="2358"/>
              <a:chExt cx="958" cy="4"/>
            </a:xfrm>
          </p:grpSpPr>
          <p:sp>
            <p:nvSpPr>
              <p:cNvPr id="1457290" name="Line 138"/>
              <p:cNvSpPr>
                <a:spLocks noChangeShapeType="1"/>
              </p:cNvSpPr>
              <p:nvPr/>
            </p:nvSpPr>
            <p:spPr bwMode="auto">
              <a:xfrm flipH="1">
                <a:off x="3904" y="2362"/>
                <a:ext cx="612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57291" name="Line 139"/>
              <p:cNvSpPr>
                <a:spLocks noChangeShapeType="1"/>
              </p:cNvSpPr>
              <p:nvPr/>
            </p:nvSpPr>
            <p:spPr bwMode="auto">
              <a:xfrm flipH="1">
                <a:off x="3738" y="2358"/>
                <a:ext cx="72" cy="0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57292" name="Line 140"/>
              <p:cNvSpPr>
                <a:spLocks noChangeShapeType="1"/>
              </p:cNvSpPr>
              <p:nvPr/>
            </p:nvSpPr>
            <p:spPr bwMode="auto">
              <a:xfrm flipH="1">
                <a:off x="4624" y="2362"/>
                <a:ext cx="72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457293" name="Group 141"/>
            <p:cNvGrpSpPr>
              <a:grpSpLocks/>
            </p:cNvGrpSpPr>
            <p:nvPr/>
          </p:nvGrpSpPr>
          <p:grpSpPr bwMode="auto">
            <a:xfrm>
              <a:off x="3917" y="2256"/>
              <a:ext cx="650" cy="4"/>
              <a:chOff x="3738" y="2358"/>
              <a:chExt cx="958" cy="4"/>
            </a:xfrm>
          </p:grpSpPr>
          <p:sp>
            <p:nvSpPr>
              <p:cNvPr id="1457294" name="Line 142"/>
              <p:cNvSpPr>
                <a:spLocks noChangeShapeType="1"/>
              </p:cNvSpPr>
              <p:nvPr/>
            </p:nvSpPr>
            <p:spPr bwMode="auto">
              <a:xfrm flipH="1">
                <a:off x="3904" y="2362"/>
                <a:ext cx="612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57295" name="Line 143"/>
              <p:cNvSpPr>
                <a:spLocks noChangeShapeType="1"/>
              </p:cNvSpPr>
              <p:nvPr/>
            </p:nvSpPr>
            <p:spPr bwMode="auto">
              <a:xfrm flipH="1">
                <a:off x="3738" y="2358"/>
                <a:ext cx="72" cy="0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57296" name="Line 144"/>
              <p:cNvSpPr>
                <a:spLocks noChangeShapeType="1"/>
              </p:cNvSpPr>
              <p:nvPr/>
            </p:nvSpPr>
            <p:spPr bwMode="auto">
              <a:xfrm flipH="1">
                <a:off x="4624" y="2362"/>
                <a:ext cx="72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457297" name="Group 145"/>
            <p:cNvGrpSpPr>
              <a:grpSpLocks/>
            </p:cNvGrpSpPr>
            <p:nvPr/>
          </p:nvGrpSpPr>
          <p:grpSpPr bwMode="auto">
            <a:xfrm>
              <a:off x="3917" y="2229"/>
              <a:ext cx="650" cy="3"/>
              <a:chOff x="3738" y="2358"/>
              <a:chExt cx="958" cy="4"/>
            </a:xfrm>
          </p:grpSpPr>
          <p:sp>
            <p:nvSpPr>
              <p:cNvPr id="1457298" name="Line 146"/>
              <p:cNvSpPr>
                <a:spLocks noChangeShapeType="1"/>
              </p:cNvSpPr>
              <p:nvPr/>
            </p:nvSpPr>
            <p:spPr bwMode="auto">
              <a:xfrm flipH="1">
                <a:off x="3904" y="2362"/>
                <a:ext cx="612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57299" name="Line 147"/>
              <p:cNvSpPr>
                <a:spLocks noChangeShapeType="1"/>
              </p:cNvSpPr>
              <p:nvPr/>
            </p:nvSpPr>
            <p:spPr bwMode="auto">
              <a:xfrm flipH="1">
                <a:off x="3738" y="2358"/>
                <a:ext cx="72" cy="0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57300" name="Line 148"/>
              <p:cNvSpPr>
                <a:spLocks noChangeShapeType="1"/>
              </p:cNvSpPr>
              <p:nvPr/>
            </p:nvSpPr>
            <p:spPr bwMode="auto">
              <a:xfrm flipH="1">
                <a:off x="4624" y="2362"/>
                <a:ext cx="72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457301" name="Group 149"/>
            <p:cNvGrpSpPr>
              <a:grpSpLocks/>
            </p:cNvGrpSpPr>
            <p:nvPr/>
          </p:nvGrpSpPr>
          <p:grpSpPr bwMode="auto">
            <a:xfrm>
              <a:off x="3917" y="2201"/>
              <a:ext cx="650" cy="4"/>
              <a:chOff x="3738" y="2358"/>
              <a:chExt cx="958" cy="4"/>
            </a:xfrm>
          </p:grpSpPr>
          <p:sp>
            <p:nvSpPr>
              <p:cNvPr id="1457302" name="Line 150"/>
              <p:cNvSpPr>
                <a:spLocks noChangeShapeType="1"/>
              </p:cNvSpPr>
              <p:nvPr/>
            </p:nvSpPr>
            <p:spPr bwMode="auto">
              <a:xfrm flipH="1">
                <a:off x="3904" y="2362"/>
                <a:ext cx="612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57303" name="Line 151"/>
              <p:cNvSpPr>
                <a:spLocks noChangeShapeType="1"/>
              </p:cNvSpPr>
              <p:nvPr/>
            </p:nvSpPr>
            <p:spPr bwMode="auto">
              <a:xfrm flipH="1">
                <a:off x="3738" y="2358"/>
                <a:ext cx="72" cy="0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57304" name="Line 152"/>
              <p:cNvSpPr>
                <a:spLocks noChangeShapeType="1"/>
              </p:cNvSpPr>
              <p:nvPr/>
            </p:nvSpPr>
            <p:spPr bwMode="auto">
              <a:xfrm flipH="1">
                <a:off x="4624" y="2362"/>
                <a:ext cx="72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457305" name="Line 153"/>
            <p:cNvSpPr>
              <a:spLocks noChangeShapeType="1"/>
            </p:cNvSpPr>
            <p:nvPr/>
          </p:nvSpPr>
          <p:spPr bwMode="auto">
            <a:xfrm>
              <a:off x="4101" y="1531"/>
              <a:ext cx="0" cy="637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306" name="Line 154"/>
            <p:cNvSpPr>
              <a:spLocks noChangeShapeType="1"/>
            </p:cNvSpPr>
            <p:nvPr/>
          </p:nvSpPr>
          <p:spPr bwMode="auto">
            <a:xfrm>
              <a:off x="4381" y="1529"/>
              <a:ext cx="0" cy="643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307" name="Line 155"/>
            <p:cNvSpPr>
              <a:spLocks noChangeShapeType="1"/>
            </p:cNvSpPr>
            <p:nvPr/>
          </p:nvSpPr>
          <p:spPr bwMode="auto">
            <a:xfrm flipH="1">
              <a:off x="4097" y="1863"/>
              <a:ext cx="289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308" name="Line 156"/>
            <p:cNvSpPr>
              <a:spLocks noChangeShapeType="1"/>
            </p:cNvSpPr>
            <p:nvPr/>
          </p:nvSpPr>
          <p:spPr bwMode="auto">
            <a:xfrm flipV="1">
              <a:off x="4179" y="1093"/>
              <a:ext cx="0" cy="765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309" name="Line 157"/>
            <p:cNvSpPr>
              <a:spLocks noChangeShapeType="1"/>
            </p:cNvSpPr>
            <p:nvPr/>
          </p:nvSpPr>
          <p:spPr bwMode="auto">
            <a:xfrm flipV="1">
              <a:off x="4295" y="1091"/>
              <a:ext cx="0" cy="765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310" name="Line 158"/>
            <p:cNvSpPr>
              <a:spLocks noChangeShapeType="1"/>
            </p:cNvSpPr>
            <p:nvPr/>
          </p:nvSpPr>
          <p:spPr bwMode="auto">
            <a:xfrm flipH="1">
              <a:off x="4029" y="1468"/>
              <a:ext cx="416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311" name="Line 159"/>
            <p:cNvSpPr>
              <a:spLocks noChangeShapeType="1"/>
            </p:cNvSpPr>
            <p:nvPr/>
          </p:nvSpPr>
          <p:spPr bwMode="auto">
            <a:xfrm flipH="1">
              <a:off x="3917" y="1464"/>
              <a:ext cx="49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312" name="Line 160"/>
            <p:cNvSpPr>
              <a:spLocks noChangeShapeType="1"/>
            </p:cNvSpPr>
            <p:nvPr/>
          </p:nvSpPr>
          <p:spPr bwMode="auto">
            <a:xfrm flipH="1">
              <a:off x="4518" y="1468"/>
              <a:ext cx="49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313" name="Line 161"/>
            <p:cNvSpPr>
              <a:spLocks noChangeShapeType="1"/>
            </p:cNvSpPr>
            <p:nvPr/>
          </p:nvSpPr>
          <p:spPr bwMode="auto">
            <a:xfrm flipH="1">
              <a:off x="4029" y="1529"/>
              <a:ext cx="416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314" name="Line 162"/>
            <p:cNvSpPr>
              <a:spLocks noChangeShapeType="1"/>
            </p:cNvSpPr>
            <p:nvPr/>
          </p:nvSpPr>
          <p:spPr bwMode="auto">
            <a:xfrm flipH="1">
              <a:off x="3917" y="1525"/>
              <a:ext cx="49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315" name="Line 163"/>
            <p:cNvSpPr>
              <a:spLocks noChangeShapeType="1"/>
            </p:cNvSpPr>
            <p:nvPr/>
          </p:nvSpPr>
          <p:spPr bwMode="auto">
            <a:xfrm flipH="1">
              <a:off x="4518" y="1533"/>
              <a:ext cx="49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316" name="Line 164"/>
            <p:cNvSpPr>
              <a:spLocks noChangeShapeType="1"/>
            </p:cNvSpPr>
            <p:nvPr/>
          </p:nvSpPr>
          <p:spPr bwMode="auto">
            <a:xfrm>
              <a:off x="3914" y="1455"/>
              <a:ext cx="0" cy="77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317" name="Line 165"/>
            <p:cNvSpPr>
              <a:spLocks noChangeShapeType="1"/>
            </p:cNvSpPr>
            <p:nvPr/>
          </p:nvSpPr>
          <p:spPr bwMode="auto">
            <a:xfrm>
              <a:off x="4572" y="1464"/>
              <a:ext cx="0" cy="72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cxnSp>
          <p:nvCxnSpPr>
            <p:cNvPr id="1457318" name="AutoShape 166"/>
            <p:cNvCxnSpPr>
              <a:cxnSpLocks noChangeShapeType="1"/>
            </p:cNvCxnSpPr>
            <p:nvPr/>
          </p:nvCxnSpPr>
          <p:spPr bwMode="auto">
            <a:xfrm rot="5400000">
              <a:off x="4111" y="989"/>
              <a:ext cx="170" cy="33"/>
            </a:xfrm>
            <a:prstGeom prst="curvedConnector3">
              <a:avLst>
                <a:gd name="adj1" fmla="val 52176"/>
              </a:avLst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</p:cxnSp>
        <p:cxnSp>
          <p:nvCxnSpPr>
            <p:cNvPr id="1457319" name="AutoShape 167"/>
            <p:cNvCxnSpPr>
              <a:cxnSpLocks noChangeShapeType="1"/>
            </p:cNvCxnSpPr>
            <p:nvPr/>
          </p:nvCxnSpPr>
          <p:spPr bwMode="auto">
            <a:xfrm rot="5400000" flipH="1">
              <a:off x="4191" y="984"/>
              <a:ext cx="168" cy="42"/>
            </a:xfrm>
            <a:prstGeom prst="curvedConnector3">
              <a:avLst>
                <a:gd name="adj1" fmla="val 50000"/>
              </a:avLst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</p:cxnSp>
        <p:sp>
          <p:nvSpPr>
            <p:cNvPr id="1457320" name="Freeform 168"/>
            <p:cNvSpPr>
              <a:spLocks/>
            </p:cNvSpPr>
            <p:nvPr/>
          </p:nvSpPr>
          <p:spPr bwMode="auto">
            <a:xfrm>
              <a:off x="4206" y="872"/>
              <a:ext cx="50" cy="66"/>
            </a:xfrm>
            <a:custGeom>
              <a:avLst/>
              <a:gdLst>
                <a:gd name="T0" fmla="*/ 8 w 65"/>
                <a:gd name="T1" fmla="*/ 83 h 83"/>
                <a:gd name="T2" fmla="*/ 8 w 65"/>
                <a:gd name="T3" fmla="*/ 11 h 83"/>
                <a:gd name="T4" fmla="*/ 56 w 65"/>
                <a:gd name="T5" fmla="*/ 17 h 83"/>
                <a:gd name="T6" fmla="*/ 62 w 65"/>
                <a:gd name="T7" fmla="*/ 65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83">
                  <a:moveTo>
                    <a:pt x="8" y="83"/>
                  </a:moveTo>
                  <a:cubicBezTo>
                    <a:pt x="4" y="52"/>
                    <a:pt x="0" y="22"/>
                    <a:pt x="8" y="11"/>
                  </a:cubicBezTo>
                  <a:cubicBezTo>
                    <a:pt x="16" y="0"/>
                    <a:pt x="47" y="8"/>
                    <a:pt x="56" y="17"/>
                  </a:cubicBezTo>
                  <a:cubicBezTo>
                    <a:pt x="65" y="26"/>
                    <a:pt x="63" y="45"/>
                    <a:pt x="62" y="65"/>
                  </a:cubicBezTo>
                </a:path>
              </a:pathLst>
            </a:custGeom>
            <a:noFill/>
            <a:ln w="25400" cap="flat" cmpd="sng">
              <a:solidFill>
                <a:srgbClr val="000000"/>
              </a:solidFill>
              <a:prstDash val="solid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000000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321" name="Oval 169"/>
            <p:cNvSpPr>
              <a:spLocks noChangeArrowheads="1"/>
            </p:cNvSpPr>
            <p:nvPr/>
          </p:nvSpPr>
          <p:spPr bwMode="auto">
            <a:xfrm>
              <a:off x="4207" y="761"/>
              <a:ext cx="47" cy="121"/>
            </a:xfrm>
            <a:prstGeom prst="ellipse">
              <a:avLst/>
            </a:prstGeom>
            <a:noFill/>
            <a:ln w="25400" algn="ctr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000000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57322" name="Oval 170"/>
            <p:cNvSpPr>
              <a:spLocks noChangeArrowheads="1"/>
            </p:cNvSpPr>
            <p:nvPr/>
          </p:nvSpPr>
          <p:spPr bwMode="auto">
            <a:xfrm>
              <a:off x="4206" y="637"/>
              <a:ext cx="46" cy="122"/>
            </a:xfrm>
            <a:prstGeom prst="ellipse">
              <a:avLst/>
            </a:prstGeom>
            <a:noFill/>
            <a:ln w="25400" algn="ctr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000000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57323" name="Freeform 171"/>
            <p:cNvSpPr>
              <a:spLocks/>
            </p:cNvSpPr>
            <p:nvPr/>
          </p:nvSpPr>
          <p:spPr bwMode="auto">
            <a:xfrm>
              <a:off x="4184" y="546"/>
              <a:ext cx="65" cy="94"/>
            </a:xfrm>
            <a:custGeom>
              <a:avLst/>
              <a:gdLst>
                <a:gd name="T0" fmla="*/ 84 w 84"/>
                <a:gd name="T1" fmla="*/ 102 h 102"/>
                <a:gd name="T2" fmla="*/ 12 w 84"/>
                <a:gd name="T3" fmla="*/ 60 h 102"/>
                <a:gd name="T4" fmla="*/ 12 w 84"/>
                <a:gd name="T5" fmla="*/ 0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4" h="102">
                  <a:moveTo>
                    <a:pt x="84" y="102"/>
                  </a:moveTo>
                  <a:cubicBezTo>
                    <a:pt x="54" y="89"/>
                    <a:pt x="24" y="77"/>
                    <a:pt x="12" y="60"/>
                  </a:cubicBezTo>
                  <a:cubicBezTo>
                    <a:pt x="0" y="43"/>
                    <a:pt x="6" y="21"/>
                    <a:pt x="12" y="0"/>
                  </a:cubicBezTo>
                </a:path>
              </a:pathLst>
            </a:custGeom>
            <a:noFill/>
            <a:ln w="25400" cap="flat" cmpd="sng">
              <a:solidFill>
                <a:srgbClr val="000000"/>
              </a:solidFill>
              <a:prstDash val="solid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000000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324" name="Freeform 172"/>
            <p:cNvSpPr>
              <a:spLocks/>
            </p:cNvSpPr>
            <p:nvPr/>
          </p:nvSpPr>
          <p:spPr bwMode="auto">
            <a:xfrm>
              <a:off x="4207" y="552"/>
              <a:ext cx="75" cy="77"/>
            </a:xfrm>
            <a:custGeom>
              <a:avLst/>
              <a:gdLst>
                <a:gd name="T0" fmla="*/ 0 w 96"/>
                <a:gd name="T1" fmla="*/ 72 h 84"/>
                <a:gd name="T2" fmla="*/ 66 w 96"/>
                <a:gd name="T3" fmla="*/ 72 h 84"/>
                <a:gd name="T4" fmla="*/ 96 w 96"/>
                <a:gd name="T5" fmla="*/ 0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6" h="84">
                  <a:moveTo>
                    <a:pt x="0" y="72"/>
                  </a:moveTo>
                  <a:cubicBezTo>
                    <a:pt x="25" y="78"/>
                    <a:pt x="50" y="84"/>
                    <a:pt x="66" y="72"/>
                  </a:cubicBezTo>
                  <a:cubicBezTo>
                    <a:pt x="82" y="60"/>
                    <a:pt x="89" y="30"/>
                    <a:pt x="96" y="0"/>
                  </a:cubicBezTo>
                </a:path>
              </a:pathLst>
            </a:custGeom>
            <a:noFill/>
            <a:ln w="25400" cap="flat" cmpd="sng">
              <a:solidFill>
                <a:srgbClr val="000000"/>
              </a:solidFill>
              <a:prstDash val="solid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000000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325" name="Line 173"/>
            <p:cNvSpPr>
              <a:spLocks noChangeShapeType="1"/>
            </p:cNvSpPr>
            <p:nvPr/>
          </p:nvSpPr>
          <p:spPr bwMode="auto">
            <a:xfrm flipH="1" flipV="1">
              <a:off x="4010" y="3600"/>
              <a:ext cx="234" cy="10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326" name="Line 174"/>
            <p:cNvSpPr>
              <a:spLocks noChangeShapeType="1"/>
            </p:cNvSpPr>
            <p:nvPr/>
          </p:nvSpPr>
          <p:spPr bwMode="auto">
            <a:xfrm flipV="1">
              <a:off x="4238" y="3602"/>
              <a:ext cx="240" cy="10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327" name="Line 175"/>
            <p:cNvSpPr>
              <a:spLocks noChangeShapeType="1"/>
            </p:cNvSpPr>
            <p:nvPr/>
          </p:nvSpPr>
          <p:spPr bwMode="auto">
            <a:xfrm>
              <a:off x="3586" y="2976"/>
              <a:ext cx="606" cy="27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oval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328" name="Line 176"/>
            <p:cNvSpPr>
              <a:spLocks noChangeShapeType="1"/>
            </p:cNvSpPr>
            <p:nvPr/>
          </p:nvSpPr>
          <p:spPr bwMode="auto">
            <a:xfrm flipH="1">
              <a:off x="4294" y="2628"/>
              <a:ext cx="540" cy="12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oval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329" name="Line 177"/>
            <p:cNvSpPr>
              <a:spLocks noChangeShapeType="1"/>
            </p:cNvSpPr>
            <p:nvPr/>
          </p:nvSpPr>
          <p:spPr bwMode="auto">
            <a:xfrm>
              <a:off x="3604" y="2118"/>
              <a:ext cx="342" cy="10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oval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330" name="Line 178"/>
            <p:cNvSpPr>
              <a:spLocks noChangeShapeType="1"/>
            </p:cNvSpPr>
            <p:nvPr/>
          </p:nvSpPr>
          <p:spPr bwMode="auto">
            <a:xfrm flipH="1">
              <a:off x="4282" y="1942"/>
              <a:ext cx="480" cy="9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oval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331" name="Line 179"/>
            <p:cNvSpPr>
              <a:spLocks noChangeShapeType="1"/>
            </p:cNvSpPr>
            <p:nvPr/>
          </p:nvSpPr>
          <p:spPr bwMode="auto">
            <a:xfrm>
              <a:off x="3694" y="1548"/>
              <a:ext cx="444" cy="15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oval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332" name="Line 180"/>
            <p:cNvSpPr>
              <a:spLocks noChangeShapeType="1"/>
            </p:cNvSpPr>
            <p:nvPr/>
          </p:nvSpPr>
          <p:spPr bwMode="auto">
            <a:xfrm flipH="1">
              <a:off x="4552" y="1452"/>
              <a:ext cx="276" cy="6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oval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333" name="Line 181"/>
            <p:cNvSpPr>
              <a:spLocks noChangeShapeType="1"/>
            </p:cNvSpPr>
            <p:nvPr/>
          </p:nvSpPr>
          <p:spPr bwMode="auto">
            <a:xfrm flipH="1">
              <a:off x="4246" y="1020"/>
              <a:ext cx="462" cy="14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oval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334" name="Line 182"/>
            <p:cNvSpPr>
              <a:spLocks noChangeShapeType="1"/>
            </p:cNvSpPr>
            <p:nvPr/>
          </p:nvSpPr>
          <p:spPr bwMode="auto">
            <a:xfrm flipH="1">
              <a:off x="4102" y="1534"/>
              <a:ext cx="54" cy="36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335" name="Line 183"/>
            <p:cNvSpPr>
              <a:spLocks noChangeShapeType="1"/>
            </p:cNvSpPr>
            <p:nvPr/>
          </p:nvSpPr>
          <p:spPr bwMode="auto">
            <a:xfrm flipH="1">
              <a:off x="4106" y="1580"/>
              <a:ext cx="72" cy="42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336" name="Line 184"/>
            <p:cNvSpPr>
              <a:spLocks noChangeShapeType="1"/>
            </p:cNvSpPr>
            <p:nvPr/>
          </p:nvSpPr>
          <p:spPr bwMode="auto">
            <a:xfrm flipH="1">
              <a:off x="4112" y="1648"/>
              <a:ext cx="54" cy="36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337" name="Line 185"/>
            <p:cNvSpPr>
              <a:spLocks noChangeShapeType="1"/>
            </p:cNvSpPr>
            <p:nvPr/>
          </p:nvSpPr>
          <p:spPr bwMode="auto">
            <a:xfrm flipH="1">
              <a:off x="4094" y="1726"/>
              <a:ext cx="72" cy="42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338" name="Line 186"/>
            <p:cNvSpPr>
              <a:spLocks noChangeShapeType="1"/>
            </p:cNvSpPr>
            <p:nvPr/>
          </p:nvSpPr>
          <p:spPr bwMode="auto">
            <a:xfrm flipH="1">
              <a:off x="4106" y="1786"/>
              <a:ext cx="72" cy="48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339" name="Line 187"/>
            <p:cNvSpPr>
              <a:spLocks noChangeShapeType="1"/>
            </p:cNvSpPr>
            <p:nvPr/>
          </p:nvSpPr>
          <p:spPr bwMode="auto">
            <a:xfrm flipH="1">
              <a:off x="4292" y="1682"/>
              <a:ext cx="90" cy="54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340" name="Line 188"/>
            <p:cNvSpPr>
              <a:spLocks noChangeShapeType="1"/>
            </p:cNvSpPr>
            <p:nvPr/>
          </p:nvSpPr>
          <p:spPr bwMode="auto">
            <a:xfrm flipH="1">
              <a:off x="4296" y="1614"/>
              <a:ext cx="90" cy="54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341" name="Line 189"/>
            <p:cNvSpPr>
              <a:spLocks noChangeShapeType="1"/>
            </p:cNvSpPr>
            <p:nvPr/>
          </p:nvSpPr>
          <p:spPr bwMode="auto">
            <a:xfrm flipH="1">
              <a:off x="4296" y="1536"/>
              <a:ext cx="90" cy="54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342" name="Line 190"/>
            <p:cNvSpPr>
              <a:spLocks noChangeShapeType="1"/>
            </p:cNvSpPr>
            <p:nvPr/>
          </p:nvSpPr>
          <p:spPr bwMode="auto">
            <a:xfrm flipH="1">
              <a:off x="4296" y="1752"/>
              <a:ext cx="90" cy="54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343" name="Line 191"/>
            <p:cNvSpPr>
              <a:spLocks noChangeShapeType="1"/>
            </p:cNvSpPr>
            <p:nvPr/>
          </p:nvSpPr>
          <p:spPr bwMode="auto">
            <a:xfrm flipH="1">
              <a:off x="4332" y="1824"/>
              <a:ext cx="48" cy="3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57344" name="Text Box 192"/>
            <p:cNvSpPr txBox="1">
              <a:spLocks noChangeArrowheads="1"/>
            </p:cNvSpPr>
            <p:nvPr/>
          </p:nvSpPr>
          <p:spPr bwMode="auto">
            <a:xfrm>
              <a:off x="3098" y="2838"/>
              <a:ext cx="672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000000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altLang="en-US" sz="1000">
                  <a:solidFill>
                    <a:schemeClr val="tx1"/>
                  </a:solidFill>
                </a:rPr>
                <a:t>WITNESS BLOCK</a:t>
              </a:r>
            </a:p>
          </p:txBody>
        </p:sp>
        <p:sp>
          <p:nvSpPr>
            <p:cNvPr id="1457345" name="Text Box 193"/>
            <p:cNvSpPr txBox="1">
              <a:spLocks noChangeArrowheads="1"/>
            </p:cNvSpPr>
            <p:nvPr/>
          </p:nvSpPr>
          <p:spPr bwMode="auto">
            <a:xfrm>
              <a:off x="3930" y="3676"/>
              <a:ext cx="672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000000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altLang="en-US" sz="1000">
                  <a:solidFill>
                    <a:schemeClr val="tx1"/>
                  </a:solidFill>
                </a:rPr>
                <a:t>ELASTIC BANDS</a:t>
              </a:r>
            </a:p>
          </p:txBody>
        </p:sp>
        <p:sp>
          <p:nvSpPr>
            <p:cNvPr id="1457346" name="Text Box 194"/>
            <p:cNvSpPr txBox="1">
              <a:spLocks noChangeArrowheads="1"/>
            </p:cNvSpPr>
            <p:nvPr/>
          </p:nvSpPr>
          <p:spPr bwMode="auto">
            <a:xfrm>
              <a:off x="4664" y="2428"/>
              <a:ext cx="672" cy="53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000000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altLang="en-US" sz="1000">
                  <a:solidFill>
                    <a:schemeClr val="tx1"/>
                  </a:solidFill>
                </a:rPr>
                <a:t>ACCEPTOR PELLET 25.4mm x 12.7mm x 12.7mm</a:t>
              </a:r>
            </a:p>
          </p:txBody>
        </p:sp>
        <p:sp>
          <p:nvSpPr>
            <p:cNvPr id="1457347" name="Text Box 195"/>
            <p:cNvSpPr txBox="1">
              <a:spLocks noChangeArrowheads="1"/>
            </p:cNvSpPr>
            <p:nvPr/>
          </p:nvSpPr>
          <p:spPr bwMode="auto">
            <a:xfrm>
              <a:off x="3032" y="1996"/>
              <a:ext cx="672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000000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altLang="en-US" sz="1000">
                  <a:solidFill>
                    <a:schemeClr val="tx1"/>
                  </a:solidFill>
                </a:rPr>
                <a:t>LAMINATED BRASS SHIM</a:t>
              </a:r>
            </a:p>
          </p:txBody>
        </p:sp>
        <p:sp>
          <p:nvSpPr>
            <p:cNvPr id="1457348" name="Text Box 196"/>
            <p:cNvSpPr txBox="1">
              <a:spLocks noChangeArrowheads="1"/>
            </p:cNvSpPr>
            <p:nvPr/>
          </p:nvSpPr>
          <p:spPr bwMode="auto">
            <a:xfrm>
              <a:off x="3200" y="1420"/>
              <a:ext cx="672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000000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altLang="en-US" sz="1000">
                  <a:solidFill>
                    <a:schemeClr val="tx1"/>
                  </a:solidFill>
                </a:rPr>
                <a:t>TUFFLO SLEEVE</a:t>
              </a:r>
            </a:p>
          </p:txBody>
        </p:sp>
        <p:sp>
          <p:nvSpPr>
            <p:cNvPr id="1457349" name="Text Box 197"/>
            <p:cNvSpPr txBox="1">
              <a:spLocks noChangeArrowheads="1"/>
            </p:cNvSpPr>
            <p:nvPr/>
          </p:nvSpPr>
          <p:spPr bwMode="auto">
            <a:xfrm>
              <a:off x="4592" y="1808"/>
              <a:ext cx="672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000000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altLang="en-US" sz="1000">
                  <a:solidFill>
                    <a:schemeClr val="tx1"/>
                  </a:solidFill>
                </a:rPr>
                <a:t>DONOR PELLET</a:t>
              </a:r>
            </a:p>
          </p:txBody>
        </p:sp>
        <p:sp>
          <p:nvSpPr>
            <p:cNvPr id="1457350" name="Text Box 198"/>
            <p:cNvSpPr txBox="1">
              <a:spLocks noChangeArrowheads="1"/>
            </p:cNvSpPr>
            <p:nvPr/>
          </p:nvSpPr>
          <p:spPr bwMode="auto">
            <a:xfrm>
              <a:off x="4710" y="1288"/>
              <a:ext cx="672" cy="34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000000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altLang="en-US" sz="1000">
                  <a:solidFill>
                    <a:schemeClr val="tx1"/>
                  </a:solidFill>
                </a:rPr>
                <a:t>STEEL LOCATION PLATE</a:t>
              </a:r>
            </a:p>
          </p:txBody>
        </p:sp>
        <p:sp>
          <p:nvSpPr>
            <p:cNvPr id="1457351" name="Text Box 199"/>
            <p:cNvSpPr txBox="1">
              <a:spLocks noChangeArrowheads="1"/>
            </p:cNvSpPr>
            <p:nvPr/>
          </p:nvSpPr>
          <p:spPr bwMode="auto">
            <a:xfrm>
              <a:off x="4532" y="916"/>
              <a:ext cx="672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000000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altLang="en-US" sz="1000">
                  <a:solidFill>
                    <a:schemeClr val="tx1"/>
                  </a:solidFill>
                </a:rPr>
                <a:t>L2A1 DETONATOR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937812220"/>
      </p:ext>
    </p:extLst>
  </p:cSld>
  <p:clrMapOvr>
    <a:masterClrMapping/>
  </p:clrMapOvr>
  <p:transition>
    <p:wipe dir="r"/>
  </p:transition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7634" name="Rectangle 2"/>
          <p:cNvSpPr>
            <a:spLocks noGrp="1" noChangeArrowheads="1"/>
          </p:cNvSpPr>
          <p:nvPr>
            <p:ph type="title"/>
          </p:nvPr>
        </p:nvSpPr>
        <p:spPr>
          <a:xfrm>
            <a:off x="188913" y="233363"/>
            <a:ext cx="8208962" cy="360362"/>
          </a:xfrm>
        </p:spPr>
        <p:txBody>
          <a:bodyPr/>
          <a:lstStyle/>
          <a:p>
            <a:r>
              <a:rPr lang="en-GB" altLang="en-US" sz="2800"/>
              <a:t>EMTAP Large Scale GAP Test (1) </a:t>
            </a:r>
          </a:p>
        </p:txBody>
      </p:sp>
      <p:sp>
        <p:nvSpPr>
          <p:cNvPr id="1477636" name="Text Box 4"/>
          <p:cNvSpPr txBox="1">
            <a:spLocks noChangeArrowheads="1"/>
          </p:cNvSpPr>
          <p:nvPr/>
        </p:nvSpPr>
        <p:spPr bwMode="auto">
          <a:xfrm>
            <a:off x="206375" y="1168400"/>
            <a:ext cx="3857625" cy="50937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600" dirty="0"/>
              <a:t>The acceptor material is machined to be a good fit in the tubing, flat and square ended, and</a:t>
            </a:r>
          </a:p>
          <a:p>
            <a:pPr algn="l">
              <a:spcBef>
                <a:spcPct val="50000"/>
              </a:spcBef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600" dirty="0"/>
              <a:t>1.5mm proud at the witness end</a:t>
            </a:r>
          </a:p>
          <a:p>
            <a:pPr lvl="1" algn="l">
              <a:spcBef>
                <a:spcPct val="50000"/>
              </a:spcBef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600" dirty="0"/>
              <a:t> Prevents pre-shocking of the witness plate due to the shock wave passing up the metal tube.</a:t>
            </a:r>
          </a:p>
          <a:p>
            <a:pPr algn="l">
              <a:spcBef>
                <a:spcPct val="50000"/>
              </a:spcBef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600" dirty="0"/>
              <a:t>The attenuator is made up from 50mm diameter  right cylinders of PMMA. </a:t>
            </a:r>
          </a:p>
          <a:p>
            <a:pPr algn="l">
              <a:spcBef>
                <a:spcPct val="50000"/>
              </a:spcBef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600" dirty="0"/>
              <a:t>The donor is either </a:t>
            </a:r>
            <a:r>
              <a:rPr lang="en-GB" altLang="en-US" sz="1600" dirty="0" err="1"/>
              <a:t>Rowanex</a:t>
            </a:r>
            <a:r>
              <a:rPr lang="en-GB" altLang="en-US" sz="1600" dirty="0"/>
              <a:t> 3601 or </a:t>
            </a:r>
            <a:r>
              <a:rPr lang="en-GB" altLang="en-US" sz="1600" dirty="0" err="1"/>
              <a:t>tetryl</a:t>
            </a:r>
            <a:r>
              <a:rPr lang="en-GB" altLang="en-US" sz="1600" dirty="0"/>
              <a:t> </a:t>
            </a:r>
          </a:p>
          <a:p>
            <a:pPr algn="l">
              <a:spcBef>
                <a:spcPct val="50000"/>
              </a:spcBef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600" dirty="0"/>
              <a:t> The cylindrical block of softwood should be 50.8mm in diameter, 44.5mm long with an axial drilling to locate the L2A1 detonator.</a:t>
            </a:r>
          </a:p>
          <a:p>
            <a:pPr algn="l">
              <a:spcBef>
                <a:spcPct val="50000"/>
              </a:spcBef>
              <a:buClr>
                <a:srgbClr val="FF3300"/>
              </a:buClr>
              <a:buFont typeface="Wingdings" panose="05000000000000000000" pitchFamily="2" charset="2"/>
              <a:buChar char="Ø"/>
            </a:pPr>
            <a:r>
              <a:rPr lang="en-GB" altLang="en-US" sz="1600" dirty="0"/>
              <a:t>Witness plate is 100mm square and 10mm thick</a:t>
            </a:r>
          </a:p>
        </p:txBody>
      </p:sp>
      <p:sp>
        <p:nvSpPr>
          <p:cNvPr id="1477716" name="Text Box 84"/>
          <p:cNvSpPr txBox="1">
            <a:spLocks noChangeArrowheads="1"/>
          </p:cNvSpPr>
          <p:nvPr/>
        </p:nvSpPr>
        <p:spPr bwMode="auto">
          <a:xfrm>
            <a:off x="825500" y="787400"/>
            <a:ext cx="22733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1800"/>
              <a:t>Apparatus</a:t>
            </a:r>
          </a:p>
        </p:txBody>
      </p:sp>
      <p:sp>
        <p:nvSpPr>
          <p:cNvPr id="1477727" name="Rectangle 95"/>
          <p:cNvSpPr>
            <a:spLocks noChangeArrowheads="1"/>
          </p:cNvSpPr>
          <p:nvPr/>
        </p:nvSpPr>
        <p:spPr bwMode="auto">
          <a:xfrm>
            <a:off x="4314825" y="800100"/>
            <a:ext cx="4562475" cy="5562600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477726" name="Group 94"/>
          <p:cNvGrpSpPr>
            <a:grpSpLocks/>
          </p:cNvGrpSpPr>
          <p:nvPr/>
        </p:nvGrpSpPr>
        <p:grpSpPr bwMode="auto">
          <a:xfrm>
            <a:off x="4578350" y="1162050"/>
            <a:ext cx="4384675" cy="5073650"/>
            <a:chOff x="2840" y="690"/>
            <a:chExt cx="2762" cy="3196"/>
          </a:xfrm>
        </p:grpSpPr>
        <p:grpSp>
          <p:nvGrpSpPr>
            <p:cNvPr id="1477715" name="Group 83"/>
            <p:cNvGrpSpPr>
              <a:grpSpLocks/>
            </p:cNvGrpSpPr>
            <p:nvPr/>
          </p:nvGrpSpPr>
          <p:grpSpPr bwMode="auto">
            <a:xfrm>
              <a:off x="2842" y="690"/>
              <a:ext cx="2756" cy="3196"/>
              <a:chOff x="2842" y="792"/>
              <a:chExt cx="2756" cy="3196"/>
            </a:xfrm>
          </p:grpSpPr>
          <p:sp>
            <p:nvSpPr>
              <p:cNvPr id="1477671" name="Text Box 39"/>
              <p:cNvSpPr txBox="1">
                <a:spLocks noChangeArrowheads="1"/>
              </p:cNvSpPr>
              <p:nvPr/>
            </p:nvSpPr>
            <p:spPr bwMode="auto">
              <a:xfrm>
                <a:off x="2842" y="3376"/>
                <a:ext cx="744" cy="13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000000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altLang="en-US" sz="800">
                    <a:solidFill>
                      <a:srgbClr val="008080"/>
                    </a:solidFill>
                  </a:rPr>
                  <a:t>L2A1 DETONATOR</a:t>
                </a:r>
              </a:p>
            </p:txBody>
          </p:sp>
          <p:grpSp>
            <p:nvGrpSpPr>
              <p:cNvPr id="1477714" name="Group 82"/>
              <p:cNvGrpSpPr>
                <a:grpSpLocks/>
              </p:cNvGrpSpPr>
              <p:nvPr/>
            </p:nvGrpSpPr>
            <p:grpSpPr bwMode="auto">
              <a:xfrm>
                <a:off x="2866" y="792"/>
                <a:ext cx="2732" cy="3196"/>
                <a:chOff x="2866" y="792"/>
                <a:chExt cx="2732" cy="3196"/>
              </a:xfrm>
            </p:grpSpPr>
            <p:sp>
              <p:nvSpPr>
                <p:cNvPr id="1477638" name="Rectangle 6" descr="Light upward diagonal"/>
                <p:cNvSpPr>
                  <a:spLocks noChangeArrowheads="1"/>
                </p:cNvSpPr>
                <p:nvPr/>
              </p:nvSpPr>
              <p:spPr bwMode="auto">
                <a:xfrm>
                  <a:off x="3774" y="942"/>
                  <a:ext cx="570" cy="1350"/>
                </a:xfrm>
                <a:prstGeom prst="rect">
                  <a:avLst/>
                </a:prstGeom>
                <a:pattFill prst="ltUpDiag">
                  <a:fgClr>
                    <a:srgbClr val="000000"/>
                  </a:fgClr>
                  <a:bgClr>
                    <a:schemeClr val="accent2"/>
                  </a:bgClr>
                </a:patt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22225" algn="ctr">
                      <a:solidFill>
                        <a:srgbClr val="008080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68686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477639" name="Line 7"/>
                <p:cNvSpPr>
                  <a:spLocks noChangeShapeType="1"/>
                </p:cNvSpPr>
                <p:nvPr/>
              </p:nvSpPr>
              <p:spPr bwMode="auto">
                <a:xfrm flipH="1">
                  <a:off x="3756" y="984"/>
                  <a:ext cx="6" cy="1302"/>
                </a:xfrm>
                <a:prstGeom prst="line">
                  <a:avLst/>
                </a:prstGeom>
                <a:noFill/>
                <a:ln w="38100">
                  <a:solidFill>
                    <a:srgbClr val="00808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68686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77640" name="Line 8"/>
                <p:cNvSpPr>
                  <a:spLocks noChangeShapeType="1"/>
                </p:cNvSpPr>
                <p:nvPr/>
              </p:nvSpPr>
              <p:spPr bwMode="auto">
                <a:xfrm flipH="1">
                  <a:off x="4348" y="988"/>
                  <a:ext cx="6" cy="1302"/>
                </a:xfrm>
                <a:prstGeom prst="line">
                  <a:avLst/>
                </a:prstGeom>
                <a:noFill/>
                <a:ln w="38100">
                  <a:solidFill>
                    <a:srgbClr val="00808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68686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77641" name="Line 9"/>
                <p:cNvSpPr>
                  <a:spLocks noChangeShapeType="1"/>
                </p:cNvSpPr>
                <p:nvPr/>
              </p:nvSpPr>
              <p:spPr bwMode="auto">
                <a:xfrm>
                  <a:off x="3724" y="1828"/>
                  <a:ext cx="0" cy="1938"/>
                </a:xfrm>
                <a:prstGeom prst="line">
                  <a:avLst/>
                </a:prstGeom>
                <a:noFill/>
                <a:ln w="38100">
                  <a:solidFill>
                    <a:srgbClr val="00808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68686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77642" name="Line 10"/>
                <p:cNvSpPr>
                  <a:spLocks noChangeShapeType="1"/>
                </p:cNvSpPr>
                <p:nvPr/>
              </p:nvSpPr>
              <p:spPr bwMode="auto">
                <a:xfrm flipH="1">
                  <a:off x="4384" y="1828"/>
                  <a:ext cx="0" cy="1932"/>
                </a:xfrm>
                <a:prstGeom prst="line">
                  <a:avLst/>
                </a:prstGeom>
                <a:noFill/>
                <a:ln w="38100">
                  <a:solidFill>
                    <a:srgbClr val="00808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68686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77643" name="Line 11"/>
                <p:cNvSpPr>
                  <a:spLocks noChangeShapeType="1"/>
                </p:cNvSpPr>
                <p:nvPr/>
              </p:nvSpPr>
              <p:spPr bwMode="auto">
                <a:xfrm>
                  <a:off x="3714" y="2286"/>
                  <a:ext cx="660" cy="0"/>
                </a:xfrm>
                <a:prstGeom prst="line">
                  <a:avLst/>
                </a:prstGeom>
                <a:noFill/>
                <a:ln w="38100">
                  <a:solidFill>
                    <a:srgbClr val="00808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68686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77644" name="Line 12"/>
                <p:cNvSpPr>
                  <a:spLocks noChangeShapeType="1"/>
                </p:cNvSpPr>
                <p:nvPr/>
              </p:nvSpPr>
              <p:spPr bwMode="auto">
                <a:xfrm>
                  <a:off x="3712" y="2854"/>
                  <a:ext cx="660" cy="0"/>
                </a:xfrm>
                <a:prstGeom prst="line">
                  <a:avLst/>
                </a:prstGeom>
                <a:noFill/>
                <a:ln w="38100">
                  <a:solidFill>
                    <a:srgbClr val="00808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68686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77645" name="Rectangle 13"/>
                <p:cNvSpPr>
                  <a:spLocks noChangeArrowheads="1"/>
                </p:cNvSpPr>
                <p:nvPr/>
              </p:nvSpPr>
              <p:spPr bwMode="auto">
                <a:xfrm>
                  <a:off x="3738" y="2868"/>
                  <a:ext cx="636" cy="552"/>
                </a:xfrm>
                <a:prstGeom prst="rect">
                  <a:avLst/>
                </a:prstGeom>
                <a:pattFill prst="pct40">
                  <a:fgClr>
                    <a:srgbClr val="000000"/>
                  </a:fgClr>
                  <a:bgClr>
                    <a:schemeClr val="accent2"/>
                  </a:bgClr>
                </a:patt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 algn="ctr">
                      <a:solidFill>
                        <a:srgbClr val="008080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68686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477646" name="Line 14"/>
                <p:cNvSpPr>
                  <a:spLocks noChangeShapeType="1"/>
                </p:cNvSpPr>
                <p:nvPr/>
              </p:nvSpPr>
              <p:spPr bwMode="auto">
                <a:xfrm>
                  <a:off x="3734" y="3416"/>
                  <a:ext cx="660" cy="0"/>
                </a:xfrm>
                <a:prstGeom prst="line">
                  <a:avLst/>
                </a:prstGeom>
                <a:noFill/>
                <a:ln w="38100">
                  <a:solidFill>
                    <a:srgbClr val="00808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68686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77647" name="Line 15"/>
                <p:cNvSpPr>
                  <a:spLocks noChangeShapeType="1"/>
                </p:cNvSpPr>
                <p:nvPr/>
              </p:nvSpPr>
              <p:spPr bwMode="auto">
                <a:xfrm>
                  <a:off x="3960" y="3420"/>
                  <a:ext cx="0" cy="432"/>
                </a:xfrm>
                <a:prstGeom prst="line">
                  <a:avLst/>
                </a:prstGeom>
                <a:noFill/>
                <a:ln w="28575">
                  <a:solidFill>
                    <a:srgbClr val="00808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68686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77648" name="Line 16"/>
                <p:cNvSpPr>
                  <a:spLocks noChangeShapeType="1"/>
                </p:cNvSpPr>
                <p:nvPr/>
              </p:nvSpPr>
              <p:spPr bwMode="auto">
                <a:xfrm>
                  <a:off x="4138" y="3418"/>
                  <a:ext cx="0" cy="432"/>
                </a:xfrm>
                <a:prstGeom prst="line">
                  <a:avLst/>
                </a:prstGeom>
                <a:noFill/>
                <a:ln w="28575">
                  <a:solidFill>
                    <a:srgbClr val="00808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68686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77649" name="Line 17"/>
                <p:cNvSpPr>
                  <a:spLocks noChangeShapeType="1"/>
                </p:cNvSpPr>
                <p:nvPr/>
              </p:nvSpPr>
              <p:spPr bwMode="auto">
                <a:xfrm flipH="1">
                  <a:off x="3558" y="3774"/>
                  <a:ext cx="396" cy="0"/>
                </a:xfrm>
                <a:prstGeom prst="line">
                  <a:avLst/>
                </a:prstGeom>
                <a:noFill/>
                <a:ln w="34925">
                  <a:solidFill>
                    <a:srgbClr val="00808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68686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77650" name="Line 18"/>
                <p:cNvSpPr>
                  <a:spLocks noChangeShapeType="1"/>
                </p:cNvSpPr>
                <p:nvPr/>
              </p:nvSpPr>
              <p:spPr bwMode="auto">
                <a:xfrm flipH="1">
                  <a:off x="4138" y="3772"/>
                  <a:ext cx="396" cy="0"/>
                </a:xfrm>
                <a:prstGeom prst="line">
                  <a:avLst/>
                </a:prstGeom>
                <a:noFill/>
                <a:ln w="34925">
                  <a:solidFill>
                    <a:srgbClr val="00808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68686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77651" name="Line 19"/>
                <p:cNvSpPr>
                  <a:spLocks noChangeShapeType="1"/>
                </p:cNvSpPr>
                <p:nvPr/>
              </p:nvSpPr>
              <p:spPr bwMode="auto">
                <a:xfrm>
                  <a:off x="3570" y="3768"/>
                  <a:ext cx="0" cy="210"/>
                </a:xfrm>
                <a:prstGeom prst="line">
                  <a:avLst/>
                </a:prstGeom>
                <a:noFill/>
                <a:ln w="34925">
                  <a:solidFill>
                    <a:srgbClr val="00808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68686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77652" name="Line 20"/>
                <p:cNvSpPr>
                  <a:spLocks noChangeShapeType="1"/>
                </p:cNvSpPr>
                <p:nvPr/>
              </p:nvSpPr>
              <p:spPr bwMode="auto">
                <a:xfrm>
                  <a:off x="4528" y="3766"/>
                  <a:ext cx="0" cy="210"/>
                </a:xfrm>
                <a:prstGeom prst="line">
                  <a:avLst/>
                </a:prstGeom>
                <a:noFill/>
                <a:ln w="34925">
                  <a:solidFill>
                    <a:srgbClr val="00808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68686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77653" name="Line 21"/>
                <p:cNvSpPr>
                  <a:spLocks noChangeShapeType="1"/>
                </p:cNvSpPr>
                <p:nvPr/>
              </p:nvSpPr>
              <p:spPr bwMode="auto">
                <a:xfrm flipH="1">
                  <a:off x="3436" y="3982"/>
                  <a:ext cx="1212" cy="6"/>
                </a:xfrm>
                <a:prstGeom prst="line">
                  <a:avLst/>
                </a:prstGeom>
                <a:noFill/>
                <a:ln w="34925">
                  <a:solidFill>
                    <a:srgbClr val="00808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68686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77654" name="Freeform 22"/>
                <p:cNvSpPr>
                  <a:spLocks/>
                </p:cNvSpPr>
                <p:nvPr/>
              </p:nvSpPr>
              <p:spPr bwMode="auto">
                <a:xfrm>
                  <a:off x="3960" y="3840"/>
                  <a:ext cx="180" cy="63"/>
                </a:xfrm>
                <a:custGeom>
                  <a:avLst/>
                  <a:gdLst>
                    <a:gd name="T0" fmla="*/ 180 w 180"/>
                    <a:gd name="T1" fmla="*/ 0 h 63"/>
                    <a:gd name="T2" fmla="*/ 162 w 180"/>
                    <a:gd name="T3" fmla="*/ 42 h 63"/>
                    <a:gd name="T4" fmla="*/ 102 w 180"/>
                    <a:gd name="T5" fmla="*/ 60 h 63"/>
                    <a:gd name="T6" fmla="*/ 54 w 180"/>
                    <a:gd name="T7" fmla="*/ 54 h 63"/>
                    <a:gd name="T8" fmla="*/ 0 w 180"/>
                    <a:gd name="T9" fmla="*/ 6 h 6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80" h="63">
                      <a:moveTo>
                        <a:pt x="180" y="0"/>
                      </a:moveTo>
                      <a:cubicBezTo>
                        <a:pt x="177" y="16"/>
                        <a:pt x="175" y="32"/>
                        <a:pt x="162" y="42"/>
                      </a:cubicBezTo>
                      <a:cubicBezTo>
                        <a:pt x="149" y="52"/>
                        <a:pt x="120" y="58"/>
                        <a:pt x="102" y="60"/>
                      </a:cubicBezTo>
                      <a:cubicBezTo>
                        <a:pt x="84" y="62"/>
                        <a:pt x="71" y="63"/>
                        <a:pt x="54" y="54"/>
                      </a:cubicBezTo>
                      <a:cubicBezTo>
                        <a:pt x="37" y="45"/>
                        <a:pt x="10" y="19"/>
                        <a:pt x="0" y="6"/>
                      </a:cubicBezTo>
                    </a:path>
                  </a:pathLst>
                </a:custGeom>
                <a:noFill/>
                <a:ln w="28575" cap="flat" cmpd="sng">
                  <a:solidFill>
                    <a:srgbClr val="00808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000000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68686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77655" name="Line 23"/>
                <p:cNvSpPr>
                  <a:spLocks noChangeShapeType="1"/>
                </p:cNvSpPr>
                <p:nvPr/>
              </p:nvSpPr>
              <p:spPr bwMode="auto">
                <a:xfrm>
                  <a:off x="3856" y="3772"/>
                  <a:ext cx="0" cy="210"/>
                </a:xfrm>
                <a:prstGeom prst="line">
                  <a:avLst/>
                </a:prstGeom>
                <a:noFill/>
                <a:ln w="34925">
                  <a:solidFill>
                    <a:srgbClr val="00808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68686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77656" name="Line 24"/>
                <p:cNvSpPr>
                  <a:spLocks noChangeShapeType="1"/>
                </p:cNvSpPr>
                <p:nvPr/>
              </p:nvSpPr>
              <p:spPr bwMode="auto">
                <a:xfrm>
                  <a:off x="4258" y="3772"/>
                  <a:ext cx="0" cy="210"/>
                </a:xfrm>
                <a:prstGeom prst="line">
                  <a:avLst/>
                </a:prstGeom>
                <a:noFill/>
                <a:ln w="34925">
                  <a:solidFill>
                    <a:srgbClr val="00808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68686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77657" name="Freeform 25"/>
                <p:cNvSpPr>
                  <a:spLocks/>
                </p:cNvSpPr>
                <p:nvPr/>
              </p:nvSpPr>
              <p:spPr bwMode="auto">
                <a:xfrm>
                  <a:off x="4038" y="3906"/>
                  <a:ext cx="222" cy="75"/>
                </a:xfrm>
                <a:custGeom>
                  <a:avLst/>
                  <a:gdLst>
                    <a:gd name="T0" fmla="*/ 0 w 222"/>
                    <a:gd name="T1" fmla="*/ 0 h 45"/>
                    <a:gd name="T2" fmla="*/ 186 w 222"/>
                    <a:gd name="T3" fmla="*/ 30 h 45"/>
                    <a:gd name="T4" fmla="*/ 222 w 222"/>
                    <a:gd name="T5" fmla="*/ 42 h 4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22" h="45">
                      <a:moveTo>
                        <a:pt x="0" y="0"/>
                      </a:moveTo>
                      <a:cubicBezTo>
                        <a:pt x="57" y="19"/>
                        <a:pt x="127" y="19"/>
                        <a:pt x="186" y="30"/>
                      </a:cubicBezTo>
                      <a:cubicBezTo>
                        <a:pt x="209" y="45"/>
                        <a:pt x="197" y="42"/>
                        <a:pt x="222" y="42"/>
                      </a:cubicBezTo>
                    </a:path>
                  </a:pathLst>
                </a:custGeom>
                <a:noFill/>
                <a:ln w="38100" cap="flat" cmpd="sng">
                  <a:solidFill>
                    <a:srgbClr val="00808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000000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68686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77658" name="Line 26"/>
                <p:cNvSpPr>
                  <a:spLocks noChangeShapeType="1"/>
                </p:cNvSpPr>
                <p:nvPr/>
              </p:nvSpPr>
              <p:spPr bwMode="auto">
                <a:xfrm flipH="1">
                  <a:off x="4428" y="3744"/>
                  <a:ext cx="366" cy="108"/>
                </a:xfrm>
                <a:prstGeom prst="line">
                  <a:avLst/>
                </a:prstGeom>
                <a:noFill/>
                <a:ln w="9525">
                  <a:solidFill>
                    <a:srgbClr val="008080"/>
                  </a:solidFill>
                  <a:round/>
                  <a:headEnd/>
                  <a:tailEnd type="triangl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68686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77659" name="Line 27"/>
                <p:cNvSpPr>
                  <a:spLocks noChangeShapeType="1"/>
                </p:cNvSpPr>
                <p:nvPr/>
              </p:nvSpPr>
              <p:spPr bwMode="auto">
                <a:xfrm flipH="1" flipV="1">
                  <a:off x="4302" y="3654"/>
                  <a:ext cx="498" cy="90"/>
                </a:xfrm>
                <a:prstGeom prst="line">
                  <a:avLst/>
                </a:prstGeom>
                <a:noFill/>
                <a:ln w="9525">
                  <a:solidFill>
                    <a:srgbClr val="008080"/>
                  </a:solidFill>
                  <a:round/>
                  <a:headEnd/>
                  <a:tailEnd type="triangl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68686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77660" name="Line 28"/>
                <p:cNvSpPr>
                  <a:spLocks noChangeShapeType="1"/>
                </p:cNvSpPr>
                <p:nvPr/>
              </p:nvSpPr>
              <p:spPr bwMode="auto">
                <a:xfrm>
                  <a:off x="3504" y="3450"/>
                  <a:ext cx="546" cy="156"/>
                </a:xfrm>
                <a:prstGeom prst="line">
                  <a:avLst/>
                </a:prstGeom>
                <a:noFill/>
                <a:ln w="9525">
                  <a:solidFill>
                    <a:srgbClr val="008080"/>
                  </a:solidFill>
                  <a:round/>
                  <a:headEnd/>
                  <a:tailEnd type="triangl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68686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77661" name="Line 29"/>
                <p:cNvSpPr>
                  <a:spLocks noChangeShapeType="1"/>
                </p:cNvSpPr>
                <p:nvPr/>
              </p:nvSpPr>
              <p:spPr bwMode="auto">
                <a:xfrm>
                  <a:off x="3486" y="2964"/>
                  <a:ext cx="540" cy="162"/>
                </a:xfrm>
                <a:prstGeom prst="line">
                  <a:avLst/>
                </a:prstGeom>
                <a:noFill/>
                <a:ln w="9525">
                  <a:solidFill>
                    <a:srgbClr val="008080"/>
                  </a:solidFill>
                  <a:round/>
                  <a:headEnd/>
                  <a:tailEnd type="triangl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68686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77662" name="Line 30"/>
                <p:cNvSpPr>
                  <a:spLocks noChangeShapeType="1"/>
                </p:cNvSpPr>
                <p:nvPr/>
              </p:nvSpPr>
              <p:spPr bwMode="auto">
                <a:xfrm flipH="1">
                  <a:off x="4176" y="2454"/>
                  <a:ext cx="486" cy="222"/>
                </a:xfrm>
                <a:prstGeom prst="line">
                  <a:avLst/>
                </a:prstGeom>
                <a:noFill/>
                <a:ln w="9525">
                  <a:solidFill>
                    <a:srgbClr val="008080"/>
                  </a:solidFill>
                  <a:round/>
                  <a:headEnd/>
                  <a:tailEnd type="triangl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68686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77663" name="Line 31"/>
                <p:cNvSpPr>
                  <a:spLocks noChangeShapeType="1"/>
                </p:cNvSpPr>
                <p:nvPr/>
              </p:nvSpPr>
              <p:spPr bwMode="auto">
                <a:xfrm flipH="1">
                  <a:off x="4392" y="1980"/>
                  <a:ext cx="330" cy="126"/>
                </a:xfrm>
                <a:prstGeom prst="line">
                  <a:avLst/>
                </a:prstGeom>
                <a:noFill/>
                <a:ln w="9525">
                  <a:solidFill>
                    <a:srgbClr val="008080"/>
                  </a:solidFill>
                  <a:round/>
                  <a:headEnd/>
                  <a:tailEnd type="triangl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68686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77664" name="Line 32"/>
                <p:cNvSpPr>
                  <a:spLocks noChangeShapeType="1"/>
                </p:cNvSpPr>
                <p:nvPr/>
              </p:nvSpPr>
              <p:spPr bwMode="auto">
                <a:xfrm>
                  <a:off x="3540" y="1626"/>
                  <a:ext cx="204" cy="84"/>
                </a:xfrm>
                <a:prstGeom prst="line">
                  <a:avLst/>
                </a:prstGeom>
                <a:noFill/>
                <a:ln w="9525">
                  <a:solidFill>
                    <a:srgbClr val="008080"/>
                  </a:solidFill>
                  <a:round/>
                  <a:headEnd/>
                  <a:tailEnd type="triangl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68686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77665" name="Line 33"/>
                <p:cNvSpPr>
                  <a:spLocks noChangeShapeType="1"/>
                </p:cNvSpPr>
                <p:nvPr/>
              </p:nvSpPr>
              <p:spPr bwMode="auto">
                <a:xfrm>
                  <a:off x="3558" y="1218"/>
                  <a:ext cx="324" cy="180"/>
                </a:xfrm>
                <a:prstGeom prst="line">
                  <a:avLst/>
                </a:prstGeom>
                <a:noFill/>
                <a:ln w="9525">
                  <a:solidFill>
                    <a:srgbClr val="008080"/>
                  </a:solidFill>
                  <a:round/>
                  <a:headEnd/>
                  <a:tailEnd type="triangl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68686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77666" name="Line 34"/>
                <p:cNvSpPr>
                  <a:spLocks noChangeShapeType="1"/>
                </p:cNvSpPr>
                <p:nvPr/>
              </p:nvSpPr>
              <p:spPr bwMode="auto">
                <a:xfrm flipH="1">
                  <a:off x="4578" y="858"/>
                  <a:ext cx="360" cy="0"/>
                </a:xfrm>
                <a:prstGeom prst="line">
                  <a:avLst/>
                </a:prstGeom>
                <a:noFill/>
                <a:ln w="9525">
                  <a:solidFill>
                    <a:srgbClr val="008080"/>
                  </a:solidFill>
                  <a:round/>
                  <a:headEnd/>
                  <a:tailEnd type="triangl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68686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77667" name="Text Box 35"/>
                <p:cNvSpPr txBox="1">
                  <a:spLocks noChangeArrowheads="1"/>
                </p:cNvSpPr>
                <p:nvPr/>
              </p:nvSpPr>
              <p:spPr bwMode="auto">
                <a:xfrm>
                  <a:off x="4854" y="792"/>
                  <a:ext cx="744" cy="13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000000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 algn="ctr">
                      <a:solidFill>
                        <a:srgbClr val="008080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68686"/>
                        </a:outerShdw>
                      </a:effectLst>
                    </a14:hiddenEffects>
                  </a:ext>
                </a:extLst>
              </p:spPr>
              <p:txBody>
                <a:bodyPr>
                  <a:spAutoFit/>
                </a:bodyPr>
                <a:lstStyle/>
                <a:p>
                  <a:pPr>
                    <a:spcBef>
                      <a:spcPct val="50000"/>
                    </a:spcBef>
                  </a:pPr>
                  <a:r>
                    <a:rPr lang="en-GB" altLang="en-US" sz="800">
                      <a:solidFill>
                        <a:srgbClr val="008080"/>
                      </a:solidFill>
                    </a:rPr>
                    <a:t>WITNESS PLATE</a:t>
                  </a:r>
                </a:p>
              </p:txBody>
            </p:sp>
            <p:sp>
              <p:nvSpPr>
                <p:cNvPr id="1477668" name="Text Box 36"/>
                <p:cNvSpPr txBox="1">
                  <a:spLocks noChangeArrowheads="1"/>
                </p:cNvSpPr>
                <p:nvPr/>
              </p:nvSpPr>
              <p:spPr bwMode="auto">
                <a:xfrm>
                  <a:off x="4666" y="1906"/>
                  <a:ext cx="744" cy="13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000000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 algn="ctr">
                      <a:solidFill>
                        <a:srgbClr val="008080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68686"/>
                        </a:outerShdw>
                      </a:effectLst>
                    </a14:hiddenEffects>
                  </a:ext>
                </a:extLst>
              </p:spPr>
              <p:txBody>
                <a:bodyPr>
                  <a:spAutoFit/>
                </a:bodyPr>
                <a:lstStyle/>
                <a:p>
                  <a:pPr>
                    <a:spcBef>
                      <a:spcPct val="50000"/>
                    </a:spcBef>
                  </a:pPr>
                  <a:r>
                    <a:rPr lang="en-GB" altLang="en-US" sz="800">
                      <a:solidFill>
                        <a:srgbClr val="008080"/>
                      </a:solidFill>
                    </a:rPr>
                    <a:t>CARDBOARD TUBE</a:t>
                  </a:r>
                </a:p>
              </p:txBody>
            </p:sp>
            <p:sp>
              <p:nvSpPr>
                <p:cNvPr id="1477669" name="Text Box 37"/>
                <p:cNvSpPr txBox="1">
                  <a:spLocks noChangeArrowheads="1"/>
                </p:cNvSpPr>
                <p:nvPr/>
              </p:nvSpPr>
              <p:spPr bwMode="auto">
                <a:xfrm>
                  <a:off x="4540" y="2374"/>
                  <a:ext cx="744" cy="13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000000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 algn="ctr">
                      <a:solidFill>
                        <a:srgbClr val="008080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68686"/>
                        </a:outerShdw>
                      </a:effectLst>
                    </a14:hiddenEffects>
                  </a:ext>
                </a:extLst>
              </p:spPr>
              <p:txBody>
                <a:bodyPr>
                  <a:spAutoFit/>
                </a:bodyPr>
                <a:lstStyle/>
                <a:p>
                  <a:pPr>
                    <a:spcBef>
                      <a:spcPct val="50000"/>
                    </a:spcBef>
                  </a:pPr>
                  <a:r>
                    <a:rPr lang="en-GB" altLang="en-US" sz="800">
                      <a:solidFill>
                        <a:srgbClr val="008080"/>
                      </a:solidFill>
                    </a:rPr>
                    <a:t>ATTENUATION</a:t>
                  </a:r>
                </a:p>
              </p:txBody>
            </p:sp>
            <p:sp>
              <p:nvSpPr>
                <p:cNvPr id="1477670" name="Text Box 38"/>
                <p:cNvSpPr txBox="1">
                  <a:spLocks noChangeArrowheads="1"/>
                </p:cNvSpPr>
                <p:nvPr/>
              </p:nvSpPr>
              <p:spPr bwMode="auto">
                <a:xfrm>
                  <a:off x="4732" y="3676"/>
                  <a:ext cx="744" cy="13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000000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 algn="ctr">
                      <a:solidFill>
                        <a:srgbClr val="008080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68686"/>
                        </a:outerShdw>
                      </a:effectLst>
                    </a14:hiddenEffects>
                  </a:ext>
                </a:extLst>
              </p:spPr>
              <p:txBody>
                <a:bodyPr>
                  <a:spAutoFit/>
                </a:bodyPr>
                <a:lstStyle/>
                <a:p>
                  <a:pPr>
                    <a:spcBef>
                      <a:spcPct val="50000"/>
                    </a:spcBef>
                  </a:pPr>
                  <a:r>
                    <a:rPr lang="en-GB" altLang="en-US" sz="800">
                      <a:solidFill>
                        <a:srgbClr val="008080"/>
                      </a:solidFill>
                    </a:rPr>
                    <a:t>WOODEN BLOCKS</a:t>
                  </a:r>
                </a:p>
              </p:txBody>
            </p:sp>
            <p:sp>
              <p:nvSpPr>
                <p:cNvPr id="1477672" name="Text Box 40"/>
                <p:cNvSpPr txBox="1">
                  <a:spLocks noChangeArrowheads="1"/>
                </p:cNvSpPr>
                <p:nvPr/>
              </p:nvSpPr>
              <p:spPr bwMode="auto">
                <a:xfrm>
                  <a:off x="2866" y="2896"/>
                  <a:ext cx="744" cy="13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000000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 algn="ctr">
                      <a:solidFill>
                        <a:srgbClr val="008080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68686"/>
                        </a:outerShdw>
                      </a:effectLst>
                    </a14:hiddenEffects>
                  </a:ext>
                </a:extLst>
              </p:spPr>
              <p:txBody>
                <a:bodyPr>
                  <a:spAutoFit/>
                </a:bodyPr>
                <a:lstStyle/>
                <a:p>
                  <a:pPr>
                    <a:spcBef>
                      <a:spcPct val="50000"/>
                    </a:spcBef>
                  </a:pPr>
                  <a:r>
                    <a:rPr lang="en-GB" altLang="en-US" sz="800">
                      <a:solidFill>
                        <a:srgbClr val="008080"/>
                      </a:solidFill>
                    </a:rPr>
                    <a:t>DONOR PELLET</a:t>
                  </a:r>
                </a:p>
              </p:txBody>
            </p:sp>
            <p:sp>
              <p:nvSpPr>
                <p:cNvPr id="1477673" name="Text Box 41"/>
                <p:cNvSpPr txBox="1">
                  <a:spLocks noChangeArrowheads="1"/>
                </p:cNvSpPr>
                <p:nvPr/>
              </p:nvSpPr>
              <p:spPr bwMode="auto">
                <a:xfrm>
                  <a:off x="3064" y="1552"/>
                  <a:ext cx="540" cy="13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000000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 algn="ctr">
                      <a:solidFill>
                        <a:srgbClr val="008080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68686"/>
                        </a:outerShdw>
                      </a:effectLst>
                    </a14:hiddenEffects>
                  </a:ext>
                </a:extLst>
              </p:spPr>
              <p:txBody>
                <a:bodyPr>
                  <a:spAutoFit/>
                </a:bodyPr>
                <a:lstStyle/>
                <a:p>
                  <a:pPr>
                    <a:spcBef>
                      <a:spcPct val="50000"/>
                    </a:spcBef>
                  </a:pPr>
                  <a:r>
                    <a:rPr lang="en-GB" altLang="en-US" sz="800">
                      <a:solidFill>
                        <a:srgbClr val="008080"/>
                      </a:solidFill>
                    </a:rPr>
                    <a:t>STEEL TUBE</a:t>
                  </a:r>
                </a:p>
              </p:txBody>
            </p:sp>
            <p:sp>
              <p:nvSpPr>
                <p:cNvPr id="1477674" name="Text Box 42"/>
                <p:cNvSpPr txBox="1">
                  <a:spLocks noChangeArrowheads="1"/>
                </p:cNvSpPr>
                <p:nvPr/>
              </p:nvSpPr>
              <p:spPr bwMode="auto">
                <a:xfrm>
                  <a:off x="2914" y="1144"/>
                  <a:ext cx="744" cy="13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000000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 algn="ctr">
                      <a:solidFill>
                        <a:srgbClr val="008080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68686"/>
                        </a:outerShdw>
                      </a:effectLst>
                    </a14:hiddenEffects>
                  </a:ext>
                </a:extLst>
              </p:spPr>
              <p:txBody>
                <a:bodyPr>
                  <a:spAutoFit/>
                </a:bodyPr>
                <a:lstStyle/>
                <a:p>
                  <a:pPr>
                    <a:spcBef>
                      <a:spcPct val="50000"/>
                    </a:spcBef>
                  </a:pPr>
                  <a:r>
                    <a:rPr lang="en-GB" altLang="en-US" sz="800">
                      <a:solidFill>
                        <a:srgbClr val="008080"/>
                      </a:solidFill>
                    </a:rPr>
                    <a:t>TEST EXPLOSIVE</a:t>
                  </a:r>
                </a:p>
              </p:txBody>
            </p:sp>
            <p:sp>
              <p:nvSpPr>
                <p:cNvPr id="1477675" name="Rectangle 43"/>
                <p:cNvSpPr>
                  <a:spLocks noChangeArrowheads="1"/>
                </p:cNvSpPr>
                <p:nvPr/>
              </p:nvSpPr>
              <p:spPr bwMode="auto">
                <a:xfrm>
                  <a:off x="3432" y="798"/>
                  <a:ext cx="1260" cy="132"/>
                </a:xfrm>
                <a:prstGeom prst="rect">
                  <a:avLst/>
                </a:prstGeom>
                <a:noFill/>
                <a:ln w="22225" algn="ctr">
                  <a:solidFill>
                    <a:srgbClr val="00808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000000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68686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</p:grpSp>
        <p:sp>
          <p:nvSpPr>
            <p:cNvPr id="1477709" name="Text Box 77"/>
            <p:cNvSpPr txBox="1">
              <a:spLocks noChangeArrowheads="1"/>
            </p:cNvSpPr>
            <p:nvPr/>
          </p:nvSpPr>
          <p:spPr bwMode="auto">
            <a:xfrm>
              <a:off x="2840" y="3270"/>
              <a:ext cx="744" cy="13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000000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altLang="en-US" sz="800">
                  <a:solidFill>
                    <a:schemeClr val="tx1"/>
                  </a:solidFill>
                </a:rPr>
                <a:t>L2A1 DETONATOR</a:t>
              </a:r>
            </a:p>
          </p:txBody>
        </p:sp>
        <p:sp>
          <p:nvSpPr>
            <p:cNvPr id="1477710" name="Text Box 78"/>
            <p:cNvSpPr txBox="1">
              <a:spLocks noChangeArrowheads="1"/>
            </p:cNvSpPr>
            <p:nvPr/>
          </p:nvSpPr>
          <p:spPr bwMode="auto">
            <a:xfrm>
              <a:off x="2864" y="2790"/>
              <a:ext cx="744" cy="13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000000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altLang="en-US" sz="800">
                  <a:solidFill>
                    <a:schemeClr val="tx1"/>
                  </a:solidFill>
                </a:rPr>
                <a:t>DONOR PELLET</a:t>
              </a:r>
            </a:p>
          </p:txBody>
        </p:sp>
        <p:sp>
          <p:nvSpPr>
            <p:cNvPr id="1477712" name="Text Box 80"/>
            <p:cNvSpPr txBox="1">
              <a:spLocks noChangeArrowheads="1"/>
            </p:cNvSpPr>
            <p:nvPr/>
          </p:nvSpPr>
          <p:spPr bwMode="auto">
            <a:xfrm>
              <a:off x="2912" y="1038"/>
              <a:ext cx="744" cy="13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000000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68686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altLang="en-US" sz="800">
                  <a:solidFill>
                    <a:schemeClr val="tx1"/>
                  </a:solidFill>
                </a:rPr>
                <a:t>TEST EXPLOSIVE</a:t>
              </a:r>
            </a:p>
          </p:txBody>
        </p:sp>
        <p:grpSp>
          <p:nvGrpSpPr>
            <p:cNvPr id="1477725" name="Group 93"/>
            <p:cNvGrpSpPr>
              <a:grpSpLocks/>
            </p:cNvGrpSpPr>
            <p:nvPr/>
          </p:nvGrpSpPr>
          <p:grpSpPr bwMode="auto">
            <a:xfrm>
              <a:off x="3060" y="692"/>
              <a:ext cx="2542" cy="3192"/>
              <a:chOff x="3060" y="692"/>
              <a:chExt cx="2542" cy="3192"/>
            </a:xfrm>
          </p:grpSpPr>
          <p:sp>
            <p:nvSpPr>
              <p:cNvPr id="1477676" name="Rectangle 44" descr="Light upward diagonal"/>
              <p:cNvSpPr>
                <a:spLocks noChangeArrowheads="1"/>
              </p:cNvSpPr>
              <p:nvPr/>
            </p:nvSpPr>
            <p:spPr bwMode="auto">
              <a:xfrm>
                <a:off x="3768" y="830"/>
                <a:ext cx="570" cy="1350"/>
              </a:xfrm>
              <a:prstGeom prst="rect">
                <a:avLst/>
              </a:prstGeom>
              <a:pattFill prst="ltUpDiag">
                <a:fgClr>
                  <a:srgbClr val="000000"/>
                </a:fgClr>
                <a:bgClr>
                  <a:schemeClr val="accent2"/>
                </a:bgClr>
              </a:patt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22225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77677" name="Line 45"/>
              <p:cNvSpPr>
                <a:spLocks noChangeShapeType="1"/>
              </p:cNvSpPr>
              <p:nvPr/>
            </p:nvSpPr>
            <p:spPr bwMode="auto">
              <a:xfrm flipH="1">
                <a:off x="3758" y="880"/>
                <a:ext cx="6" cy="1302"/>
              </a:xfrm>
              <a:prstGeom prst="line">
                <a:avLst/>
              </a:prstGeom>
              <a:noFill/>
              <a:ln w="381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77678" name="Line 46"/>
              <p:cNvSpPr>
                <a:spLocks noChangeShapeType="1"/>
              </p:cNvSpPr>
              <p:nvPr/>
            </p:nvSpPr>
            <p:spPr bwMode="auto">
              <a:xfrm flipH="1">
                <a:off x="4346" y="884"/>
                <a:ext cx="6" cy="1302"/>
              </a:xfrm>
              <a:prstGeom prst="line">
                <a:avLst/>
              </a:prstGeom>
              <a:noFill/>
              <a:ln w="381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77679" name="Line 47"/>
              <p:cNvSpPr>
                <a:spLocks noChangeShapeType="1"/>
              </p:cNvSpPr>
              <p:nvPr/>
            </p:nvSpPr>
            <p:spPr bwMode="auto">
              <a:xfrm>
                <a:off x="3722" y="1724"/>
                <a:ext cx="0" cy="1938"/>
              </a:xfrm>
              <a:prstGeom prst="line">
                <a:avLst/>
              </a:prstGeom>
              <a:noFill/>
              <a:ln w="381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77680" name="Line 48"/>
              <p:cNvSpPr>
                <a:spLocks noChangeShapeType="1"/>
              </p:cNvSpPr>
              <p:nvPr/>
            </p:nvSpPr>
            <p:spPr bwMode="auto">
              <a:xfrm flipH="1">
                <a:off x="4382" y="1724"/>
                <a:ext cx="0" cy="1932"/>
              </a:xfrm>
              <a:prstGeom prst="line">
                <a:avLst/>
              </a:prstGeom>
              <a:noFill/>
              <a:ln w="381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77681" name="Line 49"/>
              <p:cNvSpPr>
                <a:spLocks noChangeShapeType="1"/>
              </p:cNvSpPr>
              <p:nvPr/>
            </p:nvSpPr>
            <p:spPr bwMode="auto">
              <a:xfrm>
                <a:off x="3712" y="2186"/>
                <a:ext cx="660" cy="0"/>
              </a:xfrm>
              <a:prstGeom prst="line">
                <a:avLst/>
              </a:prstGeom>
              <a:noFill/>
              <a:ln w="381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77682" name="Line 50"/>
              <p:cNvSpPr>
                <a:spLocks noChangeShapeType="1"/>
              </p:cNvSpPr>
              <p:nvPr/>
            </p:nvSpPr>
            <p:spPr bwMode="auto">
              <a:xfrm>
                <a:off x="3710" y="2750"/>
                <a:ext cx="660" cy="0"/>
              </a:xfrm>
              <a:prstGeom prst="line">
                <a:avLst/>
              </a:prstGeom>
              <a:noFill/>
              <a:ln w="381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77683" name="Rectangle 51"/>
              <p:cNvSpPr>
                <a:spLocks noChangeArrowheads="1"/>
              </p:cNvSpPr>
              <p:nvPr/>
            </p:nvSpPr>
            <p:spPr bwMode="auto">
              <a:xfrm>
                <a:off x="3732" y="2760"/>
                <a:ext cx="636" cy="552"/>
              </a:xfrm>
              <a:prstGeom prst="rect">
                <a:avLst/>
              </a:prstGeom>
              <a:pattFill prst="pct40">
                <a:fgClr>
                  <a:srgbClr val="000000"/>
                </a:fgClr>
                <a:bgClr>
                  <a:schemeClr val="accent2"/>
                </a:bgClr>
              </a:patt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77684" name="Line 52"/>
              <p:cNvSpPr>
                <a:spLocks noChangeShapeType="1"/>
              </p:cNvSpPr>
              <p:nvPr/>
            </p:nvSpPr>
            <p:spPr bwMode="auto">
              <a:xfrm>
                <a:off x="3732" y="3312"/>
                <a:ext cx="660" cy="0"/>
              </a:xfrm>
              <a:prstGeom prst="line">
                <a:avLst/>
              </a:prstGeom>
              <a:noFill/>
              <a:ln w="3810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77685" name="Line 53"/>
              <p:cNvSpPr>
                <a:spLocks noChangeShapeType="1"/>
              </p:cNvSpPr>
              <p:nvPr/>
            </p:nvSpPr>
            <p:spPr bwMode="auto">
              <a:xfrm>
                <a:off x="3958" y="3316"/>
                <a:ext cx="0" cy="432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77686" name="Line 54"/>
              <p:cNvSpPr>
                <a:spLocks noChangeShapeType="1"/>
              </p:cNvSpPr>
              <p:nvPr/>
            </p:nvSpPr>
            <p:spPr bwMode="auto">
              <a:xfrm>
                <a:off x="4136" y="3314"/>
                <a:ext cx="0" cy="432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77687" name="Line 55"/>
              <p:cNvSpPr>
                <a:spLocks noChangeShapeType="1"/>
              </p:cNvSpPr>
              <p:nvPr/>
            </p:nvSpPr>
            <p:spPr bwMode="auto">
              <a:xfrm flipH="1">
                <a:off x="3556" y="3670"/>
                <a:ext cx="396" cy="0"/>
              </a:xfrm>
              <a:prstGeom prst="line">
                <a:avLst/>
              </a:prstGeom>
              <a:noFill/>
              <a:ln w="349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77688" name="Line 56"/>
              <p:cNvSpPr>
                <a:spLocks noChangeShapeType="1"/>
              </p:cNvSpPr>
              <p:nvPr/>
            </p:nvSpPr>
            <p:spPr bwMode="auto">
              <a:xfrm flipH="1">
                <a:off x="4136" y="3668"/>
                <a:ext cx="396" cy="0"/>
              </a:xfrm>
              <a:prstGeom prst="line">
                <a:avLst/>
              </a:prstGeom>
              <a:noFill/>
              <a:ln w="349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77689" name="Line 57"/>
              <p:cNvSpPr>
                <a:spLocks noChangeShapeType="1"/>
              </p:cNvSpPr>
              <p:nvPr/>
            </p:nvSpPr>
            <p:spPr bwMode="auto">
              <a:xfrm>
                <a:off x="3568" y="3664"/>
                <a:ext cx="0" cy="210"/>
              </a:xfrm>
              <a:prstGeom prst="line">
                <a:avLst/>
              </a:prstGeom>
              <a:noFill/>
              <a:ln w="349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77690" name="Line 58"/>
              <p:cNvSpPr>
                <a:spLocks noChangeShapeType="1"/>
              </p:cNvSpPr>
              <p:nvPr/>
            </p:nvSpPr>
            <p:spPr bwMode="auto">
              <a:xfrm>
                <a:off x="4526" y="3662"/>
                <a:ext cx="0" cy="210"/>
              </a:xfrm>
              <a:prstGeom prst="line">
                <a:avLst/>
              </a:prstGeom>
              <a:noFill/>
              <a:ln w="349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77691" name="Line 59"/>
              <p:cNvSpPr>
                <a:spLocks noChangeShapeType="1"/>
              </p:cNvSpPr>
              <p:nvPr/>
            </p:nvSpPr>
            <p:spPr bwMode="auto">
              <a:xfrm flipH="1">
                <a:off x="3434" y="3878"/>
                <a:ext cx="1212" cy="6"/>
              </a:xfrm>
              <a:prstGeom prst="line">
                <a:avLst/>
              </a:prstGeom>
              <a:noFill/>
              <a:ln w="349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77692" name="Freeform 60"/>
              <p:cNvSpPr>
                <a:spLocks/>
              </p:cNvSpPr>
              <p:nvPr/>
            </p:nvSpPr>
            <p:spPr bwMode="auto">
              <a:xfrm>
                <a:off x="3958" y="3736"/>
                <a:ext cx="180" cy="63"/>
              </a:xfrm>
              <a:custGeom>
                <a:avLst/>
                <a:gdLst>
                  <a:gd name="T0" fmla="*/ 180 w 180"/>
                  <a:gd name="T1" fmla="*/ 0 h 63"/>
                  <a:gd name="T2" fmla="*/ 162 w 180"/>
                  <a:gd name="T3" fmla="*/ 42 h 63"/>
                  <a:gd name="T4" fmla="*/ 102 w 180"/>
                  <a:gd name="T5" fmla="*/ 60 h 63"/>
                  <a:gd name="T6" fmla="*/ 54 w 180"/>
                  <a:gd name="T7" fmla="*/ 54 h 63"/>
                  <a:gd name="T8" fmla="*/ 0 w 180"/>
                  <a:gd name="T9" fmla="*/ 6 h 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80" h="63">
                    <a:moveTo>
                      <a:pt x="180" y="0"/>
                    </a:moveTo>
                    <a:cubicBezTo>
                      <a:pt x="177" y="16"/>
                      <a:pt x="175" y="32"/>
                      <a:pt x="162" y="42"/>
                    </a:cubicBezTo>
                    <a:cubicBezTo>
                      <a:pt x="149" y="52"/>
                      <a:pt x="120" y="58"/>
                      <a:pt x="102" y="60"/>
                    </a:cubicBezTo>
                    <a:cubicBezTo>
                      <a:pt x="84" y="62"/>
                      <a:pt x="71" y="63"/>
                      <a:pt x="54" y="54"/>
                    </a:cubicBezTo>
                    <a:cubicBezTo>
                      <a:pt x="37" y="45"/>
                      <a:pt x="10" y="19"/>
                      <a:pt x="0" y="6"/>
                    </a:cubicBezTo>
                  </a:path>
                </a:pathLst>
              </a:custGeom>
              <a:noFill/>
              <a:ln w="2857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000000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77693" name="Line 61"/>
              <p:cNvSpPr>
                <a:spLocks noChangeShapeType="1"/>
              </p:cNvSpPr>
              <p:nvPr/>
            </p:nvSpPr>
            <p:spPr bwMode="auto">
              <a:xfrm>
                <a:off x="3854" y="3668"/>
                <a:ext cx="0" cy="210"/>
              </a:xfrm>
              <a:prstGeom prst="line">
                <a:avLst/>
              </a:prstGeom>
              <a:noFill/>
              <a:ln w="349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77694" name="Line 62"/>
              <p:cNvSpPr>
                <a:spLocks noChangeShapeType="1"/>
              </p:cNvSpPr>
              <p:nvPr/>
            </p:nvSpPr>
            <p:spPr bwMode="auto">
              <a:xfrm>
                <a:off x="4256" y="3668"/>
                <a:ext cx="0" cy="210"/>
              </a:xfrm>
              <a:prstGeom prst="line">
                <a:avLst/>
              </a:prstGeom>
              <a:noFill/>
              <a:ln w="349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77695" name="Freeform 63"/>
              <p:cNvSpPr>
                <a:spLocks/>
              </p:cNvSpPr>
              <p:nvPr/>
            </p:nvSpPr>
            <p:spPr bwMode="auto">
              <a:xfrm>
                <a:off x="4036" y="3802"/>
                <a:ext cx="222" cy="75"/>
              </a:xfrm>
              <a:custGeom>
                <a:avLst/>
                <a:gdLst>
                  <a:gd name="T0" fmla="*/ 0 w 222"/>
                  <a:gd name="T1" fmla="*/ 0 h 45"/>
                  <a:gd name="T2" fmla="*/ 186 w 222"/>
                  <a:gd name="T3" fmla="*/ 30 h 45"/>
                  <a:gd name="T4" fmla="*/ 222 w 222"/>
                  <a:gd name="T5" fmla="*/ 42 h 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22" h="45">
                    <a:moveTo>
                      <a:pt x="0" y="0"/>
                    </a:moveTo>
                    <a:cubicBezTo>
                      <a:pt x="57" y="19"/>
                      <a:pt x="127" y="19"/>
                      <a:pt x="186" y="30"/>
                    </a:cubicBezTo>
                    <a:cubicBezTo>
                      <a:pt x="209" y="45"/>
                      <a:pt x="197" y="42"/>
                      <a:pt x="222" y="42"/>
                    </a:cubicBezTo>
                  </a:path>
                </a:pathLst>
              </a:custGeom>
              <a:noFill/>
              <a:ln w="38100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000000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77696" name="Line 64"/>
              <p:cNvSpPr>
                <a:spLocks noChangeShapeType="1"/>
              </p:cNvSpPr>
              <p:nvPr/>
            </p:nvSpPr>
            <p:spPr bwMode="auto">
              <a:xfrm flipH="1">
                <a:off x="4426" y="3640"/>
                <a:ext cx="366" cy="108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77697" name="Line 65"/>
              <p:cNvSpPr>
                <a:spLocks noChangeShapeType="1"/>
              </p:cNvSpPr>
              <p:nvPr/>
            </p:nvSpPr>
            <p:spPr bwMode="auto">
              <a:xfrm flipH="1" flipV="1">
                <a:off x="4300" y="3550"/>
                <a:ext cx="498" cy="9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77698" name="Line 66"/>
              <p:cNvSpPr>
                <a:spLocks noChangeShapeType="1"/>
              </p:cNvSpPr>
              <p:nvPr/>
            </p:nvSpPr>
            <p:spPr bwMode="auto">
              <a:xfrm>
                <a:off x="3502" y="3346"/>
                <a:ext cx="546" cy="156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77699" name="Line 67"/>
              <p:cNvSpPr>
                <a:spLocks noChangeShapeType="1"/>
              </p:cNvSpPr>
              <p:nvPr/>
            </p:nvSpPr>
            <p:spPr bwMode="auto">
              <a:xfrm>
                <a:off x="3484" y="2860"/>
                <a:ext cx="540" cy="162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77700" name="Line 68"/>
              <p:cNvSpPr>
                <a:spLocks noChangeShapeType="1"/>
              </p:cNvSpPr>
              <p:nvPr/>
            </p:nvSpPr>
            <p:spPr bwMode="auto">
              <a:xfrm flipH="1">
                <a:off x="4174" y="2350"/>
                <a:ext cx="486" cy="222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77701" name="Line 69"/>
              <p:cNvSpPr>
                <a:spLocks noChangeShapeType="1"/>
              </p:cNvSpPr>
              <p:nvPr/>
            </p:nvSpPr>
            <p:spPr bwMode="auto">
              <a:xfrm flipH="1">
                <a:off x="4390" y="1876"/>
                <a:ext cx="330" cy="126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77702" name="Line 70"/>
              <p:cNvSpPr>
                <a:spLocks noChangeShapeType="1"/>
              </p:cNvSpPr>
              <p:nvPr/>
            </p:nvSpPr>
            <p:spPr bwMode="auto">
              <a:xfrm>
                <a:off x="3538" y="1522"/>
                <a:ext cx="204" cy="84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77703" name="Line 71"/>
              <p:cNvSpPr>
                <a:spLocks noChangeShapeType="1"/>
              </p:cNvSpPr>
              <p:nvPr/>
            </p:nvSpPr>
            <p:spPr bwMode="auto">
              <a:xfrm>
                <a:off x="3556" y="1114"/>
                <a:ext cx="324" cy="18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77704" name="Line 72"/>
              <p:cNvSpPr>
                <a:spLocks noChangeShapeType="1"/>
              </p:cNvSpPr>
              <p:nvPr/>
            </p:nvSpPr>
            <p:spPr bwMode="auto">
              <a:xfrm flipH="1">
                <a:off x="4576" y="760"/>
                <a:ext cx="360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77705" name="Text Box 73"/>
              <p:cNvSpPr txBox="1">
                <a:spLocks noChangeArrowheads="1"/>
              </p:cNvSpPr>
              <p:nvPr/>
            </p:nvSpPr>
            <p:spPr bwMode="auto">
              <a:xfrm>
                <a:off x="4858" y="692"/>
                <a:ext cx="744" cy="13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000000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altLang="en-US" sz="800">
                    <a:solidFill>
                      <a:schemeClr val="tx1"/>
                    </a:solidFill>
                  </a:rPr>
                  <a:t>WITNESS PLATE</a:t>
                </a:r>
              </a:p>
            </p:txBody>
          </p:sp>
          <p:sp>
            <p:nvSpPr>
              <p:cNvPr id="1477706" name="Text Box 74"/>
              <p:cNvSpPr txBox="1">
                <a:spLocks noChangeArrowheads="1"/>
              </p:cNvSpPr>
              <p:nvPr/>
            </p:nvSpPr>
            <p:spPr bwMode="auto">
              <a:xfrm>
                <a:off x="4664" y="1802"/>
                <a:ext cx="744" cy="13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000000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altLang="en-US" sz="800">
                    <a:solidFill>
                      <a:schemeClr val="tx1"/>
                    </a:solidFill>
                  </a:rPr>
                  <a:t>CARDBOARD TUBE</a:t>
                </a:r>
              </a:p>
            </p:txBody>
          </p:sp>
          <p:sp>
            <p:nvSpPr>
              <p:cNvPr id="1477707" name="Text Box 75"/>
              <p:cNvSpPr txBox="1">
                <a:spLocks noChangeArrowheads="1"/>
              </p:cNvSpPr>
              <p:nvPr/>
            </p:nvSpPr>
            <p:spPr bwMode="auto">
              <a:xfrm>
                <a:off x="4536" y="2270"/>
                <a:ext cx="744" cy="13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000000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altLang="en-US" sz="800">
                    <a:solidFill>
                      <a:schemeClr val="tx1"/>
                    </a:solidFill>
                  </a:rPr>
                  <a:t>ATTENUATION</a:t>
                </a:r>
              </a:p>
            </p:txBody>
          </p:sp>
          <p:sp>
            <p:nvSpPr>
              <p:cNvPr id="1477708" name="Text Box 76"/>
              <p:cNvSpPr txBox="1">
                <a:spLocks noChangeArrowheads="1"/>
              </p:cNvSpPr>
              <p:nvPr/>
            </p:nvSpPr>
            <p:spPr bwMode="auto">
              <a:xfrm>
                <a:off x="4728" y="3570"/>
                <a:ext cx="744" cy="13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000000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altLang="en-US" sz="800">
                    <a:solidFill>
                      <a:schemeClr val="tx1"/>
                    </a:solidFill>
                  </a:rPr>
                  <a:t>WOODEN BLOCKS</a:t>
                </a:r>
              </a:p>
            </p:txBody>
          </p:sp>
          <p:sp>
            <p:nvSpPr>
              <p:cNvPr id="1477711" name="Text Box 79"/>
              <p:cNvSpPr txBox="1">
                <a:spLocks noChangeArrowheads="1"/>
              </p:cNvSpPr>
              <p:nvPr/>
            </p:nvSpPr>
            <p:spPr bwMode="auto">
              <a:xfrm>
                <a:off x="3060" y="1446"/>
                <a:ext cx="540" cy="13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000000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altLang="en-US" sz="800">
                    <a:solidFill>
                      <a:schemeClr val="tx1"/>
                    </a:solidFill>
                  </a:rPr>
                  <a:t>STEEL TUBE</a:t>
                </a:r>
              </a:p>
            </p:txBody>
          </p:sp>
          <p:sp>
            <p:nvSpPr>
              <p:cNvPr id="1477713" name="Rectangle 81"/>
              <p:cNvSpPr>
                <a:spLocks noChangeArrowheads="1"/>
              </p:cNvSpPr>
              <p:nvPr/>
            </p:nvSpPr>
            <p:spPr bwMode="auto">
              <a:xfrm>
                <a:off x="3430" y="694"/>
                <a:ext cx="1260" cy="132"/>
              </a:xfrm>
              <a:prstGeom prst="rect">
                <a:avLst/>
              </a:prstGeom>
              <a:noFill/>
              <a:ln w="222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000000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68686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822911159"/>
      </p:ext>
    </p:extLst>
  </p:cSld>
  <p:clrMapOvr>
    <a:masterClrMapping/>
  </p:clrMapOvr>
  <p:transition>
    <p:wipe dir="r"/>
  </p:transition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371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/>
              <a:t>Large Scale Gap Test (2)</a:t>
            </a:r>
          </a:p>
        </p:txBody>
      </p:sp>
      <p:grpSp>
        <p:nvGrpSpPr>
          <p:cNvPr id="1523717" name="Group 5"/>
          <p:cNvGrpSpPr>
            <a:grpSpLocks/>
          </p:cNvGrpSpPr>
          <p:nvPr/>
        </p:nvGrpSpPr>
        <p:grpSpPr bwMode="auto">
          <a:xfrm>
            <a:off x="1973263" y="1508125"/>
            <a:ext cx="3860800" cy="4630738"/>
            <a:chOff x="3299" y="1359"/>
            <a:chExt cx="2128" cy="2702"/>
          </a:xfrm>
        </p:grpSpPr>
        <p:pic>
          <p:nvPicPr>
            <p:cNvPr id="1523718" name="Picture 6" descr="Set Up 1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99" y="1359"/>
              <a:ext cx="2128" cy="1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1523719" name="Group 7"/>
            <p:cNvGrpSpPr>
              <a:grpSpLocks/>
            </p:cNvGrpSpPr>
            <p:nvPr/>
          </p:nvGrpSpPr>
          <p:grpSpPr bwMode="auto">
            <a:xfrm>
              <a:off x="3299" y="3128"/>
              <a:ext cx="1136" cy="927"/>
              <a:chOff x="3299" y="3128"/>
              <a:chExt cx="1136" cy="927"/>
            </a:xfrm>
          </p:grpSpPr>
          <p:pic>
            <p:nvPicPr>
              <p:cNvPr id="1523720" name="Picture 8" descr="Go plate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299" y="3128"/>
                <a:ext cx="1136" cy="91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523721" name="Text Box 9"/>
              <p:cNvSpPr txBox="1">
                <a:spLocks noChangeArrowheads="1"/>
              </p:cNvSpPr>
              <p:nvPr/>
            </p:nvSpPr>
            <p:spPr bwMode="auto">
              <a:xfrm>
                <a:off x="3729" y="3877"/>
                <a:ext cx="254" cy="17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pPr algn="l"/>
                <a:r>
                  <a:rPr lang="en-GB" altLang="en-US" sz="1400">
                    <a:solidFill>
                      <a:schemeClr val="tx1"/>
                    </a:solidFill>
                  </a:rPr>
                  <a:t>GO</a:t>
                </a:r>
              </a:p>
            </p:txBody>
          </p:sp>
        </p:grpSp>
        <p:grpSp>
          <p:nvGrpSpPr>
            <p:cNvPr id="1523722" name="Group 10"/>
            <p:cNvGrpSpPr>
              <a:grpSpLocks/>
            </p:cNvGrpSpPr>
            <p:nvPr/>
          </p:nvGrpSpPr>
          <p:grpSpPr bwMode="auto">
            <a:xfrm>
              <a:off x="4466" y="3131"/>
              <a:ext cx="958" cy="930"/>
              <a:chOff x="4457" y="3131"/>
              <a:chExt cx="958" cy="930"/>
            </a:xfrm>
          </p:grpSpPr>
          <p:pic>
            <p:nvPicPr>
              <p:cNvPr id="1523723" name="Picture 11" descr="NoGo plate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457" y="3131"/>
                <a:ext cx="958" cy="92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523724" name="Text Box 12"/>
              <p:cNvSpPr txBox="1">
                <a:spLocks noChangeArrowheads="1"/>
              </p:cNvSpPr>
              <p:nvPr/>
            </p:nvSpPr>
            <p:spPr bwMode="auto">
              <a:xfrm>
                <a:off x="4698" y="3883"/>
                <a:ext cx="433" cy="17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pPr algn="l"/>
                <a:r>
                  <a:rPr lang="en-GB" altLang="en-US" sz="1400">
                    <a:solidFill>
                      <a:schemeClr val="tx1"/>
                    </a:solidFill>
                  </a:rPr>
                  <a:t>NO-GO</a:t>
                </a:r>
              </a:p>
            </p:txBody>
          </p:sp>
        </p:grpSp>
      </p:grpSp>
      <p:sp>
        <p:nvSpPr>
          <p:cNvPr id="1523725" name="Text Box 13"/>
          <p:cNvSpPr txBox="1">
            <a:spLocks noChangeArrowheads="1"/>
          </p:cNvSpPr>
          <p:nvPr/>
        </p:nvSpPr>
        <p:spPr bwMode="auto">
          <a:xfrm>
            <a:off x="609600" y="1041400"/>
            <a:ext cx="41783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sz="1800"/>
              <a:t>Trials Set-up</a:t>
            </a:r>
          </a:p>
        </p:txBody>
      </p:sp>
    </p:spTree>
    <p:extLst>
      <p:ext uri="{BB962C8B-B14F-4D97-AF65-F5344CB8AC3E}">
        <p14:creationId xmlns:p14="http://schemas.microsoft.com/office/powerpoint/2010/main" val="1164377969"/>
      </p:ext>
    </p:extLst>
  </p:cSld>
  <p:clrMapOvr>
    <a:masterClrMapping/>
  </p:clrMapOvr>
  <p:transition>
    <p:wipe dir="r"/>
  </p:transition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/>
              <a:t>Performance Tests</a:t>
            </a:r>
          </a:p>
        </p:txBody>
      </p:sp>
      <p:sp>
        <p:nvSpPr>
          <p:cNvPr id="15257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3200" dirty="0"/>
              <a:t>Velocity of Detonation</a:t>
            </a:r>
          </a:p>
          <a:p>
            <a:pPr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3200" dirty="0"/>
              <a:t>Critical Diameter</a:t>
            </a:r>
          </a:p>
          <a:p>
            <a:pPr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3200" dirty="0" err="1"/>
              <a:t>Cylex</a:t>
            </a:r>
            <a:r>
              <a:rPr lang="en-GB" altLang="en-US" sz="3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33216915"/>
      </p:ext>
    </p:extLst>
  </p:cSld>
  <p:clrMapOvr>
    <a:masterClrMapping/>
  </p:clrMapOvr>
  <p:transition>
    <p:wipe dir="r"/>
  </p:transition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3346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0488" tIns="44450" rIns="90488" bIns="44450" anchor="ctr"/>
          <a:lstStyle/>
          <a:p>
            <a:r>
              <a:rPr lang="en-GB" altLang="en-US" sz="2800"/>
              <a:t>Velocity of Detonation (unconfined)</a:t>
            </a:r>
          </a:p>
        </p:txBody>
      </p:sp>
      <p:sp>
        <p:nvSpPr>
          <p:cNvPr id="154214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19100" y="4391028"/>
            <a:ext cx="7772400" cy="793750"/>
          </a:xfrm>
        </p:spPr>
        <p:txBody>
          <a:bodyPr/>
          <a:lstStyle/>
          <a:p>
            <a:pPr marL="388938" indent="-388938">
              <a:lnSpc>
                <a:spcPct val="80000"/>
              </a:lnSpc>
            </a:pPr>
            <a:r>
              <a:rPr lang="en-US" altLang="en-US" sz="2000" dirty="0"/>
              <a:t>Single cylindrical charge (cast) or stacked pellets (pressed)</a:t>
            </a:r>
          </a:p>
          <a:p>
            <a:pPr marL="388938" indent="-388938">
              <a:lnSpc>
                <a:spcPct val="80000"/>
              </a:lnSpc>
            </a:pPr>
            <a:r>
              <a:rPr lang="en-US" altLang="en-US" sz="2000" dirty="0" err="1"/>
              <a:t>Ionisation</a:t>
            </a:r>
            <a:r>
              <a:rPr lang="en-US" altLang="en-US" sz="2000" dirty="0"/>
              <a:t> probes activated by detonation wave at set distances from initiation point</a:t>
            </a:r>
          </a:p>
          <a:p>
            <a:pPr marL="388938" indent="-388938">
              <a:lnSpc>
                <a:spcPct val="80000"/>
              </a:lnSpc>
            </a:pPr>
            <a:r>
              <a:rPr lang="en-US" altLang="en-US" sz="2000" dirty="0"/>
              <a:t>Results averaged to give V of D</a:t>
            </a:r>
            <a:endParaRPr lang="en-US" altLang="en-US" sz="1800" dirty="0"/>
          </a:p>
        </p:txBody>
      </p:sp>
      <p:grpSp>
        <p:nvGrpSpPr>
          <p:cNvPr id="1542148" name="Group 4"/>
          <p:cNvGrpSpPr>
            <a:grpSpLocks/>
          </p:cNvGrpSpPr>
          <p:nvPr/>
        </p:nvGrpSpPr>
        <p:grpSpPr bwMode="auto">
          <a:xfrm>
            <a:off x="165100" y="1566863"/>
            <a:ext cx="5037138" cy="2257427"/>
            <a:chOff x="1322" y="1237"/>
            <a:chExt cx="3173" cy="1422"/>
          </a:xfrm>
        </p:grpSpPr>
        <p:sp>
          <p:nvSpPr>
            <p:cNvPr id="1542149" name="Rectangle 5"/>
            <p:cNvSpPr>
              <a:spLocks noChangeArrowheads="1"/>
            </p:cNvSpPr>
            <p:nvPr/>
          </p:nvSpPr>
          <p:spPr bwMode="auto">
            <a:xfrm>
              <a:off x="1538" y="1816"/>
              <a:ext cx="2850" cy="46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000" b="0"/>
            </a:p>
          </p:txBody>
        </p:sp>
        <p:sp>
          <p:nvSpPr>
            <p:cNvPr id="1542150" name="Rectangle 6"/>
            <p:cNvSpPr>
              <a:spLocks noChangeArrowheads="1"/>
            </p:cNvSpPr>
            <p:nvPr/>
          </p:nvSpPr>
          <p:spPr bwMode="auto">
            <a:xfrm>
              <a:off x="2040" y="1543"/>
              <a:ext cx="2120" cy="273"/>
            </a:xfrm>
            <a:prstGeom prst="rect">
              <a:avLst/>
            </a:prstGeom>
            <a:gradFill rotWithShape="0">
              <a:gsLst>
                <a:gs pos="0">
                  <a:srgbClr val="FFFF99"/>
                </a:gs>
                <a:gs pos="100000">
                  <a:srgbClr val="E0E086"/>
                </a:gs>
              </a:gsLst>
              <a:lin ang="5400000" scaled="1"/>
            </a:gra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000" b="0"/>
            </a:p>
          </p:txBody>
        </p:sp>
        <p:sp>
          <p:nvSpPr>
            <p:cNvPr id="1542151" name="Rectangle 7"/>
            <p:cNvSpPr>
              <a:spLocks noChangeArrowheads="1"/>
            </p:cNvSpPr>
            <p:nvPr/>
          </p:nvSpPr>
          <p:spPr bwMode="auto">
            <a:xfrm>
              <a:off x="2161" y="1862"/>
              <a:ext cx="23" cy="342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000" b="0"/>
            </a:p>
          </p:txBody>
        </p:sp>
        <p:sp>
          <p:nvSpPr>
            <p:cNvPr id="1542152" name="Rectangle 8"/>
            <p:cNvSpPr>
              <a:spLocks noChangeArrowheads="1"/>
            </p:cNvSpPr>
            <p:nvPr/>
          </p:nvSpPr>
          <p:spPr bwMode="auto">
            <a:xfrm>
              <a:off x="2431" y="1862"/>
              <a:ext cx="23" cy="342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000" b="0"/>
            </a:p>
          </p:txBody>
        </p:sp>
        <p:sp>
          <p:nvSpPr>
            <p:cNvPr id="1542153" name="Rectangle 9"/>
            <p:cNvSpPr>
              <a:spLocks noChangeArrowheads="1"/>
            </p:cNvSpPr>
            <p:nvPr/>
          </p:nvSpPr>
          <p:spPr bwMode="auto">
            <a:xfrm>
              <a:off x="2701" y="1862"/>
              <a:ext cx="23" cy="342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000" b="0"/>
            </a:p>
          </p:txBody>
        </p:sp>
        <p:sp>
          <p:nvSpPr>
            <p:cNvPr id="1542154" name="Rectangle 10"/>
            <p:cNvSpPr>
              <a:spLocks noChangeArrowheads="1"/>
            </p:cNvSpPr>
            <p:nvPr/>
          </p:nvSpPr>
          <p:spPr bwMode="auto">
            <a:xfrm>
              <a:off x="2971" y="1862"/>
              <a:ext cx="22" cy="342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000" b="0"/>
            </a:p>
          </p:txBody>
        </p:sp>
        <p:sp>
          <p:nvSpPr>
            <p:cNvPr id="1542155" name="Rectangle 11"/>
            <p:cNvSpPr>
              <a:spLocks noChangeArrowheads="1"/>
            </p:cNvSpPr>
            <p:nvPr/>
          </p:nvSpPr>
          <p:spPr bwMode="auto">
            <a:xfrm>
              <a:off x="3240" y="1862"/>
              <a:ext cx="22" cy="342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000" b="0"/>
            </a:p>
          </p:txBody>
        </p:sp>
        <p:sp>
          <p:nvSpPr>
            <p:cNvPr id="1542156" name="Rectangle 12"/>
            <p:cNvSpPr>
              <a:spLocks noChangeArrowheads="1"/>
            </p:cNvSpPr>
            <p:nvPr/>
          </p:nvSpPr>
          <p:spPr bwMode="auto">
            <a:xfrm>
              <a:off x="3508" y="1862"/>
              <a:ext cx="23" cy="342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000" b="0"/>
            </a:p>
          </p:txBody>
        </p:sp>
        <p:sp>
          <p:nvSpPr>
            <p:cNvPr id="1542157" name="Rectangle 13"/>
            <p:cNvSpPr>
              <a:spLocks noChangeArrowheads="1"/>
            </p:cNvSpPr>
            <p:nvPr/>
          </p:nvSpPr>
          <p:spPr bwMode="auto">
            <a:xfrm>
              <a:off x="3777" y="1862"/>
              <a:ext cx="23" cy="342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000" b="0"/>
            </a:p>
          </p:txBody>
        </p:sp>
        <p:sp>
          <p:nvSpPr>
            <p:cNvPr id="1542158" name="Rectangle 14"/>
            <p:cNvSpPr>
              <a:spLocks noChangeArrowheads="1"/>
            </p:cNvSpPr>
            <p:nvPr/>
          </p:nvSpPr>
          <p:spPr bwMode="auto">
            <a:xfrm>
              <a:off x="4047" y="1862"/>
              <a:ext cx="23" cy="342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000" b="0"/>
            </a:p>
          </p:txBody>
        </p:sp>
        <p:sp>
          <p:nvSpPr>
            <p:cNvPr id="1542159" name="Rectangle 15"/>
            <p:cNvSpPr>
              <a:spLocks noChangeArrowheads="1"/>
            </p:cNvSpPr>
            <p:nvPr/>
          </p:nvSpPr>
          <p:spPr bwMode="auto">
            <a:xfrm>
              <a:off x="2138" y="2136"/>
              <a:ext cx="68" cy="296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000" b="0"/>
            </a:p>
          </p:txBody>
        </p:sp>
        <p:sp>
          <p:nvSpPr>
            <p:cNvPr id="1542160" name="Rectangle 16"/>
            <p:cNvSpPr>
              <a:spLocks noChangeArrowheads="1"/>
            </p:cNvSpPr>
            <p:nvPr/>
          </p:nvSpPr>
          <p:spPr bwMode="auto">
            <a:xfrm>
              <a:off x="2408" y="2136"/>
              <a:ext cx="68" cy="296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000" b="0"/>
            </a:p>
          </p:txBody>
        </p:sp>
        <p:sp>
          <p:nvSpPr>
            <p:cNvPr id="1542161" name="Rectangle 17"/>
            <p:cNvSpPr>
              <a:spLocks noChangeArrowheads="1"/>
            </p:cNvSpPr>
            <p:nvPr/>
          </p:nvSpPr>
          <p:spPr bwMode="auto">
            <a:xfrm>
              <a:off x="2678" y="2136"/>
              <a:ext cx="68" cy="296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000" b="0"/>
            </a:p>
          </p:txBody>
        </p:sp>
        <p:sp>
          <p:nvSpPr>
            <p:cNvPr id="1542162" name="Rectangle 18"/>
            <p:cNvSpPr>
              <a:spLocks noChangeArrowheads="1"/>
            </p:cNvSpPr>
            <p:nvPr/>
          </p:nvSpPr>
          <p:spPr bwMode="auto">
            <a:xfrm>
              <a:off x="2948" y="2136"/>
              <a:ext cx="68" cy="296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000" b="0"/>
            </a:p>
          </p:txBody>
        </p:sp>
        <p:sp>
          <p:nvSpPr>
            <p:cNvPr id="1542163" name="Rectangle 19"/>
            <p:cNvSpPr>
              <a:spLocks noChangeArrowheads="1"/>
            </p:cNvSpPr>
            <p:nvPr/>
          </p:nvSpPr>
          <p:spPr bwMode="auto">
            <a:xfrm>
              <a:off x="3217" y="2136"/>
              <a:ext cx="68" cy="296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000" b="0"/>
            </a:p>
          </p:txBody>
        </p:sp>
        <p:sp>
          <p:nvSpPr>
            <p:cNvPr id="1542164" name="Rectangle 20"/>
            <p:cNvSpPr>
              <a:spLocks noChangeArrowheads="1"/>
            </p:cNvSpPr>
            <p:nvPr/>
          </p:nvSpPr>
          <p:spPr bwMode="auto">
            <a:xfrm>
              <a:off x="3486" y="2136"/>
              <a:ext cx="68" cy="296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000" b="0"/>
            </a:p>
          </p:txBody>
        </p:sp>
        <p:sp>
          <p:nvSpPr>
            <p:cNvPr id="1542165" name="Rectangle 21"/>
            <p:cNvSpPr>
              <a:spLocks noChangeArrowheads="1"/>
            </p:cNvSpPr>
            <p:nvPr/>
          </p:nvSpPr>
          <p:spPr bwMode="auto">
            <a:xfrm>
              <a:off x="3754" y="2136"/>
              <a:ext cx="69" cy="296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000" b="0"/>
            </a:p>
          </p:txBody>
        </p:sp>
        <p:sp>
          <p:nvSpPr>
            <p:cNvPr id="1542166" name="Rectangle 22"/>
            <p:cNvSpPr>
              <a:spLocks noChangeArrowheads="1"/>
            </p:cNvSpPr>
            <p:nvPr/>
          </p:nvSpPr>
          <p:spPr bwMode="auto">
            <a:xfrm>
              <a:off x="4024" y="2136"/>
              <a:ext cx="69" cy="296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000" b="0"/>
            </a:p>
          </p:txBody>
        </p:sp>
        <p:sp>
          <p:nvSpPr>
            <p:cNvPr id="1542167" name="Rectangle 23"/>
            <p:cNvSpPr>
              <a:spLocks noChangeArrowheads="1"/>
            </p:cNvSpPr>
            <p:nvPr/>
          </p:nvSpPr>
          <p:spPr bwMode="auto">
            <a:xfrm>
              <a:off x="1642" y="1646"/>
              <a:ext cx="328" cy="68"/>
            </a:xfrm>
            <a:prstGeom prst="rect">
              <a:avLst/>
            </a:prstGeom>
            <a:gradFill rotWithShape="0">
              <a:gsLst>
                <a:gs pos="0">
                  <a:srgbClr val="C0C0C0"/>
                </a:gs>
                <a:gs pos="100000">
                  <a:srgbClr val="757575"/>
                </a:gs>
              </a:gsLst>
              <a:lin ang="5400000" scaled="1"/>
            </a:gra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000" b="0"/>
            </a:p>
          </p:txBody>
        </p:sp>
        <p:sp>
          <p:nvSpPr>
            <p:cNvPr id="1542168" name="Rectangle 24"/>
            <p:cNvSpPr>
              <a:spLocks noChangeArrowheads="1"/>
            </p:cNvSpPr>
            <p:nvPr/>
          </p:nvSpPr>
          <p:spPr bwMode="auto">
            <a:xfrm>
              <a:off x="1971" y="1611"/>
              <a:ext cx="69" cy="137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000" b="0"/>
            </a:p>
          </p:txBody>
        </p:sp>
        <p:sp>
          <p:nvSpPr>
            <p:cNvPr id="1542169" name="Line 25"/>
            <p:cNvSpPr>
              <a:spLocks noChangeShapeType="1"/>
            </p:cNvSpPr>
            <p:nvPr/>
          </p:nvSpPr>
          <p:spPr bwMode="auto">
            <a:xfrm flipH="1">
              <a:off x="1378" y="1674"/>
              <a:ext cx="265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42170" name="Line 26"/>
            <p:cNvSpPr>
              <a:spLocks noChangeShapeType="1"/>
            </p:cNvSpPr>
            <p:nvPr/>
          </p:nvSpPr>
          <p:spPr bwMode="auto">
            <a:xfrm flipH="1">
              <a:off x="1322" y="1531"/>
              <a:ext cx="114" cy="27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42171" name="Text Box 27"/>
            <p:cNvSpPr txBox="1">
              <a:spLocks noChangeArrowheads="1"/>
            </p:cNvSpPr>
            <p:nvPr/>
          </p:nvSpPr>
          <p:spPr bwMode="auto">
            <a:xfrm>
              <a:off x="1545" y="2446"/>
              <a:ext cx="2950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600" b="0" dirty="0">
                  <a:latin typeface="Times New Roman" panose="02020603050405020304" pitchFamily="18" charset="0"/>
                </a:rPr>
                <a:t>8 ionisation probes in </a:t>
              </a:r>
              <a:r>
                <a:rPr lang="en-GB" altLang="en-US" sz="1600" b="0" dirty="0" err="1">
                  <a:latin typeface="Times New Roman" panose="02020603050405020304" pitchFamily="18" charset="0"/>
                </a:rPr>
                <a:t>perspex</a:t>
              </a:r>
              <a:r>
                <a:rPr lang="en-GB" altLang="en-US" sz="1600" b="0" dirty="0">
                  <a:latin typeface="Times New Roman" panose="02020603050405020304" pitchFamily="18" charset="0"/>
                </a:rPr>
                <a:t> holder @ 25mm centres</a:t>
              </a:r>
            </a:p>
          </p:txBody>
        </p:sp>
        <p:sp>
          <p:nvSpPr>
            <p:cNvPr id="1542172" name="Text Box 28"/>
            <p:cNvSpPr txBox="1">
              <a:spLocks noChangeArrowheads="1"/>
            </p:cNvSpPr>
            <p:nvPr/>
          </p:nvSpPr>
          <p:spPr bwMode="auto">
            <a:xfrm>
              <a:off x="1424" y="1862"/>
              <a:ext cx="560" cy="1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400" b="0" dirty="0">
                  <a:latin typeface="Times New Roman" panose="02020603050405020304" pitchFamily="18" charset="0"/>
                </a:rPr>
                <a:t>RP80 </a:t>
              </a:r>
              <a:r>
                <a:rPr lang="en-GB" altLang="en-US" sz="1400" b="0" dirty="0" err="1">
                  <a:latin typeface="Times New Roman" panose="02020603050405020304" pitchFamily="18" charset="0"/>
                </a:rPr>
                <a:t>Det</a:t>
              </a:r>
              <a:endParaRPr lang="en-GB" altLang="en-US" sz="1400" b="0" dirty="0">
                <a:latin typeface="Times New Roman" panose="02020603050405020304" pitchFamily="18" charset="0"/>
              </a:endParaRPr>
            </a:p>
          </p:txBody>
        </p:sp>
        <p:sp>
          <p:nvSpPr>
            <p:cNvPr id="1542173" name="Text Box 29"/>
            <p:cNvSpPr txBox="1">
              <a:spLocks noChangeArrowheads="1"/>
            </p:cNvSpPr>
            <p:nvPr/>
          </p:nvSpPr>
          <p:spPr bwMode="auto">
            <a:xfrm>
              <a:off x="1436" y="1237"/>
              <a:ext cx="1002" cy="1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400" b="0" dirty="0" err="1">
                  <a:latin typeface="Times New Roman" panose="02020603050405020304" pitchFamily="18" charset="0"/>
                </a:rPr>
                <a:t>Debrix</a:t>
              </a:r>
              <a:r>
                <a:rPr lang="en-GB" altLang="en-US" sz="1400" b="0" dirty="0">
                  <a:latin typeface="Times New Roman" panose="02020603050405020304" pitchFamily="18" charset="0"/>
                </a:rPr>
                <a:t> 18AS Pellet</a:t>
              </a:r>
            </a:p>
          </p:txBody>
        </p:sp>
        <p:sp>
          <p:nvSpPr>
            <p:cNvPr id="1542174" name="Line 30"/>
            <p:cNvSpPr>
              <a:spLocks noChangeShapeType="1"/>
            </p:cNvSpPr>
            <p:nvPr/>
          </p:nvSpPr>
          <p:spPr bwMode="auto">
            <a:xfrm>
              <a:off x="1917" y="1431"/>
              <a:ext cx="115" cy="225"/>
            </a:xfrm>
            <a:prstGeom prst="line">
              <a:avLst/>
            </a:prstGeom>
            <a:ln>
              <a:headEnd/>
              <a:tailEnd type="triangle" w="sm" len="sm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  <p:txBody>
            <a:bodyPr wrap="none" anchor="ctr"/>
            <a:lstStyle/>
            <a:p>
              <a:endParaRPr lang="en-GB"/>
            </a:p>
          </p:txBody>
        </p:sp>
      </p:grpSp>
      <p:pic>
        <p:nvPicPr>
          <p:cNvPr id="1542175" name="Picture 31" descr="V of D imag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7650" y="1306513"/>
            <a:ext cx="3492500" cy="2617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25063089"/>
      </p:ext>
    </p:extLst>
  </p:cSld>
  <p:clrMapOvr>
    <a:masterClrMapping/>
  </p:clrMapOvr>
  <p:transition/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8600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/>
              <a:t>Critical Diameter (1)</a:t>
            </a:r>
          </a:p>
        </p:txBody>
      </p:sp>
      <p:pic>
        <p:nvPicPr>
          <p:cNvPr id="1518597" name="Picture 5" descr="Slide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200" y="3438525"/>
            <a:ext cx="3657600" cy="2843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18598" name="Text Box 6"/>
          <p:cNvSpPr txBox="1">
            <a:spLocks noChangeArrowheads="1"/>
          </p:cNvSpPr>
          <p:nvPr/>
        </p:nvSpPr>
        <p:spPr bwMode="auto">
          <a:xfrm>
            <a:off x="215900" y="863600"/>
            <a:ext cx="8470900" cy="21236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2400" dirty="0"/>
              <a:t>Cone Method</a:t>
            </a:r>
          </a:p>
          <a:p>
            <a:pPr algn="l">
              <a:spcBef>
                <a:spcPct val="50000"/>
              </a:spcBef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2400" dirty="0"/>
              <a:t>Test uses 5º cones</a:t>
            </a:r>
          </a:p>
          <a:p>
            <a:pPr algn="l">
              <a:spcBef>
                <a:spcPct val="50000"/>
              </a:spcBef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2400" dirty="0"/>
              <a:t> 18AS Booster pellet</a:t>
            </a:r>
          </a:p>
          <a:p>
            <a:pPr algn="l">
              <a:spcBef>
                <a:spcPct val="50000"/>
              </a:spcBef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 sz="2400" dirty="0"/>
              <a:t>Streak camera imaging technique to monitor V of D.  </a:t>
            </a:r>
          </a:p>
        </p:txBody>
      </p:sp>
      <p:graphicFrame>
        <p:nvGraphicFramePr>
          <p:cNvPr id="1518599" name="Object 7"/>
          <p:cNvGraphicFramePr>
            <a:graphicFrameLocks noGrp="1" noChangeAspect="1"/>
          </p:cNvGraphicFramePr>
          <p:nvPr>
            <p:ph idx="1"/>
          </p:nvPr>
        </p:nvGraphicFramePr>
        <p:xfrm>
          <a:off x="4051300" y="3648075"/>
          <a:ext cx="4922838" cy="2660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3" imgW="6572402" imgH="3552749" progId="Excel.Sheet.8">
                  <p:embed/>
                </p:oleObj>
              </mc:Choice>
              <mc:Fallback>
                <p:oleObj name="Worksheet" r:id="rId3" imgW="6572402" imgH="3552749" progId="Excel.Sheet.8">
                  <p:embed/>
                  <p:pic>
                    <p:nvPicPr>
                      <p:cNvPr id="1518599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51300" y="3648075"/>
                        <a:ext cx="4922838" cy="26606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20645070"/>
      </p:ext>
    </p:extLst>
  </p:cSld>
  <p:clrMapOvr>
    <a:masterClrMapping/>
  </p:clrMapOvr>
  <p:transition>
    <p:wipe dir="r"/>
  </p:transition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Test Parameters</a:t>
            </a:r>
          </a:p>
        </p:txBody>
      </p:sp>
      <p:pic>
        <p:nvPicPr>
          <p:cNvPr id="4" name="Picture 5" descr="Slide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764704"/>
            <a:ext cx="7537152" cy="58589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75774174"/>
      </p:ext>
    </p:extLst>
  </p:cSld>
  <p:clrMapOvr>
    <a:masterClrMapping/>
  </p:clrMapOvr>
  <p:transition>
    <p:wipe dir="r"/>
  </p:transition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Cone diameter v time</a:t>
            </a:r>
          </a:p>
        </p:txBody>
      </p:sp>
      <p:graphicFrame>
        <p:nvGraphicFramePr>
          <p:cNvPr id="5" name="Objec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86397894"/>
              </p:ext>
            </p:extLst>
          </p:nvPr>
        </p:nvGraphicFramePr>
        <p:xfrm>
          <a:off x="169862" y="1412776"/>
          <a:ext cx="8974138" cy="485025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6572402" imgH="3552749" progId="Excel.Sheet.8">
                  <p:embed/>
                </p:oleObj>
              </mc:Choice>
              <mc:Fallback>
                <p:oleObj name="Worksheet" r:id="rId2" imgW="6572402" imgH="3552749" progId="Excel.Sheet.8">
                  <p:embed/>
                  <p:pic>
                    <p:nvPicPr>
                      <p:cNvPr id="5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9862" y="1412776"/>
                        <a:ext cx="8974138" cy="4850259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45166639"/>
      </p:ext>
    </p:extLst>
  </p:cSld>
  <p:clrMapOvr>
    <a:masterClrMapping/>
  </p:clrMapOvr>
  <p:transition>
    <p:wipe dir="r"/>
  </p:transition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166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/>
              <a:t>Critical Diameter (2)</a:t>
            </a:r>
          </a:p>
        </p:txBody>
      </p:sp>
      <p:pic>
        <p:nvPicPr>
          <p:cNvPr id="1521669" name="Picture 5" descr="Diagra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300" y="3781425"/>
            <a:ext cx="7962900" cy="265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21670" name="Text Box 6"/>
          <p:cNvSpPr txBox="1">
            <a:spLocks noChangeArrowheads="1"/>
          </p:cNvSpPr>
          <p:nvPr/>
        </p:nvSpPr>
        <p:spPr bwMode="auto">
          <a:xfrm>
            <a:off x="330200" y="863600"/>
            <a:ext cx="8064500" cy="253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/>
              <a:t>Cylindrical pellet method</a:t>
            </a:r>
          </a:p>
          <a:p>
            <a:pPr algn="l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/>
              <a:t>Horizontal column of stacked pellets of diameter d</a:t>
            </a:r>
          </a:p>
          <a:p>
            <a:pPr lvl="1" algn="l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/>
              <a:t> Minimum length 150mm</a:t>
            </a:r>
          </a:p>
          <a:p>
            <a:pPr algn="l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/>
              <a:t>Initiation: RP80detonator and Debrix 18AS booster pellet</a:t>
            </a:r>
          </a:p>
          <a:p>
            <a:pPr algn="l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/>
              <a:t>Steel witness plate in contact with column placed at far end</a:t>
            </a:r>
          </a:p>
          <a:p>
            <a:pPr algn="l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/>
              <a:t>Ionisation probes placed at regular intervals along column</a:t>
            </a:r>
          </a:p>
          <a:p>
            <a:pPr algn="l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/>
              <a:t>When initiated  V of D along the pellets is observed</a:t>
            </a:r>
          </a:p>
          <a:p>
            <a:pPr algn="l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/>
              <a:t>Stable propagation is shown constant V of D throughout column</a:t>
            </a:r>
          </a:p>
          <a:p>
            <a:pPr algn="l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/>
              <a:t>If the V of D drops at any point suggests that detonation is failing</a:t>
            </a:r>
          </a:p>
          <a:p>
            <a:pPr algn="l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altLang="en-US"/>
              <a:t>Failure to propagate indicates diameter below critical value</a:t>
            </a:r>
          </a:p>
        </p:txBody>
      </p:sp>
    </p:spTree>
    <p:extLst>
      <p:ext uri="{BB962C8B-B14F-4D97-AF65-F5344CB8AC3E}">
        <p14:creationId xmlns:p14="http://schemas.microsoft.com/office/powerpoint/2010/main" val="4022815297"/>
      </p:ext>
    </p:extLst>
  </p:cSld>
  <p:clrMapOvr>
    <a:masterClrMapping/>
  </p:clrMapOvr>
  <p:transition>
    <p:wipe dir="r"/>
  </p:transition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4370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0488" tIns="44450" rIns="90488" bIns="44450" anchor="ctr"/>
          <a:lstStyle/>
          <a:p>
            <a:r>
              <a:rPr lang="en-GB" altLang="en-US" sz="2800"/>
              <a:t>Cylinder Expansion (Cylex) Test (1)</a:t>
            </a:r>
          </a:p>
        </p:txBody>
      </p:sp>
      <p:sp>
        <p:nvSpPr>
          <p:cNvPr id="154009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46100" y="5634038"/>
            <a:ext cx="8242300" cy="857250"/>
          </a:xfrm>
        </p:spPr>
        <p:txBody>
          <a:bodyPr/>
          <a:lstStyle/>
          <a:p>
            <a:pPr marL="388938" indent="-388938">
              <a:lnSpc>
                <a:spcPct val="80000"/>
              </a:lnSpc>
            </a:pPr>
            <a:r>
              <a:rPr lang="en-GB" altLang="en-US" sz="1600" dirty="0"/>
              <a:t>Used to generate Gurney energies</a:t>
            </a:r>
          </a:p>
          <a:p>
            <a:pPr marL="388938" indent="-388938">
              <a:lnSpc>
                <a:spcPct val="80000"/>
              </a:lnSpc>
            </a:pPr>
            <a:r>
              <a:rPr lang="en-GB" altLang="en-US" sz="1600" dirty="0"/>
              <a:t>Explosive contained in metal tube is end detonated and maximum lateral velocity of the metal is measured at set distances from the initial position</a:t>
            </a:r>
          </a:p>
          <a:p>
            <a:pPr marL="388938" indent="-388938">
              <a:lnSpc>
                <a:spcPct val="80000"/>
              </a:lnSpc>
            </a:pPr>
            <a:r>
              <a:rPr lang="en-GB" altLang="en-US" sz="1600" dirty="0"/>
              <a:t>Standardized precision made copper tube employed (generally 25.4mm ID)</a:t>
            </a:r>
          </a:p>
        </p:txBody>
      </p:sp>
      <p:pic>
        <p:nvPicPr>
          <p:cNvPr id="1540100" name="Picture 5" descr="cylinder test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513" y="836613"/>
            <a:ext cx="4484687" cy="2303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40101" name="Picture 6" descr="cylinder test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813" y="3284538"/>
            <a:ext cx="4486275" cy="221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40102" name="Picture 7" descr="Cylex Setup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0713" y="882650"/>
            <a:ext cx="2820987" cy="211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40103" name="Picture 8" descr="Cylex Setup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0713" y="3282950"/>
            <a:ext cx="2825750" cy="211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64029658"/>
      </p:ext>
    </p:extLst>
  </p:cSld>
  <p:clrMapOvr>
    <a:masterClrMapping/>
  </p:clrMapOvr>
  <p:transition/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5394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0488" tIns="44450" rIns="90488" bIns="44450" anchor="ctr"/>
          <a:lstStyle/>
          <a:p>
            <a:r>
              <a:rPr lang="en-GB" altLang="en-US" sz="2800"/>
              <a:t>Cylinder Expansion (Cylex) Test (2)</a:t>
            </a:r>
          </a:p>
        </p:txBody>
      </p:sp>
      <p:sp>
        <p:nvSpPr>
          <p:cNvPr id="1541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74700" y="4478338"/>
            <a:ext cx="7772400" cy="806450"/>
          </a:xfrm>
        </p:spPr>
        <p:txBody>
          <a:bodyPr/>
          <a:lstStyle/>
          <a:p>
            <a:pPr marL="388938" indent="-388938">
              <a:lnSpc>
                <a:spcPct val="80000"/>
              </a:lnSpc>
            </a:pPr>
            <a:r>
              <a:rPr lang="en-GB" altLang="en-US" sz="1800"/>
              <a:t>Typical results</a:t>
            </a:r>
          </a:p>
          <a:p>
            <a:pPr marL="388938" indent="-388938">
              <a:lnSpc>
                <a:spcPct val="80000"/>
              </a:lnSpc>
            </a:pPr>
            <a:r>
              <a:rPr lang="en-GB" altLang="en-US" sz="1800"/>
              <a:t>Streak Camera photographs</a:t>
            </a:r>
          </a:p>
        </p:txBody>
      </p:sp>
      <p:pic>
        <p:nvPicPr>
          <p:cNvPr id="1541124" name="Picture 4" descr="Cylex Photo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6313" y="1651000"/>
            <a:ext cx="3201987" cy="2400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41125" name="Picture 5" descr="Cylex Photo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9313" y="1687513"/>
            <a:ext cx="3187700" cy="2395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41126" name="Text Box 6"/>
          <p:cNvSpPr txBox="1">
            <a:spLocks noChangeArrowheads="1"/>
          </p:cNvSpPr>
          <p:nvPr/>
        </p:nvSpPr>
        <p:spPr bwMode="auto">
          <a:xfrm>
            <a:off x="7874000" y="2540000"/>
            <a:ext cx="1549400" cy="82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l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l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l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l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600" b="0"/>
              <a:t>Radially expanding cylinder wall</a:t>
            </a:r>
          </a:p>
        </p:txBody>
      </p:sp>
      <p:sp>
        <p:nvSpPr>
          <p:cNvPr id="1541127" name="Line 8"/>
          <p:cNvSpPr>
            <a:spLocks noChangeShapeType="1"/>
          </p:cNvSpPr>
          <p:nvPr/>
        </p:nvSpPr>
        <p:spPr bwMode="auto">
          <a:xfrm flipH="1">
            <a:off x="6553200" y="2921000"/>
            <a:ext cx="114300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1128" name="Line 10"/>
          <p:cNvSpPr>
            <a:spLocks noChangeShapeType="1"/>
          </p:cNvSpPr>
          <p:nvPr/>
        </p:nvSpPr>
        <p:spPr bwMode="auto">
          <a:xfrm flipH="1" flipV="1">
            <a:off x="6578600" y="2679700"/>
            <a:ext cx="1143000" cy="1143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1129" name="Text Box 11"/>
          <p:cNvSpPr txBox="1">
            <a:spLocks noChangeArrowheads="1"/>
          </p:cNvSpPr>
          <p:nvPr/>
        </p:nvSpPr>
        <p:spPr bwMode="auto">
          <a:xfrm>
            <a:off x="4762500" y="4216400"/>
            <a:ext cx="3429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l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l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l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l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0"/>
              <a:t>t</a:t>
            </a:r>
          </a:p>
        </p:txBody>
      </p:sp>
      <p:sp>
        <p:nvSpPr>
          <p:cNvPr id="1541130" name="Line 12"/>
          <p:cNvSpPr>
            <a:spLocks noChangeShapeType="1"/>
          </p:cNvSpPr>
          <p:nvPr/>
        </p:nvSpPr>
        <p:spPr bwMode="auto">
          <a:xfrm flipV="1">
            <a:off x="5384800" y="4394200"/>
            <a:ext cx="1270000" cy="12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1131" name="Text Box 11"/>
          <p:cNvSpPr txBox="1">
            <a:spLocks noChangeArrowheads="1"/>
          </p:cNvSpPr>
          <p:nvPr/>
        </p:nvSpPr>
        <p:spPr bwMode="auto">
          <a:xfrm>
            <a:off x="4254500" y="3517900"/>
            <a:ext cx="31750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>
                <a:solidFill>
                  <a:schemeClr val="tx1"/>
                </a:solidFill>
              </a:rPr>
              <a:t>d</a:t>
            </a:r>
          </a:p>
        </p:txBody>
      </p:sp>
      <p:sp>
        <p:nvSpPr>
          <p:cNvPr id="1541132" name="Line 12"/>
          <p:cNvSpPr>
            <a:spLocks noChangeShapeType="1"/>
          </p:cNvSpPr>
          <p:nvPr/>
        </p:nvSpPr>
        <p:spPr bwMode="auto">
          <a:xfrm flipV="1">
            <a:off x="4406900" y="2273300"/>
            <a:ext cx="0" cy="8636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8468431"/>
      </p:ext>
    </p:extLst>
  </p:cSld>
  <p:clrMapOvr>
    <a:masterClrMapping/>
  </p:clrMapOvr>
  <p:transition/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7346" name="Rectangle 2"/>
          <p:cNvSpPr>
            <a:spLocks noGrp="1" noChangeArrowheads="1"/>
          </p:cNvSpPr>
          <p:nvPr>
            <p:ph type="title" idx="4294967295"/>
          </p:nvPr>
        </p:nvSpPr>
        <p:spPr>
          <a:ln/>
        </p:spPr>
        <p:txBody>
          <a:bodyPr lIns="90488" tIns="44450" rIns="90488" bIns="44450" anchor="ctr"/>
          <a:lstStyle/>
          <a:p>
            <a:r>
              <a:rPr lang="en-GB" altLang="en-US" sz="2800"/>
              <a:t>Gurney Energy</a:t>
            </a:r>
          </a:p>
        </p:txBody>
      </p:sp>
      <p:sp>
        <p:nvSpPr>
          <p:cNvPr id="154317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68300" y="873125"/>
            <a:ext cx="8370888" cy="1089025"/>
          </a:xfrm>
        </p:spPr>
        <p:txBody>
          <a:bodyPr/>
          <a:lstStyle/>
          <a:p>
            <a:pPr marL="533400" indent="-533400"/>
            <a:r>
              <a:rPr lang="en-GB" altLang="en-US" sz="1800"/>
              <a:t>A measure of the ability of the explosive to accelerate metal</a:t>
            </a:r>
            <a:br>
              <a:rPr lang="en-GB" altLang="en-US" sz="1800"/>
            </a:br>
            <a:endParaRPr lang="en-GB" altLang="en-US" sz="1800"/>
          </a:p>
          <a:p>
            <a:pPr marL="533400" indent="-533400"/>
            <a:r>
              <a:rPr lang="en-GB" altLang="en-US" sz="1800"/>
              <a:t>Initial fragment velocity, V</a:t>
            </a:r>
            <a:r>
              <a:rPr lang="en-GB" altLang="en-US" sz="1800" baseline="-25000"/>
              <a:t>o </a:t>
            </a:r>
            <a:r>
              <a:rPr lang="en-GB" altLang="en-US" sz="1800"/>
              <a:t>, can be estimated using the Gurney equation:</a:t>
            </a:r>
          </a:p>
        </p:txBody>
      </p:sp>
      <p:grpSp>
        <p:nvGrpSpPr>
          <p:cNvPr id="1543172" name="Group 9"/>
          <p:cNvGrpSpPr>
            <a:grpSpLocks/>
          </p:cNvGrpSpPr>
          <p:nvPr/>
        </p:nvGrpSpPr>
        <p:grpSpPr bwMode="auto">
          <a:xfrm>
            <a:off x="1862138" y="2101850"/>
            <a:ext cx="4878388" cy="2790825"/>
            <a:chOff x="1205" y="1508"/>
            <a:chExt cx="3073" cy="1758"/>
          </a:xfrm>
        </p:grpSpPr>
        <p:sp>
          <p:nvSpPr>
            <p:cNvPr id="1543173" name="Text Box 4"/>
            <p:cNvSpPr txBox="1">
              <a:spLocks noChangeArrowheads="1"/>
            </p:cNvSpPr>
            <p:nvPr/>
          </p:nvSpPr>
          <p:spPr bwMode="auto">
            <a:xfrm>
              <a:off x="1205" y="1508"/>
              <a:ext cx="3073" cy="175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 sz="2000" b="0" dirty="0"/>
                <a:t>V</a:t>
              </a:r>
              <a:r>
                <a:rPr lang="en-GB" altLang="en-US" sz="2000" b="0" baseline="-25000" dirty="0"/>
                <a:t>0</a:t>
              </a:r>
              <a:r>
                <a:rPr lang="en-GB" altLang="en-US" sz="2000" b="0" dirty="0"/>
                <a:t> = (2E) </a:t>
              </a:r>
              <a:r>
                <a:rPr lang="en-GB" altLang="en-US" sz="2000" b="0" baseline="30000" dirty="0"/>
                <a:t>(1/2)      </a:t>
              </a:r>
              <a:r>
                <a:rPr lang="en-GB" altLang="en-US" sz="2000" b="0" dirty="0"/>
                <a:t>         </a:t>
              </a:r>
              <a:r>
                <a:rPr lang="en-GB" altLang="en-US" sz="2000" b="0" baseline="30000" dirty="0"/>
                <a:t>C</a:t>
              </a:r>
              <a:r>
                <a:rPr lang="en-GB" altLang="en-US" sz="2000" b="0" dirty="0"/>
                <a:t>/</a:t>
              </a:r>
              <a:r>
                <a:rPr lang="en-GB" altLang="en-US" sz="2000" b="0" baseline="-25000" dirty="0"/>
                <a:t>W</a:t>
              </a:r>
              <a:r>
                <a:rPr lang="en-GB" altLang="en-US" sz="2000" b="0" dirty="0"/>
                <a:t>            </a:t>
              </a:r>
              <a:r>
                <a:rPr lang="en-GB" altLang="en-US" sz="2000" b="0" baseline="30000" dirty="0"/>
                <a:t>(1/2)</a:t>
              </a:r>
            </a:p>
            <a:p>
              <a:pPr eaLnBrk="1" hangingPunct="1"/>
              <a:endParaRPr lang="en-GB" altLang="en-US" sz="2000" b="0" baseline="30000" dirty="0"/>
            </a:p>
            <a:p>
              <a:pPr eaLnBrk="1" hangingPunct="1"/>
              <a:r>
                <a:rPr lang="en-GB" altLang="en-US" sz="2000" b="0" dirty="0"/>
                <a:t>                               </a:t>
              </a:r>
              <a:r>
                <a:rPr lang="en-GB" altLang="en-US" sz="1600" b="0" dirty="0"/>
                <a:t>1+0.5</a:t>
              </a:r>
              <a:r>
                <a:rPr lang="en-GB" altLang="en-US" sz="1800" b="0" dirty="0"/>
                <a:t> (</a:t>
              </a:r>
              <a:r>
                <a:rPr lang="en-GB" altLang="en-US" sz="1800" b="0" baseline="30000" dirty="0"/>
                <a:t>C</a:t>
              </a:r>
              <a:r>
                <a:rPr lang="en-GB" altLang="en-US" sz="1800" b="0" dirty="0"/>
                <a:t>/</a:t>
              </a:r>
              <a:r>
                <a:rPr lang="en-GB" altLang="en-US" sz="1800" b="0" baseline="-25000" dirty="0"/>
                <a:t>W</a:t>
              </a:r>
              <a:r>
                <a:rPr lang="en-GB" altLang="en-US" sz="1800" b="0" dirty="0"/>
                <a:t>)</a:t>
              </a:r>
            </a:p>
            <a:p>
              <a:pPr eaLnBrk="1" hangingPunct="1"/>
              <a:endParaRPr lang="en-GB" altLang="en-US" sz="2000" b="0" dirty="0"/>
            </a:p>
            <a:p>
              <a:endParaRPr lang="en-GB" altLang="en-US" sz="2000" b="0" dirty="0"/>
            </a:p>
            <a:p>
              <a:r>
                <a:rPr lang="en-GB" altLang="en-US" sz="2000" b="0" dirty="0"/>
                <a:t>where</a:t>
              </a:r>
              <a:r>
                <a:rPr lang="en-GB" altLang="en-US" sz="1800" b="0" dirty="0"/>
                <a:t> </a:t>
              </a:r>
              <a:r>
                <a:rPr lang="en-GB" altLang="en-US" sz="2000" b="0" dirty="0"/>
                <a:t>(2E)</a:t>
              </a:r>
              <a:r>
                <a:rPr lang="en-GB" altLang="en-US" sz="2000" b="0" baseline="30000" dirty="0"/>
                <a:t>(1/2)</a:t>
              </a:r>
              <a:r>
                <a:rPr lang="en-GB" altLang="en-US" sz="2000" b="0" dirty="0"/>
                <a:t> = Gurney Energy</a:t>
              </a:r>
            </a:p>
            <a:p>
              <a:r>
                <a:rPr lang="en-GB" altLang="en-US" sz="2000" b="0" dirty="0"/>
                <a:t>                   W = Case mass</a:t>
              </a:r>
            </a:p>
            <a:p>
              <a:r>
                <a:rPr lang="en-GB" altLang="en-US" sz="2000" b="0" dirty="0"/>
                <a:t>                    C = Charge / explosive mass</a:t>
              </a:r>
            </a:p>
            <a:p>
              <a:pPr>
                <a:spcBef>
                  <a:spcPct val="10000"/>
                </a:spcBef>
                <a:spcAft>
                  <a:spcPct val="10000"/>
                </a:spcAft>
                <a:buClr>
                  <a:srgbClr val="FF1C1C"/>
                </a:buClr>
                <a:buSzPct val="80000"/>
                <a:buFont typeface="Wingdings" panose="05000000000000000000" pitchFamily="2" charset="2"/>
                <a:buNone/>
              </a:pPr>
              <a:endParaRPr lang="en-GB" altLang="en-US" sz="2000" b="0" dirty="0">
                <a:solidFill>
                  <a:schemeClr val="bg1"/>
                </a:solidFill>
              </a:endParaRPr>
            </a:p>
          </p:txBody>
        </p:sp>
        <p:sp>
          <p:nvSpPr>
            <p:cNvPr id="1543174" name="AutoShape 5"/>
            <p:cNvSpPr>
              <a:spLocks noChangeArrowheads="1"/>
            </p:cNvSpPr>
            <p:nvPr/>
          </p:nvSpPr>
          <p:spPr bwMode="auto">
            <a:xfrm>
              <a:off x="2549" y="1547"/>
              <a:ext cx="806" cy="743"/>
            </a:xfrm>
            <a:prstGeom prst="bracketPair">
              <a:avLst>
                <a:gd name="adj" fmla="val 16667"/>
              </a:avLst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square" lIns="90000" tIns="46800" rIns="90000" bIns="46800" anchor="ctr">
              <a:spAutoFit/>
            </a:bodyPr>
            <a:lstStyle>
              <a:lvl1pPr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l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 sz="1000" b="0"/>
            </a:p>
          </p:txBody>
        </p:sp>
        <p:sp>
          <p:nvSpPr>
            <p:cNvPr id="1543175" name="Line 6"/>
            <p:cNvSpPr>
              <a:spLocks noChangeShapeType="1"/>
            </p:cNvSpPr>
            <p:nvPr/>
          </p:nvSpPr>
          <p:spPr bwMode="auto">
            <a:xfrm>
              <a:off x="2597" y="1841"/>
              <a:ext cx="695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lIns="90000" tIns="46800" rIns="90000" bIns="46800">
              <a:spAutoFit/>
            </a:bodyPr>
            <a:lstStyle/>
            <a:p>
              <a:endParaRPr lang="en-GB"/>
            </a:p>
          </p:txBody>
        </p:sp>
      </p:grpSp>
      <p:sp>
        <p:nvSpPr>
          <p:cNvPr id="1543176" name="Text Box 8"/>
          <p:cNvSpPr txBox="1">
            <a:spLocks noChangeArrowheads="1"/>
          </p:cNvSpPr>
          <p:nvPr/>
        </p:nvSpPr>
        <p:spPr bwMode="auto">
          <a:xfrm>
            <a:off x="457200" y="4775200"/>
            <a:ext cx="8458200" cy="24314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l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l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l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l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anose="05000000000000000000" pitchFamily="2" charset="2"/>
              <a:buChar char="n"/>
            </a:pPr>
            <a:r>
              <a:rPr lang="en-GB" altLang="en-US" sz="1000" b="0" dirty="0"/>
              <a:t>  </a:t>
            </a:r>
            <a:r>
              <a:rPr lang="en-GB" altLang="en-US" sz="2000" b="0" dirty="0"/>
              <a:t>The Gurney energy is an approximation of the total kinetic energy of the explosive products and surrounding case, per unit mass of explosive</a:t>
            </a:r>
            <a:br>
              <a:rPr lang="en-GB" altLang="en-US" sz="2000" b="0" dirty="0"/>
            </a:br>
            <a:endParaRPr lang="en-GB" altLang="en-US" sz="2000" b="0" dirty="0"/>
          </a:p>
          <a:p>
            <a:pPr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anose="05000000000000000000" pitchFamily="2" charset="2"/>
              <a:buChar char="n"/>
            </a:pPr>
            <a:r>
              <a:rPr lang="en-GB" altLang="en-US" sz="2000" b="0" dirty="0"/>
              <a:t> (2E)</a:t>
            </a:r>
            <a:r>
              <a:rPr lang="en-GB" altLang="en-US" sz="2000" b="0" baseline="30000" dirty="0"/>
              <a:t>(1/2) </a:t>
            </a:r>
            <a:r>
              <a:rPr lang="en-GB" altLang="en-US" sz="2000" b="0" dirty="0"/>
              <a:t>has the dimensions of a velocity and is often referred to as the Gurney velocity</a:t>
            </a:r>
          </a:p>
          <a:p>
            <a:pPr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anose="05000000000000000000" pitchFamily="2" charset="2"/>
              <a:buChar char="n"/>
            </a:pPr>
            <a:endParaRPr lang="en-GB" altLang="en-US" sz="2000" b="0" dirty="0">
              <a:solidFill>
                <a:schemeClr val="bg1"/>
              </a:solidFill>
            </a:endParaRPr>
          </a:p>
          <a:p>
            <a:pPr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anose="05000000000000000000" pitchFamily="2" charset="2"/>
              <a:buNone/>
            </a:pPr>
            <a:endParaRPr lang="en-GB" altLang="en-US" sz="2000" b="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492110"/>
      </p:ext>
    </p:extLst>
  </p:cSld>
  <p:clrMapOvr>
    <a:masterClrMapping/>
  </p:clrMapOvr>
  <p:transition/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Stability / Compatibility</a:t>
            </a:r>
          </a:p>
        </p:txBody>
      </p:sp>
      <p:pic>
        <p:nvPicPr>
          <p:cNvPr id="5" name="Picture 4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439" y="1700808"/>
            <a:ext cx="7672324" cy="309147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565778495"/>
      </p:ext>
    </p:extLst>
  </p:cSld>
  <p:clrMapOvr>
    <a:masterClrMapping/>
  </p:clrMapOvr>
  <p:transition>
    <p:wipe dir="r"/>
  </p:transition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According to Bohn.</a:t>
            </a:r>
          </a:p>
        </p:txBody>
      </p:sp>
      <p:pic>
        <p:nvPicPr>
          <p:cNvPr id="4" name="Content Placeholder 3" descr="Screen Clippi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332" y="615949"/>
            <a:ext cx="8775156" cy="620593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504125799"/>
      </p:ext>
    </p:extLst>
  </p:cSld>
  <p:clrMapOvr>
    <a:masterClrMapping/>
  </p:clrMapOvr>
  <p:transition>
    <p:wipe dir="r"/>
  </p:transition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STABILITY VS AGEING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Stability tests</a:t>
            </a:r>
          </a:p>
          <a:p>
            <a:pPr lvl="1"/>
            <a:r>
              <a:rPr lang="en-GB" dirty="0"/>
              <a:t>Reduced time-temperature loads Typically only one temperature &amp; one time period Determine the momentary state of the material </a:t>
            </a:r>
          </a:p>
          <a:p>
            <a:r>
              <a:rPr lang="en-GB" dirty="0"/>
              <a:t>Ageing</a:t>
            </a:r>
          </a:p>
          <a:p>
            <a:pPr lvl="1"/>
            <a:r>
              <a:rPr lang="en-GB" dirty="0"/>
              <a:t>Prediction possible Extended time temperature </a:t>
            </a:r>
            <a:r>
              <a:rPr lang="en-GB" dirty="0" err="1"/>
              <a:t>behavior</a:t>
            </a:r>
            <a:r>
              <a:rPr lang="en-GB" dirty="0"/>
              <a:t> of material</a:t>
            </a:r>
          </a:p>
          <a:p>
            <a:pPr lvl="1"/>
            <a:endParaRPr lang="en-GB" dirty="0"/>
          </a:p>
          <a:p>
            <a:r>
              <a:rPr lang="en-GB" dirty="0"/>
              <a:t>For both molecular decomposition is the base</a:t>
            </a:r>
          </a:p>
          <a:p>
            <a:r>
              <a:rPr lang="en-GB" dirty="0"/>
              <a:t>With ageing physical phenomena included</a:t>
            </a:r>
          </a:p>
        </p:txBody>
      </p:sp>
    </p:spTree>
    <p:extLst>
      <p:ext uri="{BB962C8B-B14F-4D97-AF65-F5344CB8AC3E}">
        <p14:creationId xmlns:p14="http://schemas.microsoft.com/office/powerpoint/2010/main" val="3260896959"/>
      </p:ext>
    </p:extLst>
  </p:cSld>
  <p:clrMapOvr>
    <a:masterClrMapping/>
  </p:clrMapOvr>
  <p:transition>
    <p:wipe dir="r"/>
  </p:transition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7350" y="608013"/>
            <a:ext cx="8865170" cy="522287"/>
          </a:xfrm>
        </p:spPr>
        <p:txBody>
          <a:bodyPr/>
          <a:lstStyle/>
          <a:p>
            <a:r>
              <a:rPr lang="en-GB" sz="2000" dirty="0"/>
              <a:t>STABILITY TESTING OF NITROCELLULOSE</a:t>
            </a:r>
            <a:br>
              <a:rPr lang="en-GB" sz="2000" dirty="0"/>
            </a:br>
            <a:r>
              <a:rPr lang="en-GB" sz="2000" dirty="0"/>
              <a:t>TEST METHODS</a:t>
            </a:r>
            <a:br>
              <a:rPr lang="en-GB" sz="2000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239838"/>
            <a:ext cx="7772400" cy="4997474"/>
          </a:xfrm>
        </p:spPr>
        <p:txBody>
          <a:bodyPr/>
          <a:lstStyle/>
          <a:p>
            <a:r>
              <a:rPr lang="en-GB" sz="2000" b="1" dirty="0"/>
              <a:t>The following standardized NC "Stability Tests" are commonly used:</a:t>
            </a:r>
          </a:p>
          <a:p>
            <a:pPr lvl="1"/>
            <a:r>
              <a:rPr lang="en-GB" sz="1800" b="1" dirty="0"/>
              <a:t>132°C Stability Test ("Bergmann-Junk Test")</a:t>
            </a:r>
          </a:p>
          <a:p>
            <a:pPr lvl="2"/>
            <a:r>
              <a:rPr lang="nl-NL" sz="1800" dirty="0"/>
              <a:t>STANAG 4178 / UK DEF STD 13-1751 M23</a:t>
            </a:r>
          </a:p>
          <a:p>
            <a:pPr lvl="2"/>
            <a:r>
              <a:rPr lang="en-GB" sz="1800" dirty="0"/>
              <a:t>120· at 132° c</a:t>
            </a:r>
          </a:p>
          <a:p>
            <a:pPr lvl="1"/>
            <a:r>
              <a:rPr lang="en-GB" sz="1800" b="1" dirty="0"/>
              <a:t>134.5°C Heat Test ("Methyl Violet Test")</a:t>
            </a:r>
          </a:p>
          <a:p>
            <a:pPr lvl="2"/>
            <a:r>
              <a:rPr lang="en-GB" sz="1800" b="1" dirty="0"/>
              <a:t>US MIL-DTL-2448</a:t>
            </a:r>
          </a:p>
          <a:p>
            <a:pPr lvl="2"/>
            <a:r>
              <a:rPr lang="en-GB" sz="1800" b="1" dirty="0"/>
              <a:t>30' at 134.5° C</a:t>
            </a:r>
          </a:p>
          <a:p>
            <a:pPr lvl="1"/>
            <a:r>
              <a:rPr lang="en-GB" sz="1800" b="1" dirty="0"/>
              <a:t>76.6° C Abel Heat Test:</a:t>
            </a:r>
          </a:p>
          <a:p>
            <a:pPr lvl="2"/>
            <a:r>
              <a:rPr lang="en-GB" sz="1800" b="1" dirty="0"/>
              <a:t>UK DEF STD 13-189 / 13-175 I M15</a:t>
            </a:r>
          </a:p>
          <a:p>
            <a:pPr lvl="2"/>
            <a:r>
              <a:rPr lang="en-GB" sz="1800" b="1" dirty="0"/>
              <a:t>10' at 76.6° C</a:t>
            </a:r>
          </a:p>
          <a:p>
            <a:pPr lvl="1"/>
            <a:r>
              <a:rPr lang="en-GB" sz="1800" b="1" dirty="0"/>
              <a:t>65.5° C Heat Test ("Abel Heat Test")</a:t>
            </a:r>
          </a:p>
          <a:p>
            <a:pPr lvl="2"/>
            <a:r>
              <a:rPr lang="en-GB" sz="1800" b="1" dirty="0"/>
              <a:t>US MIL-DTL-2448</a:t>
            </a:r>
          </a:p>
          <a:p>
            <a:pPr lvl="2"/>
            <a:r>
              <a:rPr lang="en-GB" sz="1800" b="1" dirty="0"/>
              <a:t>35' at 65.5° C</a:t>
            </a:r>
          </a:p>
        </p:txBody>
      </p:sp>
    </p:spTree>
    <p:extLst>
      <p:ext uri="{BB962C8B-B14F-4D97-AF65-F5344CB8AC3E}">
        <p14:creationId xmlns:p14="http://schemas.microsoft.com/office/powerpoint/2010/main" val="1231511975"/>
      </p:ext>
    </p:extLst>
  </p:cSld>
  <p:clrMapOvr>
    <a:masterClrMapping/>
  </p:clrMapOvr>
  <p:transition>
    <p:wipe dir="r"/>
  </p:transition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7350" y="615950"/>
            <a:ext cx="6435725" cy="522287"/>
          </a:xfrm>
        </p:spPr>
        <p:txBody>
          <a:bodyPr/>
          <a:lstStyle/>
          <a:p>
            <a:r>
              <a:rPr lang="en-GB" dirty="0"/>
              <a:t>ASSESSING PROPELLANT STORAGE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3918" y="1556792"/>
            <a:ext cx="7772400" cy="4375150"/>
          </a:xfrm>
        </p:spPr>
        <p:txBody>
          <a:bodyPr/>
          <a:lstStyle/>
          <a:p>
            <a:r>
              <a:rPr lang="en-GB" sz="2400" b="1" dirty="0"/>
              <a:t>NATO ALLIED ORDNANCE PUBLICATION-48 ED2</a:t>
            </a:r>
          </a:p>
          <a:p>
            <a:pPr lvl="1"/>
            <a:r>
              <a:rPr lang="en-GB" sz="2000" dirty="0"/>
              <a:t>Replaces various STANAGs (4117, 4527 </a:t>
            </a:r>
            <a:r>
              <a:rPr lang="en-GB" sz="2000" dirty="0" err="1"/>
              <a:t>etc</a:t>
            </a:r>
            <a:r>
              <a:rPr lang="en-GB" sz="2000" dirty="0"/>
              <a:t>) and describes two procedures for assessing propellant storage from high temp. data:</a:t>
            </a:r>
          </a:p>
          <a:p>
            <a:r>
              <a:rPr lang="en-GB" sz="2400" b="1" dirty="0"/>
              <a:t>Single temperature ageing procedure</a:t>
            </a:r>
          </a:p>
          <a:p>
            <a:pPr lvl="1"/>
            <a:r>
              <a:rPr lang="en-GB" sz="2000" dirty="0"/>
              <a:t>indicates whether it is safe to store for a further 10 </a:t>
            </a:r>
            <a:r>
              <a:rPr lang="en-GB" sz="2000" dirty="0" err="1"/>
              <a:t>yrs</a:t>
            </a:r>
            <a:r>
              <a:rPr lang="en-GB" sz="2000" dirty="0"/>
              <a:t> at 25°C</a:t>
            </a:r>
          </a:p>
          <a:p>
            <a:r>
              <a:rPr lang="en-GB" sz="2400" b="1" dirty="0"/>
              <a:t>Multi-temperature ageing procedure</a:t>
            </a:r>
          </a:p>
          <a:p>
            <a:pPr lvl="1"/>
            <a:r>
              <a:rPr lang="en-GB" sz="2000" dirty="0"/>
              <a:t>provides an estimate of the 'chemical safe life' at 25°C</a:t>
            </a:r>
          </a:p>
        </p:txBody>
      </p:sp>
    </p:spTree>
    <p:extLst>
      <p:ext uri="{BB962C8B-B14F-4D97-AF65-F5344CB8AC3E}">
        <p14:creationId xmlns:p14="http://schemas.microsoft.com/office/powerpoint/2010/main" val="1147241336"/>
      </p:ext>
    </p:extLst>
  </p:cSld>
  <p:clrMapOvr>
    <a:masterClrMapping/>
  </p:clrMapOvr>
  <p:transition>
    <p:wipe dir="r"/>
  </p:transition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6435725" cy="522287"/>
          </a:xfrm>
        </p:spPr>
        <p:txBody>
          <a:bodyPr/>
          <a:lstStyle/>
          <a:p>
            <a:r>
              <a:rPr lang="en-GB" dirty="0"/>
              <a:t>SENTENCING CRITERIA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268760"/>
            <a:ext cx="7772400" cy="4375150"/>
          </a:xfrm>
        </p:spPr>
        <p:txBody>
          <a:bodyPr/>
          <a:lstStyle/>
          <a:p>
            <a:r>
              <a:rPr lang="it-IT" sz="2400" b="1" dirty="0"/>
              <a:t>SINGLE TEMPERATURE AGEING PROCEDURE, AOP-48 ED2</a:t>
            </a:r>
          </a:p>
          <a:p>
            <a:pPr lvl="1"/>
            <a:r>
              <a:rPr lang="en-GB" sz="1800" dirty="0"/>
              <a:t>Nitrocellulose-based propellants will be judged according to the following criteria:</a:t>
            </a:r>
          </a:p>
          <a:p>
            <a:pPr lvl="2"/>
            <a:r>
              <a:rPr lang="en-GB" sz="1800" dirty="0"/>
              <a:t>• </a:t>
            </a:r>
            <a:r>
              <a:rPr lang="en-GB" sz="1800" b="1" dirty="0"/>
              <a:t>Criterion 1: </a:t>
            </a:r>
            <a:r>
              <a:rPr lang="en-GB" sz="1800" dirty="0"/>
              <a:t>Maximum decrease in effective stabilizer during ageing (in % of initial level) ≤ 80 %</a:t>
            </a:r>
          </a:p>
          <a:p>
            <a:pPr lvl="2"/>
            <a:r>
              <a:rPr lang="en-GB" sz="1800" dirty="0"/>
              <a:t>• </a:t>
            </a:r>
            <a:r>
              <a:rPr lang="en-GB" sz="1800" b="1" dirty="0"/>
              <a:t>Criterion 2: </a:t>
            </a:r>
            <a:r>
              <a:rPr lang="en-GB" sz="1800" dirty="0"/>
              <a:t>Minimum percentage of effective stabilizer remaining</a:t>
            </a:r>
          </a:p>
          <a:p>
            <a:pPr lvl="2"/>
            <a:r>
              <a:rPr lang="en-GB" sz="1800" dirty="0"/>
              <a:t>after ageing ≥ 0.2 %</a:t>
            </a:r>
          </a:p>
          <a:p>
            <a:pPr lvl="1"/>
            <a:r>
              <a:rPr lang="en-GB" sz="1800" dirty="0"/>
              <a:t>The propellant will remain chemically stable for a minimum of 10 years of storage at an ambient temperature (25 ° C) if, after single temperature ageing both criteria are met.</a:t>
            </a:r>
          </a:p>
          <a:p>
            <a:pPr lvl="1"/>
            <a:endParaRPr lang="en-GB" sz="1800" dirty="0"/>
          </a:p>
          <a:p>
            <a:pPr lvl="1"/>
            <a:r>
              <a:rPr lang="en-GB" sz="1800" i="1" dirty="0"/>
              <a:t>For DPA (2-Nitrodiphenylamine)-stabilized propellants the 'effective stabilizer' is (OPA </a:t>
            </a:r>
            <a:r>
              <a:rPr lang="en-GB" sz="1800" dirty="0"/>
              <a:t>+ 0.85 </a:t>
            </a:r>
            <a:r>
              <a:rPr lang="en-GB" sz="1800" i="1" dirty="0"/>
              <a:t>N-</a:t>
            </a:r>
            <a:r>
              <a:rPr lang="en-GB" sz="1800" i="1" dirty="0" err="1"/>
              <a:t>nitroso</a:t>
            </a:r>
            <a:r>
              <a:rPr lang="en-GB" sz="1800" i="1" dirty="0"/>
              <a:t>-DPA).</a:t>
            </a:r>
          </a:p>
        </p:txBody>
      </p:sp>
    </p:spTree>
    <p:extLst>
      <p:ext uri="{BB962C8B-B14F-4D97-AF65-F5344CB8AC3E}">
        <p14:creationId xmlns:p14="http://schemas.microsoft.com/office/powerpoint/2010/main" val="867576589"/>
      </p:ext>
    </p:extLst>
  </p:cSld>
  <p:clrMapOvr>
    <a:masterClrMapping/>
  </p:clrMapOvr>
  <p:transition>
    <p:wipe dir="r"/>
  </p:transition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8470" y="750878"/>
            <a:ext cx="8361114" cy="522287"/>
          </a:xfrm>
        </p:spPr>
        <p:txBody>
          <a:bodyPr/>
          <a:lstStyle/>
          <a:p>
            <a:r>
              <a:rPr lang="en-GB" dirty="0"/>
              <a:t>MULTI TEMPERATURE AGEING PROCEDURE</a:t>
            </a:r>
            <a:br>
              <a:rPr lang="en-GB" dirty="0"/>
            </a:br>
            <a:r>
              <a:rPr lang="en-GB" dirty="0"/>
              <a:t>AOP-48 ED2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556792"/>
            <a:ext cx="7772400" cy="4375150"/>
          </a:xfrm>
        </p:spPr>
        <p:txBody>
          <a:bodyPr/>
          <a:lstStyle/>
          <a:p>
            <a:r>
              <a:rPr lang="en-GB" sz="2400" dirty="0"/>
              <a:t>Provides an estimate of 'chemical safe life' from high temp. data</a:t>
            </a:r>
          </a:p>
          <a:p>
            <a:r>
              <a:rPr lang="en-GB" sz="2400" dirty="0"/>
              <a:t>A minimum of three different ageing temperatures must be used</a:t>
            </a:r>
          </a:p>
          <a:p>
            <a:pPr lvl="1"/>
            <a:r>
              <a:rPr lang="en-GB" sz="2000" dirty="0"/>
              <a:t>In the range 40° C - 80° C, with at least 10° C between each temp.</a:t>
            </a:r>
          </a:p>
          <a:p>
            <a:r>
              <a:rPr lang="en-GB" sz="2400" dirty="0"/>
              <a:t>There must be at least four different ageing times for each temp.</a:t>
            </a:r>
          </a:p>
        </p:txBody>
      </p:sp>
    </p:spTree>
    <p:extLst>
      <p:ext uri="{BB962C8B-B14F-4D97-AF65-F5344CB8AC3E}">
        <p14:creationId xmlns:p14="http://schemas.microsoft.com/office/powerpoint/2010/main" val="2583465856"/>
      </p:ext>
    </p:extLst>
  </p:cSld>
  <p:clrMapOvr>
    <a:masterClrMapping/>
  </p:clrMapOvr>
  <p:transition>
    <p:wipe dir="r"/>
  </p:transition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ARRHENIUS EQUATION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Relates the rate constant (k) of a reaction to the temperature: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Where: E0 = activation energy of the reaction (kJ/</a:t>
            </a:r>
            <a:r>
              <a:rPr lang="en-GB" dirty="0" err="1"/>
              <a:t>molej</a:t>
            </a:r>
            <a:r>
              <a:rPr lang="en-GB" dirty="0"/>
              <a:t>; R = the gas cons/ant; A = a constant for the reaction (frequency factor); T = temperature (kelvin) </a:t>
            </a:r>
          </a:p>
        </p:txBody>
      </p:sp>
      <p:pic>
        <p:nvPicPr>
          <p:cNvPr id="5" name="Picture 4" descr="Screen Clippin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00"/>
          <a:stretch/>
        </p:blipFill>
        <p:spPr>
          <a:xfrm>
            <a:off x="2123728" y="2276872"/>
            <a:ext cx="4518905" cy="1008112"/>
          </a:xfrm>
          <a:prstGeom prst="rect">
            <a:avLst/>
          </a:prstGeom>
        </p:spPr>
      </p:pic>
      <p:pic>
        <p:nvPicPr>
          <p:cNvPr id="6" name="Picture 5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3284984"/>
            <a:ext cx="5301815" cy="1121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2145474"/>
      </p:ext>
    </p:extLst>
  </p:cSld>
  <p:clrMapOvr>
    <a:masterClrMapping/>
  </p:clrMapOvr>
  <p:transition>
    <p:wipe dir="r"/>
  </p:transition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Results</a:t>
            </a:r>
          </a:p>
        </p:txBody>
      </p:sp>
      <p:pic>
        <p:nvPicPr>
          <p:cNvPr id="4" name="Content Placeholder 3" descr="Screen Clippi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3692" y="657220"/>
            <a:ext cx="8109969" cy="5851604"/>
          </a:xfrm>
        </p:spPr>
      </p:pic>
    </p:spTree>
    <p:extLst>
      <p:ext uri="{BB962C8B-B14F-4D97-AF65-F5344CB8AC3E}">
        <p14:creationId xmlns:p14="http://schemas.microsoft.com/office/powerpoint/2010/main" val="1023057977"/>
      </p:ext>
    </p:extLst>
  </p:cSld>
  <p:clrMapOvr>
    <a:masterClrMapping/>
  </p:clrMapOvr>
  <p:transition>
    <p:wipe dir="r"/>
  </p:transition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Stability of Explosives</a:t>
            </a:r>
          </a:p>
        </p:txBody>
      </p:sp>
      <p:pic>
        <p:nvPicPr>
          <p:cNvPr id="4" name="Content Placeholder 3" descr="Screen Clippi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1836" y="836712"/>
            <a:ext cx="5940658" cy="5616624"/>
          </a:xfrm>
        </p:spPr>
      </p:pic>
    </p:spTree>
    <p:extLst>
      <p:ext uri="{BB962C8B-B14F-4D97-AF65-F5344CB8AC3E}">
        <p14:creationId xmlns:p14="http://schemas.microsoft.com/office/powerpoint/2010/main" val="2724696421"/>
      </p:ext>
    </p:extLst>
  </p:cSld>
  <p:clrMapOvr>
    <a:masterClrMapping/>
  </p:clrMapOvr>
  <p:transition>
    <p:wipe dir="r"/>
  </p:transition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Diurnal </a:t>
            </a:r>
            <a:r>
              <a:rPr lang="en-GB" dirty="0" err="1"/>
              <a:t>Cycing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More damaging than constant heat.</a:t>
            </a:r>
          </a:p>
        </p:txBody>
      </p:sp>
      <p:pic>
        <p:nvPicPr>
          <p:cNvPr id="4" name="Picture 3" descr="Screen Clippin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4" b="8709"/>
          <a:stretch/>
        </p:blipFill>
        <p:spPr>
          <a:xfrm>
            <a:off x="1115616" y="1734950"/>
            <a:ext cx="7128792" cy="4897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0008642"/>
      </p:ext>
    </p:extLst>
  </p:cSld>
  <p:clrMapOvr>
    <a:masterClrMapping/>
  </p:clrMapOvr>
  <p:transition>
    <p:wipe dir="r"/>
  </p:transition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COMPATIBILITY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Chemical Incompatibility - Explosive Safety</a:t>
            </a:r>
          </a:p>
          <a:p>
            <a:pPr lvl="1"/>
            <a:r>
              <a:rPr lang="en-GB" sz="2000" dirty="0"/>
              <a:t>Can increase rate of explosive decomposition,</a:t>
            </a:r>
          </a:p>
          <a:p>
            <a:pPr lvl="1"/>
            <a:r>
              <a:rPr lang="en-GB" sz="2000" dirty="0"/>
              <a:t>Can cause formation of more sensitive reaction products</a:t>
            </a:r>
          </a:p>
          <a:p>
            <a:pPr lvl="1"/>
            <a:r>
              <a:rPr lang="en-GB" sz="2000" dirty="0"/>
              <a:t>Ultimately leading to self ignition</a:t>
            </a:r>
          </a:p>
          <a:p>
            <a:r>
              <a:rPr lang="en-GB" sz="2400" dirty="0"/>
              <a:t>Additionally - Explosives can degrade 'contact' material</a:t>
            </a:r>
          </a:p>
          <a:p>
            <a:pPr lvl="1"/>
            <a:r>
              <a:rPr lang="en-GB" sz="2000" dirty="0"/>
              <a:t>Can chemically and physically degrade rubbers, plastics etc.</a:t>
            </a:r>
          </a:p>
          <a:p>
            <a:pPr lvl="1"/>
            <a:r>
              <a:rPr lang="en-GB" sz="2000" dirty="0"/>
              <a:t>E.g. by absorption of nitrate esters in thread locks</a:t>
            </a:r>
          </a:p>
          <a:p>
            <a:pPr lvl="1"/>
            <a:r>
              <a:rPr lang="en-GB" sz="2000" dirty="0"/>
              <a:t>Usually causes softening or swelling</a:t>
            </a:r>
          </a:p>
          <a:p>
            <a:pPr lvl="1"/>
            <a:r>
              <a:rPr lang="en-GB" sz="2000" dirty="0"/>
              <a:t>Note: Must consider both physical contact and vapour path contacts</a:t>
            </a:r>
          </a:p>
        </p:txBody>
      </p:sp>
    </p:spTree>
    <p:extLst>
      <p:ext uri="{BB962C8B-B14F-4D97-AF65-F5344CB8AC3E}">
        <p14:creationId xmlns:p14="http://schemas.microsoft.com/office/powerpoint/2010/main" val="620646690"/>
      </p:ext>
    </p:extLst>
  </p:cSld>
  <p:clrMapOvr>
    <a:masterClrMapping/>
  </p:clrMapOvr>
  <p:transition>
    <p:wipe dir="r"/>
  </p:transition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COMPATIBILITY TESTS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340768"/>
            <a:ext cx="7772400" cy="4375150"/>
          </a:xfrm>
        </p:spPr>
        <p:txBody>
          <a:bodyPr/>
          <a:lstStyle/>
          <a:p>
            <a:r>
              <a:rPr lang="en-GB" dirty="0"/>
              <a:t>Unless you have two </a:t>
            </a:r>
            <a:r>
              <a:rPr lang="en-GB" b="1" i="1" dirty="0"/>
              <a:t>reliable seals </a:t>
            </a:r>
            <a:r>
              <a:rPr lang="en-GB" dirty="0"/>
              <a:t>between materials they are included in the test matrix</a:t>
            </a:r>
          </a:p>
          <a:p>
            <a:r>
              <a:rPr lang="en-GB" dirty="0"/>
              <a:t>Most compatibility tests are </a:t>
            </a:r>
            <a:r>
              <a:rPr lang="en-GB" b="1" i="1" dirty="0"/>
              <a:t>modified stability </a:t>
            </a:r>
            <a:r>
              <a:rPr lang="en-GB" dirty="0"/>
              <a:t>tests</a:t>
            </a:r>
          </a:p>
          <a:p>
            <a:r>
              <a:rPr lang="en-GB" dirty="0"/>
              <a:t>Certain compatibility tests measure the effects of all reactions between materials but most measure the effects of just some 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0416315"/>
      </p:ext>
    </p:extLst>
  </p:cSld>
  <p:clrMapOvr>
    <a:masterClrMapping/>
  </p:clrMapOvr>
  <p:transition>
    <p:wipe dir="r"/>
  </p:transition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COMPATIBILITY MATRIX</a:t>
            </a:r>
          </a:p>
        </p:txBody>
      </p:sp>
      <p:pic>
        <p:nvPicPr>
          <p:cNvPr id="4" name="Picture 3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14" y="1340768"/>
            <a:ext cx="8136427" cy="410445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3611474"/>
      </p:ext>
    </p:extLst>
  </p:cSld>
  <p:clrMapOvr>
    <a:masterClrMapping/>
  </p:clrMapOvr>
  <p:transition>
    <p:wipe dir="r"/>
  </p:transition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Vacuum Stability Test</a:t>
            </a:r>
          </a:p>
        </p:txBody>
      </p:sp>
      <p:pic>
        <p:nvPicPr>
          <p:cNvPr id="6" name="Content Placeholder 5" descr="Screen Clippi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3095" y="3351209"/>
            <a:ext cx="177809" cy="152408"/>
          </a:xfrm>
        </p:spPr>
      </p:pic>
      <p:pic>
        <p:nvPicPr>
          <p:cNvPr id="7" name="Picture 6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1378" y="980728"/>
            <a:ext cx="7303030" cy="434534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945394597"/>
      </p:ext>
    </p:extLst>
  </p:cSld>
  <p:clrMapOvr>
    <a:masterClrMapping/>
  </p:clrMapOvr>
  <p:transition>
    <p:wipe dir="r"/>
  </p:transition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Thermal Analysis</a:t>
            </a:r>
          </a:p>
        </p:txBody>
      </p:sp>
      <p:pic>
        <p:nvPicPr>
          <p:cNvPr id="4" name="Content Placeholder 3" descr="Screen Clippi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6002" y="980728"/>
            <a:ext cx="7659032" cy="432048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247205502"/>
      </p:ext>
    </p:extLst>
  </p:cSld>
  <p:clrMapOvr>
    <a:masterClrMapping/>
  </p:clrMapOvr>
  <p:transition>
    <p:wipe dir="r"/>
  </p:transition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7350" y="260648"/>
            <a:ext cx="6435725" cy="522287"/>
          </a:xfrm>
        </p:spPr>
        <p:txBody>
          <a:bodyPr/>
          <a:lstStyle/>
          <a:p>
            <a:r>
              <a:rPr lang="en-GB" dirty="0"/>
              <a:t>THERMAL DECOMPOSITION </a:t>
            </a:r>
            <a:br>
              <a:rPr lang="en-GB" dirty="0"/>
            </a:br>
            <a:r>
              <a:rPr lang="en-GB" sz="2400" dirty="0"/>
              <a:t>PHASE CHANGE </a:t>
            </a:r>
            <a:endParaRPr lang="en-GB" dirty="0"/>
          </a:p>
        </p:txBody>
      </p:sp>
      <p:pic>
        <p:nvPicPr>
          <p:cNvPr id="5" name="Picture 4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042" y="1268760"/>
            <a:ext cx="7738667" cy="46085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8380165"/>
      </p:ext>
    </p:extLst>
  </p:cSld>
  <p:clrMapOvr>
    <a:masterClrMapping/>
  </p:clrMapOvr>
  <p:transition>
    <p:wipe dir="r"/>
  </p:transition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Micro-calorimetry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Measures the amount of heat change </a:t>
            </a:r>
          </a:p>
          <a:p>
            <a:r>
              <a:rPr lang="en-GB" dirty="0"/>
              <a:t>Advantages over gas evolution: </a:t>
            </a:r>
          </a:p>
          <a:p>
            <a:pPr lvl="1"/>
            <a:r>
              <a:rPr lang="en-GB" dirty="0"/>
              <a:t>More sensitive</a:t>
            </a:r>
          </a:p>
          <a:p>
            <a:pPr lvl="1"/>
            <a:r>
              <a:rPr lang="en-GB" dirty="0"/>
              <a:t>Measures the effect of all chemical reactions</a:t>
            </a:r>
          </a:p>
          <a:p>
            <a:pPr lvl="1"/>
            <a:r>
              <a:rPr lang="en-GB" dirty="0"/>
              <a:t>Suitable for all types of energetic materials</a:t>
            </a:r>
          </a:p>
          <a:p>
            <a:pPr lvl="1"/>
            <a:r>
              <a:rPr lang="en-GB" dirty="0"/>
              <a:t>Can be used under different atmospheric conditions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r>
              <a:rPr lang="en-GB" sz="2400" dirty="0"/>
              <a:t>Continuous at 85°C for 168 hours Good:&lt; 30 J/g Moderate: 30 - 40 J/g Poor: &gt; 40 J/g </a:t>
            </a:r>
          </a:p>
        </p:txBody>
      </p:sp>
    </p:spTree>
    <p:extLst>
      <p:ext uri="{BB962C8B-B14F-4D97-AF65-F5344CB8AC3E}">
        <p14:creationId xmlns:p14="http://schemas.microsoft.com/office/powerpoint/2010/main" val="3736564569"/>
      </p:ext>
    </p:extLst>
  </p:cSld>
  <p:clrMapOvr>
    <a:masterClrMapping/>
  </p:clrMapOvr>
  <p:transition>
    <p:wipe dir="r"/>
  </p:transition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2017389"/>
      </p:ext>
    </p:extLst>
  </p:cSld>
  <p:clrMapOvr>
    <a:masterClrMapping/>
  </p:clrMapOvr>
  <p:transition>
    <p:wipe dir="r"/>
  </p:transition>
</p:sld>
</file>

<file path=ppt/theme/theme1.xml><?xml version="1.0" encoding="utf-8"?>
<a:theme xmlns:a="http://schemas.openxmlformats.org/drawingml/2006/main" name="2008 Background">
  <a:themeElements>
    <a:clrScheme name="">
      <a:dk1>
        <a:srgbClr val="5F5F5F"/>
      </a:dk1>
      <a:lt1>
        <a:srgbClr val="FFFFFF"/>
      </a:lt1>
      <a:dk2>
        <a:srgbClr val="3F5C6E"/>
      </a:dk2>
      <a:lt2>
        <a:srgbClr val="FFFFFF"/>
      </a:lt2>
      <a:accent1>
        <a:srgbClr val="E60000"/>
      </a:accent1>
      <a:accent2>
        <a:srgbClr val="FFCC00"/>
      </a:accent2>
      <a:accent3>
        <a:srgbClr val="AFB5BA"/>
      </a:accent3>
      <a:accent4>
        <a:srgbClr val="DADADA"/>
      </a:accent4>
      <a:accent5>
        <a:srgbClr val="F0AAAA"/>
      </a:accent5>
      <a:accent6>
        <a:srgbClr val="E7B900"/>
      </a:accent6>
      <a:hlink>
        <a:srgbClr val="00B366"/>
      </a:hlink>
      <a:folHlink>
        <a:srgbClr val="7FD9FF"/>
      </a:folHlink>
    </a:clrScheme>
    <a:fontScheme name="2008 Background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99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rgbClr val="FF6600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0000" tIns="46800" rIns="90000" bIns="46800" numCol="1" anchor="t" anchorCtr="0" compatLnSpc="1">
        <a:prstTxWarp prst="textNoShape">
          <a:avLst/>
        </a:prstTxWarp>
        <a:spAutoFit/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2"/>
            </a:solidFill>
            <a:effectLst/>
            <a:latin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99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rgbClr val="FF6600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0000" tIns="46800" rIns="90000" bIns="46800" numCol="1" anchor="t" anchorCtr="0" compatLnSpc="1">
        <a:prstTxWarp prst="textNoShape">
          <a:avLst/>
        </a:prstTxWarp>
        <a:spAutoFit/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2"/>
            </a:solidFill>
            <a:effectLst/>
            <a:latin typeface="Arial" panose="020B0604020202020204" pitchFamily="34" charset="0"/>
          </a:defRPr>
        </a:defPPr>
      </a:lstStyle>
    </a:lnDef>
  </a:objectDefaults>
  <a:extraClrSchemeLst>
    <a:extraClrScheme>
      <a:clrScheme name="2008 Background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008 Background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15072</TotalTime>
  <Words>4067</Words>
  <Application>Microsoft Office PowerPoint</Application>
  <PresentationFormat>On-screen Show (4:3)</PresentationFormat>
  <Paragraphs>692</Paragraphs>
  <Slides>88</Slides>
  <Notes>2</Notes>
  <HiddenSlides>0</HiddenSlides>
  <MMClips>4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5</vt:i4>
      </vt:variant>
      <vt:variant>
        <vt:lpstr>Slide Titles</vt:lpstr>
      </vt:variant>
      <vt:variant>
        <vt:i4>88</vt:i4>
      </vt:variant>
    </vt:vector>
  </HeadingPairs>
  <TitlesOfParts>
    <vt:vector size="98" baseType="lpstr">
      <vt:lpstr>Arial Unicode MS</vt:lpstr>
      <vt:lpstr>Arial</vt:lpstr>
      <vt:lpstr>Times New Roman</vt:lpstr>
      <vt:lpstr>Wingdings</vt:lpstr>
      <vt:lpstr>2008 Background</vt:lpstr>
      <vt:lpstr>Picture</vt:lpstr>
      <vt:lpstr>Document</vt:lpstr>
      <vt:lpstr>Photo Editor Photo</vt:lpstr>
      <vt:lpstr>Chart</vt:lpstr>
      <vt:lpstr>Worksheet</vt:lpstr>
      <vt:lpstr>Ordnance, Munitions and Explosives Principles of OME Level 5 ACDA5010  Explosives Testing OME</vt:lpstr>
      <vt:lpstr>Why Conduct Explosives Tests? </vt:lpstr>
      <vt:lpstr>Why Conduct Explosives Tests? </vt:lpstr>
      <vt:lpstr>Failure Modes </vt:lpstr>
      <vt:lpstr>Failure  Effects</vt:lpstr>
      <vt:lpstr>Failure Mechanisms</vt:lpstr>
      <vt:lpstr>Failure Mechanisms</vt:lpstr>
      <vt:lpstr>Rationale for Small Scale Testing</vt:lpstr>
      <vt:lpstr>Rationale for Small Scale Testing (2)</vt:lpstr>
      <vt:lpstr>AUR Case Study </vt:lpstr>
      <vt:lpstr>AUR Case Study </vt:lpstr>
      <vt:lpstr>Case Study</vt:lpstr>
      <vt:lpstr>Storm Shadow FTB Case Study</vt:lpstr>
      <vt:lpstr>Storm Shadow FTB Case Study</vt:lpstr>
      <vt:lpstr>Storm Shadow FTB Case Study</vt:lpstr>
      <vt:lpstr>Types of Explosives Testing</vt:lpstr>
      <vt:lpstr>Types of Explosives Testing</vt:lpstr>
      <vt:lpstr>Types of Explosives Testing (3)</vt:lpstr>
      <vt:lpstr>Hazard Assessment Terms</vt:lpstr>
      <vt:lpstr>Explosives Material Qualification</vt:lpstr>
      <vt:lpstr>Explosives Material Qualification</vt:lpstr>
      <vt:lpstr>Suitability for IM Applications </vt:lpstr>
      <vt:lpstr>WHAT TESTS FOR EXPLOSIVES SAFETY?</vt:lpstr>
      <vt:lpstr>JSP 520 Part 2 Leaflet C3</vt:lpstr>
      <vt:lpstr>PowerPoint Presentation</vt:lpstr>
      <vt:lpstr>Definitions</vt:lpstr>
      <vt:lpstr>TEST SUMMARISED </vt:lpstr>
      <vt:lpstr>Impact across the Globe</vt:lpstr>
      <vt:lpstr>Rotter Impact Testing (EMTAP 1)</vt:lpstr>
      <vt:lpstr>Comparative Results</vt:lpstr>
      <vt:lpstr>Uses of RDX</vt:lpstr>
      <vt:lpstr>Mallet Friction Testing (EMTAP 2)</vt:lpstr>
      <vt:lpstr>Mallet friction</vt:lpstr>
      <vt:lpstr>Rotary Friction Test (EMTAP 33)</vt:lpstr>
      <vt:lpstr>Temperature of Ignition Testing (EMTAP 3)</vt:lpstr>
      <vt:lpstr>Train Test (EMTAP 5)</vt:lpstr>
      <vt:lpstr>Electric Spark Test (EMTAP 6)</vt:lpstr>
      <vt:lpstr>Ease of Ignition Testing</vt:lpstr>
      <vt:lpstr>Sensitiveness Response</vt:lpstr>
      <vt:lpstr>Friction and Impact - Zr / KClO4</vt:lpstr>
      <vt:lpstr>Charge Hazard Assessment Tests</vt:lpstr>
      <vt:lpstr>EMTAP Tube Tests (1)</vt:lpstr>
      <vt:lpstr>EMTAP Tube Tests (2)</vt:lpstr>
      <vt:lpstr>EMTAP Tube Tests (3)</vt:lpstr>
      <vt:lpstr>EMTAP Tube Tests (4)</vt:lpstr>
      <vt:lpstr>EMTAP Tube Tests (5)</vt:lpstr>
      <vt:lpstr>EMTAP Tube Tests (6)</vt:lpstr>
      <vt:lpstr>EMTAP Tube Tests (7)</vt:lpstr>
      <vt:lpstr>EMTAP Tube Tests (8)</vt:lpstr>
      <vt:lpstr>Small Scale Fragment Impact Testing</vt:lpstr>
      <vt:lpstr>Small Scale Fragment Impact: EMTAP 36 (1)</vt:lpstr>
      <vt:lpstr>Small Scale Fragment Impact: EMTAP 36 (2)</vt:lpstr>
      <vt:lpstr>Small Scale Fragment Impact: EMTAP 36 (3)</vt:lpstr>
      <vt:lpstr>Small Scale Fragment Impact: Experimental Version (1)</vt:lpstr>
      <vt:lpstr>Small Scale Fragment Impact: Experimental Version (2)</vt:lpstr>
      <vt:lpstr>Small Scale Fragment Impact: Experimental Version (3)</vt:lpstr>
      <vt:lpstr>Gap Tests</vt:lpstr>
      <vt:lpstr>EMTAP Small Scale Gap Test </vt:lpstr>
      <vt:lpstr>EMTAP Large Scale GAP Test (1) </vt:lpstr>
      <vt:lpstr>Large Scale Gap Test (2)</vt:lpstr>
      <vt:lpstr>Performance Tests</vt:lpstr>
      <vt:lpstr>Velocity of Detonation (unconfined)</vt:lpstr>
      <vt:lpstr>Critical Diameter (1)</vt:lpstr>
      <vt:lpstr>Test Parameters</vt:lpstr>
      <vt:lpstr>Cone diameter v time</vt:lpstr>
      <vt:lpstr>Critical Diameter (2)</vt:lpstr>
      <vt:lpstr>Cylinder Expansion (Cylex) Test (1)</vt:lpstr>
      <vt:lpstr>Cylinder Expansion (Cylex) Test (2)</vt:lpstr>
      <vt:lpstr>Gurney Energy</vt:lpstr>
      <vt:lpstr>Stability / Compatibility</vt:lpstr>
      <vt:lpstr>According to Bohn.</vt:lpstr>
      <vt:lpstr>STABILITY VS AGEING</vt:lpstr>
      <vt:lpstr>STABILITY TESTING OF NITROCELLULOSE TEST METHODS  </vt:lpstr>
      <vt:lpstr>ASSESSING PROPELLANT STORAGE </vt:lpstr>
      <vt:lpstr>SENTENCING CRITERIA </vt:lpstr>
      <vt:lpstr>MULTI TEMPERATURE AGEING PROCEDURE AOP-48 ED2  </vt:lpstr>
      <vt:lpstr>ARRHENIUS EQUATION</vt:lpstr>
      <vt:lpstr>Results</vt:lpstr>
      <vt:lpstr>Stability of Explosives</vt:lpstr>
      <vt:lpstr>Diurnal Cycing</vt:lpstr>
      <vt:lpstr>COMPATIBILITY</vt:lpstr>
      <vt:lpstr>COMPATIBILITY TESTS</vt:lpstr>
      <vt:lpstr>COMPATIBILITY MATRIX</vt:lpstr>
      <vt:lpstr>Vacuum Stability Test</vt:lpstr>
      <vt:lpstr>Thermal Analysis</vt:lpstr>
      <vt:lpstr>THERMAL DECOMPOSITION  PHASE CHANGE </vt:lpstr>
      <vt:lpstr>Micro-calorimetry</vt:lpstr>
      <vt:lpstr>PowerPoint Presentation</vt:lpstr>
    </vt:vector>
  </TitlesOfParts>
  <Company>CSC Computer Sciences Ltd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Room4-4</dc:creator>
  <cp:lastModifiedBy>David Holley</cp:lastModifiedBy>
  <cp:revision>800</cp:revision>
  <cp:lastPrinted>2002-11-08T08:36:02Z</cp:lastPrinted>
  <dcterms:created xsi:type="dcterms:W3CDTF">1999-11-24T16:34:17Z</dcterms:created>
  <dcterms:modified xsi:type="dcterms:W3CDTF">2023-10-04T09:16:46Z</dcterms:modified>
</cp:coreProperties>
</file>