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60" r:id="rId2"/>
    <p:sldId id="538" r:id="rId3"/>
    <p:sldId id="445" r:id="rId4"/>
    <p:sldId id="450" r:id="rId5"/>
    <p:sldId id="451" r:id="rId6"/>
    <p:sldId id="539" r:id="rId7"/>
    <p:sldId id="582" r:id="rId8"/>
    <p:sldId id="542" r:id="rId9"/>
    <p:sldId id="463" r:id="rId10"/>
    <p:sldId id="567" r:id="rId11"/>
    <p:sldId id="579" r:id="rId12"/>
    <p:sldId id="548" r:id="rId13"/>
    <p:sldId id="550" r:id="rId14"/>
    <p:sldId id="580" r:id="rId15"/>
    <p:sldId id="578" r:id="rId16"/>
    <p:sldId id="584" r:id="rId17"/>
    <p:sldId id="552" r:id="rId18"/>
    <p:sldId id="554" r:id="rId19"/>
    <p:sldId id="555" r:id="rId20"/>
    <p:sldId id="556" r:id="rId21"/>
    <p:sldId id="583" r:id="rId22"/>
    <p:sldId id="558" r:id="rId23"/>
    <p:sldId id="557" r:id="rId24"/>
    <p:sldId id="559" r:id="rId25"/>
    <p:sldId id="560" r:id="rId26"/>
    <p:sldId id="568" r:id="rId27"/>
    <p:sldId id="562" r:id="rId28"/>
    <p:sldId id="563" r:id="rId29"/>
    <p:sldId id="564" r:id="rId30"/>
    <p:sldId id="561" r:id="rId31"/>
    <p:sldId id="565" r:id="rId32"/>
    <p:sldId id="569" r:id="rId33"/>
    <p:sldId id="570" r:id="rId34"/>
    <p:sldId id="571" r:id="rId35"/>
    <p:sldId id="535" r:id="rId36"/>
    <p:sldId id="536" r:id="rId37"/>
    <p:sldId id="458" r:id="rId38"/>
    <p:sldId id="459" r:id="rId39"/>
    <p:sldId id="577" r:id="rId40"/>
    <p:sldId id="541" r:id="rId41"/>
    <p:sldId id="464" r:id="rId42"/>
    <p:sldId id="467" r:id="rId43"/>
    <p:sldId id="468" r:id="rId44"/>
    <p:sldId id="469" r:id="rId45"/>
    <p:sldId id="470" r:id="rId46"/>
    <p:sldId id="471" r:id="rId47"/>
    <p:sldId id="472" r:id="rId48"/>
    <p:sldId id="466" r:id="rId49"/>
    <p:sldId id="533" r:id="rId50"/>
    <p:sldId id="53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87500" autoAdjust="0"/>
  </p:normalViewPr>
  <p:slideViewPr>
    <p:cSldViewPr snapToGrid="0">
      <p:cViewPr varScale="1">
        <p:scale>
          <a:sx n="100" d="100"/>
          <a:sy n="100" d="100"/>
        </p:scale>
        <p:origin x="93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566A8-7754-472B-9082-019D7D9D925B}"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5B1646-DF68-482A-837F-744EC842FCB3}" type="slidenum">
              <a:rPr lang="en-GB" smtClean="0"/>
              <a:t>‹#›</a:t>
            </a:fld>
            <a:endParaRPr lang="en-GB"/>
          </a:p>
        </p:txBody>
      </p:sp>
    </p:spTree>
    <p:extLst>
      <p:ext uri="{BB962C8B-B14F-4D97-AF65-F5344CB8AC3E}">
        <p14:creationId xmlns:p14="http://schemas.microsoft.com/office/powerpoint/2010/main" val="1576764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1646-DF68-482A-837F-744EC842FCB3}" type="slidenum">
              <a:rPr lang="en-GB" smtClean="0"/>
              <a:t>1</a:t>
            </a:fld>
            <a:endParaRPr lang="en-GB"/>
          </a:p>
        </p:txBody>
      </p:sp>
    </p:spTree>
    <p:extLst>
      <p:ext uri="{BB962C8B-B14F-4D97-AF65-F5344CB8AC3E}">
        <p14:creationId xmlns:p14="http://schemas.microsoft.com/office/powerpoint/2010/main" val="1649404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F1F1F"/>
                </a:solidFill>
                <a:effectLst/>
                <a:latin typeface="Source Sans Pro" panose="020B0503030403020204" pitchFamily="34" charset="0"/>
              </a:rPr>
              <a:t>The U.S. Institute of Medicine defined the desirable characteristics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of high quality healthcare systems using the acronym STEEEP.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Namely, care that is Safe, Timely, Effective, </a:t>
            </a:r>
            <a:endParaRPr lang="en-US" b="1" i="0" dirty="0">
              <a:solidFill>
                <a:srgbClr val="333333"/>
              </a:solidFill>
              <a:effectLst/>
              <a:latin typeface="OpenSans"/>
            </a:endParaRPr>
          </a:p>
          <a:p>
            <a:pPr algn="l"/>
            <a:r>
              <a:rPr lang="en-US" b="1" i="0" dirty="0">
                <a:solidFill>
                  <a:srgbClr val="1F1F1F"/>
                </a:solidFill>
                <a:effectLst/>
                <a:latin typeface="Source Sans Pro" panose="020B0503030403020204" pitchFamily="34" charset="0"/>
              </a:rPr>
              <a:t>Efficient, Equitable, and Patient centered.</a:t>
            </a:r>
            <a:endParaRPr lang="en-US" b="1" i="0" dirty="0">
              <a:solidFill>
                <a:srgbClr val="333333"/>
              </a:solidFill>
              <a:effectLst/>
              <a:latin typeface="OpenSans"/>
            </a:endParaRPr>
          </a:p>
          <a:p>
            <a:pPr algn="l"/>
            <a:endParaRPr lang="en-US" b="0" i="0" dirty="0">
              <a:solidFill>
                <a:srgbClr val="1F1F1F"/>
              </a:solidFill>
              <a:effectLst/>
              <a:latin typeface="Source Sans Pro" panose="020B0503030403020204" pitchFamily="34" charset="0"/>
            </a:endParaRPr>
          </a:p>
          <a:p>
            <a:pPr algn="l"/>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Now we </a:t>
            </a:r>
            <a:r>
              <a:rPr lang="en-US" b="0" i="0" dirty="0" err="1">
                <a:solidFill>
                  <a:srgbClr val="1F1F1F"/>
                </a:solidFill>
                <a:effectLst/>
                <a:latin typeface="Source Sans Pro" panose="020B0503030403020204" pitchFamily="34" charset="0"/>
              </a:rPr>
              <a:t>gonna</a:t>
            </a:r>
            <a:r>
              <a:rPr lang="en-US" b="0" i="0" dirty="0">
                <a:solidFill>
                  <a:srgbClr val="1F1F1F"/>
                </a:solidFill>
                <a:effectLst/>
                <a:latin typeface="Source Sans Pro" panose="020B0503030403020204" pitchFamily="34" charset="0"/>
              </a:rPr>
              <a:t> examine patient safety, from a scientific systems perspective.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Health care systems include processes, technologies, and human behaviors.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All of which have a profound influence on the safety of patients.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engineering or re-engineering systems to improve 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must consider all three of these elements.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Implementing a new technology or a process without a plan for how humans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interface with the technology, in planning needed human behavior change on order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use that technology effectively, is not likely to achieve the intended result.</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Doctors, nurses and other healthcare professionals are highly dedicated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want to provide the safest care possible.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commitment is essential, but not sufficient,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ensuring a safe healthcare system.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study after study documenting substantial numbers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patients who suffer potentially preventable harms, every care process,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every patient provider interaction, every policy and every educational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program related to clinical care must systemically be examined.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where necessary, redesigned to enhance the safety of the patient.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the next episode, you will learn about one tragic example of a preventable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harm which can serve as a basis for thinking critically about how patients'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safety problems can be investigated, and even prevented.</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0472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C5B1646-DF68-482A-837F-744EC842FCB3}" type="slidenum">
              <a:rPr lang="en-GB" smtClean="0"/>
              <a:t>14</a:t>
            </a:fld>
            <a:endParaRPr lang="en-GB"/>
          </a:p>
        </p:txBody>
      </p:sp>
    </p:spTree>
    <p:extLst>
      <p:ext uri="{BB962C8B-B14F-4D97-AF65-F5344CB8AC3E}">
        <p14:creationId xmlns:p14="http://schemas.microsoft.com/office/powerpoint/2010/main" val="2291223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5B1646-DF68-482A-837F-744EC842FCB3}" type="slidenum">
              <a:rPr lang="en-GB" smtClean="0"/>
              <a:t>22</a:t>
            </a:fld>
            <a:endParaRPr lang="en-GB"/>
          </a:p>
        </p:txBody>
      </p:sp>
    </p:spTree>
    <p:extLst>
      <p:ext uri="{BB962C8B-B14F-4D97-AF65-F5344CB8AC3E}">
        <p14:creationId xmlns:p14="http://schemas.microsoft.com/office/powerpoint/2010/main" val="845228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for an error to be classified as preventable, it must first be identifiable and measurable.</a:t>
            </a:r>
          </a:p>
          <a:p>
            <a:r>
              <a:rPr lang="en-US" dirty="0"/>
              <a:t>Second, the process or intervention that resulted in the error must have been shown to be modifiable.</a:t>
            </a:r>
          </a:p>
          <a:p>
            <a:r>
              <a:rPr lang="en-US" dirty="0"/>
              <a:t>And third, there must be one or more modifications that can actually be implemented and tested in a given setting to prove that the intervention does indeed lead to fewer errors.</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8991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Twins born to an actor in the US, Dennis Quaid,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were given 10,000 units per milliliter of heparin instead of 10,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both children suffered life-threatening harm as a result. A major reason for this error was that the vials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different concentrations of heparin looked exactly the same.</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Changing the shape, the color, or some other major characteristic of the vials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have eliminated at least this source of error.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Medication errors such as the ones just noted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one of the most common causes of harms to patients.</a:t>
            </a:r>
          </a:p>
          <a:p>
            <a:pPr algn="l"/>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Another frequent cause of medical error is delayed or misdiagnosis.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this type of medical error has been more difficult to recognize,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specify, measure, or modify.</a:t>
            </a:r>
            <a:endParaRPr lang="en-US" b="0" i="0" dirty="0">
              <a:solidFill>
                <a:srgbClr val="333333"/>
              </a:solidFill>
              <a:effectLst/>
              <a:latin typeface="OpenSans"/>
            </a:endParaRPr>
          </a:p>
          <a:p>
            <a:pPr algn="l"/>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3950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Lewis Blackman case.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15-year-old Lewis Blackman was admitted to a South Carolina hospital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routine surgery to correct a congenital chest deformity.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After receiving a powerful painkiller post surgery,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Lewis began to complain of increasingly severe pain in his stomach.</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you will shortly hear, healthcare staff involved in his care were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inexperienced in post-operative care of children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attributed his symptoms to normal post-operative symptoms,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recognizing what turned out to be a fatal complication.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Take some time to watch Lewis' story as told by his mother,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Helen Haskell, who as a result of Lewis' death has become a very active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articulate advocate for 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Lewis' story illustrates how most tragic events like his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the result of multiple and often repeated lapses and errors.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multifactorial nature of most harmful events underscores the importance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broad, systematic approaches to investigating patient safety incidents.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Information from these investigations is essential to inform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redesign of systems to prevent similar tragedies.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we move ahead in this module,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we'll examine Lewis' story through the lens of patient safety science.</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6266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0765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This definition recognizes the need to have systems in place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minimize the possibility of harm.</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559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In the US, organizations such as the Department of Health and Human Services,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National Quality Forum and the Joint Commission identified goals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patient safety.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 example, each year the Joint Commission establishes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national patient safety goals for different healthcare settings,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including hospitals, behavioral health, and ambulatory care.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goals are established by a panel of nurses, physicians, pharmacists,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risk managers, clinical engineers, and others who have hands-on experience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addressing patient safety issues in a variety of healthcare settings.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6635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2172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Let's take a minute to think about how this framework in the Joint Commission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tools can assist in understanding the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contributing to Louis Blackman's death.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Classifying the incident type is a useful first step.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What happened to Lewis can be termed a sentinel event,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because it was a series of errors that resulted in the outcome of death.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Recognizing that Louis's age was an important patient characteristic, the fact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he was placed in an adult unit was an incident characteristic, and the failure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staff to notify an attending physician was a contributing factor.</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were some of the elements that were important in the set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circumstances that resulted in this preventable event.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One of the most important lessons gained from using a structured approach is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realization that nearly all harmful events are not the result of a single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person's action, but rather the complex interaction of the environment technology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the patient as well as the actions or inactions of health care providers.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Hopefully, this brief illustration has helped you recognize the importance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using structured approaches to examine the different types of factors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related to patient harm across multiple types of incidents.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approach will reveal key data to guide re-engineering to improve patient safety. </a:t>
            </a:r>
            <a:endParaRPr lang="en-US" b="0" i="0" dirty="0">
              <a:solidFill>
                <a:srgbClr val="333333"/>
              </a:solidFill>
              <a:effectLst/>
              <a:latin typeface="OpenSans"/>
            </a:endParaRPr>
          </a:p>
          <a:p>
            <a:pPr algn="l"/>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The WHO framework and the Joint Commission's sentinel events processes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are provided as supplemental resources for this module.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encourage you to take some time to further analyze the Lewis Blackman story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through the lens of these frameworks and processes.</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Gathering and analyzing data from lapses in patient safety provides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critical first step and foundation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reducing the possibility of harm and re-engineering systems for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improvement while examination of past error is essential.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Ideally, we would be able to anticipate what human behaviors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breakdowns in technology led to harm,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create systems in training that minimizes the chance of harm in the first place.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our next episode, we'll look at some of the approaches used to systematically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design, develop, and test improvement interventions.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73930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3318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2938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8263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5972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2731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7569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8982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709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3400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6534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8363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766889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cqc.org.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I8Y962VTiBY&amp;t=24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U6we_nLGEM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uvFouSn7srA"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itv.com/news/2023-01-24/almost-half-of-all-care-homes-inspected-in-england-found-to-be-failing"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centerjd.org/content/medical-malpractice-story-lewis-wardlaw-blackma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hyperlink" Target="https://www.youtube.com/watch?v=DBVuu4Qj-Fs" TargetMode="External"/><Relationship Id="rId3" Type="http://schemas.openxmlformats.org/officeDocument/2006/relationships/hyperlink" Target="https://www.youtube.com/watch?v=oaFc-ixEzd0" TargetMode="External"/><Relationship Id="rId7" Type="http://schemas.openxmlformats.org/officeDocument/2006/relationships/hyperlink" Target="http://www.cohsasa.co.za/sites/cohsasa.co.za/files/cohsasa_backgrounder_december_2015.pdf" TargetMode="External"/><Relationship Id="rId2" Type="http://schemas.openxmlformats.org/officeDocument/2006/relationships/hyperlink" Target="https://psnet.ahrq.gov/primers/primer/21/systems-approach" TargetMode="External"/><Relationship Id="rId1" Type="http://schemas.openxmlformats.org/officeDocument/2006/relationships/slideLayout" Target="../slideLayouts/slideLayout2.xml"/><Relationship Id="rId6" Type="http://schemas.openxmlformats.org/officeDocument/2006/relationships/hyperlink" Target="http://www.safetyandquality.gov.au/wp-content/uploads/2012/04/Australian-SandQ-Framework1.pdf" TargetMode="External"/><Relationship Id="rId11" Type="http://schemas.openxmlformats.org/officeDocument/2006/relationships/hyperlink" Target="https://www.eurocontrol.int/eec/gallery/content/public/document/eec/report/2006/017_Swiss_Cheese_Model.pdf" TargetMode="External"/><Relationship Id="rId5" Type="http://schemas.openxmlformats.org/officeDocument/2006/relationships/hyperlink" Target="http://www.who.int/patientsafety/taxonomy/icps_full_report.pdf" TargetMode="External"/><Relationship Id="rId10" Type="http://schemas.openxmlformats.org/officeDocument/2006/relationships/hyperlink" Target="https://www.nifc.gov/fireInfo/fireInfo_documents/humanfactors_classAnly.pdf" TargetMode="External"/><Relationship Id="rId4" Type="http://schemas.openxmlformats.org/officeDocument/2006/relationships/hyperlink" Target="https://obamawhitehouse.archives.gov/sites/default/files/microsites/ostp/PCAST/pcast_systems_engineering_in_healthcare_-_may_2014.pdf" TargetMode="External"/><Relationship Id="rId9" Type="http://schemas.openxmlformats.org/officeDocument/2006/relationships/hyperlink" Target="http://www.jointcommission.org/standards_information/npsgs.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r>
              <a:rPr lang="en-GB" sz="3600" b="1" i="1" dirty="0">
                <a:solidFill>
                  <a:prstClr val="white"/>
                </a:solidFill>
                <a:latin typeface="Arial" panose="020B0604020202020204" pitchFamily="34" charset="0"/>
                <a:cs typeface="Arial" panose="020B0604020202020204" pitchFamily="34" charset="0"/>
              </a:rPr>
              <a:t>Week 2</a:t>
            </a:r>
            <a:br>
              <a:rPr lang="en-GB" sz="3600" b="1" i="1" dirty="0">
                <a:solidFill>
                  <a:prstClr val="white"/>
                </a:solidFill>
                <a:latin typeface="Arial" panose="020B0604020202020204" pitchFamily="34" charset="0"/>
                <a:cs typeface="Arial" panose="020B0604020202020204" pitchFamily="34" charset="0"/>
              </a:rPr>
            </a:br>
            <a:br>
              <a:rPr lang="en-GB" sz="3600" b="1" i="1" dirty="0">
                <a:solidFill>
                  <a:prstClr val="white"/>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
        <p:nvSpPr>
          <p:cNvPr id="4" name="Rectangle 3">
            <a:extLst>
              <a:ext uri="{FF2B5EF4-FFF2-40B4-BE49-F238E27FC236}">
                <a16:creationId xmlns:a16="http://schemas.microsoft.com/office/drawing/2014/main" id="{63DE40DA-47CD-4349-9D54-BB22EFAEF32A}"/>
              </a:ext>
            </a:extLst>
          </p:cNvPr>
          <p:cNvSpPr/>
          <p:nvPr/>
        </p:nvSpPr>
        <p:spPr>
          <a:xfrm>
            <a:off x="859971" y="3064605"/>
            <a:ext cx="10526485" cy="584775"/>
          </a:xfrm>
          <a:prstGeom prst="rect">
            <a:avLst/>
          </a:prstGeom>
        </p:spPr>
        <p:txBody>
          <a:bodyPr wrap="square">
            <a:spAutoFit/>
          </a:bodyPr>
          <a:lstStyle/>
          <a:p>
            <a:pPr algn="ctr"/>
            <a:r>
              <a:rPr lang="en-US" sz="3200" b="1" i="1" dirty="0">
                <a:solidFill>
                  <a:prstClr val="white"/>
                </a:solidFill>
                <a:latin typeface="Arial" panose="020B0604020202020204" pitchFamily="34" charset="0"/>
                <a:cs typeface="Arial" panose="020B0604020202020204" pitchFamily="34" charset="0"/>
              </a:rPr>
              <a:t>Establishing a framework for Quality and Safety</a:t>
            </a:r>
            <a:endParaRPr lang="en-GB" sz="3200" b="1" i="1"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FF99-BF30-8BE9-0276-620DBFB5EE0A}"/>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Last week we learned about….</a:t>
            </a:r>
          </a:p>
        </p:txBody>
      </p:sp>
      <p:sp>
        <p:nvSpPr>
          <p:cNvPr id="3" name="Content Placeholder 2">
            <a:extLst>
              <a:ext uri="{FF2B5EF4-FFF2-40B4-BE49-F238E27FC236}">
                <a16:creationId xmlns:a16="http://schemas.microsoft.com/office/drawing/2014/main" id="{DC08C833-1437-BA3D-BA45-92AD6F754E9E}"/>
              </a:ext>
            </a:extLst>
          </p:cNvPr>
          <p:cNvSpPr>
            <a:spLocks noGrp="1"/>
          </p:cNvSpPr>
          <p:nvPr>
            <p:ph idx="1"/>
          </p:nvPr>
        </p:nvSpPr>
        <p:spPr/>
        <p:txBody>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What is Quality assurance </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Quality assurance Vs Quality improvement </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We looked briefly about Quality assurance cycle </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We learned about Care Quality Commission</a:t>
            </a:r>
            <a:endParaRPr lang="en-GB"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Quality Compliance Systems </a:t>
            </a:r>
          </a:p>
          <a:p>
            <a:pPr marL="0" indent="0">
              <a:buNone/>
            </a:pPr>
            <a:endParaRPr lang="en-GB" dirty="0"/>
          </a:p>
        </p:txBody>
      </p:sp>
    </p:spTree>
    <p:extLst>
      <p:ext uri="{BB962C8B-B14F-4D97-AF65-F5344CB8AC3E}">
        <p14:creationId xmlns:p14="http://schemas.microsoft.com/office/powerpoint/2010/main" val="1968660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module aims overall to develop student to explore quality </a:t>
            </a:r>
            <a:r>
              <a:rPr lang="en-GB" sz="2400" b="1" dirty="0">
                <a:latin typeface="Arial" panose="020B0604020202020204" pitchFamily="34" charset="0"/>
                <a:cs typeface="Arial" panose="020B0604020202020204" pitchFamily="34" charset="0"/>
              </a:rPr>
              <a:t>assurance theory and factors </a:t>
            </a:r>
            <a:r>
              <a:rPr lang="en-GB" sz="2400" dirty="0">
                <a:latin typeface="Arial" panose="020B0604020202020204" pitchFamily="34" charset="0"/>
                <a:cs typeface="Arial" panose="020B0604020202020204" pitchFamily="34" charset="0"/>
              </a:rPr>
              <a:t>that influence the delivery of quality service user care and affect implementation of quality control measures.</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develop the </a:t>
            </a:r>
            <a:r>
              <a:rPr lang="en-GB" sz="2400" b="1" dirty="0">
                <a:latin typeface="Arial" panose="020B0604020202020204" pitchFamily="34" charset="0"/>
                <a:cs typeface="Arial" panose="020B0604020202020204" pitchFamily="34" charset="0"/>
              </a:rPr>
              <a:t>necessary service improvement knowledge and skills </a:t>
            </a:r>
            <a:r>
              <a:rPr lang="en-GB" sz="2400" dirty="0">
                <a:latin typeface="Arial" panose="020B0604020202020204" pitchFamily="34" charset="0"/>
                <a:cs typeface="Arial" panose="020B0604020202020204" pitchFamily="34" charset="0"/>
              </a:rPr>
              <a:t>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34340" y="1323976"/>
            <a:ext cx="10972800" cy="4337272"/>
          </a:xfrm>
        </p:spPr>
        <p:txBody>
          <a:bodyPr>
            <a:noAutofit/>
          </a:bodyPr>
          <a:lstStyle/>
          <a:p>
            <a:pPr marL="0" indent="0">
              <a:buNone/>
            </a:pPr>
            <a:r>
              <a:rPr lang="en-GB" sz="24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24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400" dirty="0">
                <a:latin typeface="Arial" panose="020B0604020202020204" pitchFamily="34" charset="0"/>
                <a:ea typeface="Arial" panose="020B0604020202020204" pitchFamily="34" charset="0"/>
                <a:cs typeface="Arial" panose="020B0604020202020204" pitchFamily="34" charset="0"/>
              </a:rPr>
              <a:t></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theories and approaches </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to the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management of quality</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and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implementation of service improvement </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within health and social care. </a:t>
            </a:r>
            <a:endParaRPr lang="en-GB" sz="24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Critically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explore health reforms</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and national and local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policy</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issues affecting the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health and care sector </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by demonstrating the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impact</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these have on service provision.</a:t>
            </a:r>
            <a:endParaRPr lang="en-GB" sz="24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management of quality</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service improvement </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and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theories</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and tools to effectively design services for a sustainable future. </a:t>
            </a:r>
            <a:endParaRPr lang="en-GB" sz="24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Upon successful completion of this session, student should be able to: </a:t>
            </a:r>
          </a:p>
          <a:p>
            <a:pPr marL="0" indent="0">
              <a:buNone/>
            </a:pPr>
            <a:endParaRPr lang="en-GB" sz="24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400" dirty="0">
                <a:latin typeface="Arial" panose="020B0604020202020204" pitchFamily="34" charset="0"/>
                <a:ea typeface="Arial" panose="020B0604020202020204" pitchFamily="34" charset="0"/>
                <a:cs typeface="Arial" panose="020B0604020202020204" pitchFamily="34" charset="0"/>
              </a:rPr>
              <a:t>Define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quality </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in the context of Health and Social Care</a:t>
            </a:r>
            <a:endParaRPr lang="en-GB" sz="2400" dirty="0">
              <a:latin typeface="Arial" panose="020B0604020202020204" pitchFamily="34" charset="0"/>
              <a:ea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Understand why </a:t>
            </a:r>
            <a:r>
              <a:rPr lang="en-GB" sz="2400" b="1" dirty="0">
                <a:solidFill>
                  <a:srgbClr val="000000"/>
                </a:solidFill>
                <a:latin typeface="Arial" panose="020B0604020202020204" pitchFamily="34" charset="0"/>
                <a:ea typeface="Arial" panose="020B0604020202020204" pitchFamily="34" charset="0"/>
                <a:cs typeface="Arial" panose="020B0604020202020204" pitchFamily="34" charset="0"/>
              </a:rPr>
              <a:t>quality</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 assurance is important within Health and Social Care</a:t>
            </a:r>
          </a:p>
          <a:p>
            <a:pPr algn="just">
              <a:lnSpc>
                <a:spcPct val="115000"/>
              </a:lnSpc>
              <a:buFont typeface="Wingdings" panose="05000000000000000000" pitchFamily="2" charset="2"/>
              <a:buChar char="§"/>
            </a:pPr>
            <a:r>
              <a:rPr lang="en-GB" sz="2400" dirty="0">
                <a:latin typeface="Arial" panose="020B0604020202020204" pitchFamily="34" charset="0"/>
                <a:ea typeface="Arial" panose="020B0604020202020204" pitchFamily="34" charset="0"/>
                <a:cs typeface="Arial" panose="020B0604020202020204" pitchFamily="34" charset="0"/>
              </a:rPr>
              <a:t></a:t>
            </a:r>
            <a:r>
              <a:rPr lang="en-GB" sz="2400" dirty="0">
                <a:solidFill>
                  <a:srgbClr val="000000"/>
                </a:solidFill>
                <a:latin typeface="Arial" panose="020B0604020202020204" pitchFamily="34" charset="0"/>
                <a:ea typeface="Arial" panose="020B0604020202020204" pitchFamily="34" charset="0"/>
                <a:cs typeface="Arial" panose="020B0604020202020204" pitchFamily="34" charset="0"/>
              </a:rPr>
              <a:t>Understand the scope of Quality problems in Health and Social Care</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63F5F1-0780-E751-B83D-B58A2A062941}"/>
              </a:ext>
            </a:extLst>
          </p:cNvPr>
          <p:cNvSpPr>
            <a:spLocks noGrp="1"/>
          </p:cNvSpPr>
          <p:nvPr>
            <p:ph idx="1"/>
          </p:nvPr>
        </p:nvSpPr>
        <p:spPr/>
        <p:txBody>
          <a:bodyPr/>
          <a:lstStyle/>
          <a:p>
            <a:endParaRPr lang="en-GB" i="1" dirty="0"/>
          </a:p>
          <a:p>
            <a:endParaRPr lang="en-GB" i="1" dirty="0"/>
          </a:p>
          <a:p>
            <a:pPr marL="0" indent="0" algn="ctr">
              <a:spcBef>
                <a:spcPct val="0"/>
              </a:spcBef>
              <a:buNone/>
            </a:pPr>
            <a:r>
              <a:rPr lang="en-GB" dirty="0">
                <a:latin typeface="Arial" panose="020B0604020202020204" pitchFamily="34" charset="0"/>
                <a:ea typeface="+mj-ea"/>
                <a:cs typeface="Arial" panose="020B0604020202020204" pitchFamily="34" charset="0"/>
              </a:rPr>
              <a:t>Today we look at the Question WHY? </a:t>
            </a:r>
          </a:p>
          <a:p>
            <a:pPr marL="0" indent="0" algn="ctr">
              <a:spcBef>
                <a:spcPct val="0"/>
              </a:spcBef>
              <a:buNone/>
            </a:pPr>
            <a:r>
              <a:rPr lang="en-GB" dirty="0">
                <a:latin typeface="Arial" panose="020B0604020202020204" pitchFamily="34" charset="0"/>
                <a:ea typeface="+mj-ea"/>
                <a:cs typeface="Arial" panose="020B0604020202020204" pitchFamily="34" charset="0"/>
              </a:rPr>
              <a:t>Why QA is important… through different case studies but before going into this ….. Can we …..</a:t>
            </a:r>
          </a:p>
          <a:p>
            <a:pPr marL="0" indent="0" algn="ctr">
              <a:buNone/>
            </a:pPr>
            <a:endParaRPr lang="en-GB" i="1" dirty="0"/>
          </a:p>
        </p:txBody>
      </p:sp>
    </p:spTree>
    <p:extLst>
      <p:ext uri="{BB962C8B-B14F-4D97-AF65-F5344CB8AC3E}">
        <p14:creationId xmlns:p14="http://schemas.microsoft.com/office/powerpoint/2010/main" val="3670154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a:xfrm>
            <a:off x="478972" y="2038124"/>
            <a:ext cx="10972800" cy="1143000"/>
          </a:xfrm>
        </p:spPr>
        <p:txBody>
          <a:bodyPr>
            <a:normAutofit/>
          </a:bodyPr>
          <a:lstStyle/>
          <a:p>
            <a:r>
              <a:rPr lang="en-GB" b="1" dirty="0">
                <a:latin typeface="Arial" panose="020B0604020202020204" pitchFamily="34" charset="0"/>
                <a:cs typeface="Arial" panose="020B0604020202020204" pitchFamily="34" charset="0"/>
              </a:rPr>
              <a:t>Define </a:t>
            </a:r>
            <a:r>
              <a:rPr lang="en-GB" b="1" u="sng" dirty="0">
                <a:latin typeface="Arial" panose="020B0604020202020204" pitchFamily="34" charset="0"/>
                <a:cs typeface="Arial" panose="020B0604020202020204" pitchFamily="34" charset="0"/>
              </a:rPr>
              <a:t>quality</a:t>
            </a:r>
            <a:r>
              <a:rPr lang="en-GB" b="1" dirty="0">
                <a:latin typeface="Arial" panose="020B0604020202020204" pitchFamily="34" charset="0"/>
                <a:cs typeface="Arial" panose="020B0604020202020204" pitchFamily="34" charset="0"/>
              </a:rPr>
              <a:t> in health and care?</a:t>
            </a:r>
          </a:p>
        </p:txBody>
      </p:sp>
    </p:spTree>
    <p:extLst>
      <p:ext uri="{BB962C8B-B14F-4D97-AF65-F5344CB8AC3E}">
        <p14:creationId xmlns:p14="http://schemas.microsoft.com/office/powerpoint/2010/main" val="2387827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41523-390B-F462-5313-74ABBD66DDEA}"/>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Six Dimensions of Healthcare Quality </a:t>
            </a:r>
          </a:p>
        </p:txBody>
      </p:sp>
      <p:sp>
        <p:nvSpPr>
          <p:cNvPr id="3" name="Content Placeholder 2">
            <a:extLst>
              <a:ext uri="{FF2B5EF4-FFF2-40B4-BE49-F238E27FC236}">
                <a16:creationId xmlns:a16="http://schemas.microsoft.com/office/drawing/2014/main" id="{02F3AB8A-CEB3-CB31-FDE4-BFB2E165FAC8}"/>
              </a:ext>
            </a:extLst>
          </p:cNvPr>
          <p:cNvSpPr>
            <a:spLocks noGrp="1"/>
          </p:cNvSpPr>
          <p:nvPr>
            <p:ph idx="1"/>
          </p:nvPr>
        </p:nvSpPr>
        <p:spPr/>
        <p:txBody>
          <a:bodyPr/>
          <a:lstStyle/>
          <a:p>
            <a:r>
              <a:rPr lang="en-GB" dirty="0">
                <a:hlinkClick r:id="rId2"/>
              </a:rPr>
              <a:t>https://www.youtube.com/watch?v=I8Y962VTiBY&amp;t=24s</a:t>
            </a:r>
            <a:endParaRPr lang="en-GB" dirty="0"/>
          </a:p>
          <a:p>
            <a:endParaRPr lang="en-GB" dirty="0"/>
          </a:p>
        </p:txBody>
      </p:sp>
    </p:spTree>
    <p:extLst>
      <p:ext uri="{BB962C8B-B14F-4D97-AF65-F5344CB8AC3E}">
        <p14:creationId xmlns:p14="http://schemas.microsoft.com/office/powerpoint/2010/main" val="371542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1682CDA-72DD-4B32-BD3D-A488B45DE7C7}"/>
              </a:ext>
            </a:extLst>
          </p:cNvPr>
          <p:cNvPicPr>
            <a:picLocks noGrp="1" noChangeAspect="1"/>
          </p:cNvPicPr>
          <p:nvPr>
            <p:ph idx="1"/>
          </p:nvPr>
        </p:nvPicPr>
        <p:blipFill>
          <a:blip r:embed="rId3"/>
          <a:stretch>
            <a:fillRect/>
          </a:stretch>
        </p:blipFill>
        <p:spPr>
          <a:xfrm>
            <a:off x="759192" y="576943"/>
            <a:ext cx="8819719" cy="4958671"/>
          </a:xfrm>
        </p:spPr>
      </p:pic>
    </p:spTree>
    <p:extLst>
      <p:ext uri="{BB962C8B-B14F-4D97-AF65-F5344CB8AC3E}">
        <p14:creationId xmlns:p14="http://schemas.microsoft.com/office/powerpoint/2010/main" val="682548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9945-3D96-7AF2-41DA-AA052A380AFF}"/>
              </a:ext>
            </a:extLst>
          </p:cNvPr>
          <p:cNvSpPr>
            <a:spLocks noGrp="1"/>
          </p:cNvSpPr>
          <p:nvPr>
            <p:ph type="title"/>
          </p:nvPr>
        </p:nvSpPr>
        <p:spPr>
          <a:xfrm>
            <a:off x="819150" y="2160588"/>
            <a:ext cx="10972800" cy="1143000"/>
          </a:xfrm>
        </p:spPr>
        <p:txBody>
          <a:bodyPr>
            <a:noAutofit/>
          </a:bodyPr>
          <a:lstStyle/>
          <a:p>
            <a:r>
              <a:rPr lang="en-GB" sz="3600" b="1" dirty="0">
                <a:latin typeface="Arial" panose="020B0604020202020204" pitchFamily="34" charset="0"/>
                <a:cs typeface="Arial" panose="020B0604020202020204" pitchFamily="34" charset="0"/>
              </a:rPr>
              <a:t>Scope of Quality Problems in Health and Care</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543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60E941-EC1C-09EC-0148-CEDDF3930DCE}"/>
              </a:ext>
            </a:extLst>
          </p:cNvPr>
          <p:cNvSpPr>
            <a:spLocks noGrp="1"/>
          </p:cNvSpPr>
          <p:nvPr>
            <p:ph idx="1"/>
          </p:nvPr>
        </p:nvSpPr>
        <p:spPr>
          <a:xfrm>
            <a:off x="609600" y="354330"/>
            <a:ext cx="10972800" cy="5162903"/>
          </a:xfrm>
        </p:spPr>
        <p:txBody>
          <a:bodyPr>
            <a:normAutofit/>
          </a:bodyPr>
          <a:lstStyle/>
          <a:p>
            <a:pPr marL="0" indent="0" algn="ctr">
              <a:buNone/>
            </a:pPr>
            <a:r>
              <a:rPr lang="en-GB" sz="2800" b="1" dirty="0">
                <a:solidFill>
                  <a:prstClr val="black"/>
                </a:solidFill>
                <a:latin typeface="Arial" panose="020B0604020202020204" pitchFamily="34" charset="0"/>
                <a:cs typeface="Arial" panose="020B0604020202020204" pitchFamily="34" charset="0"/>
              </a:rPr>
              <a:t>SCOPE OF THE PROBLEM</a:t>
            </a:r>
          </a:p>
          <a:p>
            <a:endParaRPr lang="en-US"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600" dirty="0">
                <a:latin typeface="Arial" panose="020B0604020202020204" pitchFamily="34" charset="0"/>
                <a:cs typeface="Arial" panose="020B0604020202020204" pitchFamily="34" charset="0"/>
              </a:rPr>
              <a:t>More than 237 million medication errors are made every year in England </a:t>
            </a:r>
          </a:p>
          <a:p>
            <a:pPr>
              <a:buFont typeface="Wingdings" panose="05000000000000000000" pitchFamily="2" charset="2"/>
              <a:buChar char="§"/>
            </a:pPr>
            <a:endParaRPr lang="en-US"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600" dirty="0">
                <a:latin typeface="Arial" panose="020B0604020202020204" pitchFamily="34" charset="0"/>
                <a:cs typeface="Arial" panose="020B0604020202020204" pitchFamily="34" charset="0"/>
              </a:rPr>
              <a:t>More than 1700 lives every year </a:t>
            </a:r>
          </a:p>
          <a:p>
            <a:pPr>
              <a:buFont typeface="Wingdings" panose="05000000000000000000" pitchFamily="2" charset="2"/>
              <a:buChar char="§"/>
            </a:pPr>
            <a:endParaRPr lang="en-US"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600" dirty="0">
                <a:latin typeface="Arial" panose="020B0604020202020204" pitchFamily="34" charset="0"/>
                <a:cs typeface="Arial" panose="020B0604020202020204" pitchFamily="34" charset="0"/>
              </a:rPr>
              <a:t>More recent evidence suggests that the situation has improved in many areas, but overall, the improvement is still only marginal.</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6034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8AE00-DF39-9C92-E0D0-4A7AF22F13A3}"/>
              </a:ext>
            </a:extLst>
          </p:cNvPr>
          <p:cNvSpPr>
            <a:spLocks noGrp="1"/>
          </p:cNvSpPr>
          <p:nvPr>
            <p:ph type="title"/>
          </p:nvPr>
        </p:nvSpPr>
        <p:spPr/>
        <p:txBody>
          <a:bodyPr/>
          <a:lstStyle/>
          <a:p>
            <a:r>
              <a:rPr lang="en-GB" sz="3200" b="1" dirty="0">
                <a:solidFill>
                  <a:prstClr val="black"/>
                </a:solidFill>
                <a:ea typeface="+mn-ea"/>
                <a:cs typeface="+mn-cs"/>
              </a:rPr>
              <a:t>SCOPE OF THE PROBLEM…2</a:t>
            </a:r>
            <a:endParaRPr lang="en-GB" dirty="0"/>
          </a:p>
        </p:txBody>
      </p:sp>
      <p:pic>
        <p:nvPicPr>
          <p:cNvPr id="5" name="Content Placeholder 4">
            <a:extLst>
              <a:ext uri="{FF2B5EF4-FFF2-40B4-BE49-F238E27FC236}">
                <a16:creationId xmlns:a16="http://schemas.microsoft.com/office/drawing/2014/main" id="{DC5B70FF-91BF-7C8D-4909-F3BA524D6549}"/>
              </a:ext>
            </a:extLst>
          </p:cNvPr>
          <p:cNvPicPr>
            <a:picLocks noGrp="1" noChangeAspect="1"/>
          </p:cNvPicPr>
          <p:nvPr>
            <p:ph idx="1"/>
          </p:nvPr>
        </p:nvPicPr>
        <p:blipFill rotWithShape="1">
          <a:blip r:embed="rId2">
            <a:biLevel thresh="75000"/>
          </a:blip>
          <a:srcRect l="40461" t="35668" b="14779"/>
          <a:stretch/>
        </p:blipFill>
        <p:spPr>
          <a:xfrm>
            <a:off x="1774740" y="1524000"/>
            <a:ext cx="8911525" cy="3129366"/>
          </a:xfrm>
        </p:spPr>
      </p:pic>
    </p:spTree>
    <p:extLst>
      <p:ext uri="{BB962C8B-B14F-4D97-AF65-F5344CB8AC3E}">
        <p14:creationId xmlns:p14="http://schemas.microsoft.com/office/powerpoint/2010/main" val="3237849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20BC3-88B1-94F1-0F5F-DB8F48A209A4}"/>
              </a:ext>
            </a:extLst>
          </p:cNvPr>
          <p:cNvSpPr>
            <a:spLocks noGrp="1"/>
          </p:cNvSpPr>
          <p:nvPr>
            <p:ph type="title"/>
          </p:nvPr>
        </p:nvSpPr>
        <p:spPr/>
        <p:txBody>
          <a:bodyPr>
            <a:normAutofit/>
          </a:bodyPr>
          <a:lstStyle/>
          <a:p>
            <a:r>
              <a:rPr lang="en-GB" sz="3600" b="1" dirty="0">
                <a:solidFill>
                  <a:prstClr val="black"/>
                </a:solidFill>
                <a:latin typeface="Arial" panose="020B0604020202020204" pitchFamily="34" charset="0"/>
                <a:cs typeface="Arial" panose="020B0604020202020204" pitchFamily="34" charset="0"/>
              </a:rPr>
              <a:t>SCOPE OF THE PROBLEM…3</a:t>
            </a:r>
            <a:endParaRPr lang="en-GB" sz="3600"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CB8CBDA4-C44A-FEDC-D8CC-F5B6DE511D25}"/>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Some of the more contributing factors to medical errors</a:t>
            </a:r>
          </a:p>
          <a:p>
            <a:pPr lvl="1">
              <a:buFont typeface="Courier New" panose="02070309020205020404" pitchFamily="49" charset="0"/>
              <a:buChar char="o"/>
            </a:pPr>
            <a:r>
              <a:rPr lang="en-GB" dirty="0">
                <a:latin typeface="Arial" panose="020B0604020202020204" pitchFamily="34" charset="0"/>
                <a:cs typeface="Arial" panose="020B0604020202020204" pitchFamily="34" charset="0"/>
              </a:rPr>
              <a:t>Medication errors</a:t>
            </a:r>
          </a:p>
          <a:p>
            <a:pPr lvl="1">
              <a:buFont typeface="Courier New" panose="02070309020205020404" pitchFamily="49" charset="0"/>
              <a:buChar char="o"/>
            </a:pPr>
            <a:r>
              <a:rPr lang="en-GB" dirty="0">
                <a:latin typeface="Arial" panose="020B0604020202020204" pitchFamily="34" charset="0"/>
                <a:cs typeface="Arial" panose="020B0604020202020204" pitchFamily="34" charset="0"/>
              </a:rPr>
              <a:t>Healthcare associated infections (HAI)</a:t>
            </a:r>
          </a:p>
          <a:p>
            <a:pPr lvl="1">
              <a:buFont typeface="Courier New" panose="02070309020205020404" pitchFamily="49" charset="0"/>
              <a:buChar char="o"/>
            </a:pPr>
            <a:r>
              <a:rPr lang="en-GB" dirty="0">
                <a:latin typeface="Arial" panose="020B0604020202020204" pitchFamily="34" charset="0"/>
                <a:cs typeface="Arial" panose="020B0604020202020204" pitchFamily="34" charset="0"/>
              </a:rPr>
              <a:t>Patient falls</a:t>
            </a:r>
          </a:p>
          <a:p>
            <a:pPr lvl="1">
              <a:buFont typeface="Courier New" panose="02070309020205020404" pitchFamily="49" charset="0"/>
              <a:buChar char="o"/>
            </a:pPr>
            <a:r>
              <a:rPr lang="en-GB" dirty="0">
                <a:latin typeface="Arial" panose="020B0604020202020204" pitchFamily="34" charset="0"/>
                <a:cs typeface="Arial" panose="020B0604020202020204" pitchFamily="34" charset="0"/>
              </a:rPr>
              <a:t>Unexplained readmissions</a:t>
            </a:r>
          </a:p>
          <a:p>
            <a:endParaRPr lang="en-GB" dirty="0"/>
          </a:p>
        </p:txBody>
      </p:sp>
    </p:spTree>
    <p:extLst>
      <p:ext uri="{BB962C8B-B14F-4D97-AF65-F5344CB8AC3E}">
        <p14:creationId xmlns:p14="http://schemas.microsoft.com/office/powerpoint/2010/main" val="2188111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606D9-0998-4061-AAC4-0FCC2429FD31}"/>
              </a:ext>
            </a:extLst>
          </p:cNvPr>
          <p:cNvSpPr>
            <a:spLocks noGrp="1"/>
          </p:cNvSpPr>
          <p:nvPr>
            <p:ph type="title"/>
          </p:nvPr>
        </p:nvSpPr>
        <p:spPr/>
        <p:txBody>
          <a:bodyPr>
            <a:normAutofit fontScale="90000"/>
          </a:bodyPr>
          <a:lstStyle/>
          <a:p>
            <a:r>
              <a:rPr lang="en-GB" sz="4000" b="1" dirty="0">
                <a:latin typeface="Arial" panose="020B0604020202020204" pitchFamily="34" charset="0"/>
                <a:cs typeface="Arial" panose="020B0604020202020204" pitchFamily="34" charset="0"/>
              </a:rPr>
              <a:t>Medication Error</a:t>
            </a:r>
            <a:br>
              <a:rPr lang="en-GB" dirty="0"/>
            </a:br>
            <a:endParaRPr lang="en-US" dirty="0"/>
          </a:p>
        </p:txBody>
      </p:sp>
      <p:sp>
        <p:nvSpPr>
          <p:cNvPr id="3" name="Content Placeholder 2">
            <a:extLst>
              <a:ext uri="{FF2B5EF4-FFF2-40B4-BE49-F238E27FC236}">
                <a16:creationId xmlns:a16="http://schemas.microsoft.com/office/drawing/2014/main" id="{46E53CA8-C309-4977-BCA1-94FC611D7CE9}"/>
              </a:ext>
            </a:extLst>
          </p:cNvPr>
          <p:cNvSpPr>
            <a:spLocks noGrp="1"/>
          </p:cNvSpPr>
          <p:nvPr>
            <p:ph idx="1"/>
          </p:nvPr>
        </p:nvSpPr>
        <p:spPr>
          <a:xfrm>
            <a:off x="609600" y="1262743"/>
            <a:ext cx="10972800" cy="4254490"/>
          </a:xfrm>
        </p:spPr>
        <p:txBody>
          <a:bodyPr>
            <a:normAutofit/>
          </a:bodyPr>
          <a:lstStyle/>
          <a:p>
            <a:pPr>
              <a:buFont typeface="Wingdings" panose="05000000000000000000" pitchFamily="2" charset="2"/>
              <a:buChar char="§"/>
            </a:pPr>
            <a:r>
              <a:rPr lang="en-US" sz="2400" dirty="0">
                <a:latin typeface="Arial" panose="020B0604020202020204" pitchFamily="34" charset="0"/>
                <a:cs typeface="Arial" panose="020B0604020202020204" pitchFamily="34" charset="0"/>
              </a:rPr>
              <a:t>One of the most common causes of preventable patient harm</a:t>
            </a:r>
          </a:p>
          <a:p>
            <a:pPr>
              <a:buFont typeface="Wingdings" panose="05000000000000000000" pitchFamily="2" charset="2"/>
              <a:buChar char="§"/>
            </a:pPr>
            <a:r>
              <a:rPr lang="en-US" sz="2400" dirty="0">
                <a:latin typeface="Arial" panose="020B0604020202020204" pitchFamily="34" charset="0"/>
                <a:cs typeface="Arial" panose="020B0604020202020204" pitchFamily="34" charset="0"/>
              </a:rPr>
              <a:t>The WHO estimates that there is one death per 1 million of population caused by medication errors. </a:t>
            </a:r>
          </a:p>
          <a:p>
            <a:pPr lvl="1">
              <a:buFont typeface="Courier New" panose="02070309020205020404" pitchFamily="49" charset="0"/>
              <a:buChar char="o"/>
            </a:pPr>
            <a:r>
              <a:rPr lang="en-US" sz="2400" dirty="0">
                <a:latin typeface="Arial" panose="020B0604020202020204" pitchFamily="34" charset="0"/>
                <a:cs typeface="Arial" panose="020B0604020202020204" pitchFamily="34" charset="0"/>
              </a:rPr>
              <a:t>The EU has a population of 447 million equates to about 163,000 deaths per year.</a:t>
            </a:r>
          </a:p>
          <a:p>
            <a:pPr lvl="1">
              <a:buFont typeface="Courier New" panose="02070309020205020404" pitchFamily="49" charset="0"/>
              <a:buChar char="o"/>
            </a:pPr>
            <a:r>
              <a:rPr lang="en-US" sz="2400" dirty="0">
                <a:latin typeface="Arial" panose="020B0604020202020204" pitchFamily="34" charset="0"/>
                <a:cs typeface="Arial" panose="020B0604020202020204" pitchFamily="34" charset="0"/>
              </a:rPr>
              <a:t>From Spain, Germany and the US there are between 60,000 and 131,000 deaths per year.</a:t>
            </a:r>
          </a:p>
          <a:p>
            <a:pPr marL="3429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Medication errors can be broadly divided into prescribing, dispensing and administration errors</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6463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Video on Medication Errors</a:t>
            </a:r>
          </a:p>
        </p:txBody>
      </p:sp>
      <p:sp>
        <p:nvSpPr>
          <p:cNvPr id="3" name="Content Placeholder 2"/>
          <p:cNvSpPr>
            <a:spLocks noGrp="1"/>
          </p:cNvSpPr>
          <p:nvPr>
            <p:ph idx="1"/>
          </p:nvPr>
        </p:nvSpPr>
        <p:spPr/>
        <p:txBody>
          <a:bodyPr/>
          <a:lstStyle/>
          <a:p>
            <a:r>
              <a:rPr lang="en-GB" dirty="0"/>
              <a:t>Let's Watch this video on medical errors and have a whole class discussion:</a:t>
            </a:r>
          </a:p>
          <a:p>
            <a:pPr marL="0" indent="0">
              <a:buNone/>
            </a:pPr>
            <a:r>
              <a:rPr lang="en-GB" dirty="0">
                <a:hlinkClick r:id="rId2"/>
              </a:rPr>
              <a:t>https://www.youtube.com/watch?v=U6we_nLGEME</a:t>
            </a:r>
            <a:r>
              <a:rPr lang="en-GB" dirty="0"/>
              <a:t> </a:t>
            </a:r>
          </a:p>
          <a:p>
            <a:endParaRPr lang="en-GB" dirty="0"/>
          </a:p>
        </p:txBody>
      </p:sp>
    </p:spTree>
    <p:extLst>
      <p:ext uri="{BB962C8B-B14F-4D97-AF65-F5344CB8AC3E}">
        <p14:creationId xmlns:p14="http://schemas.microsoft.com/office/powerpoint/2010/main" val="1589683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Medication Errors</a:t>
            </a:r>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Whole class discussion common causes of medication errors</a:t>
            </a:r>
          </a:p>
        </p:txBody>
      </p:sp>
    </p:spTree>
    <p:extLst>
      <p:ext uri="{BB962C8B-B14F-4D97-AF65-F5344CB8AC3E}">
        <p14:creationId xmlns:p14="http://schemas.microsoft.com/office/powerpoint/2010/main" val="892520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40AB-F8E5-0A98-53EA-FF23B4E04418}"/>
              </a:ext>
            </a:extLst>
          </p:cNvPr>
          <p:cNvSpPr>
            <a:spLocks noGrp="1"/>
          </p:cNvSpPr>
          <p:nvPr>
            <p:ph type="title"/>
          </p:nvPr>
        </p:nvSpPr>
        <p:spPr>
          <a:xfrm>
            <a:off x="609600" y="274638"/>
            <a:ext cx="10972800" cy="449262"/>
          </a:xfrm>
        </p:spPr>
        <p:txBody>
          <a:bodyPr>
            <a:normAutofit fontScale="90000"/>
          </a:bodyPr>
          <a:lstStyle/>
          <a:p>
            <a:r>
              <a:rPr lang="en-GB" sz="3600" b="1" dirty="0">
                <a:latin typeface="Arial" panose="020B0604020202020204" pitchFamily="34" charset="0"/>
                <a:cs typeface="Arial" panose="020B0604020202020204" pitchFamily="34" charset="0"/>
              </a:rPr>
              <a:t>Medication Errors</a:t>
            </a:r>
          </a:p>
        </p:txBody>
      </p:sp>
      <p:sp>
        <p:nvSpPr>
          <p:cNvPr id="3" name="Content Placeholder 2">
            <a:extLst>
              <a:ext uri="{FF2B5EF4-FFF2-40B4-BE49-F238E27FC236}">
                <a16:creationId xmlns:a16="http://schemas.microsoft.com/office/drawing/2014/main" id="{E4DA0CC4-A117-A9BA-C098-8AB1A04BFC29}"/>
              </a:ext>
            </a:extLst>
          </p:cNvPr>
          <p:cNvSpPr>
            <a:spLocks noGrp="1"/>
          </p:cNvSpPr>
          <p:nvPr>
            <p:ph idx="1"/>
          </p:nvPr>
        </p:nvSpPr>
        <p:spPr>
          <a:xfrm>
            <a:off x="609600" y="1047750"/>
            <a:ext cx="10972800" cy="4448809"/>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Drug administration is a multi-disciplinary process  involving  different  health care professionals.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Errors may occur when  there is  a break- down at any stage of this  process</a:t>
            </a:r>
          </a:p>
          <a:p>
            <a:endParaRPr lang="en-GB" sz="2400" dirty="0">
              <a:latin typeface="Arial" panose="020B0604020202020204" pitchFamily="34" charset="0"/>
              <a:cs typeface="Arial" panose="020B0604020202020204" pitchFamily="34" charset="0"/>
            </a:endParaRP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Poor handwriting on prescription pad or other forms resulting in administering wrong drugs or wrong dose</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Dose or route of administration errors</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Failure to identify patient is allergic to prescribed medication</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Look-alike or sound-alike medications</a:t>
            </a:r>
            <a:endParaRPr lang="en-GB" sz="2400" dirty="0"/>
          </a:p>
        </p:txBody>
      </p:sp>
    </p:spTree>
    <p:extLst>
      <p:ext uri="{BB962C8B-B14F-4D97-AF65-F5344CB8AC3E}">
        <p14:creationId xmlns:p14="http://schemas.microsoft.com/office/powerpoint/2010/main" val="24791865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33FB-00D9-7E3F-EA59-8D3D88F42074}"/>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Ways to Avoid Medication Errors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F864E22-FC9C-0CBD-9589-DA8F1E45AF56}"/>
              </a:ext>
            </a:extLst>
          </p:cNvPr>
          <p:cNvSpPr>
            <a:spLocks noGrp="1"/>
          </p:cNvSpPr>
          <p:nvPr>
            <p:ph idx="1"/>
          </p:nvPr>
        </p:nvSpPr>
        <p:spPr/>
        <p:txBody>
          <a:bodyPr>
            <a:normAutofit/>
          </a:bodyPr>
          <a:lstStyle/>
          <a:p>
            <a:pPr>
              <a:buFont typeface="Wingdings" panose="05000000000000000000" pitchFamily="2" charset="2"/>
              <a:buChar char="§"/>
            </a:pPr>
            <a:r>
              <a:rPr lang="en-US" sz="2800" i="1" dirty="0">
                <a:latin typeface="Arial" panose="020B0604020202020204" pitchFamily="34" charset="0"/>
                <a:cs typeface="Arial" panose="020B0604020202020204" pitchFamily="34" charset="0"/>
              </a:rPr>
              <a:t>Institute for Healthcare Improvement recommends the</a:t>
            </a:r>
            <a:r>
              <a:rPr lang="en-GB" sz="2800" dirty="0">
                <a:latin typeface="Arial" panose="020B0604020202020204" pitchFamily="34" charset="0"/>
                <a:cs typeface="Arial" panose="020B0604020202020204" pitchFamily="34" charset="0"/>
              </a:rPr>
              <a:t> 5Rs</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Right drug</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Right patient</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Right dose</a:t>
            </a:r>
          </a:p>
          <a:p>
            <a:pPr lvl="1">
              <a:buFont typeface="Courier New" panose="02070309020205020404" pitchFamily="49" charset="0"/>
              <a:buChar char="o"/>
            </a:pPr>
            <a:r>
              <a:rPr lang="en-GB" sz="2400" dirty="0">
                <a:latin typeface="Arial" panose="020B0604020202020204" pitchFamily="34" charset="0"/>
                <a:cs typeface="Arial" panose="020B0604020202020204" pitchFamily="34" charset="0"/>
              </a:rPr>
              <a:t>Right </a:t>
            </a:r>
            <a:r>
              <a:rPr lang="en-US" sz="2400" dirty="0">
                <a:latin typeface="Arial" panose="020B0604020202020204" pitchFamily="34" charset="0"/>
                <a:cs typeface="Arial" panose="020B0604020202020204" pitchFamily="34" charset="0"/>
              </a:rPr>
              <a:t>route </a:t>
            </a:r>
          </a:p>
          <a:p>
            <a:pPr lvl="1">
              <a:buFont typeface="Courier New" panose="02070309020205020404" pitchFamily="49" charset="0"/>
              <a:buChar char="o"/>
            </a:pPr>
            <a:r>
              <a:rPr lang="en-US" sz="2400" dirty="0">
                <a:latin typeface="Arial" panose="020B0604020202020204" pitchFamily="34" charset="0"/>
                <a:cs typeface="Arial" panose="020B0604020202020204" pitchFamily="34" charset="0"/>
              </a:rPr>
              <a:t>Right </a:t>
            </a:r>
            <a:r>
              <a:rPr lang="en-GB" sz="2400" dirty="0">
                <a:latin typeface="Arial" panose="020B0604020202020204" pitchFamily="34" charset="0"/>
                <a:cs typeface="Arial" panose="020B0604020202020204" pitchFamily="34" charset="0"/>
              </a:rPr>
              <a:t>time</a:t>
            </a:r>
          </a:p>
        </p:txBody>
      </p:sp>
    </p:spTree>
    <p:extLst>
      <p:ext uri="{BB962C8B-B14F-4D97-AF65-F5344CB8AC3E}">
        <p14:creationId xmlns:p14="http://schemas.microsoft.com/office/powerpoint/2010/main" val="2383027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24CDA-1443-F79E-77F7-7122B18DBFAD}"/>
              </a:ext>
            </a:extLst>
          </p:cNvPr>
          <p:cNvSpPr>
            <a:spLocks noGrp="1"/>
          </p:cNvSpPr>
          <p:nvPr>
            <p:ph type="title"/>
          </p:nvPr>
        </p:nvSpPr>
        <p:spPr>
          <a:xfrm>
            <a:off x="609600" y="274638"/>
            <a:ext cx="10972800" cy="580354"/>
          </a:xfrm>
        </p:spPr>
        <p:txBody>
          <a:bodyPr>
            <a:noAutofit/>
          </a:bodyPr>
          <a:lstStyle/>
          <a:p>
            <a:r>
              <a:rPr lang="en-GB" sz="3600" b="1" dirty="0">
                <a:latin typeface="Arial" panose="020B0604020202020204" pitchFamily="34" charset="0"/>
                <a:cs typeface="Arial" panose="020B0604020202020204" pitchFamily="34" charset="0"/>
              </a:rPr>
              <a:t>What else we can do ?</a:t>
            </a: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37F6C2-DE7E-A36B-24F5-EEA4D16497CF}"/>
              </a:ext>
            </a:extLst>
          </p:cNvPr>
          <p:cNvSpPr>
            <a:spLocks noGrp="1"/>
          </p:cNvSpPr>
          <p:nvPr>
            <p:ph idx="1"/>
          </p:nvPr>
        </p:nvSpPr>
        <p:spPr>
          <a:xfrm>
            <a:off x="604837" y="769266"/>
            <a:ext cx="11325225" cy="1000124"/>
          </a:xfrm>
        </p:spPr>
        <p:txBody>
          <a:bodyPr>
            <a:normAutofit/>
          </a:bodyPr>
          <a:lstStyle/>
          <a:p>
            <a:r>
              <a:rPr lang="en-GB" dirty="0">
                <a:hlinkClick r:id="rId2"/>
              </a:rPr>
              <a:t>https://www.youtube.com/watch?v=uvFouSn7srA</a:t>
            </a:r>
            <a:endParaRPr lang="en-GB" dirty="0"/>
          </a:p>
          <a:p>
            <a:endParaRPr lang="en-GB" dirty="0"/>
          </a:p>
        </p:txBody>
      </p:sp>
      <p:sp>
        <p:nvSpPr>
          <p:cNvPr id="4" name="Content Placeholder 2">
            <a:extLst>
              <a:ext uri="{FF2B5EF4-FFF2-40B4-BE49-F238E27FC236}">
                <a16:creationId xmlns:a16="http://schemas.microsoft.com/office/drawing/2014/main" id="{58C86DAF-2512-6136-F37E-119B5B59C006}"/>
              </a:ext>
            </a:extLst>
          </p:cNvPr>
          <p:cNvSpPr txBox="1">
            <a:spLocks/>
          </p:cNvSpPr>
          <p:nvPr/>
        </p:nvSpPr>
        <p:spPr>
          <a:xfrm>
            <a:off x="6267450" y="2085976"/>
            <a:ext cx="592455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b="1" dirty="0">
                <a:latin typeface="Arial" panose="020B0604020202020204" pitchFamily="34" charset="0"/>
                <a:cs typeface="Arial" panose="020B0604020202020204" pitchFamily="34" charset="0"/>
              </a:rPr>
              <a:t>Questions (Group 2)</a:t>
            </a:r>
          </a:p>
          <a:p>
            <a:pPr lvl="1"/>
            <a:r>
              <a:rPr lang="en-GB" sz="2400" dirty="0">
                <a:latin typeface="Arial" panose="020B0604020202020204" pitchFamily="34" charset="0"/>
                <a:cs typeface="Arial" panose="020B0604020202020204" pitchFamily="34" charset="0"/>
              </a:rPr>
              <a:t>What was the problem they tried to solve</a:t>
            </a:r>
          </a:p>
          <a:p>
            <a:pPr lvl="1"/>
            <a:r>
              <a:rPr lang="en-GB" sz="2400" dirty="0">
                <a:latin typeface="Arial" panose="020B0604020202020204" pitchFamily="34" charset="0"/>
                <a:cs typeface="Arial" panose="020B0604020202020204" pitchFamily="34" charset="0"/>
              </a:rPr>
              <a:t>How did they solve the problem</a:t>
            </a:r>
          </a:p>
          <a:p>
            <a:pPr lvl="1"/>
            <a:r>
              <a:rPr lang="en-GB" sz="2400" dirty="0">
                <a:latin typeface="Arial" panose="020B0604020202020204" pitchFamily="34" charset="0"/>
                <a:cs typeface="Arial" panose="020B0604020202020204" pitchFamily="34" charset="0"/>
              </a:rPr>
              <a:t>How practical is for other settings to adopt this solutions? </a:t>
            </a:r>
            <a:r>
              <a:rPr lang="en-GB" sz="2400" u="sng" dirty="0">
                <a:latin typeface="Arial" panose="020B0604020202020204" pitchFamily="34" charset="0"/>
                <a:cs typeface="Arial" panose="020B0604020202020204" pitchFamily="34" charset="0"/>
              </a:rPr>
              <a:t>What are the enablers</a:t>
            </a:r>
          </a:p>
        </p:txBody>
      </p:sp>
      <p:sp>
        <p:nvSpPr>
          <p:cNvPr id="5" name="Content Placeholder 2">
            <a:extLst>
              <a:ext uri="{FF2B5EF4-FFF2-40B4-BE49-F238E27FC236}">
                <a16:creationId xmlns:a16="http://schemas.microsoft.com/office/drawing/2014/main" id="{995D7355-DF4A-9414-2EA3-C7C0135108BB}"/>
              </a:ext>
            </a:extLst>
          </p:cNvPr>
          <p:cNvSpPr txBox="1">
            <a:spLocks/>
          </p:cNvSpPr>
          <p:nvPr/>
        </p:nvSpPr>
        <p:spPr>
          <a:xfrm>
            <a:off x="347662" y="2171702"/>
            <a:ext cx="592455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b="1" dirty="0">
                <a:latin typeface="Arial" panose="020B0604020202020204" pitchFamily="34" charset="0"/>
                <a:cs typeface="Arial" panose="020B0604020202020204" pitchFamily="34" charset="0"/>
              </a:rPr>
              <a:t>Questions (Group 1)</a:t>
            </a:r>
          </a:p>
          <a:p>
            <a:pPr lvl="1"/>
            <a:r>
              <a:rPr lang="en-GB" sz="2400" dirty="0">
                <a:latin typeface="Arial" panose="020B0604020202020204" pitchFamily="34" charset="0"/>
                <a:cs typeface="Arial" panose="020B0604020202020204" pitchFamily="34" charset="0"/>
              </a:rPr>
              <a:t>What was the problem they tried to solve</a:t>
            </a:r>
          </a:p>
          <a:p>
            <a:pPr lvl="1"/>
            <a:r>
              <a:rPr lang="en-GB" sz="2400" dirty="0">
                <a:latin typeface="Arial" panose="020B0604020202020204" pitchFamily="34" charset="0"/>
                <a:cs typeface="Arial" panose="020B0604020202020204" pitchFamily="34" charset="0"/>
              </a:rPr>
              <a:t>How did they solve the problem</a:t>
            </a:r>
          </a:p>
          <a:p>
            <a:pPr lvl="1"/>
            <a:r>
              <a:rPr lang="en-GB" sz="2400" dirty="0">
                <a:latin typeface="Arial" panose="020B0604020202020204" pitchFamily="34" charset="0"/>
                <a:cs typeface="Arial" panose="020B0604020202020204" pitchFamily="34" charset="0"/>
              </a:rPr>
              <a:t>How practical is for other settings to adopt this solutions? </a:t>
            </a:r>
            <a:r>
              <a:rPr lang="en-GB" sz="2400" u="sng" dirty="0">
                <a:latin typeface="Arial" panose="020B0604020202020204" pitchFamily="34" charset="0"/>
                <a:cs typeface="Arial" panose="020B0604020202020204" pitchFamily="34" charset="0"/>
              </a:rPr>
              <a:t>What are the barriers? </a:t>
            </a:r>
          </a:p>
        </p:txBody>
      </p:sp>
    </p:spTree>
    <p:extLst>
      <p:ext uri="{BB962C8B-B14F-4D97-AF65-F5344CB8AC3E}">
        <p14:creationId xmlns:p14="http://schemas.microsoft.com/office/powerpoint/2010/main" val="18880270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D564-6CD2-8C26-BA0E-C91C72471F2F}"/>
              </a:ext>
            </a:extLst>
          </p:cNvPr>
          <p:cNvSpPr>
            <a:spLocks noGrp="1"/>
          </p:cNvSpPr>
          <p:nvPr>
            <p:ph type="title"/>
          </p:nvPr>
        </p:nvSpPr>
        <p:spPr/>
        <p:txBody>
          <a:bodyPr>
            <a:normAutofit/>
          </a:bodyPr>
          <a:lstStyle/>
          <a:p>
            <a:r>
              <a:rPr lang="en-GB" sz="3600" b="1" dirty="0"/>
              <a:t>Healthcare Associated Infections (HAI)…</a:t>
            </a:r>
            <a:r>
              <a:rPr lang="en-GB" sz="2800" b="1" dirty="0"/>
              <a:t>1</a:t>
            </a:r>
            <a:endParaRPr lang="en-GB" sz="3600" dirty="0"/>
          </a:p>
        </p:txBody>
      </p:sp>
      <p:sp>
        <p:nvSpPr>
          <p:cNvPr id="3" name="Content Placeholder 2">
            <a:extLst>
              <a:ext uri="{FF2B5EF4-FFF2-40B4-BE49-F238E27FC236}">
                <a16:creationId xmlns:a16="http://schemas.microsoft.com/office/drawing/2014/main" id="{5D57E10C-0206-3065-D602-D0A4F17E2540}"/>
              </a:ext>
            </a:extLst>
          </p:cNvPr>
          <p:cNvSpPr>
            <a:spLocks noGrp="1"/>
          </p:cNvSpPr>
          <p:nvPr>
            <p:ph idx="1"/>
          </p:nvPr>
        </p:nvSpPr>
        <p:spPr>
          <a:xfrm>
            <a:off x="609600" y="1620983"/>
            <a:ext cx="11775440" cy="3917032"/>
          </a:xfrm>
        </p:spPr>
        <p:txBody>
          <a:bodyPr>
            <a:normAutofit/>
          </a:bodyPr>
          <a:lstStyle/>
          <a:p>
            <a:pPr>
              <a:buFont typeface="Wingdings" panose="05000000000000000000" pitchFamily="2" charset="2"/>
              <a:buChar char="§"/>
            </a:pPr>
            <a:r>
              <a:rPr lang="en-GB" sz="2000" dirty="0">
                <a:latin typeface="Arial" panose="020B0604020202020204" pitchFamily="34" charset="0"/>
                <a:cs typeface="Arial" panose="020B0604020202020204" pitchFamily="34" charset="0"/>
              </a:rPr>
              <a:t>Acquired during a stay in a hospital or another healthcare settings</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According to WHO mortality from Healthcare associated infections ranges from 12 to 80%</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Most common forms of HAI are those related to invasive devices: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Central line-associated bloodstream infections (CLABSI),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Catheter-associated urinary tract infections (CAUTI),</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Hospital acquired pneumonia (HAP) or ventilator-associated pneumonia (VAP) </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Patient falls</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Surgical site infections (SSI)</a:t>
            </a:r>
          </a:p>
        </p:txBody>
      </p:sp>
    </p:spTree>
    <p:extLst>
      <p:ext uri="{BB962C8B-B14F-4D97-AF65-F5344CB8AC3E}">
        <p14:creationId xmlns:p14="http://schemas.microsoft.com/office/powerpoint/2010/main" val="4172809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1D564-6CD2-8C26-BA0E-C91C72471F2F}"/>
              </a:ext>
            </a:extLst>
          </p:cNvPr>
          <p:cNvSpPr>
            <a:spLocks noGrp="1"/>
          </p:cNvSpPr>
          <p:nvPr>
            <p:ph type="title"/>
          </p:nvPr>
        </p:nvSpPr>
        <p:spPr>
          <a:xfrm>
            <a:off x="609600" y="274638"/>
            <a:ext cx="10972800" cy="782637"/>
          </a:xfrm>
        </p:spPr>
        <p:txBody>
          <a:bodyPr>
            <a:normAutofit/>
          </a:bodyPr>
          <a:lstStyle/>
          <a:p>
            <a:r>
              <a:rPr lang="en-GB" sz="3600" b="1" dirty="0">
                <a:latin typeface="Arial" panose="020B0604020202020204" pitchFamily="34" charset="0"/>
                <a:cs typeface="Arial" panose="020B0604020202020204" pitchFamily="34" charset="0"/>
              </a:rPr>
              <a:t>Factors contributing to HAI</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57E10C-0206-3065-D602-D0A4F17E2540}"/>
              </a:ext>
            </a:extLst>
          </p:cNvPr>
          <p:cNvSpPr>
            <a:spLocks noGrp="1"/>
          </p:cNvSpPr>
          <p:nvPr>
            <p:ph idx="1"/>
          </p:nvPr>
        </p:nvSpPr>
        <p:spPr>
          <a:xfrm>
            <a:off x="609600" y="1381125"/>
            <a:ext cx="10972800" cy="4136108"/>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Healthcare associated factors</a:t>
            </a:r>
          </a:p>
          <a:p>
            <a:pPr lvl="1">
              <a:buFont typeface="Courier New" panose="02070309020205020404" pitchFamily="49" charset="0"/>
              <a:buChar char="o"/>
            </a:pPr>
            <a:r>
              <a:rPr lang="en-GB" sz="1900" dirty="0">
                <a:latin typeface="Arial" panose="020B0604020202020204" pitchFamily="34" charset="0"/>
                <a:cs typeface="Arial" panose="020B0604020202020204" pitchFamily="34" charset="0"/>
              </a:rPr>
              <a:t>use of invasive devices, surgical procedures, and selection pressure from excessive antibiotic use.</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staffing (e.g., nurse-to-patient ratio) and the lack of effective intervention programs designed to reduce HAI</a:t>
            </a:r>
            <a:endParaRPr lang="en-GB" sz="19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Environmental factors</a:t>
            </a:r>
          </a:p>
          <a:p>
            <a:pPr lvl="1">
              <a:buFont typeface="Courier New" panose="02070309020205020404" pitchFamily="49" charset="0"/>
              <a:buChar char="o"/>
            </a:pPr>
            <a:r>
              <a:rPr lang="en-GB" sz="1900" dirty="0">
                <a:latin typeface="Arial" panose="020B0604020202020204" pitchFamily="34" charset="0"/>
                <a:cs typeface="Arial" panose="020B0604020202020204" pitchFamily="34" charset="0"/>
              </a:rPr>
              <a:t>contaminated air-conditioning systems and the physical layout of the facility (e.g., open units with beds close together).</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Patient-related factors</a:t>
            </a:r>
          </a:p>
          <a:p>
            <a:pPr lvl="1">
              <a:buFont typeface="Courier New" panose="02070309020205020404" pitchFamily="49" charset="0"/>
              <a:buChar char="o"/>
            </a:pPr>
            <a:r>
              <a:rPr lang="en-GB" sz="2000" dirty="0">
                <a:latin typeface="Arial" panose="020B0604020202020204" pitchFamily="34" charset="0"/>
                <a:cs typeface="Arial" panose="020B0604020202020204" pitchFamily="34" charset="0"/>
              </a:rPr>
              <a:t>severity of underlying illness, use of immunosuppressive agents, and prolonged hospital stays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1467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3522200-BD04-3474-8443-08DE99DEBB1F}"/>
              </a:ext>
            </a:extLst>
          </p:cNvPr>
          <p:cNvPicPr>
            <a:picLocks noGrp="1" noChangeAspect="1"/>
          </p:cNvPicPr>
          <p:nvPr>
            <p:ph idx="1"/>
          </p:nvPr>
        </p:nvPicPr>
        <p:blipFill rotWithShape="1">
          <a:blip r:embed="rId3">
            <a:biLevel thresh="75000"/>
          </a:blip>
          <a:srcRect l="6068" t="15643" b="12444"/>
          <a:stretch/>
        </p:blipFill>
        <p:spPr>
          <a:xfrm>
            <a:off x="1204639" y="1716996"/>
            <a:ext cx="9347292" cy="4023361"/>
          </a:xfrm>
        </p:spPr>
      </p:pic>
      <p:sp>
        <p:nvSpPr>
          <p:cNvPr id="2" name="TextBox 1">
            <a:extLst>
              <a:ext uri="{FF2B5EF4-FFF2-40B4-BE49-F238E27FC236}">
                <a16:creationId xmlns:a16="http://schemas.microsoft.com/office/drawing/2014/main" id="{168C0A10-C731-49A8-98E1-0AF5BD925FE1}"/>
              </a:ext>
            </a:extLst>
          </p:cNvPr>
          <p:cNvSpPr txBox="1"/>
          <p:nvPr/>
        </p:nvSpPr>
        <p:spPr>
          <a:xfrm>
            <a:off x="772886" y="620486"/>
            <a:ext cx="9100457"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5983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3975469-EA67-14EC-4EDF-BD9FAA3C66C7}"/>
              </a:ext>
            </a:extLst>
          </p:cNvPr>
          <p:cNvPicPr>
            <a:picLocks noGrp="1" noChangeAspect="1"/>
          </p:cNvPicPr>
          <p:nvPr>
            <p:ph idx="1"/>
          </p:nvPr>
        </p:nvPicPr>
        <p:blipFill rotWithShape="1">
          <a:blip r:embed="rId2">
            <a:biLevel thresh="75000"/>
          </a:blip>
          <a:srcRect l="12632" t="3035" b="11977"/>
          <a:stretch/>
        </p:blipFill>
        <p:spPr>
          <a:xfrm>
            <a:off x="2005843" y="1239697"/>
            <a:ext cx="8006142" cy="4378606"/>
          </a:xfrm>
        </p:spPr>
      </p:pic>
      <p:sp>
        <p:nvSpPr>
          <p:cNvPr id="4" name="TextBox 3">
            <a:extLst>
              <a:ext uri="{FF2B5EF4-FFF2-40B4-BE49-F238E27FC236}">
                <a16:creationId xmlns:a16="http://schemas.microsoft.com/office/drawing/2014/main" id="{AFC51893-A57B-4B1C-ABD9-0C4874167E4C}"/>
              </a:ext>
            </a:extLst>
          </p:cNvPr>
          <p:cNvSpPr txBox="1"/>
          <p:nvPr/>
        </p:nvSpPr>
        <p:spPr>
          <a:xfrm>
            <a:off x="772886" y="620486"/>
            <a:ext cx="9100457"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6556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AB93873-1921-275B-039B-8F61015C7312}"/>
              </a:ext>
            </a:extLst>
          </p:cNvPr>
          <p:cNvPicPr>
            <a:picLocks noGrp="1" noChangeAspect="1"/>
          </p:cNvPicPr>
          <p:nvPr>
            <p:ph idx="1"/>
          </p:nvPr>
        </p:nvPicPr>
        <p:blipFill rotWithShape="1">
          <a:blip r:embed="rId2">
            <a:biLevel thresh="75000"/>
          </a:blip>
          <a:srcRect l="9481" t="16110" b="29255"/>
          <a:stretch/>
        </p:blipFill>
        <p:spPr>
          <a:xfrm>
            <a:off x="1543960" y="688388"/>
            <a:ext cx="9431090" cy="4934730"/>
          </a:xfrm>
        </p:spPr>
      </p:pic>
      <p:sp>
        <p:nvSpPr>
          <p:cNvPr id="3" name="TextBox 2">
            <a:extLst>
              <a:ext uri="{FF2B5EF4-FFF2-40B4-BE49-F238E27FC236}">
                <a16:creationId xmlns:a16="http://schemas.microsoft.com/office/drawing/2014/main" id="{450BC5C3-F6DD-4AF3-910C-5364575DB0F1}"/>
              </a:ext>
            </a:extLst>
          </p:cNvPr>
          <p:cNvSpPr txBox="1"/>
          <p:nvPr/>
        </p:nvSpPr>
        <p:spPr>
          <a:xfrm>
            <a:off x="772886" y="620486"/>
            <a:ext cx="9100457"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4</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068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FACFD2F-42EE-207D-BCA9-7E59FCDE12EF}"/>
              </a:ext>
            </a:extLst>
          </p:cNvPr>
          <p:cNvPicPr>
            <a:picLocks noGrp="1" noChangeAspect="1"/>
          </p:cNvPicPr>
          <p:nvPr>
            <p:ph idx="1"/>
          </p:nvPr>
        </p:nvPicPr>
        <p:blipFill rotWithShape="1">
          <a:blip r:embed="rId2">
            <a:biLevel thresh="75000"/>
          </a:blip>
          <a:srcRect l="9219" t="28251" b="31123"/>
          <a:stretch/>
        </p:blipFill>
        <p:spPr>
          <a:xfrm>
            <a:off x="1253440" y="1933175"/>
            <a:ext cx="10030609" cy="3644153"/>
          </a:xfrm>
        </p:spPr>
      </p:pic>
      <p:sp>
        <p:nvSpPr>
          <p:cNvPr id="3" name="TextBox 2">
            <a:extLst>
              <a:ext uri="{FF2B5EF4-FFF2-40B4-BE49-F238E27FC236}">
                <a16:creationId xmlns:a16="http://schemas.microsoft.com/office/drawing/2014/main" id="{62FA5FCD-7F0D-40CD-9DE6-22F6946B7932}"/>
              </a:ext>
            </a:extLst>
          </p:cNvPr>
          <p:cNvSpPr txBox="1"/>
          <p:nvPr/>
        </p:nvSpPr>
        <p:spPr>
          <a:xfrm>
            <a:off x="772886" y="620486"/>
            <a:ext cx="9100457"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5</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4101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C97B35-93B9-71F2-A8DF-45D129751A13}"/>
              </a:ext>
            </a:extLst>
          </p:cNvPr>
          <p:cNvPicPr>
            <a:picLocks noGrp="1" noChangeAspect="1"/>
          </p:cNvPicPr>
          <p:nvPr>
            <p:ph idx="1"/>
          </p:nvPr>
        </p:nvPicPr>
        <p:blipFill rotWithShape="1">
          <a:blip r:embed="rId2">
            <a:biLevel thresh="75000"/>
          </a:blip>
          <a:srcRect l="8045" t="20780" b="44198"/>
          <a:stretch/>
        </p:blipFill>
        <p:spPr>
          <a:xfrm>
            <a:off x="2103119" y="1710246"/>
            <a:ext cx="8751385" cy="2011362"/>
          </a:xfrm>
        </p:spPr>
      </p:pic>
      <p:sp>
        <p:nvSpPr>
          <p:cNvPr id="4" name="Title 3">
            <a:extLst>
              <a:ext uri="{FF2B5EF4-FFF2-40B4-BE49-F238E27FC236}">
                <a16:creationId xmlns:a16="http://schemas.microsoft.com/office/drawing/2014/main" id="{A96F06E3-4BAA-459F-AF3C-FDC9C95D73BE}"/>
              </a:ext>
            </a:extLst>
          </p:cNvPr>
          <p:cNvSpPr txBox="1">
            <a:spLocks noGrp="1"/>
          </p:cNvSpPr>
          <p:nvPr>
            <p:ph type="title"/>
          </p:nvPr>
        </p:nvSpPr>
        <p:spPr>
          <a:xfrm>
            <a:off x="609600" y="553750"/>
            <a:ext cx="109728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9969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836E19-59CD-51D1-12FE-65F0FB0810E8}"/>
              </a:ext>
            </a:extLst>
          </p:cNvPr>
          <p:cNvPicPr>
            <a:picLocks noGrp="1" noChangeAspect="1"/>
          </p:cNvPicPr>
          <p:nvPr>
            <p:ph idx="1"/>
          </p:nvPr>
        </p:nvPicPr>
        <p:blipFill rotWithShape="1">
          <a:blip r:embed="rId2">
            <a:biLevel thresh="75000"/>
          </a:blip>
          <a:srcRect l="8622" t="19846" r="-1" b="32057"/>
          <a:stretch/>
        </p:blipFill>
        <p:spPr>
          <a:xfrm>
            <a:off x="1872869" y="1874520"/>
            <a:ext cx="8446262" cy="2487169"/>
          </a:xfrm>
        </p:spPr>
      </p:pic>
      <p:sp>
        <p:nvSpPr>
          <p:cNvPr id="4" name="TextBox 3">
            <a:extLst>
              <a:ext uri="{FF2B5EF4-FFF2-40B4-BE49-F238E27FC236}">
                <a16:creationId xmlns:a16="http://schemas.microsoft.com/office/drawing/2014/main" id="{6CCB1AEC-D136-41A9-BAAC-823BFEA68DC4}"/>
              </a:ext>
            </a:extLst>
          </p:cNvPr>
          <p:cNvSpPr txBox="1"/>
          <p:nvPr/>
        </p:nvSpPr>
        <p:spPr>
          <a:xfrm>
            <a:off x="859971" y="339953"/>
            <a:ext cx="9100457"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(HAI)…7</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4260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364C154-5320-FD7B-4848-71C380FB077E}"/>
              </a:ext>
            </a:extLst>
          </p:cNvPr>
          <p:cNvPicPr>
            <a:picLocks noGrp="1" noChangeAspect="1"/>
          </p:cNvPicPr>
          <p:nvPr>
            <p:ph idx="1"/>
          </p:nvPr>
        </p:nvPicPr>
        <p:blipFill rotWithShape="1">
          <a:blip r:embed="rId2">
            <a:biLevel thresh="75000"/>
          </a:blip>
          <a:srcRect l="38370" t="23836" b="25896"/>
          <a:stretch/>
        </p:blipFill>
        <p:spPr>
          <a:xfrm>
            <a:off x="4746171" y="1997528"/>
            <a:ext cx="7204781" cy="3303815"/>
          </a:xfrm>
        </p:spPr>
      </p:pic>
      <p:sp>
        <p:nvSpPr>
          <p:cNvPr id="3" name="TextBox 2">
            <a:extLst>
              <a:ext uri="{FF2B5EF4-FFF2-40B4-BE49-F238E27FC236}">
                <a16:creationId xmlns:a16="http://schemas.microsoft.com/office/drawing/2014/main" id="{EA2E8B8E-B7A5-42A2-80BB-3381543FA634}"/>
              </a:ext>
            </a:extLst>
          </p:cNvPr>
          <p:cNvSpPr txBox="1"/>
          <p:nvPr/>
        </p:nvSpPr>
        <p:spPr>
          <a:xfrm>
            <a:off x="772886" y="620486"/>
            <a:ext cx="9100457"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8</a:t>
            </a:r>
            <a:endParaRPr lang="en-US"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D174C57-07B6-404C-B424-F465AA5AA66B}"/>
              </a:ext>
            </a:extLst>
          </p:cNvPr>
          <p:cNvSpPr txBox="1"/>
          <p:nvPr/>
        </p:nvSpPr>
        <p:spPr>
          <a:xfrm>
            <a:off x="130628" y="2351314"/>
            <a:ext cx="3537857" cy="954107"/>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Factors associated with Patients Falls</a:t>
            </a:r>
          </a:p>
        </p:txBody>
      </p:sp>
    </p:spTree>
    <p:extLst>
      <p:ext uri="{BB962C8B-B14F-4D97-AF65-F5344CB8AC3E}">
        <p14:creationId xmlns:p14="http://schemas.microsoft.com/office/powerpoint/2010/main" val="328620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108E403-0CC1-F879-674F-1C4E94F21E70}"/>
              </a:ext>
            </a:extLst>
          </p:cNvPr>
          <p:cNvPicPr>
            <a:picLocks noGrp="1" noChangeAspect="1"/>
          </p:cNvPicPr>
          <p:nvPr>
            <p:ph idx="1"/>
          </p:nvPr>
        </p:nvPicPr>
        <p:blipFill rotWithShape="1">
          <a:blip r:embed="rId2">
            <a:biLevel thresh="75000"/>
          </a:blip>
          <a:srcRect l="7643" t="26385" r="12020" b="22717"/>
          <a:stretch/>
        </p:blipFill>
        <p:spPr>
          <a:xfrm>
            <a:off x="2106533" y="2066544"/>
            <a:ext cx="7649750" cy="2724911"/>
          </a:xfrm>
        </p:spPr>
      </p:pic>
      <p:sp>
        <p:nvSpPr>
          <p:cNvPr id="4" name="Title 3">
            <a:extLst>
              <a:ext uri="{FF2B5EF4-FFF2-40B4-BE49-F238E27FC236}">
                <a16:creationId xmlns:a16="http://schemas.microsoft.com/office/drawing/2014/main" id="{386E1A4A-3780-4D86-927B-8845EA76875E}"/>
              </a:ext>
            </a:extLst>
          </p:cNvPr>
          <p:cNvSpPr txBox="1">
            <a:spLocks noGrp="1"/>
          </p:cNvSpPr>
          <p:nvPr>
            <p:ph type="title"/>
          </p:nvPr>
        </p:nvSpPr>
        <p:spPr>
          <a:xfrm>
            <a:off x="609600" y="553750"/>
            <a:ext cx="109728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Healthcare Associated Infections (HAI)…</a:t>
            </a:r>
            <a:r>
              <a:rPr lang="en-GB" sz="2000" b="1" dirty="0">
                <a:latin typeface="Arial" panose="020B0604020202020204" pitchFamily="34" charset="0"/>
                <a:cs typeface="Arial" panose="020B0604020202020204" pitchFamily="34" charset="0"/>
              </a:rPr>
              <a:t>9</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0827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CE5C8F-9E8E-7A95-302E-02794E2F1015}"/>
              </a:ext>
            </a:extLst>
          </p:cNvPr>
          <p:cNvSpPr>
            <a:spLocks noGrp="1"/>
          </p:cNvSpPr>
          <p:nvPr>
            <p:ph idx="1"/>
          </p:nvPr>
        </p:nvSpPr>
        <p:spPr/>
        <p:txBody>
          <a:bodyPr/>
          <a:lstStyle/>
          <a:p>
            <a:pPr marL="0" indent="0" algn="ctr">
              <a:buNone/>
            </a:pPr>
            <a:endParaRPr lang="en-GB" i="1" dirty="0"/>
          </a:p>
          <a:p>
            <a:pPr marL="0" indent="0" algn="ctr">
              <a:buNone/>
            </a:pPr>
            <a:r>
              <a:rPr lang="en-GB" i="1" dirty="0">
                <a:latin typeface="Arial" panose="020B0604020202020204" pitchFamily="34" charset="0"/>
                <a:cs typeface="Arial" panose="020B0604020202020204" pitchFamily="34" charset="0"/>
              </a:rPr>
              <a:t>Let’s work in groups and enlist, “different ways to prevent HAP, Surgical site infections” </a:t>
            </a:r>
          </a:p>
          <a:p>
            <a:pPr marL="0" indent="0" algn="ctr">
              <a:buNone/>
            </a:pPr>
            <a:endParaRPr lang="en-GB" i="1" dirty="0">
              <a:latin typeface="Arial" panose="020B0604020202020204" pitchFamily="34" charset="0"/>
              <a:cs typeface="Arial" panose="020B0604020202020204" pitchFamily="34" charset="0"/>
            </a:endParaRPr>
          </a:p>
          <a:p>
            <a:pPr marL="0" indent="0" algn="ctr">
              <a:buNone/>
            </a:pPr>
            <a:r>
              <a:rPr lang="en-GB" i="1" dirty="0">
                <a:latin typeface="Arial" panose="020B0604020202020204" pitchFamily="34" charset="0"/>
                <a:cs typeface="Arial" panose="020B0604020202020204" pitchFamily="34" charset="0"/>
              </a:rPr>
              <a:t>AND PATIENT FALLS</a:t>
            </a:r>
          </a:p>
        </p:txBody>
      </p:sp>
    </p:spTree>
    <p:extLst>
      <p:ext uri="{BB962C8B-B14F-4D97-AF65-F5344CB8AC3E}">
        <p14:creationId xmlns:p14="http://schemas.microsoft.com/office/powerpoint/2010/main" val="4119012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34F27-1F9E-0662-94B9-B8CE72C64D61}"/>
              </a:ext>
            </a:extLst>
          </p:cNvPr>
          <p:cNvSpPr>
            <a:spLocks noGrp="1"/>
          </p:cNvSpPr>
          <p:nvPr>
            <p:ph type="title"/>
          </p:nvPr>
        </p:nvSpPr>
        <p:spPr/>
        <p:txBody>
          <a:bodyPr/>
          <a:lstStyle/>
          <a:p>
            <a:r>
              <a:rPr lang="en-GB" b="1" dirty="0"/>
              <a:t>Unplanned Readmission</a:t>
            </a:r>
          </a:p>
        </p:txBody>
      </p:sp>
      <p:sp>
        <p:nvSpPr>
          <p:cNvPr id="3" name="Content Placeholder 2">
            <a:extLst>
              <a:ext uri="{FF2B5EF4-FFF2-40B4-BE49-F238E27FC236}">
                <a16:creationId xmlns:a16="http://schemas.microsoft.com/office/drawing/2014/main" id="{D7294B3E-497F-5108-59B9-186290A44B3C}"/>
              </a:ext>
            </a:extLst>
          </p:cNvPr>
          <p:cNvSpPr>
            <a:spLocks noGrp="1"/>
          </p:cNvSpPr>
          <p:nvPr>
            <p:ph idx="1"/>
          </p:nvPr>
        </p:nvSpPr>
        <p:spPr/>
        <p:txBody>
          <a:bodyPr/>
          <a:lstStyle/>
          <a:p>
            <a:pPr algn="ctr"/>
            <a:endParaRPr lang="en-GB" dirty="0"/>
          </a:p>
          <a:p>
            <a:pPr algn="ctr"/>
            <a:endParaRPr lang="en-GB" dirty="0"/>
          </a:p>
          <a:p>
            <a:pPr algn="ctr"/>
            <a:r>
              <a:rPr lang="en-GB" dirty="0"/>
              <a:t>Unplanned Readmission?</a:t>
            </a:r>
          </a:p>
        </p:txBody>
      </p:sp>
    </p:spTree>
    <p:extLst>
      <p:ext uri="{BB962C8B-B14F-4D97-AF65-F5344CB8AC3E}">
        <p14:creationId xmlns:p14="http://schemas.microsoft.com/office/powerpoint/2010/main" val="413128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44E9-7C76-098E-5399-A0A74191176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B276FD2D-8B61-F2DD-61F9-AC37F5FCE267}"/>
              </a:ext>
            </a:extLst>
          </p:cNvPr>
          <p:cNvPicPr>
            <a:picLocks noGrp="1" noChangeAspect="1"/>
          </p:cNvPicPr>
          <p:nvPr>
            <p:ph idx="1"/>
          </p:nvPr>
        </p:nvPicPr>
        <p:blipFill rotWithShape="1">
          <a:blip r:embed="rId2">
            <a:biLevel thresh="75000"/>
          </a:blip>
          <a:srcRect l="6856" t="18912" b="19449"/>
          <a:stretch/>
        </p:blipFill>
        <p:spPr>
          <a:xfrm>
            <a:off x="1230251" y="1417638"/>
            <a:ext cx="9731498" cy="3620705"/>
          </a:xfrm>
        </p:spPr>
      </p:pic>
    </p:spTree>
    <p:extLst>
      <p:ext uri="{BB962C8B-B14F-4D97-AF65-F5344CB8AC3E}">
        <p14:creationId xmlns:p14="http://schemas.microsoft.com/office/powerpoint/2010/main" val="2674578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AD2F-35D6-131A-DA34-E98A7A34174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E650806-176A-19A3-6C87-B408A91F457A}"/>
              </a:ext>
            </a:extLst>
          </p:cNvPr>
          <p:cNvPicPr>
            <a:picLocks noGrp="1" noChangeAspect="1"/>
          </p:cNvPicPr>
          <p:nvPr>
            <p:ph idx="1"/>
          </p:nvPr>
        </p:nvPicPr>
        <p:blipFill rotWithShape="1">
          <a:blip r:embed="rId2">
            <a:biLevel thresh="75000"/>
          </a:blip>
          <a:srcRect l="7381" t="24049" b="22717"/>
          <a:stretch/>
        </p:blipFill>
        <p:spPr>
          <a:xfrm>
            <a:off x="1483625" y="1417638"/>
            <a:ext cx="9224749" cy="2980945"/>
          </a:xfrm>
        </p:spPr>
      </p:pic>
      <p:sp>
        <p:nvSpPr>
          <p:cNvPr id="6" name="Rectangle 5">
            <a:extLst>
              <a:ext uri="{FF2B5EF4-FFF2-40B4-BE49-F238E27FC236}">
                <a16:creationId xmlns:a16="http://schemas.microsoft.com/office/drawing/2014/main" id="{D014BA1F-3489-B73C-95F0-58BA6415C05D}"/>
              </a:ext>
            </a:extLst>
          </p:cNvPr>
          <p:cNvSpPr/>
          <p:nvPr/>
        </p:nvSpPr>
        <p:spPr>
          <a:xfrm>
            <a:off x="9765792" y="3429000"/>
            <a:ext cx="512064" cy="576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07299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8BAEDB30-0103-7E2F-258E-11AB5B8FB298}"/>
              </a:ext>
            </a:extLst>
          </p:cNvPr>
          <p:cNvPicPr>
            <a:picLocks noGrp="1" noChangeAspect="1"/>
          </p:cNvPicPr>
          <p:nvPr>
            <p:ph idx="1"/>
          </p:nvPr>
        </p:nvPicPr>
        <p:blipFill rotWithShape="1">
          <a:blip r:embed="rId2">
            <a:biLevel thresh="75000"/>
          </a:blip>
          <a:srcRect l="4756" t="21248" b="22717"/>
          <a:stretch/>
        </p:blipFill>
        <p:spPr>
          <a:xfrm>
            <a:off x="1700617" y="1243584"/>
            <a:ext cx="8790766" cy="2907791"/>
          </a:xfrm>
        </p:spPr>
      </p:pic>
    </p:spTree>
    <p:extLst>
      <p:ext uri="{BB962C8B-B14F-4D97-AF65-F5344CB8AC3E}">
        <p14:creationId xmlns:p14="http://schemas.microsoft.com/office/powerpoint/2010/main" val="40926616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FD39-512F-EABF-F070-9B80C5848960}"/>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2E84A5C8-D5A7-266D-40F4-8FA83411379B}"/>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Why Quality Assurance is important for us in HSC? </a:t>
            </a:r>
          </a:p>
          <a:p>
            <a:pPr marL="0" indent="0">
              <a:buClr>
                <a:srgbClr val="C00000"/>
              </a:buClr>
              <a:buNone/>
            </a:pPr>
            <a:endParaRPr lang="en-GB" altLang="en-US" sz="2400" i="1" dirty="0">
              <a:latin typeface="Arial" panose="020B0604020202020204" pitchFamily="34" charset="0"/>
              <a:cs typeface="Arial" panose="020B0604020202020204" pitchFamily="34" charset="0"/>
            </a:endParaRPr>
          </a:p>
          <a:p>
            <a:pPr>
              <a:buClr>
                <a:srgbClr val="C00000"/>
              </a:buClr>
            </a:pPr>
            <a:r>
              <a:rPr lang="en-GB" altLang="en-US" sz="2400" i="1" dirty="0">
                <a:latin typeface="Arial" panose="020B0604020202020204" pitchFamily="34" charset="0"/>
                <a:cs typeface="Arial" panose="020B0604020202020204" pitchFamily="34" charset="0"/>
              </a:rPr>
              <a:t>In the next 10 minutes, describe in detailed the importance of QA.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548495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FC0B-6E08-FA44-28F6-B2EED75123E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Suggested response: Why is Quality Assurance important?</a:t>
            </a:r>
          </a:p>
        </p:txBody>
      </p:sp>
      <p:sp>
        <p:nvSpPr>
          <p:cNvPr id="3" name="Content Placeholder 2">
            <a:extLst>
              <a:ext uri="{FF2B5EF4-FFF2-40B4-BE49-F238E27FC236}">
                <a16:creationId xmlns:a16="http://schemas.microsoft.com/office/drawing/2014/main" id="{07B75BAF-6094-FE68-FA5B-C0C1FC350ADF}"/>
              </a:ext>
            </a:extLst>
          </p:cNvPr>
          <p:cNvSpPr>
            <a:spLocks noGrp="1"/>
          </p:cNvSpPr>
          <p:nvPr>
            <p:ph idx="1"/>
          </p:nvPr>
        </p:nvSpPr>
        <p:spPr/>
        <p:txBody>
          <a:bodyPr>
            <a:normAutofit/>
          </a:bodyPr>
          <a:lstStyle/>
          <a:p>
            <a:r>
              <a:rPr lang="en-US" sz="2400" i="0" u="none" strike="noStrike" dirty="0">
                <a:effectLst/>
                <a:latin typeface="Arial" panose="020B0604020202020204" pitchFamily="34" charset="0"/>
                <a:cs typeface="Arial" panose="020B0604020202020204" pitchFamily="34" charset="0"/>
              </a:rPr>
              <a:t>It helps you target and accomplish your goals</a:t>
            </a:r>
          </a:p>
          <a:p>
            <a:r>
              <a:rPr lang="en-US" sz="2400" i="0" u="none" strike="noStrike" dirty="0">
                <a:effectLst/>
                <a:latin typeface="Arial" panose="020B0604020202020204" pitchFamily="34" charset="0"/>
                <a:cs typeface="Arial" panose="020B0604020202020204" pitchFamily="34" charset="0"/>
              </a:rPr>
              <a:t>You can use it to measure patient experience and brand reputation</a:t>
            </a:r>
          </a:p>
          <a:p>
            <a:r>
              <a:rPr lang="en-US" sz="2400" i="0" u="none" strike="noStrike" dirty="0">
                <a:effectLst/>
                <a:latin typeface="Arial" panose="020B0604020202020204" pitchFamily="34" charset="0"/>
                <a:cs typeface="Arial" panose="020B0604020202020204" pitchFamily="34" charset="0"/>
              </a:rPr>
              <a:t>You can measure your team’s performance and success</a:t>
            </a:r>
          </a:p>
          <a:p>
            <a:r>
              <a:rPr lang="en-US" sz="2400" dirty="0">
                <a:latin typeface="Arial" panose="020B0604020202020204" pitchFamily="34" charset="0"/>
                <a:cs typeface="Arial" panose="020B0604020202020204" pitchFamily="34" charset="0"/>
              </a:rPr>
              <a:t>Saves time</a:t>
            </a:r>
          </a:p>
          <a:p>
            <a:r>
              <a:rPr lang="en-US" sz="2400" i="0" u="none" strike="noStrike" dirty="0">
                <a:effectLst/>
                <a:latin typeface="Arial" panose="020B0604020202020204" pitchFamily="34" charset="0"/>
                <a:cs typeface="Arial" panose="020B0604020202020204" pitchFamily="34" charset="0"/>
              </a:rPr>
              <a:t>Saves Money</a:t>
            </a:r>
          </a:p>
          <a:p>
            <a:r>
              <a:rPr lang="en-US" sz="2400" dirty="0">
                <a:latin typeface="Arial" panose="020B0604020202020204" pitchFamily="34" charset="0"/>
                <a:cs typeface="Arial" panose="020B0604020202020204" pitchFamily="34" charset="0"/>
              </a:rPr>
              <a:t>Loose patient Confident </a:t>
            </a:r>
          </a:p>
          <a:p>
            <a:pPr marL="0" indent="0">
              <a:buNone/>
            </a:pPr>
            <a:endParaRPr lang="en-US" b="1" i="0" u="none" strike="noStrike" dirty="0">
              <a:solidFill>
                <a:srgbClr val="004D54"/>
              </a:solidFill>
              <a:effectLst/>
              <a:latin typeface="Rubik"/>
            </a:endParaRPr>
          </a:p>
          <a:p>
            <a:endParaRPr lang="en-US" b="1" i="0" u="none" strike="noStrike" dirty="0">
              <a:solidFill>
                <a:srgbClr val="004D54"/>
              </a:solidFill>
              <a:effectLst/>
              <a:latin typeface="Rubik"/>
            </a:endParaRPr>
          </a:p>
          <a:p>
            <a:pPr marL="0" indent="0">
              <a:buNone/>
            </a:pPr>
            <a:endParaRPr lang="en-US" b="1" i="0" u="none" strike="noStrike" dirty="0">
              <a:solidFill>
                <a:srgbClr val="004D54"/>
              </a:solidFill>
              <a:effectLst/>
              <a:latin typeface="Rubik"/>
            </a:endParaRPr>
          </a:p>
          <a:p>
            <a:endParaRPr lang="en-GB" dirty="0"/>
          </a:p>
        </p:txBody>
      </p:sp>
    </p:spTree>
    <p:extLst>
      <p:ext uri="{BB962C8B-B14F-4D97-AF65-F5344CB8AC3E}">
        <p14:creationId xmlns:p14="http://schemas.microsoft.com/office/powerpoint/2010/main" val="24141190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CFC1-DE40-7E83-7F7B-037901EB40C0}"/>
              </a:ext>
            </a:extLst>
          </p:cNvPr>
          <p:cNvSpPr>
            <a:spLocks noGrp="1"/>
          </p:cNvSpPr>
          <p:nvPr>
            <p:ph type="title"/>
          </p:nvPr>
        </p:nvSpPr>
        <p:spPr/>
        <p:txBody>
          <a:bodyPr>
            <a:normAutofit/>
          </a:bodyPr>
          <a:lstStyle/>
          <a:p>
            <a:r>
              <a:rPr lang="en-GB" sz="4000" b="1" i="0" dirty="0">
                <a:solidFill>
                  <a:srgbClr val="1F1F1F"/>
                </a:solidFill>
                <a:effectLst/>
                <a:latin typeface="Arial" panose="020B0604020202020204" pitchFamily="34" charset="0"/>
                <a:cs typeface="Arial" panose="020B0604020202020204" pitchFamily="34" charset="0"/>
              </a:rPr>
              <a:t>Models for Change</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598F978-4C39-AE3A-ADBB-2F48BF0422F0}"/>
              </a:ext>
            </a:extLst>
          </p:cNvPr>
          <p:cNvSpPr>
            <a:spLocks noGrp="1"/>
          </p:cNvSpPr>
          <p:nvPr>
            <p:ph idx="1"/>
          </p:nvPr>
        </p:nvSpPr>
        <p:spPr/>
        <p:txBody>
          <a:bodyPr>
            <a:normAutofit/>
          </a:bodyPr>
          <a:lstStyle/>
          <a:p>
            <a:pPr marL="0" indent="0">
              <a:buNone/>
            </a:pPr>
            <a:r>
              <a:rPr lang="en-US" dirty="0"/>
              <a:t>In order for an error to be classified as preventable, </a:t>
            </a:r>
          </a:p>
          <a:p>
            <a:r>
              <a:rPr lang="en-US" dirty="0"/>
              <a:t>it must first be identifiable and measurable.</a:t>
            </a:r>
          </a:p>
          <a:p>
            <a:r>
              <a:rPr lang="en-US" dirty="0"/>
              <a:t>Second, modifiable.</a:t>
            </a:r>
          </a:p>
          <a:p>
            <a:r>
              <a:rPr lang="en-US" dirty="0"/>
              <a:t>And third, modification reduces errors.</a:t>
            </a:r>
            <a:endParaRPr lang="en-GB" dirty="0"/>
          </a:p>
        </p:txBody>
      </p:sp>
    </p:spTree>
    <p:extLst>
      <p:ext uri="{BB962C8B-B14F-4D97-AF65-F5344CB8AC3E}">
        <p14:creationId xmlns:p14="http://schemas.microsoft.com/office/powerpoint/2010/main" val="32082118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C33D-D5AF-37CC-0812-EB8C665DB35A}"/>
              </a:ext>
            </a:extLst>
          </p:cNvPr>
          <p:cNvSpPr>
            <a:spLocks noGrp="1"/>
          </p:cNvSpPr>
          <p:nvPr>
            <p:ph type="title"/>
          </p:nvPr>
        </p:nvSpPr>
        <p:spPr/>
        <p:txBody>
          <a:bodyPr/>
          <a:lstStyle/>
          <a:p>
            <a:r>
              <a:rPr lang="en-GB" sz="4000" b="1" dirty="0">
                <a:solidFill>
                  <a:srgbClr val="1F1F1F"/>
                </a:solidFill>
                <a:latin typeface="Arial" panose="020B0604020202020204" pitchFamily="34" charset="0"/>
                <a:cs typeface="Arial" panose="020B0604020202020204" pitchFamily="34" charset="0"/>
              </a:rPr>
              <a:t>Avoiding Preventable Error</a:t>
            </a:r>
          </a:p>
        </p:txBody>
      </p:sp>
      <p:sp>
        <p:nvSpPr>
          <p:cNvPr id="3" name="Content Placeholder 2">
            <a:extLst>
              <a:ext uri="{FF2B5EF4-FFF2-40B4-BE49-F238E27FC236}">
                <a16:creationId xmlns:a16="http://schemas.microsoft.com/office/drawing/2014/main" id="{987DFDCE-AAD8-40AB-FC7F-8050E25A3C01}"/>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An example of a clearly preventable error is having two vials of a medication that look the same but have vastly different concentrations of the medication.</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0685132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3A3C-ED96-FD65-E05B-121F341F342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B172AA4F-F442-9007-20D6-90455873462E}"/>
              </a:ext>
            </a:extLst>
          </p:cNvPr>
          <p:cNvSpPr>
            <a:spLocks noGrp="1"/>
          </p:cNvSpPr>
          <p:nvPr>
            <p:ph idx="1"/>
          </p:nvPr>
        </p:nvSpPr>
        <p:spPr/>
        <p:txBody>
          <a:bodyPr/>
          <a:lstStyle/>
          <a:p>
            <a:pPr marL="0" indent="0">
              <a:buNone/>
            </a:pPr>
            <a:endParaRPr lang="en-GB" dirty="0"/>
          </a:p>
          <a:p>
            <a:r>
              <a:rPr lang="en-GB" dirty="0">
                <a:hlinkClick r:id="rId2"/>
              </a:rPr>
              <a:t>https://www.itv.com/news/2023-01-24/almost-half-of-all-care-homes-inspected-in-england-found-to-be-failing</a:t>
            </a:r>
            <a:endParaRPr lang="en-GB" dirty="0"/>
          </a:p>
          <a:p>
            <a:endParaRPr lang="en-GB" dirty="0"/>
          </a:p>
        </p:txBody>
      </p:sp>
    </p:spTree>
    <p:extLst>
      <p:ext uri="{BB962C8B-B14F-4D97-AF65-F5344CB8AC3E}">
        <p14:creationId xmlns:p14="http://schemas.microsoft.com/office/powerpoint/2010/main" val="33844637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F82D1-56A8-36F9-EE8C-AF07A34A25E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FF988A42-E7FC-43DF-656A-67BECEA14937}"/>
              </a:ext>
            </a:extLst>
          </p:cNvPr>
          <p:cNvSpPr>
            <a:spLocks noGrp="1"/>
          </p:cNvSpPr>
          <p:nvPr>
            <p:ph idx="1"/>
          </p:nvPr>
        </p:nvSpPr>
        <p:spPr/>
        <p:txBody>
          <a:bodyPr>
            <a:normAutofit/>
          </a:bodyPr>
          <a:lstStyle/>
          <a:p>
            <a:endParaRPr lang="en-GB" b="1" dirty="0">
              <a:solidFill>
                <a:srgbClr val="555555"/>
              </a:solidFill>
              <a:latin typeface="Open Sans" panose="020B0606030504020204" pitchFamily="34" charset="0"/>
            </a:endParaRPr>
          </a:p>
          <a:p>
            <a:r>
              <a:rPr lang="en-GB" sz="2800" b="1" i="0" dirty="0">
                <a:solidFill>
                  <a:srgbClr val="555555"/>
                </a:solidFill>
                <a:effectLst/>
                <a:latin typeface="Arial" panose="020B0604020202020204" pitchFamily="34" charset="0"/>
                <a:cs typeface="Arial" panose="020B0604020202020204" pitchFamily="34" charset="0"/>
              </a:rPr>
              <a:t>Divide into groups  </a:t>
            </a:r>
          </a:p>
          <a:p>
            <a:r>
              <a:rPr lang="en-GB" altLang="en-US" sz="2800" i="1" dirty="0">
                <a:latin typeface="Arial" panose="020B0604020202020204" pitchFamily="34" charset="0"/>
                <a:cs typeface="Arial" panose="020B0604020202020204" pitchFamily="34" charset="0"/>
              </a:rPr>
              <a:t>In the next 10 minutes enlist ….</a:t>
            </a:r>
            <a:r>
              <a:rPr lang="en-GB" sz="2800" b="1" i="0" dirty="0">
                <a:solidFill>
                  <a:srgbClr val="555555"/>
                </a:solidFill>
                <a:effectLst/>
                <a:latin typeface="Arial" panose="020B0604020202020204" pitchFamily="34" charset="0"/>
                <a:cs typeface="Arial" panose="020B0604020202020204" pitchFamily="34" charset="0"/>
              </a:rPr>
              <a:t>what things Health and care should look at, to keep a </a:t>
            </a:r>
            <a:r>
              <a:rPr lang="en-GB" sz="2800" b="1" dirty="0">
                <a:solidFill>
                  <a:srgbClr val="555555"/>
                </a:solidFill>
                <a:latin typeface="Arial" panose="020B0604020202020204" pitchFamily="34" charset="0"/>
                <a:cs typeface="Arial" panose="020B0604020202020204" pitchFamily="34" charset="0"/>
              </a:rPr>
              <a:t>culture of </a:t>
            </a:r>
            <a:r>
              <a:rPr lang="en-GB" sz="2800" b="1" i="0" dirty="0">
                <a:solidFill>
                  <a:srgbClr val="555555"/>
                </a:solidFill>
                <a:effectLst/>
                <a:latin typeface="Arial" panose="020B0604020202020204" pitchFamily="34" charset="0"/>
                <a:cs typeface="Arial" panose="020B0604020202020204" pitchFamily="34" charset="0"/>
              </a:rPr>
              <a:t>safety.. Upgrade and make it stronger</a:t>
            </a:r>
          </a:p>
          <a:p>
            <a:endParaRPr lang="en-GB" altLang="en-US" i="1" dirty="0"/>
          </a:p>
          <a:p>
            <a:endParaRPr lang="en-GB" b="1" i="0" dirty="0">
              <a:solidFill>
                <a:srgbClr val="555555"/>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3869814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6D1C-A905-6010-3547-FDB7CCE234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D7614A-7DD9-E1B1-4191-0B654B6A22E2}"/>
              </a:ext>
            </a:extLst>
          </p:cNvPr>
          <p:cNvSpPr>
            <a:spLocks noGrp="1"/>
          </p:cNvSpPr>
          <p:nvPr>
            <p:ph idx="1"/>
          </p:nvPr>
        </p:nvSpPr>
        <p:spPr/>
        <p:txBody>
          <a:bodyPr>
            <a:normAutofit lnSpcReduction="10000"/>
          </a:bodyPr>
          <a:lstStyle/>
          <a:p>
            <a:r>
              <a:rPr lang="en-GB" dirty="0"/>
              <a:t>Now we </a:t>
            </a:r>
            <a:r>
              <a:rPr lang="en-GB" dirty="0" err="1"/>
              <a:t>gonna</a:t>
            </a:r>
            <a:r>
              <a:rPr lang="en-GB" dirty="0"/>
              <a:t> look at </a:t>
            </a:r>
          </a:p>
          <a:p>
            <a:pPr marL="0" indent="0">
              <a:buNone/>
            </a:pPr>
            <a:endParaRPr lang="en-GB" b="1" i="1" dirty="0"/>
          </a:p>
          <a:p>
            <a:pPr marL="0" indent="0">
              <a:buNone/>
            </a:pPr>
            <a:r>
              <a:rPr lang="en-GB" b="1" i="1" dirty="0">
                <a:latin typeface="+mj-lt"/>
              </a:rPr>
              <a:t>          “</a:t>
            </a:r>
            <a:r>
              <a:rPr lang="en-GB" b="1" i="1" dirty="0">
                <a:solidFill>
                  <a:srgbClr val="1F1F1F"/>
                </a:solidFill>
                <a:effectLst/>
                <a:latin typeface="+mj-lt"/>
              </a:rPr>
              <a:t>The Lewis Blackman Story”</a:t>
            </a:r>
          </a:p>
          <a:p>
            <a:pPr marL="0" indent="0">
              <a:buNone/>
            </a:pPr>
            <a:endParaRPr lang="en-GB" b="1" i="1" dirty="0">
              <a:solidFill>
                <a:srgbClr val="1F1F1F"/>
              </a:solidFill>
              <a:latin typeface="+mj-lt"/>
            </a:endParaRPr>
          </a:p>
          <a:p>
            <a:pPr marL="0" indent="0">
              <a:buNone/>
            </a:pPr>
            <a:r>
              <a:rPr lang="en-GB" b="1" i="1" dirty="0">
                <a:solidFill>
                  <a:srgbClr val="1F1F1F"/>
                </a:solidFill>
                <a:effectLst/>
                <a:latin typeface="+mj-lt"/>
              </a:rPr>
              <a:t>Follow the link</a:t>
            </a:r>
          </a:p>
          <a:p>
            <a:pPr marL="0" indent="0">
              <a:buNone/>
            </a:pPr>
            <a:r>
              <a:rPr lang="en-GB" b="1" i="1" dirty="0">
                <a:solidFill>
                  <a:srgbClr val="1F1F1F"/>
                </a:solidFill>
                <a:effectLst/>
                <a:latin typeface="+mj-lt"/>
                <a:hlinkClick r:id="rId3"/>
              </a:rPr>
              <a:t>https://centerjd.org/content/medical-malpractice-story-lewis-wardlaw-blackman</a:t>
            </a:r>
            <a:endParaRPr lang="en-GB" b="1" i="1" dirty="0">
              <a:solidFill>
                <a:srgbClr val="1F1F1F"/>
              </a:solidFill>
              <a:effectLst/>
              <a:latin typeface="+mj-lt"/>
            </a:endParaRPr>
          </a:p>
          <a:p>
            <a:pPr marL="0" indent="0">
              <a:buNone/>
            </a:pPr>
            <a:endParaRPr lang="en-GB" b="1" i="1" dirty="0">
              <a:solidFill>
                <a:srgbClr val="1F1F1F"/>
              </a:solidFill>
              <a:effectLst/>
              <a:latin typeface="+mj-lt"/>
            </a:endParaRPr>
          </a:p>
        </p:txBody>
      </p:sp>
    </p:spTree>
    <p:extLst>
      <p:ext uri="{BB962C8B-B14F-4D97-AF65-F5344CB8AC3E}">
        <p14:creationId xmlns:p14="http://schemas.microsoft.com/office/powerpoint/2010/main" val="28371425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6102-3DC6-9559-D9D1-F4E2C4C29530}"/>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Patient safety…1</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A0A9B-7108-8201-95EC-FB26DC1BFB41}"/>
              </a:ext>
            </a:extLst>
          </p:cNvPr>
          <p:cNvSpPr>
            <a:spLocks noGrp="1"/>
          </p:cNvSpPr>
          <p:nvPr>
            <p:ph idx="1"/>
          </p:nvPr>
        </p:nvSpPr>
        <p:spPr/>
        <p:txBody>
          <a:bodyPr/>
          <a:lstStyle/>
          <a:p>
            <a:endParaRPr lang="en-GB" dirty="0"/>
          </a:p>
          <a:p>
            <a:pPr marL="0" indent="0">
              <a:buNone/>
            </a:pPr>
            <a:r>
              <a:rPr lang="en-GB" dirty="0">
                <a:latin typeface="Arial" panose="020B0604020202020204" pitchFamily="34" charset="0"/>
                <a:cs typeface="Arial" panose="020B0604020202020204" pitchFamily="34" charset="0"/>
              </a:rPr>
              <a:t>According to WHO (2019) “</a:t>
            </a:r>
            <a:r>
              <a:rPr lang="en-US" b="0" i="0" dirty="0">
                <a:solidFill>
                  <a:srgbClr val="1F1F1F"/>
                </a:solidFill>
                <a:effectLst/>
                <a:latin typeface="Arial" panose="020B0604020202020204" pitchFamily="34" charset="0"/>
                <a:cs typeface="Arial" panose="020B0604020202020204" pitchFamily="34" charset="0"/>
              </a:rPr>
              <a:t>patient safety as the prevention of errors and adverse effects to patients associated with health care.”</a:t>
            </a:r>
            <a:endParaRPr lang="en-US" b="0" i="0" dirty="0">
              <a:solidFill>
                <a:srgbClr val="333333"/>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738537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3B07-5AB5-7EB5-AFDC-E7B4DB0731BE}"/>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Patient safety…2</a:t>
            </a:r>
            <a:endParaRPr lang="en-GB" b="1" dirty="0"/>
          </a:p>
        </p:txBody>
      </p:sp>
      <p:sp>
        <p:nvSpPr>
          <p:cNvPr id="3" name="Content Placeholder 2">
            <a:extLst>
              <a:ext uri="{FF2B5EF4-FFF2-40B4-BE49-F238E27FC236}">
                <a16:creationId xmlns:a16="http://schemas.microsoft.com/office/drawing/2014/main" id="{7099D6B0-0658-1EC9-E18C-B6829A5EB597}"/>
              </a:ext>
            </a:extLst>
          </p:cNvPr>
          <p:cNvSpPr>
            <a:spLocks noGrp="1"/>
          </p:cNvSpPr>
          <p:nvPr>
            <p:ph idx="1"/>
          </p:nvPr>
        </p:nvSpPr>
        <p:spPr/>
        <p:txBody>
          <a:bodyPr>
            <a:normAutofit/>
          </a:bodyPr>
          <a:lstStyle/>
          <a:p>
            <a:pPr algn="l"/>
            <a:r>
              <a:rPr lang="en-US" sz="2800" b="0" i="0" dirty="0">
                <a:solidFill>
                  <a:srgbClr val="1F1F1F"/>
                </a:solidFill>
                <a:effectLst/>
                <a:latin typeface="Arial" panose="020B0604020202020204" pitchFamily="34" charset="0"/>
                <a:cs typeface="Arial" panose="020B0604020202020204" pitchFamily="34" charset="0"/>
              </a:rPr>
              <a:t>The National Quality Forum has adopted a more comprehensive view of patient safety, defining </a:t>
            </a:r>
            <a:r>
              <a:rPr lang="en-US" sz="2800" b="1" i="1" dirty="0">
                <a:solidFill>
                  <a:srgbClr val="1F1F1F"/>
                </a:solidFill>
                <a:effectLst/>
                <a:latin typeface="Arial" panose="020B0604020202020204" pitchFamily="34" charset="0"/>
                <a:cs typeface="Arial" panose="020B0604020202020204" pitchFamily="34" charset="0"/>
              </a:rPr>
              <a:t>it as the prevention and mitigation of harm caused by error of omission or commission that are associated with healthcare. And involving the establishment of operational systems and processes that minimize the likelihood of errors and maximize the likelihood of intercepting them when they occur.</a:t>
            </a:r>
            <a:r>
              <a:rPr lang="en-US" sz="2800" b="0" i="0" dirty="0">
                <a:solidFill>
                  <a:srgbClr val="1F1F1F"/>
                </a:solidFill>
                <a:effectLst/>
                <a:latin typeface="Arial" panose="020B0604020202020204" pitchFamily="34" charset="0"/>
                <a:cs typeface="Arial" panose="020B0604020202020204" pitchFamily="34" charset="0"/>
              </a:rPr>
              <a:t> </a:t>
            </a:r>
            <a:endParaRPr lang="en-US" sz="2800" b="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47933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8664B8-CEA5-C5CC-18E4-8298A4C18E16}"/>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There are many leader/s in the world who recognised patient/s safety as a fundamental part of quality assurance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r>
              <a:rPr lang="en-US" sz="2800" b="0" i="0" dirty="0">
                <a:solidFill>
                  <a:srgbClr val="1F1F1F"/>
                </a:solidFill>
                <a:effectLst/>
                <a:latin typeface="Arial" panose="020B0604020202020204" pitchFamily="34" charset="0"/>
                <a:cs typeface="Arial" panose="020B0604020202020204" pitchFamily="34" charset="0"/>
              </a:rPr>
              <a:t>Dr Pronovost pioneering work was the development, testing, and now widespread use of a checklist for insertion and maintenance of central venous lines which alone, has had a major positive infect on the rates of infection using these devices.</a:t>
            </a:r>
            <a:endParaRPr lang="en-US" sz="2800" b="0" i="0" dirty="0">
              <a:solidFill>
                <a:srgbClr val="333333"/>
              </a:solidFill>
              <a:effectLst/>
              <a:latin typeface="Arial" panose="020B0604020202020204" pitchFamily="34" charset="0"/>
              <a:cs typeface="Arial" panose="020B0604020202020204" pitchFamily="34" charset="0"/>
            </a:endParaRPr>
          </a:p>
          <a:p>
            <a:endParaRPr lang="en-GB" dirty="0"/>
          </a:p>
        </p:txBody>
      </p:sp>
      <p:sp>
        <p:nvSpPr>
          <p:cNvPr id="6" name="Title 1">
            <a:extLst>
              <a:ext uri="{FF2B5EF4-FFF2-40B4-BE49-F238E27FC236}">
                <a16:creationId xmlns:a16="http://schemas.microsoft.com/office/drawing/2014/main" id="{2B007EB9-479A-4C7A-B853-3DF5720D45F6}"/>
              </a:ext>
            </a:extLst>
          </p:cNvPr>
          <p:cNvSpPr>
            <a:spLocks noGrp="1"/>
          </p:cNvSpPr>
          <p:nvPr>
            <p:ph type="title"/>
          </p:nvPr>
        </p:nvSpPr>
        <p:spPr>
          <a:xfrm>
            <a:off x="609600" y="274638"/>
            <a:ext cx="10972800" cy="1143000"/>
          </a:xfrm>
        </p:spPr>
        <p:txBody>
          <a:bodyPr/>
          <a:lstStyle/>
          <a:p>
            <a:r>
              <a:rPr lang="en-US" b="1" dirty="0">
                <a:latin typeface="Arial" panose="020B0604020202020204" pitchFamily="34" charset="0"/>
                <a:cs typeface="Arial" panose="020B0604020202020204" pitchFamily="34" charset="0"/>
              </a:rPr>
              <a:t>Patient safety…3</a:t>
            </a:r>
            <a:endParaRPr lang="en-GB" b="1" dirty="0"/>
          </a:p>
        </p:txBody>
      </p:sp>
    </p:spTree>
    <p:extLst>
      <p:ext uri="{BB962C8B-B14F-4D97-AF65-F5344CB8AC3E}">
        <p14:creationId xmlns:p14="http://schemas.microsoft.com/office/powerpoint/2010/main" val="28924487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F77BB-069D-885E-CE0E-3FE607A4918B}"/>
              </a:ext>
            </a:extLst>
          </p:cNvPr>
          <p:cNvSpPr>
            <a:spLocks noGrp="1"/>
          </p:cNvSpPr>
          <p:nvPr>
            <p:ph idx="1"/>
          </p:nvPr>
        </p:nvSpPr>
        <p:spPr>
          <a:xfrm>
            <a:off x="361950" y="1104900"/>
            <a:ext cx="11220450" cy="4412333"/>
          </a:xfrm>
        </p:spPr>
        <p:txBody>
          <a:bodyPr>
            <a:normAutofit/>
          </a:bodyPr>
          <a:lstStyle/>
          <a:p>
            <a:r>
              <a:rPr lang="en-US" sz="2800" b="1" dirty="0">
                <a:solidFill>
                  <a:srgbClr val="1F1F1F"/>
                </a:solidFill>
                <a:latin typeface="Arial" panose="020B0604020202020204" pitchFamily="34" charset="0"/>
                <a:cs typeface="Arial" panose="020B0604020202020204" pitchFamily="34" charset="0"/>
              </a:rPr>
              <a:t>Dr Pronovost Checklist</a:t>
            </a:r>
            <a:endParaRPr lang="en-US" sz="28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Wash Hands : With soap and water or alcohol cleanser</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Wear Sterile Clothing : a mask, gloves, gown and hair covering – and cover the patient with a sterile drape, except for a very small hole where the line goes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Clean Patient’s Skin : Use Chlorhexidine (type of soap) when the line is put in.</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Avoid Veins in Arm and Leg : More likely to get infected than veins in the chest.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Check Line for Infection : Check each day and remove when no longer needed.</a:t>
            </a:r>
            <a:endParaRPr lang="en-GB" sz="20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84F5A600-86D8-4006-B164-249B06DA0B2B}"/>
              </a:ext>
            </a:extLst>
          </p:cNvPr>
          <p:cNvSpPr>
            <a:spLocks noGrp="1"/>
          </p:cNvSpPr>
          <p:nvPr>
            <p:ph type="title"/>
          </p:nvPr>
        </p:nvSpPr>
        <p:spPr>
          <a:xfrm>
            <a:off x="609600" y="274638"/>
            <a:ext cx="10972800" cy="694191"/>
          </a:xfrm>
        </p:spPr>
        <p:txBody>
          <a:bodyPr>
            <a:normAutofit fontScale="90000"/>
          </a:bodyPr>
          <a:lstStyle/>
          <a:p>
            <a:r>
              <a:rPr lang="en-US" b="1" dirty="0">
                <a:latin typeface="Arial" panose="020B0604020202020204" pitchFamily="34" charset="0"/>
                <a:cs typeface="Arial" panose="020B0604020202020204" pitchFamily="34" charset="0"/>
              </a:rPr>
              <a:t>Patient safety…4</a:t>
            </a:r>
            <a:endParaRPr lang="en-GB" b="1" dirty="0"/>
          </a:p>
        </p:txBody>
      </p:sp>
    </p:spTree>
    <p:extLst>
      <p:ext uri="{BB962C8B-B14F-4D97-AF65-F5344CB8AC3E}">
        <p14:creationId xmlns:p14="http://schemas.microsoft.com/office/powerpoint/2010/main" val="14664767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16B59D-648E-2160-2D3B-C52D80FB5368}"/>
              </a:ext>
            </a:extLst>
          </p:cNvPr>
          <p:cNvSpPr>
            <a:spLocks noGrp="1"/>
          </p:cNvSpPr>
          <p:nvPr>
            <p:ph idx="1"/>
          </p:nvPr>
        </p:nvSpPr>
        <p:spPr/>
        <p:txBody>
          <a:bodyPr>
            <a:normAutofit/>
          </a:bodyPr>
          <a:lstStyle/>
          <a:p>
            <a:pPr algn="l"/>
            <a:r>
              <a:rPr lang="en-US" sz="2400" b="0" i="0" dirty="0">
                <a:solidFill>
                  <a:srgbClr val="1F1F1F"/>
                </a:solidFill>
                <a:effectLst/>
                <a:latin typeface="Arial" panose="020B0604020202020204" pitchFamily="34" charset="0"/>
                <a:cs typeface="Arial" panose="020B0604020202020204" pitchFamily="34" charset="0"/>
              </a:rPr>
              <a:t>There are national and international standards that’s provide common framework to guide the design of safe micro level health care systems. </a:t>
            </a:r>
          </a:p>
          <a:p>
            <a:pPr lvl="1"/>
            <a:r>
              <a:rPr lang="en-US" sz="2000" b="0" i="0" dirty="0">
                <a:solidFill>
                  <a:srgbClr val="1F1F1F"/>
                </a:solidFill>
                <a:effectLst/>
                <a:latin typeface="Arial" panose="020B0604020202020204" pitchFamily="34" charset="0"/>
                <a:cs typeface="Arial" panose="020B0604020202020204" pitchFamily="34" charset="0"/>
              </a:rPr>
              <a:t>Department of Health and Human Services, the National Quality Forum and the Joint Commission and </a:t>
            </a:r>
            <a:r>
              <a:rPr lang="en-US" sz="2000" dirty="0">
                <a:solidFill>
                  <a:srgbClr val="1F1F1F"/>
                </a:solidFill>
                <a:latin typeface="Arial" panose="020B0604020202020204" pitchFamily="34" charset="0"/>
                <a:cs typeface="Arial" panose="020B0604020202020204" pitchFamily="34" charset="0"/>
              </a:rPr>
              <a:t>in UK we have CQC … they </a:t>
            </a:r>
            <a:r>
              <a:rPr lang="en-US" sz="2000" b="0" i="0" dirty="0">
                <a:solidFill>
                  <a:srgbClr val="1F1F1F"/>
                </a:solidFill>
                <a:effectLst/>
                <a:latin typeface="Arial" panose="020B0604020202020204" pitchFamily="34" charset="0"/>
                <a:cs typeface="Arial" panose="020B0604020202020204" pitchFamily="34" charset="0"/>
              </a:rPr>
              <a:t>identified goals for patient safety. </a:t>
            </a:r>
            <a:endParaRPr lang="en-US" sz="2000" b="0" i="0" dirty="0">
              <a:solidFill>
                <a:srgbClr val="333333"/>
              </a:solidFill>
              <a:effectLst/>
              <a:latin typeface="Arial" panose="020B0604020202020204" pitchFamily="34" charset="0"/>
              <a:cs typeface="Arial" panose="020B0604020202020204" pitchFamily="34" charset="0"/>
            </a:endParaRPr>
          </a:p>
          <a:p>
            <a:pPr algn="l"/>
            <a:endParaRPr lang="en-GB" dirty="0"/>
          </a:p>
        </p:txBody>
      </p:sp>
      <p:sp>
        <p:nvSpPr>
          <p:cNvPr id="6" name="Title 1">
            <a:extLst>
              <a:ext uri="{FF2B5EF4-FFF2-40B4-BE49-F238E27FC236}">
                <a16:creationId xmlns:a16="http://schemas.microsoft.com/office/drawing/2014/main" id="{C8E02465-B2EA-40A6-9732-6C068F4ABFFD}"/>
              </a:ext>
            </a:extLst>
          </p:cNvPr>
          <p:cNvSpPr>
            <a:spLocks noGrp="1"/>
          </p:cNvSpPr>
          <p:nvPr>
            <p:ph type="title"/>
          </p:nvPr>
        </p:nvSpPr>
        <p:spPr>
          <a:xfrm>
            <a:off x="609600" y="274638"/>
            <a:ext cx="10972800" cy="1143000"/>
          </a:xfrm>
        </p:spPr>
        <p:txBody>
          <a:bodyPr/>
          <a:lstStyle/>
          <a:p>
            <a:r>
              <a:rPr lang="en-US" b="1" dirty="0">
                <a:latin typeface="Arial" panose="020B0604020202020204" pitchFamily="34" charset="0"/>
                <a:cs typeface="Arial" panose="020B0604020202020204" pitchFamily="34" charset="0"/>
              </a:rPr>
              <a:t>Patient safety…5</a:t>
            </a:r>
            <a:endParaRPr lang="en-GB" b="1" dirty="0"/>
          </a:p>
        </p:txBody>
      </p:sp>
    </p:spTree>
    <p:extLst>
      <p:ext uri="{BB962C8B-B14F-4D97-AF65-F5344CB8AC3E}">
        <p14:creationId xmlns:p14="http://schemas.microsoft.com/office/powerpoint/2010/main" val="7389981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3009CE-8E4B-2456-A17B-30795CCB060F}"/>
              </a:ext>
            </a:extLst>
          </p:cNvPr>
          <p:cNvSpPr>
            <a:spLocks noGrp="1"/>
          </p:cNvSpPr>
          <p:nvPr>
            <p:ph idx="1"/>
          </p:nvPr>
        </p:nvSpPr>
        <p:spPr/>
        <p:txBody>
          <a:bodyPr>
            <a:normAutofit fontScale="70000" lnSpcReduction="20000"/>
          </a:bodyPr>
          <a:lstStyle/>
          <a:p>
            <a:pPr algn="l"/>
            <a:r>
              <a:rPr lang="en-US" b="0" i="0" dirty="0">
                <a:solidFill>
                  <a:srgbClr val="1F1F1F"/>
                </a:solidFill>
                <a:effectLst/>
                <a:latin typeface="Source Sans Pro" panose="020B0503030403020204" pitchFamily="34" charset="0"/>
              </a:rPr>
              <a:t> </a:t>
            </a:r>
            <a:r>
              <a:rPr lang="en-US" b="0" i="0" dirty="0">
                <a:solidFill>
                  <a:srgbClr val="1F1F1F"/>
                </a:solidFill>
                <a:effectLst/>
                <a:latin typeface="Arial" panose="020B0604020202020204" pitchFamily="34" charset="0"/>
                <a:cs typeface="Arial" panose="020B0604020202020204" pitchFamily="34" charset="0"/>
              </a:rPr>
              <a:t>CQC (UK) and Joint Commission (US) has developed a typology of harms other than sentinel events, and that includes</a:t>
            </a:r>
            <a:endParaRPr lang="en-US" b="0" i="0" dirty="0">
              <a:solidFill>
                <a:srgbClr val="333333"/>
              </a:solidFill>
              <a:effectLst/>
              <a:latin typeface="Arial" panose="020B0604020202020204" pitchFamily="34" charset="0"/>
              <a:cs typeface="Arial" panose="020B0604020202020204" pitchFamily="34" charset="0"/>
            </a:endParaRPr>
          </a:p>
          <a:p>
            <a:pPr marL="0" indent="0">
              <a:buNone/>
            </a:pP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An adverse event is a patient safety event that results in harm to a patient.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A no harm event is a patient safety event that reaches the patient, but does not cause harm.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A close call, or near miss, is a patient safety event that did not reach the patient.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A hazardous condition is a circumstance other than the patient's own disease process, or condition that increases the probability of an adverse event.</a:t>
            </a:r>
            <a:endParaRPr lang="en-US" b="0" i="0" dirty="0">
              <a:solidFill>
                <a:srgbClr val="333333"/>
              </a:solidFill>
              <a:effectLst/>
              <a:latin typeface="Arial" panose="020B0604020202020204" pitchFamily="34" charset="0"/>
              <a:cs typeface="Arial" panose="020B0604020202020204" pitchFamily="34" charset="0"/>
            </a:endParaRPr>
          </a:p>
          <a:p>
            <a:endParaRPr lang="en-GB" dirty="0"/>
          </a:p>
        </p:txBody>
      </p:sp>
      <p:sp>
        <p:nvSpPr>
          <p:cNvPr id="6" name="Title 1">
            <a:extLst>
              <a:ext uri="{FF2B5EF4-FFF2-40B4-BE49-F238E27FC236}">
                <a16:creationId xmlns:a16="http://schemas.microsoft.com/office/drawing/2014/main" id="{278D1B4A-A659-47DB-9687-409F7BA58810}"/>
              </a:ext>
            </a:extLst>
          </p:cNvPr>
          <p:cNvSpPr>
            <a:spLocks noGrp="1"/>
          </p:cNvSpPr>
          <p:nvPr>
            <p:ph type="title"/>
          </p:nvPr>
        </p:nvSpPr>
        <p:spPr>
          <a:xfrm>
            <a:off x="609600" y="274638"/>
            <a:ext cx="10972800" cy="1143000"/>
          </a:xfrm>
        </p:spPr>
        <p:txBody>
          <a:bodyPr/>
          <a:lstStyle/>
          <a:p>
            <a:r>
              <a:rPr lang="en-US" b="1" dirty="0">
                <a:latin typeface="Arial" panose="020B0604020202020204" pitchFamily="34" charset="0"/>
                <a:cs typeface="Arial" panose="020B0604020202020204" pitchFamily="34" charset="0"/>
              </a:rPr>
              <a:t>Patient safety…6</a:t>
            </a:r>
            <a:endParaRPr lang="en-GB" b="1" dirty="0"/>
          </a:p>
        </p:txBody>
      </p:sp>
    </p:spTree>
    <p:extLst>
      <p:ext uri="{BB962C8B-B14F-4D97-AF65-F5344CB8AC3E}">
        <p14:creationId xmlns:p14="http://schemas.microsoft.com/office/powerpoint/2010/main" val="21014030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0AD4-A2B6-E17B-254D-F8505D3ADF8D}"/>
              </a:ext>
            </a:extLst>
          </p:cNvPr>
          <p:cNvSpPr>
            <a:spLocks noGrp="1"/>
          </p:cNvSpPr>
          <p:nvPr>
            <p:ph type="title"/>
          </p:nvPr>
        </p:nvSpPr>
        <p:spPr/>
        <p:txBody>
          <a:bodyPr>
            <a:normAutofit/>
          </a:bodyPr>
          <a:lstStyle/>
          <a:p>
            <a:pPr>
              <a:spcBef>
                <a:spcPct val="20000"/>
              </a:spcBef>
            </a:pPr>
            <a:r>
              <a:rPr lang="en-GB" b="1" dirty="0">
                <a:latin typeface="Arial" panose="020B0604020202020204" pitchFamily="34" charset="0"/>
                <a:ea typeface="+mn-ea"/>
                <a:cs typeface="Arial" panose="020B0604020202020204" pitchFamily="34" charset="0"/>
              </a:rPr>
              <a:t>Reflection</a:t>
            </a:r>
          </a:p>
        </p:txBody>
      </p:sp>
      <p:sp>
        <p:nvSpPr>
          <p:cNvPr id="3" name="Content Placeholder 2">
            <a:extLst>
              <a:ext uri="{FF2B5EF4-FFF2-40B4-BE49-F238E27FC236}">
                <a16:creationId xmlns:a16="http://schemas.microsoft.com/office/drawing/2014/main" id="{4FA86140-F4FD-CB50-308C-4D140962E61A}"/>
              </a:ext>
            </a:extLst>
          </p:cNvPr>
          <p:cNvSpPr>
            <a:spLocks noGrp="1"/>
          </p:cNvSpPr>
          <p:nvPr>
            <p:ph idx="1"/>
          </p:nvPr>
        </p:nvSpPr>
        <p:spPr/>
        <p:txBody>
          <a:bodyPr/>
          <a:lstStyle/>
          <a:p>
            <a:pPr algn="ctr"/>
            <a:r>
              <a:rPr lang="en-GB" dirty="0">
                <a:latin typeface="Arial" panose="020B0604020202020204" pitchFamily="34" charset="0"/>
                <a:cs typeface="Arial" panose="020B0604020202020204" pitchFamily="34" charset="0"/>
              </a:rPr>
              <a:t>Reflect on </a:t>
            </a:r>
            <a:r>
              <a:rPr lang="en-US" b="0" i="0" dirty="0">
                <a:solidFill>
                  <a:srgbClr val="1F1F1F"/>
                </a:solidFill>
                <a:effectLst/>
                <a:latin typeface="Arial" panose="020B0604020202020204" pitchFamily="34" charset="0"/>
                <a:cs typeface="Arial" panose="020B0604020202020204" pitchFamily="34" charset="0"/>
              </a:rPr>
              <a:t>Lewis Blackman story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7759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7C03-D6FD-AB3E-027F-A1505EA84277}"/>
              </a:ext>
            </a:extLst>
          </p:cNvPr>
          <p:cNvSpPr>
            <a:spLocks noGrp="1"/>
          </p:cNvSpPr>
          <p:nvPr>
            <p:ph type="title"/>
          </p:nvPr>
        </p:nvSpPr>
        <p:spPr/>
        <p:txBody>
          <a:bodyPr/>
          <a:lstStyle/>
          <a:p>
            <a:r>
              <a:rPr lang="en-GB" dirty="0"/>
              <a:t>Useful links</a:t>
            </a:r>
          </a:p>
        </p:txBody>
      </p:sp>
      <p:sp>
        <p:nvSpPr>
          <p:cNvPr id="3" name="Content Placeholder 2">
            <a:extLst>
              <a:ext uri="{FF2B5EF4-FFF2-40B4-BE49-F238E27FC236}">
                <a16:creationId xmlns:a16="http://schemas.microsoft.com/office/drawing/2014/main" id="{E3CC4D83-44E5-08DB-2248-0204C44D4D8B}"/>
              </a:ext>
            </a:extLst>
          </p:cNvPr>
          <p:cNvSpPr>
            <a:spLocks noGrp="1"/>
          </p:cNvSpPr>
          <p:nvPr>
            <p:ph idx="1"/>
          </p:nvPr>
        </p:nvSpPr>
        <p:spPr/>
        <p:txBody>
          <a:bodyPr>
            <a:normAutofit fontScale="47500" lnSpcReduction="20000"/>
          </a:bodyPr>
          <a:lstStyle/>
          <a:p>
            <a:pPr algn="l"/>
            <a:r>
              <a:rPr lang="en-US" b="0" i="0" u="sng" dirty="0">
                <a:solidFill>
                  <a:srgbClr val="0056D2"/>
                </a:solidFill>
                <a:effectLst/>
                <a:latin typeface="Source Sans Pro" panose="020B0503030403020204" pitchFamily="34" charset="0"/>
                <a:hlinkClick r:id="rId2"/>
              </a:rPr>
              <a:t>AHRQ. (2015). </a:t>
            </a:r>
            <a:r>
              <a:rPr lang="en-US" b="0" i="1" u="sng" dirty="0">
                <a:solidFill>
                  <a:srgbClr val="0056D2"/>
                </a:solidFill>
                <a:effectLst/>
                <a:latin typeface="Source Sans Pro" panose="020B0503030403020204" pitchFamily="34" charset="0"/>
                <a:hlinkClick r:id="rId2"/>
              </a:rPr>
              <a:t>Systems Approach</a:t>
            </a:r>
            <a:r>
              <a:rPr lang="en-US" b="0" i="0" u="sng" dirty="0">
                <a:solidFill>
                  <a:srgbClr val="0056D2"/>
                </a:solidFill>
                <a:effectLst/>
                <a:latin typeface="Source Sans Pro" panose="020B0503030403020204" pitchFamily="34" charset="0"/>
                <a:hlinkClick r:id="rId2"/>
              </a:rPr>
              <a:t>.</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3"/>
              </a:rPr>
              <a:t>Bataldan</a:t>
            </a:r>
            <a:r>
              <a:rPr lang="en-US" b="0" i="0" u="sng" dirty="0">
                <a:solidFill>
                  <a:srgbClr val="0056D2"/>
                </a:solidFill>
                <a:effectLst/>
                <a:latin typeface="Source Sans Pro" panose="020B0503030403020204" pitchFamily="34" charset="0"/>
                <a:hlinkClick r:id="rId3"/>
              </a:rPr>
              <a:t>, P. (2013). Leaders in Healthcare Management Symposium (Video).</a:t>
            </a:r>
            <a:r>
              <a:rPr lang="en-US" b="0" i="0" dirty="0">
                <a:solidFill>
                  <a:srgbClr val="1F1F1F"/>
                </a:solidFill>
                <a:effectLst/>
                <a:latin typeface="Source Sans Pro" panose="020B0503030403020204" pitchFamily="34" charset="0"/>
              </a:rPr>
              <a:t> </a:t>
            </a:r>
          </a:p>
          <a:p>
            <a:pPr algn="l"/>
            <a:r>
              <a:rPr lang="en-US" b="0" i="0" u="sng" dirty="0">
                <a:solidFill>
                  <a:srgbClr val="0056D2"/>
                </a:solidFill>
                <a:effectLst/>
                <a:latin typeface="Source Sans Pro" panose="020B0503030403020204" pitchFamily="34" charset="0"/>
                <a:hlinkClick r:id="rId4"/>
              </a:rPr>
              <a:t>President’s Council of Advisors on Science and Technology. (2014). </a:t>
            </a:r>
            <a:r>
              <a:rPr lang="en-US" b="0" i="1" u="sng" dirty="0">
                <a:solidFill>
                  <a:srgbClr val="0056D2"/>
                </a:solidFill>
                <a:effectLst/>
                <a:latin typeface="Source Sans Pro" panose="020B0503030403020204" pitchFamily="34" charset="0"/>
                <a:hlinkClick r:id="rId4"/>
              </a:rPr>
              <a:t>Report to the President Better Health Care at Lower Costs: Accelerating Improvement Through Systems Engineering</a:t>
            </a:r>
            <a:r>
              <a:rPr lang="en-US" b="0" i="0" u="sng" dirty="0">
                <a:solidFill>
                  <a:srgbClr val="0056D2"/>
                </a:solidFill>
                <a:effectLst/>
                <a:latin typeface="Source Sans Pro" panose="020B0503030403020204" pitchFamily="34" charset="0"/>
                <a:hlinkClick r:id="rId4"/>
              </a:rPr>
              <a: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5"/>
              </a:rPr>
              <a:t>World Health Organization. (2009). </a:t>
            </a:r>
            <a:r>
              <a:rPr lang="en-US" b="0" i="1" u="sng" dirty="0">
                <a:solidFill>
                  <a:srgbClr val="0056D2"/>
                </a:solidFill>
                <a:effectLst/>
                <a:latin typeface="Source Sans Pro" panose="020B0503030403020204" pitchFamily="34" charset="0"/>
                <a:hlinkClick r:id="rId5"/>
              </a:rPr>
              <a:t>Conceptual Framework for the International Classification for Patient Safety</a:t>
            </a:r>
            <a:r>
              <a:rPr lang="en-US" b="0" i="0" u="sng" dirty="0">
                <a:solidFill>
                  <a:srgbClr val="0056D2"/>
                </a:solidFill>
                <a:effectLst/>
                <a:latin typeface="Source Sans Pro" panose="020B0503030403020204" pitchFamily="34" charset="0"/>
                <a:hlinkClick r:id="rId5"/>
              </a:rPr>
              <a:t>.</a:t>
            </a:r>
            <a:endParaRPr lang="en-US" b="0" i="0" dirty="0">
              <a:solidFill>
                <a:srgbClr val="1F1F1F"/>
              </a:solidFill>
              <a:effectLst/>
              <a:latin typeface="Source Sans Pro" panose="020B0503030403020204" pitchFamily="34" charset="0"/>
            </a:endParaRPr>
          </a:p>
          <a:p>
            <a:pPr marL="0" indent="0" algn="l">
              <a:buNone/>
            </a:pP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6"/>
              </a:rPr>
              <a:t>Australian Commission on Safety and Quality in Health Care. (2010). </a:t>
            </a:r>
            <a:r>
              <a:rPr lang="en-US" b="0" i="1" u="sng" dirty="0">
                <a:solidFill>
                  <a:srgbClr val="0056D2"/>
                </a:solidFill>
                <a:effectLst/>
                <a:latin typeface="Source Sans Pro" panose="020B0503030403020204" pitchFamily="34" charset="0"/>
                <a:hlinkClick r:id="rId6"/>
              </a:rPr>
              <a:t>Australian Safety and Quality Framework for Health Care.</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7"/>
              </a:rPr>
              <a:t>Council for Health Service Accreditation for Southern Africa. (2015). </a:t>
            </a:r>
            <a:r>
              <a:rPr lang="en-US" b="0" i="1" u="sng" dirty="0">
                <a:solidFill>
                  <a:srgbClr val="0056D2"/>
                </a:solidFill>
                <a:effectLst/>
                <a:latin typeface="Source Sans Pro" panose="020B0503030403020204" pitchFamily="34" charset="0"/>
                <a:hlinkClick r:id="rId7"/>
              </a:rPr>
              <a:t>Quality Improvement and Patient Safety </a:t>
            </a:r>
            <a:r>
              <a:rPr lang="en-US" b="0" i="1" u="sng" dirty="0" err="1">
                <a:solidFill>
                  <a:srgbClr val="0056D2"/>
                </a:solidFill>
                <a:effectLst/>
                <a:latin typeface="Source Sans Pro" panose="020B0503030403020204" pitchFamily="34" charset="0"/>
                <a:hlinkClick r:id="rId7"/>
              </a:rPr>
              <a:t>Programmes</a:t>
            </a:r>
            <a:r>
              <a:rPr lang="en-US" b="0" i="1" u="sng" dirty="0">
                <a:solidFill>
                  <a:srgbClr val="0056D2"/>
                </a:solidFill>
                <a:effectLst/>
                <a:latin typeface="Source Sans Pro" panose="020B0503030403020204" pitchFamily="34" charset="0"/>
                <a:hlinkClick r:id="rId7"/>
              </a:rPr>
              <a:t>.</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8"/>
              </a:rPr>
              <a:t>Joint Commission. (2012). </a:t>
            </a:r>
            <a:r>
              <a:rPr lang="en-US" b="0" i="1" u="sng" dirty="0">
                <a:solidFill>
                  <a:srgbClr val="0056D2"/>
                </a:solidFill>
                <a:effectLst/>
                <a:latin typeface="Source Sans Pro" panose="020B0503030403020204" pitchFamily="34" charset="0"/>
                <a:hlinkClick r:id="rId8"/>
              </a:rPr>
              <a:t>Creating a Safety Culture.</a:t>
            </a:r>
            <a:r>
              <a:rPr lang="en-US" b="0" i="1" dirty="0">
                <a:solidFill>
                  <a:srgbClr val="1F1F1F"/>
                </a:solidFill>
                <a:effectLst/>
                <a:latin typeface="Source Sans Pro" panose="020B0503030403020204" pitchFamily="34" charset="0"/>
              </a:rPr>
              <a:t> Video. Overview of the need for a culture of safety.</a:t>
            </a:r>
            <a:endParaRPr lang="en-US" b="0" i="0" dirty="0">
              <a:solidFill>
                <a:srgbClr val="1F1F1F"/>
              </a:solidFill>
              <a:effectLst/>
              <a:latin typeface="Source Sans Pro" panose="020B0503030403020204" pitchFamily="34" charset="0"/>
            </a:endParaRPr>
          </a:p>
          <a:p>
            <a:pPr algn="l"/>
            <a:r>
              <a:rPr lang="en-US" b="0" i="0" u="sng" dirty="0">
                <a:solidFill>
                  <a:srgbClr val="0056D2"/>
                </a:solidFill>
                <a:effectLst/>
                <a:latin typeface="Source Sans Pro" panose="020B0503030403020204" pitchFamily="34" charset="0"/>
                <a:hlinkClick r:id="rId9"/>
              </a:rPr>
              <a:t>Joint Commission. (2016). National Patient Safety Goals.</a:t>
            </a:r>
            <a:endParaRPr lang="en-US" b="0" i="0" dirty="0">
              <a:solidFill>
                <a:srgbClr val="1F1F1F"/>
              </a:solidFill>
              <a:effectLst/>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Reason, J. (1990). </a:t>
            </a:r>
            <a:r>
              <a:rPr lang="en-US" b="0" i="1" dirty="0">
                <a:solidFill>
                  <a:srgbClr val="1F1F1F"/>
                </a:solidFill>
                <a:effectLst/>
                <a:latin typeface="Source Sans Pro" panose="020B0503030403020204" pitchFamily="34" charset="0"/>
              </a:rPr>
              <a:t>Human Error</a:t>
            </a:r>
            <a:r>
              <a:rPr lang="en-US" b="0" i="0" dirty="0">
                <a:solidFill>
                  <a:srgbClr val="1F1F1F"/>
                </a:solidFill>
                <a:effectLst/>
                <a:latin typeface="Source Sans Pro" panose="020B0503030403020204" pitchFamily="34" charset="0"/>
              </a:rPr>
              <a:t>. Cambridge University Press: Cambridge, United Kingdom. SBN-13: 978-0521314190. </a:t>
            </a:r>
            <a:r>
              <a:rPr lang="en-US" b="0" i="1" dirty="0">
                <a:solidFill>
                  <a:srgbClr val="1F1F1F"/>
                </a:solidFill>
                <a:effectLst/>
                <a:latin typeface="Source Sans Pro" panose="020B0503030403020204" pitchFamily="34" charset="0"/>
              </a:rPr>
              <a:t>A concise overview.</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10"/>
              </a:rPr>
              <a:t>Shappell</a:t>
            </a:r>
            <a:r>
              <a:rPr lang="en-US" b="0" i="0" u="sng" dirty="0">
                <a:solidFill>
                  <a:srgbClr val="0056D2"/>
                </a:solidFill>
                <a:effectLst/>
                <a:latin typeface="Source Sans Pro" panose="020B0503030403020204" pitchFamily="34" charset="0"/>
                <a:hlinkClick r:id="rId10"/>
              </a:rPr>
              <a:t>, S. A., &amp; </a:t>
            </a:r>
            <a:r>
              <a:rPr lang="en-US" b="0" i="0" u="sng" dirty="0" err="1">
                <a:solidFill>
                  <a:srgbClr val="0056D2"/>
                </a:solidFill>
                <a:effectLst/>
                <a:latin typeface="Source Sans Pro" panose="020B0503030403020204" pitchFamily="34" charset="0"/>
                <a:hlinkClick r:id="rId10"/>
              </a:rPr>
              <a:t>Wiegmann</a:t>
            </a:r>
            <a:r>
              <a:rPr lang="en-US" b="0" i="0" u="sng" dirty="0">
                <a:solidFill>
                  <a:srgbClr val="0056D2"/>
                </a:solidFill>
                <a:effectLst/>
                <a:latin typeface="Source Sans Pro" panose="020B0503030403020204" pitchFamily="34" charset="0"/>
                <a:hlinkClick r:id="rId10"/>
              </a:rPr>
              <a:t>, D. A. (2000). </a:t>
            </a:r>
            <a:r>
              <a:rPr lang="en-US" b="0" i="1" u="sng" dirty="0">
                <a:solidFill>
                  <a:srgbClr val="0056D2"/>
                </a:solidFill>
                <a:effectLst/>
                <a:latin typeface="Source Sans Pro" panose="020B0503030403020204" pitchFamily="34" charset="0"/>
                <a:hlinkClick r:id="rId10"/>
              </a:rPr>
              <a:t>The Human Factors Analysis Classification System</a:t>
            </a:r>
            <a:r>
              <a:rPr lang="en-US" b="0" i="1" dirty="0">
                <a:solidFill>
                  <a:srgbClr val="1F1F1F"/>
                </a:solidFill>
                <a:effectLst/>
                <a:latin typeface="Source Sans Pro" panose="020B0503030403020204" pitchFamily="34" charset="0"/>
              </a:rPr>
              <a:t>.</a:t>
            </a:r>
            <a:endParaRPr lang="en-US" b="0" i="0" dirty="0">
              <a:solidFill>
                <a:srgbClr val="1F1F1F"/>
              </a:solidFill>
              <a:effectLst/>
              <a:latin typeface="Source Sans Pro" panose="020B0503030403020204" pitchFamily="34" charset="0"/>
            </a:endParaRPr>
          </a:p>
          <a:p>
            <a:pPr algn="l"/>
            <a:r>
              <a:rPr lang="en-US" b="0" i="0" u="sng" dirty="0" err="1">
                <a:solidFill>
                  <a:srgbClr val="0056D2"/>
                </a:solidFill>
                <a:effectLst/>
                <a:latin typeface="Source Sans Pro" panose="020B0503030403020204" pitchFamily="34" charset="0"/>
                <a:hlinkClick r:id="rId11"/>
              </a:rPr>
              <a:t>Eurocontrol</a:t>
            </a:r>
            <a:r>
              <a:rPr lang="en-US" b="0" i="0" u="sng" dirty="0">
                <a:solidFill>
                  <a:srgbClr val="0056D2"/>
                </a:solidFill>
                <a:effectLst/>
                <a:latin typeface="Source Sans Pro" panose="020B0503030403020204" pitchFamily="34" charset="0"/>
                <a:hlinkClick r:id="rId11"/>
              </a:rPr>
              <a:t> Agency. (2006). </a:t>
            </a:r>
            <a:r>
              <a:rPr lang="en-US" b="0" i="1" u="sng" dirty="0">
                <a:solidFill>
                  <a:srgbClr val="0056D2"/>
                </a:solidFill>
                <a:effectLst/>
                <a:latin typeface="Source Sans Pro" panose="020B0503030403020204" pitchFamily="34" charset="0"/>
                <a:hlinkClick r:id="rId11"/>
              </a:rPr>
              <a:t>Revisiting the Swiss Cheese Model of Accidents</a:t>
            </a:r>
            <a:r>
              <a:rPr lang="en-US" b="0" i="0" u="sng" dirty="0">
                <a:solidFill>
                  <a:srgbClr val="0056D2"/>
                </a:solidFill>
                <a:effectLst/>
                <a:latin typeface="Source Sans Pro" panose="020B0503030403020204" pitchFamily="34" charset="0"/>
                <a:hlinkClick r:id="rId11"/>
              </a:rPr>
              <a:t>.</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Analysis of the useful of the Swiss Cheese Model to airline safety,</a:t>
            </a:r>
            <a:endParaRPr lang="en-US" b="0" i="0" dirty="0">
              <a:solidFill>
                <a:srgbClr val="1F1F1F"/>
              </a:solidFill>
              <a:effectLst/>
              <a:latin typeface="Source Sans Pro" panose="020B0503030403020204" pitchFamily="34" charset="0"/>
            </a:endParaRPr>
          </a:p>
          <a:p>
            <a:pPr marL="0" indent="0">
              <a:buNone/>
            </a:pPr>
            <a:endParaRPr lang="en-GB" dirty="0"/>
          </a:p>
        </p:txBody>
      </p:sp>
    </p:spTree>
    <p:extLst>
      <p:ext uri="{BB962C8B-B14F-4D97-AF65-F5344CB8AC3E}">
        <p14:creationId xmlns:p14="http://schemas.microsoft.com/office/powerpoint/2010/main" val="17139542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2948</Words>
  <Application>Microsoft Office PowerPoint</Application>
  <PresentationFormat>Widescreen</PresentationFormat>
  <Paragraphs>318</Paragraphs>
  <Slides>50</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Myriad Pro</vt:lpstr>
      <vt:lpstr>OpenSans</vt:lpstr>
      <vt:lpstr>Rubik</vt:lpstr>
      <vt:lpstr>Arial</vt:lpstr>
      <vt:lpstr>Calibri</vt:lpstr>
      <vt:lpstr>Courier New</vt:lpstr>
      <vt:lpstr>Open Sans</vt:lpstr>
      <vt:lpstr>Source Sans Pro</vt:lpstr>
      <vt:lpstr>Wingdings</vt:lpstr>
      <vt:lpstr>20140311PresentationUWTSDTemplate</vt:lpstr>
      <vt:lpstr>  Quality Assurance and Service Improvements  Week 2     </vt:lpstr>
      <vt:lpstr>Last week we learned about….</vt:lpstr>
      <vt:lpstr>Module Summary</vt:lpstr>
      <vt:lpstr>Learning outcomes</vt:lpstr>
      <vt:lpstr>Aims of the Session</vt:lpstr>
      <vt:lpstr>PowerPoint Presentation</vt:lpstr>
      <vt:lpstr>Define quality in health and care?</vt:lpstr>
      <vt:lpstr>Six Dimensions of Healthcare Quality </vt:lpstr>
      <vt:lpstr>PowerPoint Presentation</vt:lpstr>
      <vt:lpstr>Scope of Quality Problems in Health and Care</vt:lpstr>
      <vt:lpstr>PowerPoint Presentation</vt:lpstr>
      <vt:lpstr>SCOPE OF THE PROBLEM…2</vt:lpstr>
      <vt:lpstr>SCOPE OF THE PROBLEM…3</vt:lpstr>
      <vt:lpstr>Medication Error </vt:lpstr>
      <vt:lpstr>Video on Medication Errors</vt:lpstr>
      <vt:lpstr>Medication Errors</vt:lpstr>
      <vt:lpstr>Medication Errors</vt:lpstr>
      <vt:lpstr>Ways to Avoid Medication Errors</vt:lpstr>
      <vt:lpstr>What else we can do ? </vt:lpstr>
      <vt:lpstr>Healthcare Associated Infections (HAI)…1</vt:lpstr>
      <vt:lpstr>Factors contributing to HAI</vt:lpstr>
      <vt:lpstr>PowerPoint Presentation</vt:lpstr>
      <vt:lpstr>PowerPoint Presentation</vt:lpstr>
      <vt:lpstr>PowerPoint Presentation</vt:lpstr>
      <vt:lpstr>PowerPoint Presentation</vt:lpstr>
      <vt:lpstr>Healthcare Associated Infections (HAI)…6</vt:lpstr>
      <vt:lpstr>PowerPoint Presentation</vt:lpstr>
      <vt:lpstr>PowerPoint Presentation</vt:lpstr>
      <vt:lpstr>Healthcare Associated Infections (HAI)…9</vt:lpstr>
      <vt:lpstr>PowerPoint Presentation</vt:lpstr>
      <vt:lpstr>Unplanned Readmission</vt:lpstr>
      <vt:lpstr>PowerPoint Presentation</vt:lpstr>
      <vt:lpstr>PowerPoint Presentation</vt:lpstr>
      <vt:lpstr>PowerPoint Presentation</vt:lpstr>
      <vt:lpstr>Activity</vt:lpstr>
      <vt:lpstr>Suggested response: Why is Quality Assurance important?</vt:lpstr>
      <vt:lpstr>Models for Change</vt:lpstr>
      <vt:lpstr>Avoiding Preventable Error</vt:lpstr>
      <vt:lpstr>Activity</vt:lpstr>
      <vt:lpstr>Activity </vt:lpstr>
      <vt:lpstr>PowerPoint Presentation</vt:lpstr>
      <vt:lpstr>Patient safety…1</vt:lpstr>
      <vt:lpstr>Patient safety…2</vt:lpstr>
      <vt:lpstr>Patient safety…3</vt:lpstr>
      <vt:lpstr>Patient safety…4</vt:lpstr>
      <vt:lpstr>Patient safety…5</vt:lpstr>
      <vt:lpstr>Patient safety…6</vt:lpstr>
      <vt:lpstr>Reflection</vt:lpstr>
      <vt:lpstr>PowerPoint Presentation</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dc:title>
  <dc:creator>Fahad Khan</dc:creator>
  <cp:lastModifiedBy>Diola Bijlhout</cp:lastModifiedBy>
  <cp:revision>86</cp:revision>
  <dcterms:created xsi:type="dcterms:W3CDTF">2023-01-21T11:09:35Z</dcterms:created>
  <dcterms:modified xsi:type="dcterms:W3CDTF">2024-10-04T14:46:50Z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2024-06-13T06:53:21Z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57f3e721-ccd6-40bc-a04b-d9c7fed0e400</vt:lpwstr>
  </property>
  <property fmtid="{D5CDD505-2E9C-101B-9397-08002B2CF9AE}" pid="8" name="MSIP_Label_a321a15a-c71d-40d3-b0cd-3b0ec0033fdd_ContentBits">
    <vt:lpwstr>0</vt:lpwstr>
  </property>
</Properties>
</file>