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Lst>
  <p:notesMasterIdLst>
    <p:notesMasterId r:id="rId11"/>
  </p:notesMasterIdLst>
  <p:sldIdLst>
    <p:sldId id="256" r:id="rId5"/>
    <p:sldId id="257" r:id="rId6"/>
    <p:sldId id="258" r:id="rId7"/>
    <p:sldId id="259" r:id="rId8"/>
    <p:sldId id="261" r:id="rId9"/>
    <p:sldId id="266" r:id="rId10"/>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EBA297F-6DFE-4C55-AEA6-6CD01A9EF908}" v="3" dt="2025-10-18T08:39:32.38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snapToObjects="1">
      <p:cViewPr varScale="1">
        <p:scale>
          <a:sx n="105" d="100"/>
          <a:sy n="105" d="100"/>
        </p:scale>
        <p:origin x="1794" y="96"/>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viewProps" Target="viewProp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presProps" Target="presProps.xml"/><Relationship Id="rId2" Type="http://schemas.openxmlformats.org/officeDocument/2006/relationships/customXml" Target="../customXml/item2.xml"/><Relationship Id="rId16" Type="http://schemas.microsoft.com/office/2015/10/relationships/revisionInfo" Target="revisionInfo.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notesMaster" Target="notesMasters/notesMaster1.xml"/><Relationship Id="rId5" Type="http://schemas.openxmlformats.org/officeDocument/2006/relationships/slide" Target="slides/slide1.xml"/><Relationship Id="rId15" Type="http://schemas.openxmlformats.org/officeDocument/2006/relationships/tableStyles" Target="tableStyles.xml"/><Relationship Id="rId10" Type="http://schemas.openxmlformats.org/officeDocument/2006/relationships/slide" Target="slides/slide6.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theme" Target="theme/theme1.xml"/></Relationships>
</file>

<file path=ppt/diagrams/_rels/data1.xml.rels><?xml version="1.0" encoding="UTF-8" standalone="yes"?>
<Relationships xmlns="http://schemas.openxmlformats.org/package/2006/relationships"><Relationship Id="rId8" Type="http://schemas.openxmlformats.org/officeDocument/2006/relationships/image" Target="../media/image9.svg"/><Relationship Id="rId3" Type="http://schemas.openxmlformats.org/officeDocument/2006/relationships/image" Target="../media/image4.png"/><Relationship Id="rId7" Type="http://schemas.openxmlformats.org/officeDocument/2006/relationships/image" Target="../media/image8.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5.svg"/></Relationships>
</file>

<file path=ppt/diagrams/_rels/drawing1.xml.rels><?xml version="1.0" encoding="UTF-8" standalone="yes"?>
<Relationships xmlns="http://schemas.openxmlformats.org/package/2006/relationships"><Relationship Id="rId8" Type="http://schemas.openxmlformats.org/officeDocument/2006/relationships/image" Target="../media/image9.svg"/><Relationship Id="rId3" Type="http://schemas.openxmlformats.org/officeDocument/2006/relationships/image" Target="../media/image4.png"/><Relationship Id="rId7" Type="http://schemas.openxmlformats.org/officeDocument/2006/relationships/image" Target="../media/image8.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5.svg"/></Relationships>
</file>

<file path=ppt/diagrams/colors1.xml><?xml version="1.0" encoding="utf-8"?>
<dgm:colorsDef xmlns:dgm="http://schemas.openxmlformats.org/drawingml/2006/diagram" xmlns:a="http://schemas.openxmlformats.org/drawingml/2006/main" uniqueId="urn:microsoft.com/office/officeart/2018/5/colors/Iconchunking_neutralbg_accent3_2">
  <dgm:title val=""/>
  <dgm:desc val=""/>
  <dgm:catLst>
    <dgm:cat type="accent3" pri="13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a:alpha val="0"/>
      </a:schemeClr>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C87CA0F-A2D8-449E-A014-1EA56640B426}" type="doc">
      <dgm:prSet loTypeId="urn:microsoft.com/office/officeart/2018/2/layout/IconLabelList" loCatId="icon" qsTypeId="urn:microsoft.com/office/officeart/2005/8/quickstyle/simple1" qsCatId="simple" csTypeId="urn:microsoft.com/office/officeart/2018/5/colors/Iconchunking_neutralbg_accent3_2" csCatId="accent3" phldr="1"/>
      <dgm:spPr/>
      <dgm:t>
        <a:bodyPr/>
        <a:lstStyle/>
        <a:p>
          <a:endParaRPr lang="en-US"/>
        </a:p>
      </dgm:t>
    </dgm:pt>
    <dgm:pt modelId="{1B785C13-75B8-4D84-9CF9-3E9525A47F6E}">
      <dgm:prSet/>
      <dgm:spPr/>
      <dgm:t>
        <a:bodyPr/>
        <a:lstStyle/>
        <a:p>
          <a:r>
            <a:rPr lang="en-GB"/>
            <a:t>Green haven florist is a small independent flower shop situated in Norwich created in 2016 by 2 partners (Liam &amp; Priya)</a:t>
          </a:r>
          <a:endParaRPr lang="en-US"/>
        </a:p>
      </dgm:t>
    </dgm:pt>
    <dgm:pt modelId="{E0E4D7A0-178F-4855-BC2F-E9BA6C5CFB43}" type="parTrans" cxnId="{73704410-976E-4BA2-9030-875915E3A71A}">
      <dgm:prSet/>
      <dgm:spPr/>
      <dgm:t>
        <a:bodyPr/>
        <a:lstStyle/>
        <a:p>
          <a:endParaRPr lang="en-US"/>
        </a:p>
      </dgm:t>
    </dgm:pt>
    <dgm:pt modelId="{E97C3871-0DA0-4922-9EEB-1819F400E313}" type="sibTrans" cxnId="{73704410-976E-4BA2-9030-875915E3A71A}">
      <dgm:prSet/>
      <dgm:spPr/>
      <dgm:t>
        <a:bodyPr/>
        <a:lstStyle/>
        <a:p>
          <a:endParaRPr lang="en-US"/>
        </a:p>
      </dgm:t>
    </dgm:pt>
    <dgm:pt modelId="{9C1F708B-0B8E-4DFB-8E55-16E5563B0DD0}">
      <dgm:prSet/>
      <dgm:spPr/>
      <dgm:t>
        <a:bodyPr/>
        <a:lstStyle/>
        <a:p>
          <a:r>
            <a:rPr lang="en-GB"/>
            <a:t>Their company are facing hardships in their business due to lack of promotional sales, advertising and online and delivery services.</a:t>
          </a:r>
          <a:endParaRPr lang="en-US"/>
        </a:p>
      </dgm:t>
    </dgm:pt>
    <dgm:pt modelId="{8EC92420-62F3-4F68-897E-CAB65C992CC1}" type="parTrans" cxnId="{16465BFB-08C8-47AA-8E88-A38521A336C3}">
      <dgm:prSet/>
      <dgm:spPr/>
      <dgm:t>
        <a:bodyPr/>
        <a:lstStyle/>
        <a:p>
          <a:endParaRPr lang="en-US"/>
        </a:p>
      </dgm:t>
    </dgm:pt>
    <dgm:pt modelId="{E7C195D3-FF4D-45BB-9845-F6529C5CB2A1}" type="sibTrans" cxnId="{16465BFB-08C8-47AA-8E88-A38521A336C3}">
      <dgm:prSet/>
      <dgm:spPr/>
      <dgm:t>
        <a:bodyPr/>
        <a:lstStyle/>
        <a:p>
          <a:endParaRPr lang="en-US"/>
        </a:p>
      </dgm:t>
    </dgm:pt>
    <dgm:pt modelId="{A6ADD2B1-0E4D-4093-83B2-E49A90F3C7EE}">
      <dgm:prSet/>
      <dgm:spPr/>
      <dgm:t>
        <a:bodyPr/>
        <a:lstStyle/>
        <a:p>
          <a:r>
            <a:rPr lang="en-GB"/>
            <a:t>They had a 30%loss on sales over a 12-month period </a:t>
          </a:r>
          <a:endParaRPr lang="en-US"/>
        </a:p>
      </dgm:t>
    </dgm:pt>
    <dgm:pt modelId="{7EFAF8AD-9E73-4FB6-8375-A8958BF0C2E5}" type="parTrans" cxnId="{91C72FA1-943C-4447-A9A0-425B442A7B48}">
      <dgm:prSet/>
      <dgm:spPr/>
      <dgm:t>
        <a:bodyPr/>
        <a:lstStyle/>
        <a:p>
          <a:endParaRPr lang="en-US"/>
        </a:p>
      </dgm:t>
    </dgm:pt>
    <dgm:pt modelId="{911FB73B-13A8-4E47-AA0D-4202750229AC}" type="sibTrans" cxnId="{91C72FA1-943C-4447-A9A0-425B442A7B48}">
      <dgm:prSet/>
      <dgm:spPr/>
      <dgm:t>
        <a:bodyPr/>
        <a:lstStyle/>
        <a:p>
          <a:endParaRPr lang="en-US"/>
        </a:p>
      </dgm:t>
    </dgm:pt>
    <dgm:pt modelId="{68ED491A-ADF7-4DCD-8849-3656977383F7}">
      <dgm:prSet/>
      <dgm:spPr/>
      <dgm:t>
        <a:bodyPr/>
        <a:lstStyle/>
        <a:p>
          <a:r>
            <a:rPr lang="en-GB"/>
            <a:t>They have 2 new competitors who have also recently opened a floral boutique shop near to where they are located</a:t>
          </a:r>
          <a:endParaRPr lang="en-US"/>
        </a:p>
      </dgm:t>
    </dgm:pt>
    <dgm:pt modelId="{8B7FC33D-3530-4F75-B9F0-B06D6A50F498}" type="parTrans" cxnId="{6B92989E-DA1B-4A48-B146-03A54A7F9CDE}">
      <dgm:prSet/>
      <dgm:spPr/>
      <dgm:t>
        <a:bodyPr/>
        <a:lstStyle/>
        <a:p>
          <a:endParaRPr lang="en-US"/>
        </a:p>
      </dgm:t>
    </dgm:pt>
    <dgm:pt modelId="{4647CAAD-A384-4BD8-8445-F18531C44380}" type="sibTrans" cxnId="{6B92989E-DA1B-4A48-B146-03A54A7F9CDE}">
      <dgm:prSet/>
      <dgm:spPr/>
      <dgm:t>
        <a:bodyPr/>
        <a:lstStyle/>
        <a:p>
          <a:endParaRPr lang="en-US"/>
        </a:p>
      </dgm:t>
    </dgm:pt>
    <dgm:pt modelId="{107B9BF7-50C5-4BD5-B866-F7DEDF63CBE5}" type="pres">
      <dgm:prSet presAssocID="{6C87CA0F-A2D8-449E-A014-1EA56640B426}" presName="root" presStyleCnt="0">
        <dgm:presLayoutVars>
          <dgm:dir/>
          <dgm:resizeHandles val="exact"/>
        </dgm:presLayoutVars>
      </dgm:prSet>
      <dgm:spPr/>
    </dgm:pt>
    <dgm:pt modelId="{C2CDC9C8-1583-4570-9F38-6990F24BC1E1}" type="pres">
      <dgm:prSet presAssocID="{1B785C13-75B8-4D84-9CF9-3E9525A47F6E}" presName="compNode" presStyleCnt="0"/>
      <dgm:spPr/>
    </dgm:pt>
    <dgm:pt modelId="{994C38C0-F6AC-4453-88A5-A3D7DBFA4298}" type="pres">
      <dgm:prSet presAssocID="{1B785C13-75B8-4D84-9CF9-3E9525A47F6E}"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Pine Decoration"/>
        </a:ext>
      </dgm:extLst>
    </dgm:pt>
    <dgm:pt modelId="{C27A655C-33F9-4E39-82F5-11A103727B40}" type="pres">
      <dgm:prSet presAssocID="{1B785C13-75B8-4D84-9CF9-3E9525A47F6E}" presName="spaceRect" presStyleCnt="0"/>
      <dgm:spPr/>
    </dgm:pt>
    <dgm:pt modelId="{239CF0E3-6760-4814-8D3E-5B6BA2256B53}" type="pres">
      <dgm:prSet presAssocID="{1B785C13-75B8-4D84-9CF9-3E9525A47F6E}" presName="textRect" presStyleLbl="revTx" presStyleIdx="0" presStyleCnt="4">
        <dgm:presLayoutVars>
          <dgm:chMax val="1"/>
          <dgm:chPref val="1"/>
        </dgm:presLayoutVars>
      </dgm:prSet>
      <dgm:spPr/>
    </dgm:pt>
    <dgm:pt modelId="{81578F1E-ABB8-402B-B2BE-8FBBFFA3AD7D}" type="pres">
      <dgm:prSet presAssocID="{E97C3871-0DA0-4922-9EEB-1819F400E313}" presName="sibTrans" presStyleCnt="0"/>
      <dgm:spPr/>
    </dgm:pt>
    <dgm:pt modelId="{F4E800BC-9250-4764-B4C5-CEE1E12471E6}" type="pres">
      <dgm:prSet presAssocID="{9C1F708B-0B8E-4DFB-8E55-16E5563B0DD0}" presName="compNode" presStyleCnt="0"/>
      <dgm:spPr/>
    </dgm:pt>
    <dgm:pt modelId="{75D5D463-ECA5-4C8C-989A-392285A28F1F}" type="pres">
      <dgm:prSet presAssocID="{9C1F708B-0B8E-4DFB-8E55-16E5563B0DD0}"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Office Worker"/>
        </a:ext>
      </dgm:extLst>
    </dgm:pt>
    <dgm:pt modelId="{EBEECAB2-FC8C-4CE3-9266-493EF0460F43}" type="pres">
      <dgm:prSet presAssocID="{9C1F708B-0B8E-4DFB-8E55-16E5563B0DD0}" presName="spaceRect" presStyleCnt="0"/>
      <dgm:spPr/>
    </dgm:pt>
    <dgm:pt modelId="{64403511-D96F-48E2-BE60-E2AB9C337C98}" type="pres">
      <dgm:prSet presAssocID="{9C1F708B-0B8E-4DFB-8E55-16E5563B0DD0}" presName="textRect" presStyleLbl="revTx" presStyleIdx="1" presStyleCnt="4">
        <dgm:presLayoutVars>
          <dgm:chMax val="1"/>
          <dgm:chPref val="1"/>
        </dgm:presLayoutVars>
      </dgm:prSet>
      <dgm:spPr/>
    </dgm:pt>
    <dgm:pt modelId="{87A3F00B-8684-4D8A-86BA-98287E6F75F4}" type="pres">
      <dgm:prSet presAssocID="{E7C195D3-FF4D-45BB-9845-F6529C5CB2A1}" presName="sibTrans" presStyleCnt="0"/>
      <dgm:spPr/>
    </dgm:pt>
    <dgm:pt modelId="{F1AE83E2-2195-402C-8EA6-DBBAE067B399}" type="pres">
      <dgm:prSet presAssocID="{A6ADD2B1-0E4D-4093-83B2-E49A90F3C7EE}" presName="compNode" presStyleCnt="0"/>
      <dgm:spPr/>
    </dgm:pt>
    <dgm:pt modelId="{5CFB9CEA-6004-4D34-8A95-D9ABE4AB03F4}" type="pres">
      <dgm:prSet presAssocID="{A6ADD2B1-0E4D-4093-83B2-E49A90F3C7EE}"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Loading"/>
        </a:ext>
      </dgm:extLst>
    </dgm:pt>
    <dgm:pt modelId="{9CBC04C7-DDB4-465D-A797-92CF9855FF07}" type="pres">
      <dgm:prSet presAssocID="{A6ADD2B1-0E4D-4093-83B2-E49A90F3C7EE}" presName="spaceRect" presStyleCnt="0"/>
      <dgm:spPr/>
    </dgm:pt>
    <dgm:pt modelId="{6A700B30-E799-4CE3-903A-4B17AD7165E7}" type="pres">
      <dgm:prSet presAssocID="{A6ADD2B1-0E4D-4093-83B2-E49A90F3C7EE}" presName="textRect" presStyleLbl="revTx" presStyleIdx="2" presStyleCnt="4">
        <dgm:presLayoutVars>
          <dgm:chMax val="1"/>
          <dgm:chPref val="1"/>
        </dgm:presLayoutVars>
      </dgm:prSet>
      <dgm:spPr/>
    </dgm:pt>
    <dgm:pt modelId="{CA72578B-40FF-43DC-BE83-018D3B2DE6BD}" type="pres">
      <dgm:prSet presAssocID="{911FB73B-13A8-4E47-AA0D-4202750229AC}" presName="sibTrans" presStyleCnt="0"/>
      <dgm:spPr/>
    </dgm:pt>
    <dgm:pt modelId="{8D8F6229-BE9F-4DF4-A5F9-A66170FC42CA}" type="pres">
      <dgm:prSet presAssocID="{68ED491A-ADF7-4DCD-8849-3656977383F7}" presName="compNode" presStyleCnt="0"/>
      <dgm:spPr/>
    </dgm:pt>
    <dgm:pt modelId="{E1E0A6FC-B782-419D-8DD1-521F4CFA0B43}" type="pres">
      <dgm:prSet presAssocID="{68ED491A-ADF7-4DCD-8849-3656977383F7}"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Marker"/>
        </a:ext>
      </dgm:extLst>
    </dgm:pt>
    <dgm:pt modelId="{A9498238-C3DA-4943-B83A-5AEAFCA36E35}" type="pres">
      <dgm:prSet presAssocID="{68ED491A-ADF7-4DCD-8849-3656977383F7}" presName="spaceRect" presStyleCnt="0"/>
      <dgm:spPr/>
    </dgm:pt>
    <dgm:pt modelId="{8CA63136-04FD-4315-B605-F14A83FE4031}" type="pres">
      <dgm:prSet presAssocID="{68ED491A-ADF7-4DCD-8849-3656977383F7}" presName="textRect" presStyleLbl="revTx" presStyleIdx="3" presStyleCnt="4">
        <dgm:presLayoutVars>
          <dgm:chMax val="1"/>
          <dgm:chPref val="1"/>
        </dgm:presLayoutVars>
      </dgm:prSet>
      <dgm:spPr/>
    </dgm:pt>
  </dgm:ptLst>
  <dgm:cxnLst>
    <dgm:cxn modelId="{D3FB3A03-EC09-4367-99B1-FDC9A2763885}" type="presOf" srcId="{68ED491A-ADF7-4DCD-8849-3656977383F7}" destId="{8CA63136-04FD-4315-B605-F14A83FE4031}" srcOrd="0" destOrd="0" presId="urn:microsoft.com/office/officeart/2018/2/layout/IconLabelList"/>
    <dgm:cxn modelId="{73704410-976E-4BA2-9030-875915E3A71A}" srcId="{6C87CA0F-A2D8-449E-A014-1EA56640B426}" destId="{1B785C13-75B8-4D84-9CF9-3E9525A47F6E}" srcOrd="0" destOrd="0" parTransId="{E0E4D7A0-178F-4855-BC2F-E9BA6C5CFB43}" sibTransId="{E97C3871-0DA0-4922-9EEB-1819F400E313}"/>
    <dgm:cxn modelId="{1E6C901E-61AC-487A-BC0A-2EE0682777D4}" type="presOf" srcId="{1B785C13-75B8-4D84-9CF9-3E9525A47F6E}" destId="{239CF0E3-6760-4814-8D3E-5B6BA2256B53}" srcOrd="0" destOrd="0" presId="urn:microsoft.com/office/officeart/2018/2/layout/IconLabelList"/>
    <dgm:cxn modelId="{13576721-01F3-4FAE-B08E-6D96B10C0C0F}" type="presOf" srcId="{9C1F708B-0B8E-4DFB-8E55-16E5563B0DD0}" destId="{64403511-D96F-48E2-BE60-E2AB9C337C98}" srcOrd="0" destOrd="0" presId="urn:microsoft.com/office/officeart/2018/2/layout/IconLabelList"/>
    <dgm:cxn modelId="{6B92989E-DA1B-4A48-B146-03A54A7F9CDE}" srcId="{6C87CA0F-A2D8-449E-A014-1EA56640B426}" destId="{68ED491A-ADF7-4DCD-8849-3656977383F7}" srcOrd="3" destOrd="0" parTransId="{8B7FC33D-3530-4F75-B9F0-B06D6A50F498}" sibTransId="{4647CAAD-A384-4BD8-8445-F18531C44380}"/>
    <dgm:cxn modelId="{91C72FA1-943C-4447-A9A0-425B442A7B48}" srcId="{6C87CA0F-A2D8-449E-A014-1EA56640B426}" destId="{A6ADD2B1-0E4D-4093-83B2-E49A90F3C7EE}" srcOrd="2" destOrd="0" parTransId="{7EFAF8AD-9E73-4FB6-8375-A8958BF0C2E5}" sibTransId="{911FB73B-13A8-4E47-AA0D-4202750229AC}"/>
    <dgm:cxn modelId="{2921BCB1-971D-4E78-8283-AA327A02A273}" type="presOf" srcId="{6C87CA0F-A2D8-449E-A014-1EA56640B426}" destId="{107B9BF7-50C5-4BD5-B866-F7DEDF63CBE5}" srcOrd="0" destOrd="0" presId="urn:microsoft.com/office/officeart/2018/2/layout/IconLabelList"/>
    <dgm:cxn modelId="{9B6688C0-483D-4C31-943C-462BC7351CCC}" type="presOf" srcId="{A6ADD2B1-0E4D-4093-83B2-E49A90F3C7EE}" destId="{6A700B30-E799-4CE3-903A-4B17AD7165E7}" srcOrd="0" destOrd="0" presId="urn:microsoft.com/office/officeart/2018/2/layout/IconLabelList"/>
    <dgm:cxn modelId="{16465BFB-08C8-47AA-8E88-A38521A336C3}" srcId="{6C87CA0F-A2D8-449E-A014-1EA56640B426}" destId="{9C1F708B-0B8E-4DFB-8E55-16E5563B0DD0}" srcOrd="1" destOrd="0" parTransId="{8EC92420-62F3-4F68-897E-CAB65C992CC1}" sibTransId="{E7C195D3-FF4D-45BB-9845-F6529C5CB2A1}"/>
    <dgm:cxn modelId="{23F33F85-166C-448F-ADE0-5C77F009C03C}" type="presParOf" srcId="{107B9BF7-50C5-4BD5-B866-F7DEDF63CBE5}" destId="{C2CDC9C8-1583-4570-9F38-6990F24BC1E1}" srcOrd="0" destOrd="0" presId="urn:microsoft.com/office/officeart/2018/2/layout/IconLabelList"/>
    <dgm:cxn modelId="{CB51AEA3-D6A6-46DB-AE45-C66AD17F77C2}" type="presParOf" srcId="{C2CDC9C8-1583-4570-9F38-6990F24BC1E1}" destId="{994C38C0-F6AC-4453-88A5-A3D7DBFA4298}" srcOrd="0" destOrd="0" presId="urn:microsoft.com/office/officeart/2018/2/layout/IconLabelList"/>
    <dgm:cxn modelId="{ECC30414-94AB-4396-ACC7-1F0E666C63F6}" type="presParOf" srcId="{C2CDC9C8-1583-4570-9F38-6990F24BC1E1}" destId="{C27A655C-33F9-4E39-82F5-11A103727B40}" srcOrd="1" destOrd="0" presId="urn:microsoft.com/office/officeart/2018/2/layout/IconLabelList"/>
    <dgm:cxn modelId="{617F4D13-72E1-4551-8E43-545E512B8976}" type="presParOf" srcId="{C2CDC9C8-1583-4570-9F38-6990F24BC1E1}" destId="{239CF0E3-6760-4814-8D3E-5B6BA2256B53}" srcOrd="2" destOrd="0" presId="urn:microsoft.com/office/officeart/2018/2/layout/IconLabelList"/>
    <dgm:cxn modelId="{94D9881F-C737-40CB-87E8-047C7E8DBE50}" type="presParOf" srcId="{107B9BF7-50C5-4BD5-B866-F7DEDF63CBE5}" destId="{81578F1E-ABB8-402B-B2BE-8FBBFFA3AD7D}" srcOrd="1" destOrd="0" presId="urn:microsoft.com/office/officeart/2018/2/layout/IconLabelList"/>
    <dgm:cxn modelId="{AFE48742-AD02-4690-870E-ED4D5410148B}" type="presParOf" srcId="{107B9BF7-50C5-4BD5-B866-F7DEDF63CBE5}" destId="{F4E800BC-9250-4764-B4C5-CEE1E12471E6}" srcOrd="2" destOrd="0" presId="urn:microsoft.com/office/officeart/2018/2/layout/IconLabelList"/>
    <dgm:cxn modelId="{A6212864-5199-4647-A96F-17EA05BDF1DC}" type="presParOf" srcId="{F4E800BC-9250-4764-B4C5-CEE1E12471E6}" destId="{75D5D463-ECA5-4C8C-989A-392285A28F1F}" srcOrd="0" destOrd="0" presId="urn:microsoft.com/office/officeart/2018/2/layout/IconLabelList"/>
    <dgm:cxn modelId="{8546EFDB-F486-48EE-938E-ABA2C6FB1F6E}" type="presParOf" srcId="{F4E800BC-9250-4764-B4C5-CEE1E12471E6}" destId="{EBEECAB2-FC8C-4CE3-9266-493EF0460F43}" srcOrd="1" destOrd="0" presId="urn:microsoft.com/office/officeart/2018/2/layout/IconLabelList"/>
    <dgm:cxn modelId="{C015E9F5-903A-4708-8551-52AFA1A4E178}" type="presParOf" srcId="{F4E800BC-9250-4764-B4C5-CEE1E12471E6}" destId="{64403511-D96F-48E2-BE60-E2AB9C337C98}" srcOrd="2" destOrd="0" presId="urn:microsoft.com/office/officeart/2018/2/layout/IconLabelList"/>
    <dgm:cxn modelId="{6DD50505-B01D-4298-A043-9D9D96C48EE5}" type="presParOf" srcId="{107B9BF7-50C5-4BD5-B866-F7DEDF63CBE5}" destId="{87A3F00B-8684-4D8A-86BA-98287E6F75F4}" srcOrd="3" destOrd="0" presId="urn:microsoft.com/office/officeart/2018/2/layout/IconLabelList"/>
    <dgm:cxn modelId="{1B64AEFE-22C0-493F-9056-C2D0E19419E2}" type="presParOf" srcId="{107B9BF7-50C5-4BD5-B866-F7DEDF63CBE5}" destId="{F1AE83E2-2195-402C-8EA6-DBBAE067B399}" srcOrd="4" destOrd="0" presId="urn:microsoft.com/office/officeart/2018/2/layout/IconLabelList"/>
    <dgm:cxn modelId="{26E3CD51-08A8-422A-88C3-515B3C8A5E33}" type="presParOf" srcId="{F1AE83E2-2195-402C-8EA6-DBBAE067B399}" destId="{5CFB9CEA-6004-4D34-8A95-D9ABE4AB03F4}" srcOrd="0" destOrd="0" presId="urn:microsoft.com/office/officeart/2018/2/layout/IconLabelList"/>
    <dgm:cxn modelId="{F3278B63-4155-47B6-AC9E-D320CADAF84E}" type="presParOf" srcId="{F1AE83E2-2195-402C-8EA6-DBBAE067B399}" destId="{9CBC04C7-DDB4-465D-A797-92CF9855FF07}" srcOrd="1" destOrd="0" presId="urn:microsoft.com/office/officeart/2018/2/layout/IconLabelList"/>
    <dgm:cxn modelId="{24A463BC-13B0-4916-8670-747A45080828}" type="presParOf" srcId="{F1AE83E2-2195-402C-8EA6-DBBAE067B399}" destId="{6A700B30-E799-4CE3-903A-4B17AD7165E7}" srcOrd="2" destOrd="0" presId="urn:microsoft.com/office/officeart/2018/2/layout/IconLabelList"/>
    <dgm:cxn modelId="{893A928A-A419-46F6-A4E2-CBA760C3FA7F}" type="presParOf" srcId="{107B9BF7-50C5-4BD5-B866-F7DEDF63CBE5}" destId="{CA72578B-40FF-43DC-BE83-018D3B2DE6BD}" srcOrd="5" destOrd="0" presId="urn:microsoft.com/office/officeart/2018/2/layout/IconLabelList"/>
    <dgm:cxn modelId="{2F249954-06C6-42E1-BD57-B54C9DCF1392}" type="presParOf" srcId="{107B9BF7-50C5-4BD5-B866-F7DEDF63CBE5}" destId="{8D8F6229-BE9F-4DF4-A5F9-A66170FC42CA}" srcOrd="6" destOrd="0" presId="urn:microsoft.com/office/officeart/2018/2/layout/IconLabelList"/>
    <dgm:cxn modelId="{3E0C0E7C-018F-4491-8151-7726A569C4A7}" type="presParOf" srcId="{8D8F6229-BE9F-4DF4-A5F9-A66170FC42CA}" destId="{E1E0A6FC-B782-419D-8DD1-521F4CFA0B43}" srcOrd="0" destOrd="0" presId="urn:microsoft.com/office/officeart/2018/2/layout/IconLabelList"/>
    <dgm:cxn modelId="{5681C88A-12BC-43F8-80FD-627D98CB9092}" type="presParOf" srcId="{8D8F6229-BE9F-4DF4-A5F9-A66170FC42CA}" destId="{A9498238-C3DA-4943-B83A-5AEAFCA36E35}" srcOrd="1" destOrd="0" presId="urn:microsoft.com/office/officeart/2018/2/layout/IconLabelList"/>
    <dgm:cxn modelId="{4E34437A-4E5E-49D2-A7E1-D785BC8DE31C}" type="presParOf" srcId="{8D8F6229-BE9F-4DF4-A5F9-A66170FC42CA}" destId="{8CA63136-04FD-4315-B605-F14A83FE4031}" srcOrd="2" destOrd="0" presId="urn:microsoft.com/office/officeart/2018/2/layout/IconLabel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94C38C0-F6AC-4453-88A5-A3D7DBFA4298}">
      <dsp:nvSpPr>
        <dsp:cNvPr id="0" name=""/>
        <dsp:cNvSpPr/>
      </dsp:nvSpPr>
      <dsp:spPr>
        <a:xfrm>
          <a:off x="1179784" y="225865"/>
          <a:ext cx="741181" cy="74118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239CF0E3-6760-4814-8D3E-5B6BA2256B53}">
      <dsp:nvSpPr>
        <dsp:cNvPr id="0" name=""/>
        <dsp:cNvSpPr/>
      </dsp:nvSpPr>
      <dsp:spPr>
        <a:xfrm>
          <a:off x="726840" y="1225255"/>
          <a:ext cx="1647070" cy="7205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GB" sz="1100" kern="1200"/>
            <a:t>Green haven florist is a small independent flower shop situated in Norwich created in 2016 by 2 partners (Liam &amp; Priya)</a:t>
          </a:r>
          <a:endParaRPr lang="en-US" sz="1100" kern="1200"/>
        </a:p>
      </dsp:txBody>
      <dsp:txXfrm>
        <a:off x="726840" y="1225255"/>
        <a:ext cx="1647070" cy="720593"/>
      </dsp:txXfrm>
    </dsp:sp>
    <dsp:sp modelId="{75D5D463-ECA5-4C8C-989A-392285A28F1F}">
      <dsp:nvSpPr>
        <dsp:cNvPr id="0" name=""/>
        <dsp:cNvSpPr/>
      </dsp:nvSpPr>
      <dsp:spPr>
        <a:xfrm>
          <a:off x="3115091" y="225865"/>
          <a:ext cx="741181" cy="74118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64403511-D96F-48E2-BE60-E2AB9C337C98}">
      <dsp:nvSpPr>
        <dsp:cNvPr id="0" name=""/>
        <dsp:cNvSpPr/>
      </dsp:nvSpPr>
      <dsp:spPr>
        <a:xfrm>
          <a:off x="2662147" y="1225255"/>
          <a:ext cx="1647070" cy="7205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GB" sz="1100" kern="1200"/>
            <a:t>Their company are facing hardships in their business due to lack of promotional sales, advertising and online and delivery services.</a:t>
          </a:r>
          <a:endParaRPr lang="en-US" sz="1100" kern="1200"/>
        </a:p>
      </dsp:txBody>
      <dsp:txXfrm>
        <a:off x="2662147" y="1225255"/>
        <a:ext cx="1647070" cy="720593"/>
      </dsp:txXfrm>
    </dsp:sp>
    <dsp:sp modelId="{5CFB9CEA-6004-4D34-8A95-D9ABE4AB03F4}">
      <dsp:nvSpPr>
        <dsp:cNvPr id="0" name=""/>
        <dsp:cNvSpPr/>
      </dsp:nvSpPr>
      <dsp:spPr>
        <a:xfrm>
          <a:off x="1179784" y="2357616"/>
          <a:ext cx="741181" cy="74118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6A700B30-E799-4CE3-903A-4B17AD7165E7}">
      <dsp:nvSpPr>
        <dsp:cNvPr id="0" name=""/>
        <dsp:cNvSpPr/>
      </dsp:nvSpPr>
      <dsp:spPr>
        <a:xfrm>
          <a:off x="726840" y="3357005"/>
          <a:ext cx="1647070" cy="7205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GB" sz="1100" kern="1200"/>
            <a:t>They had a 30%loss on sales over a 12-month period </a:t>
          </a:r>
          <a:endParaRPr lang="en-US" sz="1100" kern="1200"/>
        </a:p>
      </dsp:txBody>
      <dsp:txXfrm>
        <a:off x="726840" y="3357005"/>
        <a:ext cx="1647070" cy="720593"/>
      </dsp:txXfrm>
    </dsp:sp>
    <dsp:sp modelId="{E1E0A6FC-B782-419D-8DD1-521F4CFA0B43}">
      <dsp:nvSpPr>
        <dsp:cNvPr id="0" name=""/>
        <dsp:cNvSpPr/>
      </dsp:nvSpPr>
      <dsp:spPr>
        <a:xfrm>
          <a:off x="3115091" y="2357616"/>
          <a:ext cx="741181" cy="741181"/>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8CA63136-04FD-4315-B605-F14A83FE4031}">
      <dsp:nvSpPr>
        <dsp:cNvPr id="0" name=""/>
        <dsp:cNvSpPr/>
      </dsp:nvSpPr>
      <dsp:spPr>
        <a:xfrm>
          <a:off x="2662147" y="3357005"/>
          <a:ext cx="1647070" cy="7205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GB" sz="1100" kern="1200"/>
            <a:t>They have 2 new competitors who have also recently opened a floral boutique shop near to where they are located</a:t>
          </a:r>
          <a:endParaRPr lang="en-US" sz="1100" kern="1200"/>
        </a:p>
      </dsp:txBody>
      <dsp:txXfrm>
        <a:off x="2662147" y="3357005"/>
        <a:ext cx="1647070" cy="720593"/>
      </dsp:txXfrm>
    </dsp:sp>
  </dsp:spTree>
</dsp:drawing>
</file>

<file path=ppt/diagrams/layout1.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771C2B7-5811-4E0C-A62B-5E107F9AF74E}" type="datetimeFigureOut">
              <a:rPr lang="en-GB" smtClean="0"/>
              <a:t>18/10/2025</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836284C-9576-47A0-9B18-61B753504C88}" type="slidenum">
              <a:rPr lang="en-GB" smtClean="0"/>
              <a:t>‹#›</a:t>
            </a:fld>
            <a:endParaRPr lang="en-GB"/>
          </a:p>
        </p:txBody>
      </p:sp>
    </p:spTree>
    <p:extLst>
      <p:ext uri="{BB962C8B-B14F-4D97-AF65-F5344CB8AC3E}">
        <p14:creationId xmlns:p14="http://schemas.microsoft.com/office/powerpoint/2010/main" val="235820416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Introduce the business background, focusing on its community reputation and current sales decline.</a:t>
            </a:r>
          </a:p>
        </p:txBody>
      </p:sp>
      <p:sp>
        <p:nvSpPr>
          <p:cNvPr id="4" name="Slide Number Placeholder 3"/>
          <p:cNvSpPr>
            <a:spLocks noGrp="1"/>
          </p:cNvSpPr>
          <p:nvPr>
            <p:ph type="sldNum" sz="quarter" idx="5"/>
          </p:nvPr>
        </p:nvSpPr>
        <p:spPr/>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Explain how each part of the 5W2H framework outlines the scale and causes of the business decline.</a:t>
            </a:r>
          </a:p>
        </p:txBody>
      </p:sp>
      <p:sp>
        <p:nvSpPr>
          <p:cNvPr id="4" name="Slide Number Placeholder 3"/>
          <p:cNvSpPr>
            <a:spLocks noGrp="1"/>
          </p:cNvSpPr>
          <p:nvPr>
            <p:ph type="sldNum" sz="quarter" idx="5"/>
          </p:nvPr>
        </p:nvSpPr>
        <p:spPr/>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Describe how macro-environmental factors add external pressure on Green Haven Florists.</a:t>
            </a:r>
          </a:p>
        </p:txBody>
      </p:sp>
      <p:sp>
        <p:nvSpPr>
          <p:cNvPr id="4" name="Slide Number Placeholder 3"/>
          <p:cNvSpPr>
            <a:spLocks noGrp="1"/>
          </p:cNvSpPr>
          <p:nvPr>
            <p:ph type="sldNum" sz="quarter" idx="5"/>
          </p:nvPr>
        </p:nvSpPr>
        <p:spPr/>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Highlight customer opinions and internal digital weaknesses affecting competitiveness.</a:t>
            </a:r>
          </a:p>
        </p:txBody>
      </p:sp>
      <p:sp>
        <p:nvSpPr>
          <p:cNvPr id="4" name="Slide Number Placeholder 3"/>
          <p:cNvSpPr>
            <a:spLocks noGrp="1"/>
          </p:cNvSpPr>
          <p:nvPr>
            <p:ph type="sldNum" sz="quarter" idx="5"/>
          </p:nvPr>
        </p:nvSpPr>
        <p:spPr/>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Conclude with confidence, reinforcing that digital transformation ensures long-term sustainability.</a:t>
            </a:r>
          </a:p>
        </p:txBody>
      </p:sp>
      <p:sp>
        <p:nvSpPr>
          <p:cNvPr id="4" name="Slide Number Placeholder 3"/>
          <p:cNvSpPr>
            <a:spLocks noGrp="1"/>
          </p:cNvSpPr>
          <p:nvPr>
            <p:ph type="sldNum" sz="quarter" idx="5"/>
          </p:nvPr>
        </p:nvSpPr>
        <p:spPr/>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5BCAD085-E8A6-8845-BD4E-CB4CCA059FC4}" type="datetimeFigureOut">
              <a:rPr lang="en-US" smtClean="0"/>
              <a:t>10/18/2025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16807558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10/18/2025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6143142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10/18/2025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6064837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5BCAD085-E8A6-8845-BD4E-CB4CCA059FC4}" type="datetimeFigureOut">
              <a:rPr lang="en-US" smtClean="0"/>
              <a:t>10/18/2025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7822449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5BCAD085-E8A6-8845-BD4E-CB4CCA059FC4}" type="datetimeFigureOut">
              <a:rPr lang="en-US" smtClean="0"/>
              <a:t>10/18/2025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9015873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5BCAD085-E8A6-8845-BD4E-CB4CCA059FC4}" type="datetimeFigureOut">
              <a:rPr lang="en-US" smtClean="0"/>
              <a:t>10/18/2025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72702771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BCAD085-E8A6-8845-BD4E-CB4CCA059FC4}" type="datetimeFigureOut">
              <a:rPr lang="en-US" smtClean="0"/>
              <a:t>10/18/2025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2129998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10/18/2025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8407265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10/18/2025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8892369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10/18/2025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9109279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10/18/2025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61222379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BCAD085-E8A6-8845-BD4E-CB4CCA059FC4}" type="datetimeFigureOut">
              <a:rPr lang="en-US" smtClean="0"/>
              <a:t>10/18/2025</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1FF6DA9-008F-8B48-92A6-B652298478BF}" type="slidenum">
              <a:rPr lang="en-US" smtClean="0"/>
              <a:t>‹#›</a:t>
            </a:fld>
            <a:endParaRPr lang="en-US"/>
          </a:p>
        </p:txBody>
      </p:sp>
    </p:spTree>
    <p:extLst>
      <p:ext uri="{BB962C8B-B14F-4D97-AF65-F5344CB8AC3E}">
        <p14:creationId xmlns:p14="http://schemas.microsoft.com/office/powerpoint/2010/main" val="220997751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1.jpeg"/><Relationship Id="rId7" Type="http://schemas.openxmlformats.org/officeDocument/2006/relationships/diagramColors" Target="../diagrams/colors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3.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11.svg"/></Relationships>
</file>

<file path=ppt/slides/_rels/slide4.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BF61EA3-B236-439E-9C0B-340980D56B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606478" y="386930"/>
            <a:ext cx="6927525" cy="1188950"/>
          </a:xfrm>
        </p:spPr>
        <p:txBody>
          <a:bodyPr vert="horz" lIns="91440" tIns="45720" rIns="91440" bIns="45720" rtlCol="0" anchor="b">
            <a:normAutofit/>
          </a:bodyPr>
          <a:lstStyle/>
          <a:p>
            <a:pPr algn="l" defTabSz="914400">
              <a:lnSpc>
                <a:spcPct val="90000"/>
              </a:lnSpc>
            </a:pPr>
            <a:r>
              <a:rPr lang="en-US" sz="4000" kern="1200">
                <a:solidFill>
                  <a:schemeClr val="tx1"/>
                </a:solidFill>
                <a:latin typeface="+mj-lt"/>
                <a:ea typeface="+mj-ea"/>
                <a:cs typeface="+mj-cs"/>
              </a:rPr>
              <a:t>Green Haven Florists – Problem Solving and Decision Making</a:t>
            </a:r>
          </a:p>
        </p:txBody>
      </p:sp>
      <p:grpSp>
        <p:nvGrpSpPr>
          <p:cNvPr id="19" name="Group 18">
            <a:extLst>
              <a:ext uri="{FF2B5EF4-FFF2-40B4-BE49-F238E27FC236}">
                <a16:creationId xmlns:a16="http://schemas.microsoft.com/office/drawing/2014/main" id="{28FAF094-D087-493F-8DF9-A486C2D6BB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1998368"/>
            <a:ext cx="8771274" cy="782176"/>
            <a:chOff x="-2" y="1998368"/>
            <a:chExt cx="11695083" cy="782176"/>
          </a:xfrm>
        </p:grpSpPr>
        <p:sp>
          <p:nvSpPr>
            <p:cNvPr id="11" name="Rectangle 10">
              <a:extLst>
                <a:ext uri="{FF2B5EF4-FFF2-40B4-BE49-F238E27FC236}">
                  <a16:creationId xmlns:a16="http://schemas.microsoft.com/office/drawing/2014/main" id="{8D7C88D8-5509-4514-925A-9CE148E5C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7275593D-F75E-4426-AE3E-2CDEFD228D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1" name="Rectangle 20">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8537521" cy="414784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p:cNvSpPr>
            <a:spLocks noGrp="1"/>
          </p:cNvSpPr>
          <p:nvPr>
            <p:ph type="subTitle" idx="1"/>
          </p:nvPr>
        </p:nvSpPr>
        <p:spPr>
          <a:xfrm>
            <a:off x="595245" y="2599509"/>
            <a:ext cx="7607751" cy="3435531"/>
          </a:xfrm>
        </p:spPr>
        <p:txBody>
          <a:bodyPr vert="horz" lIns="91440" tIns="45720" rIns="91440" bIns="45720" rtlCol="0" anchor="ctr">
            <a:normAutofit/>
          </a:bodyPr>
          <a:lstStyle/>
          <a:p>
            <a:pPr indent="-228600" algn="l" defTabSz="914400">
              <a:lnSpc>
                <a:spcPct val="90000"/>
              </a:lnSpc>
              <a:buFont typeface="Arial" panose="020B0604020202020204" pitchFamily="34" charset="0"/>
              <a:buChar char="•"/>
            </a:pPr>
            <a:r>
              <a:rPr lang="en-US" sz="2100">
                <a:solidFill>
                  <a:schemeClr val="tx1"/>
                </a:solidFill>
              </a:rPr>
              <a:t>Module: LCLM4004</a:t>
            </a:r>
          </a:p>
          <a:p>
            <a:pPr indent="-228600" algn="l" defTabSz="914400">
              <a:lnSpc>
                <a:spcPct val="90000"/>
              </a:lnSpc>
              <a:buFont typeface="Arial" panose="020B0604020202020204" pitchFamily="34" charset="0"/>
              <a:buChar char="•"/>
            </a:pPr>
            <a:r>
              <a:rPr lang="en-US" sz="2100">
                <a:solidFill>
                  <a:schemeClr val="tx1"/>
                </a:solidFill>
              </a:rPr>
              <a:t>Student: Marius Alex Dragomir – 2436518</a:t>
            </a:r>
          </a:p>
          <a:p>
            <a:pPr indent="-228600" algn="l" defTabSz="914400">
              <a:lnSpc>
                <a:spcPct val="90000"/>
              </a:lnSpc>
              <a:buFont typeface="Arial" panose="020B0604020202020204" pitchFamily="34" charset="0"/>
              <a:buChar char="•"/>
            </a:pPr>
            <a:r>
              <a:rPr lang="en-US" sz="2100">
                <a:solidFill>
                  <a:schemeClr val="tx1"/>
                </a:solidFill>
              </a:rPr>
              <a:t>Lecturer: Koushik Das Sarma</a:t>
            </a:r>
          </a:p>
          <a:p>
            <a:pPr indent="-228600" algn="l" defTabSz="914400">
              <a:lnSpc>
                <a:spcPct val="90000"/>
              </a:lnSpc>
              <a:buFont typeface="Arial" panose="020B0604020202020204" pitchFamily="34" charset="0"/>
              <a:buChar char="•"/>
            </a:pPr>
            <a:r>
              <a:rPr lang="en-US" sz="2100">
                <a:solidFill>
                  <a:schemeClr val="tx1"/>
                </a:solidFill>
              </a:rPr>
              <a:t>Date: October 2025</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D93394DA-E684-47C2-9020-13225823F4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3"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28650" y="365125"/>
            <a:ext cx="7886700" cy="1306443"/>
          </a:xfrm>
        </p:spPr>
        <p:txBody>
          <a:bodyPr>
            <a:normAutofit/>
          </a:bodyPr>
          <a:lstStyle/>
          <a:p>
            <a:r>
              <a:rPr lang="en-GB" sz="3500"/>
              <a:t>Introduction</a:t>
            </a:r>
          </a:p>
        </p:txBody>
      </p:sp>
      <p:pic>
        <p:nvPicPr>
          <p:cNvPr id="6" name="Picture 5">
            <a:extLst>
              <a:ext uri="{FF2B5EF4-FFF2-40B4-BE49-F238E27FC236}">
                <a16:creationId xmlns:a16="http://schemas.microsoft.com/office/drawing/2014/main" id="{F8B4CE90-DEC6-9D5F-F164-4442A9B89A5C}"/>
              </a:ext>
            </a:extLst>
          </p:cNvPr>
          <p:cNvPicPr>
            <a:picLocks noChangeAspect="1"/>
          </p:cNvPicPr>
          <p:nvPr/>
        </p:nvPicPr>
        <p:blipFill>
          <a:blip r:embed="rId3"/>
          <a:srcRect l="11022" r="48414" b="-2"/>
          <a:stretch>
            <a:fillRect/>
          </a:stretch>
        </p:blipFill>
        <p:spPr>
          <a:xfrm>
            <a:off x="5991969" y="1904282"/>
            <a:ext cx="2567320" cy="4224808"/>
          </a:xfrm>
          <a:prstGeom prst="rect">
            <a:avLst/>
          </a:prstGeom>
        </p:spPr>
      </p:pic>
      <p:graphicFrame>
        <p:nvGraphicFramePr>
          <p:cNvPr id="5" name="Content Placeholder 2">
            <a:extLst>
              <a:ext uri="{FF2B5EF4-FFF2-40B4-BE49-F238E27FC236}">
                <a16:creationId xmlns:a16="http://schemas.microsoft.com/office/drawing/2014/main" id="{6A52B02F-7450-A54F-FCC6-39D83296A879}"/>
              </a:ext>
            </a:extLst>
          </p:cNvPr>
          <p:cNvGraphicFramePr>
            <a:graphicFrameLocks noGrp="1"/>
          </p:cNvGraphicFramePr>
          <p:nvPr>
            <p:ph idx="1"/>
            <p:extLst>
              <p:ext uri="{D42A27DB-BD31-4B8C-83A1-F6EECF244321}">
                <p14:modId xmlns:p14="http://schemas.microsoft.com/office/powerpoint/2010/main" val="326629047"/>
              </p:ext>
            </p:extLst>
          </p:nvPr>
        </p:nvGraphicFramePr>
        <p:xfrm>
          <a:off x="628650" y="1825625"/>
          <a:ext cx="5036058" cy="430346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840699" y="687480"/>
            <a:ext cx="5605629" cy="994172"/>
          </a:xfrm>
        </p:spPr>
        <p:txBody>
          <a:bodyPr>
            <a:normAutofit/>
          </a:bodyPr>
          <a:lstStyle/>
          <a:p>
            <a:pPr>
              <a:lnSpc>
                <a:spcPct val="90000"/>
              </a:lnSpc>
            </a:pPr>
            <a:r>
              <a:rPr lang="en-GB" sz="3300"/>
              <a:t>Problem Identification (5W2H)</a:t>
            </a:r>
          </a:p>
        </p:txBody>
      </p:sp>
      <p:sp>
        <p:nvSpPr>
          <p:cNvPr id="3" name="Content Placeholder 2"/>
          <p:cNvSpPr>
            <a:spLocks noGrp="1"/>
          </p:cNvSpPr>
          <p:nvPr>
            <p:ph idx="1"/>
          </p:nvPr>
        </p:nvSpPr>
        <p:spPr>
          <a:xfrm>
            <a:off x="852321" y="2227943"/>
            <a:ext cx="5033221" cy="3788227"/>
          </a:xfrm>
        </p:spPr>
        <p:txBody>
          <a:bodyPr anchor="ctr">
            <a:normAutofit/>
          </a:bodyPr>
          <a:lstStyle/>
          <a:p>
            <a:pPr>
              <a:lnSpc>
                <a:spcPct val="90000"/>
              </a:lnSpc>
            </a:pPr>
            <a:r>
              <a:rPr lang="en-GB" sz="1200" dirty="0"/>
              <a:t>What: Green Haven Florist are facing hardships due to loosing profits and not being able to afford to put sales on because they already having difficulties holding up with rising costs and expensive international distribution costs.</a:t>
            </a:r>
          </a:p>
          <a:p>
            <a:pPr>
              <a:lnSpc>
                <a:spcPct val="90000"/>
              </a:lnSpc>
            </a:pPr>
            <a:r>
              <a:rPr lang="en-GB" sz="1200" dirty="0"/>
              <a:t>Why: They are also having difficult time understanding customer want and needs which customer feedback is an essential role in your business as that’s what brings you in profit and good feedback. They are lacking a bad advertisement control and bad delivery services which from the case study many customers wish to have next day delivery services and delivery of their wanted items</a:t>
            </a:r>
          </a:p>
          <a:p>
            <a:pPr>
              <a:lnSpc>
                <a:spcPct val="90000"/>
              </a:lnSpc>
            </a:pPr>
            <a:r>
              <a:rPr lang="en-GB" sz="1200" dirty="0"/>
              <a:t>Where: Their business is located ON High street Norwich UK</a:t>
            </a:r>
          </a:p>
          <a:p>
            <a:pPr>
              <a:lnSpc>
                <a:spcPct val="90000"/>
              </a:lnSpc>
            </a:pPr>
            <a:r>
              <a:rPr lang="en-GB" sz="1200" dirty="0"/>
              <a:t>When: Their business have been facing hardship over the past 12 months resulting in</a:t>
            </a:r>
          </a:p>
          <a:p>
            <a:pPr>
              <a:lnSpc>
                <a:spcPct val="90000"/>
              </a:lnSpc>
            </a:pPr>
            <a:r>
              <a:rPr lang="en-GB" sz="1200" dirty="0"/>
              <a:t>Who: Liam &amp; Priya Patel.</a:t>
            </a:r>
          </a:p>
          <a:p>
            <a:pPr>
              <a:lnSpc>
                <a:spcPct val="90000"/>
              </a:lnSpc>
            </a:pPr>
            <a:r>
              <a:rPr lang="en-GB" sz="1200" dirty="0"/>
              <a:t>How: They are facing hardships with difficult marketing solutions with their advertisement and their hard time being able to offer customers feedback and needs.</a:t>
            </a:r>
          </a:p>
          <a:p>
            <a:pPr>
              <a:lnSpc>
                <a:spcPct val="90000"/>
              </a:lnSpc>
            </a:pPr>
            <a:r>
              <a:rPr lang="en-GB" sz="1200" dirty="0"/>
              <a:t>How Much: Over the last 12 months they have dropped in 30% sales and profits.</a:t>
            </a:r>
          </a:p>
        </p:txBody>
      </p:sp>
      <p:sp>
        <p:nvSpPr>
          <p:cNvPr id="10" name="Rectangle 9">
            <a:extLst>
              <a:ext uri="{FF2B5EF4-FFF2-40B4-BE49-F238E27FC236}">
                <a16:creationId xmlns:a16="http://schemas.microsoft.com/office/drawing/2014/main" id="{59A309A7-1751-4ABE-A3C1-EEC40366AD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89435" y="0"/>
            <a:ext cx="1954565"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sp>
        <p:nvSpPr>
          <p:cNvPr id="12" name="Oval 11">
            <a:extLst>
              <a:ext uri="{FF2B5EF4-FFF2-40B4-BE49-F238E27FC236}">
                <a16:creationId xmlns:a16="http://schemas.microsoft.com/office/drawing/2014/main" id="{967D8EB6-EAE1-4F9C-B398-83321E2872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29567" y="2369132"/>
            <a:ext cx="2119736" cy="2119736"/>
          </a:xfrm>
          <a:prstGeom prst="ellipse">
            <a:avLst/>
          </a:prstGeom>
          <a:solidFill>
            <a:srgbClr val="FFFFFF"/>
          </a:solidFill>
          <a:ln w="22225">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pic>
        <p:nvPicPr>
          <p:cNvPr id="7" name="Graphic 6" descr="Bitcoin">
            <a:extLst>
              <a:ext uri="{FF2B5EF4-FFF2-40B4-BE49-F238E27FC236}">
                <a16:creationId xmlns:a16="http://schemas.microsoft.com/office/drawing/2014/main" id="{2CB12985-2AB4-72EC-5672-9A94FBACCCB6}"/>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6624964" y="2865141"/>
            <a:ext cx="1143455" cy="1143455"/>
          </a:xfrm>
          <a:prstGeom prst="rect">
            <a:avLst/>
          </a:prstGeom>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9143998"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391835"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71352" y="350196"/>
            <a:ext cx="3485178" cy="1624520"/>
          </a:xfrm>
        </p:spPr>
        <p:txBody>
          <a:bodyPr anchor="ctr">
            <a:normAutofit/>
          </a:bodyPr>
          <a:lstStyle/>
          <a:p>
            <a:pPr>
              <a:lnSpc>
                <a:spcPct val="90000"/>
              </a:lnSpc>
            </a:pPr>
            <a:r>
              <a:rPr lang="en-GB" sz="3500"/>
              <a:t>External Factors (PESTEL Overview)</a:t>
            </a:r>
          </a:p>
        </p:txBody>
      </p:sp>
      <p:sp>
        <p:nvSpPr>
          <p:cNvPr id="3" name="Content Placeholder 2"/>
          <p:cNvSpPr>
            <a:spLocks noGrp="1"/>
          </p:cNvSpPr>
          <p:nvPr>
            <p:ph idx="1"/>
          </p:nvPr>
        </p:nvSpPr>
        <p:spPr>
          <a:xfrm>
            <a:off x="571351" y="2743200"/>
            <a:ext cx="3485179" cy="3613149"/>
          </a:xfrm>
        </p:spPr>
        <p:txBody>
          <a:bodyPr anchor="ctr">
            <a:normAutofit/>
          </a:bodyPr>
          <a:lstStyle/>
          <a:p>
            <a:pPr>
              <a:lnSpc>
                <a:spcPct val="90000"/>
              </a:lnSpc>
            </a:pPr>
            <a:r>
              <a:rPr lang="en-GB" sz="900" dirty="0"/>
              <a:t>Political:  On the political side UK is known for their high importation taxes and high VAT upon arrivals to their overseas goods, so Green Haven Florist are having a lot of disadvantages when they are importing goods in from overseas so that’s why they must put high prices on their products which people don’t need or its not an importance In their home  </a:t>
            </a:r>
          </a:p>
          <a:p>
            <a:pPr>
              <a:lnSpc>
                <a:spcPct val="90000"/>
              </a:lnSpc>
            </a:pPr>
            <a:r>
              <a:rPr lang="en-GB" sz="900" dirty="0"/>
              <a:t>Economic: Also, another hardship that they face is the living cost and high inflation that everyone is facing so that is ruining their quality as a business and face harsh responses as they don’t meet the customers needs.</a:t>
            </a:r>
          </a:p>
          <a:p>
            <a:pPr>
              <a:lnSpc>
                <a:spcPct val="90000"/>
              </a:lnSpc>
            </a:pPr>
            <a:r>
              <a:rPr lang="en-GB" sz="900" dirty="0"/>
              <a:t>Social: from customer feedback they are wishing they could have an online store which they can online shop and have delivery services available with it as it suits the time and need of customers as everyone works and they can be flexible to customers and their house needs </a:t>
            </a:r>
          </a:p>
          <a:p>
            <a:pPr>
              <a:lnSpc>
                <a:spcPct val="90000"/>
              </a:lnSpc>
            </a:pPr>
            <a:r>
              <a:rPr lang="en-GB" sz="900" dirty="0"/>
              <a:t>Technological: An improvement that will be able to help them is that to open an ecommerce business to run their platform which is most of the times free to run and uphold.</a:t>
            </a:r>
          </a:p>
        </p:txBody>
      </p:sp>
      <p:pic>
        <p:nvPicPr>
          <p:cNvPr id="5" name="Picture 4" descr="Line of grocery carts">
            <a:extLst>
              <a:ext uri="{FF2B5EF4-FFF2-40B4-BE49-F238E27FC236}">
                <a16:creationId xmlns:a16="http://schemas.microsoft.com/office/drawing/2014/main" id="{AE0ED4BB-9AC5-28AF-1FAA-99296852EE87}"/>
              </a:ext>
            </a:extLst>
          </p:cNvPr>
          <p:cNvPicPr>
            <a:picLocks noChangeAspect="1"/>
          </p:cNvPicPr>
          <p:nvPr/>
        </p:nvPicPr>
        <p:blipFill>
          <a:blip r:embed="rId3"/>
          <a:srcRect l="42330" r="13119" b="-2"/>
          <a:stretch>
            <a:fillRect/>
          </a:stretch>
        </p:blipFill>
        <p:spPr>
          <a:xfrm>
            <a:off x="4572000" y="1"/>
            <a:ext cx="4577118" cy="6858000"/>
          </a:xfrm>
          <a:prstGeom prst="rect">
            <a:avLst/>
          </a:prstGeom>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t>Customer Insights &amp; Internal Challenges</a:t>
            </a:r>
          </a:p>
        </p:txBody>
      </p:sp>
      <p:sp>
        <p:nvSpPr>
          <p:cNvPr id="3" name="Content Placeholder 2"/>
          <p:cNvSpPr>
            <a:spLocks noGrp="1"/>
          </p:cNvSpPr>
          <p:nvPr>
            <p:ph idx="1"/>
          </p:nvPr>
        </p:nvSpPr>
        <p:spPr/>
        <p:txBody>
          <a:bodyPr/>
          <a:lstStyle/>
          <a:p>
            <a:r>
              <a:rPr lang="en-GB" sz="1600" dirty="0"/>
              <a:t>Although the business have a very high and good reputation on their excellent products and their hard work but the cost to make the product is quite expensive to many reasons such as(importation taxes, transport and the material themselves)</a:t>
            </a:r>
            <a:endParaRPr sz="1600" dirty="0"/>
          </a:p>
          <a:p>
            <a:r>
              <a:rPr lang="en-GB" sz="1600" dirty="0"/>
              <a:t>Another major issue that I see that Liam &amp; Priya are facing is that they don’t promote their business into a larger domain which is very critical into a business as it helps improve their sales and they will be to have the advantage of being more known as a business </a:t>
            </a:r>
            <a:endParaRPr sz="1600" dirty="0"/>
          </a:p>
          <a:p>
            <a:r>
              <a:rPr lang="en-GB" sz="1600" dirty="0"/>
              <a:t>Also in their line of work customers are demanding transport and next day convenient delivery which their competitors are doing a lot better than them at it as they have a high request for delivery service</a:t>
            </a:r>
            <a:endParaRPr sz="160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t>Key Findings &amp; References</a:t>
            </a:r>
          </a:p>
        </p:txBody>
      </p:sp>
      <p:sp>
        <p:nvSpPr>
          <p:cNvPr id="3" name="Content Placeholder 2"/>
          <p:cNvSpPr>
            <a:spLocks noGrp="1"/>
          </p:cNvSpPr>
          <p:nvPr>
            <p:ph idx="1"/>
          </p:nvPr>
        </p:nvSpPr>
        <p:spPr/>
        <p:txBody>
          <a:bodyPr/>
          <a:lstStyle/>
          <a:p>
            <a:r>
              <a:rPr dirty="0"/>
              <a:t>References (Harvard):</a:t>
            </a:r>
          </a:p>
          <a:p>
            <a:r>
              <a:rPr dirty="0"/>
              <a:t>Kotler &amp; Keller (2016), Johnson et al. (2017), BBC (2024), Mintel (2023), Statista (2024)</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CA43605AFCE4AD44AFD2866DE116F034" ma:contentTypeVersion="5" ma:contentTypeDescription="Create a new document." ma:contentTypeScope="" ma:versionID="1594b798acebe7ea74b5171b8c4d5eec">
  <xsd:schema xmlns:xsd="http://www.w3.org/2001/XMLSchema" xmlns:xs="http://www.w3.org/2001/XMLSchema" xmlns:p="http://schemas.microsoft.com/office/2006/metadata/properties" xmlns:ns3="f799553d-1ac0-48da-9ae3-fe400ced9c3b" targetNamespace="http://schemas.microsoft.com/office/2006/metadata/properties" ma:root="true" ma:fieldsID="e8361a9f7dfd0cf3a6bb97845eca8adc" ns3:_="">
    <xsd:import namespace="f799553d-1ac0-48da-9ae3-fe400ced9c3b"/>
    <xsd:element name="properties">
      <xsd:complexType>
        <xsd:sequence>
          <xsd:element name="documentManagement">
            <xsd:complexType>
              <xsd:all>
                <xsd:element ref="ns3:MediaServiceDateTaken" minOccurs="0"/>
                <xsd:element ref="ns3:_activity" minOccurs="0"/>
                <xsd:element ref="ns3:MediaServiceMetadata" minOccurs="0"/>
                <xsd:element ref="ns3:MediaServiceFastMetadata" minOccurs="0"/>
                <xsd:element ref="ns3: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799553d-1ac0-48da-9ae3-fe400ced9c3b"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_activity" ma:index="9" nillable="true" ma:displayName="_activity" ma:hidden="true" ma:internalName="_activity">
      <xsd:simpleType>
        <xsd:restriction base="dms:Note"/>
      </xsd:simpleType>
    </xsd:element>
    <xsd:element name="MediaServiceMetadata" ma:index="10" nillable="true" ma:displayName="MediaServiceMetadata" ma:hidden="true" ma:internalName="MediaServiceMetadata" ma:readOnly="true">
      <xsd:simpleType>
        <xsd:restriction base="dms:Note"/>
      </xsd:simpleType>
    </xsd:element>
    <xsd:element name="MediaServiceFastMetadata" ma:index="11" nillable="true" ma:displayName="MediaServiceFastMetadata" ma:hidden="true" ma:internalName="MediaServiceFastMetadata" ma:readOnly="true">
      <xsd:simpleType>
        <xsd:restriction base="dms:Note"/>
      </xsd:simpleType>
    </xsd:element>
    <xsd:element name="MediaServiceSearchProperties" ma:index="12" nillable="true" ma:displayName="MediaServiceSearchProperties" ma:hidden="true" ma:internalName="MediaServiceSearchProperties"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_activity xmlns="f799553d-1ac0-48da-9ae3-fe400ced9c3b" xsi:nil="true"/>
  </documentManagement>
</p:properties>
</file>

<file path=customXml/itemProps1.xml><?xml version="1.0" encoding="utf-8"?>
<ds:datastoreItem xmlns:ds="http://schemas.openxmlformats.org/officeDocument/2006/customXml" ds:itemID="{167CE543-81FF-4A53-B18D-25713E9DBAC1}">
  <ds:schemaRefs>
    <ds:schemaRef ds:uri="http://schemas.microsoft.com/sharepoint/v3/contenttype/forms"/>
  </ds:schemaRefs>
</ds:datastoreItem>
</file>

<file path=customXml/itemProps2.xml><?xml version="1.0" encoding="utf-8"?>
<ds:datastoreItem xmlns:ds="http://schemas.openxmlformats.org/officeDocument/2006/customXml" ds:itemID="{446F7630-FD80-43C1-B83D-A5C01B70539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799553d-1ac0-48da-9ae3-fe400ced9c3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3D59C88B-60E6-4C62-BA29-91A0C4B79F47}">
  <ds:schemaRefs>
    <ds:schemaRef ds:uri="http://schemas.openxmlformats.org/package/2006/metadata/core-properties"/>
    <ds:schemaRef ds:uri="http://purl.org/dc/dcmitype/"/>
    <ds:schemaRef ds:uri="http://purl.org/dc/elements/1.1/"/>
    <ds:schemaRef ds:uri="http://schemas.microsoft.com/office/2006/metadata/properties"/>
    <ds:schemaRef ds:uri="http://schemas.microsoft.com/office/infopath/2007/PartnerControls"/>
    <ds:schemaRef ds:uri="http://schemas.microsoft.com/office/2006/documentManagement/types"/>
    <ds:schemaRef ds:uri="f799553d-1ac0-48da-9ae3-fe400ced9c3b"/>
    <ds:schemaRef ds:uri="http://www.w3.org/XML/1998/namespace"/>
    <ds:schemaRef ds:uri="http://purl.org/dc/terms/"/>
  </ds:schemaRefs>
</ds:datastoreItem>
</file>

<file path=docProps/app.xml><?xml version="1.0" encoding="utf-8"?>
<Properties xmlns="http://schemas.openxmlformats.org/officeDocument/2006/extended-properties" xmlns:vt="http://schemas.openxmlformats.org/officeDocument/2006/docPropsVTypes">
  <TotalTime>2857</TotalTime>
  <Words>721</Words>
  <Application>Microsoft Office PowerPoint</Application>
  <PresentationFormat>On-screen Show (4:3)</PresentationFormat>
  <Paragraphs>35</Paragraphs>
  <Slides>6</Slides>
  <Notes>5</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6</vt:i4>
      </vt:variant>
    </vt:vector>
  </HeadingPairs>
  <TitlesOfParts>
    <vt:vector size="10" baseType="lpstr">
      <vt:lpstr>Aptos</vt:lpstr>
      <vt:lpstr>Arial</vt:lpstr>
      <vt:lpstr>Calibri</vt:lpstr>
      <vt:lpstr>Office Theme</vt:lpstr>
      <vt:lpstr>Green Haven Florists – Problem Solving and Decision Making</vt:lpstr>
      <vt:lpstr>Introduction</vt:lpstr>
      <vt:lpstr>Problem Identification (5W2H)</vt:lpstr>
      <vt:lpstr>External Factors (PESTEL Overview)</vt:lpstr>
      <vt:lpstr>Customer Insights &amp; Internal Challenges</vt:lpstr>
      <vt:lpstr>Key Findings &amp; References</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Alex dragomir</dc:creator>
  <cp:keywords/>
  <dc:description>generated using python-pptx</dc:description>
  <cp:lastModifiedBy>Marius-Alex Dragomir (2436518)</cp:lastModifiedBy>
  <cp:revision>3</cp:revision>
  <dcterms:created xsi:type="dcterms:W3CDTF">2013-01-27T09:14:16Z</dcterms:created>
  <dcterms:modified xsi:type="dcterms:W3CDTF">2025-10-18T08:39:32Z</dcterms:modified>
  <cp:category/>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0x010100CA43605AFCE4AD44AFD2866DE116F034</vt:lpwstr>
  </property>
</Properties>
</file>