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0DB3C2-1438-4FD9-B6DB-43133F5E530F}" v="397" dt="2021-07-02T09:21:26.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7/2/2021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355573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7/2/2021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72443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7/2/2021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40895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7/2/2021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95596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7/2/2021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86700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7/2/2021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4585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7/2/2021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26027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7/2/2021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08321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7/2/2021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9736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7/2/2021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95341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7/2/2021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30779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7/2/2021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211216587"/>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14023-3F38-44EB-8ABB-B52E5B9E2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8C5F9310-ED3E-45B9-9D97-AC0F2C890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F8F82D03-DDFC-4D0E-9EFA-6F3601CC3AB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0"/>
          <a:stretch/>
        </p:blipFill>
        <p:spPr>
          <a:xfrm>
            <a:off x="20" y="1376"/>
            <a:ext cx="12191980" cy="6856624"/>
          </a:xfrm>
          <a:prstGeom prst="rect">
            <a:avLst/>
          </a:prstGeom>
        </p:spPr>
      </p:pic>
      <p:sp>
        <p:nvSpPr>
          <p:cNvPr id="13" name="Rectangle 12">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3124261"/>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59663" y="1497490"/>
            <a:ext cx="9228636" cy="3105231"/>
          </a:xfrm>
        </p:spPr>
        <p:txBody>
          <a:bodyPr anchor="b">
            <a:normAutofit/>
          </a:bodyPr>
          <a:lstStyle/>
          <a:p>
            <a:r>
              <a:rPr lang="en-GB" sz="5400" b="0" dirty="0">
                <a:latin typeface="Amasis MT Pro Medium"/>
                <a:ea typeface="+mj-lt"/>
                <a:cs typeface="+mj-lt"/>
              </a:rPr>
              <a:t>The complex problem of ‘Job dissatisfaction’ faced by UK employees</a:t>
            </a:r>
            <a:endParaRPr lang="en-US">
              <a:latin typeface="Amasis MT Pro Medium"/>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88D912B-AA43-4EE2-8784-09B59E6140C0}"/>
              </a:ext>
            </a:extLst>
          </p:cNvPr>
          <p:cNvSpPr>
            <a:spLocks noGrp="1"/>
          </p:cNvSpPr>
          <p:nvPr>
            <p:ph type="title"/>
          </p:nvPr>
        </p:nvSpPr>
        <p:spPr>
          <a:xfrm>
            <a:off x="1198181" y="1752600"/>
            <a:ext cx="9988166" cy="1752600"/>
          </a:xfrm>
        </p:spPr>
        <p:txBody>
          <a:bodyPr anchor="b">
            <a:normAutofit fontScale="90000"/>
          </a:bodyPr>
          <a:lstStyle/>
          <a:p>
            <a:pPr algn="ctr"/>
            <a:r>
              <a:rPr lang="en-GB" b="0" dirty="0">
                <a:solidFill>
                  <a:schemeClr val="tx1"/>
                </a:solidFill>
                <a:ea typeface="+mj-lt"/>
                <a:cs typeface="+mj-lt"/>
              </a:rPr>
              <a:t>A discussion on the nature and impact  of the complex problem on the overall performance of organisations.</a:t>
            </a:r>
            <a:endParaRPr lang="en-US" dirty="0">
              <a:solidFill>
                <a:schemeClr val="tx1"/>
              </a:solidFill>
            </a:endParaRPr>
          </a:p>
        </p:txBody>
      </p:sp>
      <p:sp>
        <p:nvSpPr>
          <p:cNvPr id="31" name="Rectangle 30">
            <a:extLst>
              <a:ext uri="{FF2B5EF4-FFF2-40B4-BE49-F238E27FC236}">
                <a16:creationId xmlns:a16="http://schemas.microsoft.com/office/drawing/2014/main" id="{BF49D5AE-15AF-4BC1-8AC5-F5FA95199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5048" cy="12954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5608A5E7-BD2D-419A-8079-3103083AB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12954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51CE10-70D1-4FC5-B5A1-484B3E2FCE9F}"/>
              </a:ext>
            </a:extLst>
          </p:cNvPr>
          <p:cNvSpPr>
            <a:spLocks noGrp="1"/>
          </p:cNvSpPr>
          <p:nvPr>
            <p:ph idx="1"/>
          </p:nvPr>
        </p:nvSpPr>
        <p:spPr>
          <a:xfrm>
            <a:off x="2005091" y="3733800"/>
            <a:ext cx="8188033" cy="2379287"/>
          </a:xfrm>
        </p:spPr>
        <p:txBody>
          <a:bodyPr vert="horz" lIns="91440" tIns="45720" rIns="91440" bIns="45720" rtlCol="0">
            <a:normAutofit/>
          </a:bodyPr>
          <a:lstStyle/>
          <a:p>
            <a:pPr algn="ctr"/>
            <a:endParaRPr lang="en-GB" sz="1800">
              <a:solidFill>
                <a:schemeClr val="tx2"/>
              </a:solidFill>
            </a:endParaRPr>
          </a:p>
          <a:p>
            <a:pPr algn="ctr"/>
            <a:endParaRPr lang="en-GB" sz="1800">
              <a:solidFill>
                <a:schemeClr val="tx2"/>
              </a:solidFill>
            </a:endParaRPr>
          </a:p>
        </p:txBody>
      </p:sp>
    </p:spTree>
    <p:extLst>
      <p:ext uri="{BB962C8B-B14F-4D97-AF65-F5344CB8AC3E}">
        <p14:creationId xmlns:p14="http://schemas.microsoft.com/office/powerpoint/2010/main" val="2844323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044B5E-EE50-41C5-83D7-87F104AF5B10}"/>
              </a:ext>
            </a:extLst>
          </p:cNvPr>
          <p:cNvSpPr>
            <a:spLocks noGrp="1"/>
          </p:cNvSpPr>
          <p:nvPr>
            <p:ph type="title"/>
          </p:nvPr>
        </p:nvSpPr>
        <p:spPr>
          <a:xfrm>
            <a:off x="838201" y="559813"/>
            <a:ext cx="4876800" cy="4699393"/>
          </a:xfrm>
        </p:spPr>
        <p:txBody>
          <a:bodyPr>
            <a:normAutofit/>
          </a:bodyPr>
          <a:lstStyle/>
          <a:p>
            <a:pPr algn="ctr"/>
            <a:r>
              <a:rPr lang="en-GB" sz="2400" dirty="0">
                <a:ea typeface="+mj-lt"/>
                <a:cs typeface="+mj-lt"/>
              </a:rPr>
              <a:t>A research-informed </a:t>
            </a:r>
            <a:br>
              <a:rPr lang="en-GB" sz="2400" dirty="0">
                <a:ea typeface="+mj-lt"/>
                <a:cs typeface="+mj-lt"/>
              </a:rPr>
            </a:br>
            <a:r>
              <a:rPr lang="en-GB" sz="2400" dirty="0">
                <a:ea typeface="+mj-lt"/>
                <a:cs typeface="+mj-lt"/>
              </a:rPr>
              <a:t>cause-and-effect analysis </a:t>
            </a:r>
            <a:br>
              <a:rPr lang="en-GB" sz="2400" dirty="0">
                <a:ea typeface="+mj-lt"/>
                <a:cs typeface="+mj-lt"/>
              </a:rPr>
            </a:br>
            <a:r>
              <a:rPr lang="en-GB" sz="2400" dirty="0">
                <a:ea typeface="+mj-lt"/>
                <a:cs typeface="+mj-lt"/>
              </a:rPr>
              <a:t>of the complex problem</a:t>
            </a:r>
            <a:endParaRPr lang="en-US" sz="2400" dirty="0"/>
          </a:p>
        </p:txBody>
      </p:sp>
      <p:sp>
        <p:nvSpPr>
          <p:cNvPr id="3" name="Content Placeholder 2">
            <a:extLst>
              <a:ext uri="{FF2B5EF4-FFF2-40B4-BE49-F238E27FC236}">
                <a16:creationId xmlns:a16="http://schemas.microsoft.com/office/drawing/2014/main" id="{F49379A5-5B00-4499-B971-A437735A4D3D}"/>
              </a:ext>
            </a:extLst>
          </p:cNvPr>
          <p:cNvSpPr>
            <a:spLocks noGrp="1"/>
          </p:cNvSpPr>
          <p:nvPr>
            <p:ph idx="1"/>
          </p:nvPr>
        </p:nvSpPr>
        <p:spPr>
          <a:xfrm>
            <a:off x="6705600" y="559813"/>
            <a:ext cx="4467677" cy="5553275"/>
          </a:xfrm>
        </p:spPr>
        <p:txBody>
          <a:bodyPr vert="horz" lIns="91440" tIns="45720" rIns="91440" bIns="45720" rtlCol="0" anchor="t">
            <a:normAutofit/>
          </a:bodyPr>
          <a:lstStyle/>
          <a:p>
            <a:r>
              <a:rPr lang="en-GB" sz="2400" dirty="0">
                <a:solidFill>
                  <a:schemeClr val="tx1"/>
                </a:solidFill>
              </a:rPr>
              <a:t> Nature of Work</a:t>
            </a:r>
          </a:p>
          <a:p>
            <a:r>
              <a:rPr lang="en-GB" sz="2400" dirty="0">
                <a:solidFill>
                  <a:schemeClr val="tx1"/>
                </a:solidFill>
              </a:rPr>
              <a:t>Relationship with Supervisor and Colleagues</a:t>
            </a:r>
          </a:p>
          <a:p>
            <a:r>
              <a:rPr lang="en-GB" sz="2400" dirty="0">
                <a:solidFill>
                  <a:schemeClr val="tx1"/>
                </a:solidFill>
              </a:rPr>
              <a:t>Working conditions and environment factors</a:t>
            </a:r>
          </a:p>
          <a:p>
            <a:r>
              <a:rPr lang="en-GB" sz="2400" dirty="0">
                <a:solidFill>
                  <a:schemeClr val="tx1"/>
                </a:solidFill>
              </a:rPr>
              <a:t>Compensation and benefits factors</a:t>
            </a:r>
          </a:p>
          <a:p>
            <a:endParaRPr lang="en-GB" sz="2400" dirty="0">
              <a:solidFill>
                <a:schemeClr val="tx1"/>
              </a:solidFill>
            </a:endParaRPr>
          </a:p>
          <a:p>
            <a:endParaRPr lang="en-GB" sz="2400" dirty="0">
              <a:solidFill>
                <a:srgbClr val="000000"/>
              </a:solidFill>
            </a:endParaRPr>
          </a:p>
          <a:p>
            <a:endParaRPr lang="en-GB" dirty="0">
              <a:solidFill>
                <a:srgbClr val="000000"/>
              </a:solidFill>
            </a:endParaRPr>
          </a:p>
          <a:p>
            <a:endParaRPr lang="en-GB" sz="1800" dirty="0">
              <a:solidFill>
                <a:schemeClr val="tx2"/>
              </a:solidFill>
            </a:endParaRPr>
          </a:p>
        </p:txBody>
      </p:sp>
    </p:spTree>
    <p:extLst>
      <p:ext uri="{BB962C8B-B14F-4D97-AF65-F5344CB8AC3E}">
        <p14:creationId xmlns:p14="http://schemas.microsoft.com/office/powerpoint/2010/main" val="2131324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8" name="Picture 17">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66B0B56D-EF6B-4D32-B775-8BD7DA81B2C2}"/>
              </a:ext>
            </a:extLst>
          </p:cNvPr>
          <p:cNvSpPr>
            <a:spLocks noGrp="1"/>
          </p:cNvSpPr>
          <p:nvPr>
            <p:ph type="title"/>
          </p:nvPr>
        </p:nvSpPr>
        <p:spPr>
          <a:xfrm>
            <a:off x="838201" y="559813"/>
            <a:ext cx="10348146" cy="1675009"/>
          </a:xfrm>
        </p:spPr>
        <p:txBody>
          <a:bodyPr anchor="t">
            <a:normAutofit/>
          </a:bodyPr>
          <a:lstStyle/>
          <a:p>
            <a:pPr>
              <a:lnSpc>
                <a:spcPct val="90000"/>
              </a:lnSpc>
            </a:pPr>
            <a:r>
              <a:rPr lang="en-GB" sz="3700" b="0">
                <a:solidFill>
                  <a:schemeClr val="tx2"/>
                </a:solidFill>
                <a:ea typeface="+mj-lt"/>
                <a:cs typeface="+mj-lt"/>
              </a:rPr>
              <a:t>A PESTLE analysis of the macro-environmental factors contributing to the complex problem.</a:t>
            </a:r>
            <a:endParaRPr lang="en-US" sz="3700">
              <a:solidFill>
                <a:schemeClr val="tx2"/>
              </a:solidFill>
            </a:endParaRPr>
          </a:p>
        </p:txBody>
      </p:sp>
      <p:pic>
        <p:nvPicPr>
          <p:cNvPr id="20" name="Picture 19">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Content Placeholder 2">
            <a:extLst>
              <a:ext uri="{FF2B5EF4-FFF2-40B4-BE49-F238E27FC236}">
                <a16:creationId xmlns:a16="http://schemas.microsoft.com/office/drawing/2014/main" id="{2230A3ED-5B89-4492-86A9-C290AD4149D2}"/>
              </a:ext>
            </a:extLst>
          </p:cNvPr>
          <p:cNvSpPr>
            <a:spLocks noGrp="1"/>
          </p:cNvSpPr>
          <p:nvPr>
            <p:ph idx="1"/>
          </p:nvPr>
        </p:nvSpPr>
        <p:spPr>
          <a:xfrm>
            <a:off x="444564" y="1847285"/>
            <a:ext cx="11759655" cy="4606460"/>
          </a:xfrm>
        </p:spPr>
        <p:txBody>
          <a:bodyPr vert="horz" lIns="91440" tIns="45720" rIns="91440" bIns="45720" rtlCol="0" anchor="ctr">
            <a:normAutofit/>
          </a:bodyPr>
          <a:lstStyle/>
          <a:p>
            <a:pPr marL="0" indent="0">
              <a:buNone/>
            </a:pPr>
            <a:r>
              <a:rPr lang="en-GB" sz="1800" dirty="0">
                <a:solidFill>
                  <a:schemeClr val="tx1"/>
                </a:solidFill>
                <a:ea typeface="+mn-lt"/>
                <a:cs typeface="+mn-lt"/>
              </a:rPr>
              <a:t>There are multiple macro-environmental factors that influence the decisions of any organization's managers. Tax reform, new laws, trade barriers, demographic shifts, and changes in government policy are all examples of macro change. Managers can use the PESTEL model to categorize these factors to aid in their analysis.</a:t>
            </a:r>
          </a:p>
          <a:p>
            <a:pPr marL="0" indent="0">
              <a:buNone/>
            </a:pPr>
            <a:r>
              <a:rPr lang="en-GB" sz="2000" b="1" dirty="0">
                <a:solidFill>
                  <a:schemeClr val="tx1"/>
                </a:solidFill>
                <a:ea typeface="+mn-lt"/>
                <a:cs typeface="+mn-lt"/>
              </a:rPr>
              <a:t>Political factors</a:t>
            </a:r>
          </a:p>
          <a:p>
            <a:pPr marL="0" indent="0">
              <a:buNone/>
            </a:pPr>
            <a:r>
              <a:rPr lang="en-GB" sz="2000" b="1" dirty="0">
                <a:solidFill>
                  <a:schemeClr val="tx1"/>
                </a:solidFill>
                <a:ea typeface="+mn-lt"/>
                <a:cs typeface="+mn-lt"/>
              </a:rPr>
              <a:t>Economic factors</a:t>
            </a:r>
          </a:p>
          <a:p>
            <a:pPr marL="0" indent="0">
              <a:buNone/>
            </a:pPr>
            <a:r>
              <a:rPr lang="en-GB" sz="2000" b="1" dirty="0">
                <a:solidFill>
                  <a:schemeClr val="tx1"/>
                </a:solidFill>
                <a:ea typeface="+mn-lt"/>
                <a:cs typeface="+mn-lt"/>
              </a:rPr>
              <a:t>Social factors</a:t>
            </a:r>
          </a:p>
          <a:p>
            <a:pPr marL="0" indent="0">
              <a:buNone/>
            </a:pPr>
            <a:r>
              <a:rPr lang="en-GB" sz="2000" b="1" dirty="0">
                <a:solidFill>
                  <a:schemeClr val="tx1"/>
                </a:solidFill>
                <a:ea typeface="+mn-lt"/>
                <a:cs typeface="+mn-lt"/>
              </a:rPr>
              <a:t>Technological factors</a:t>
            </a:r>
          </a:p>
          <a:p>
            <a:pPr marL="0" indent="0">
              <a:buNone/>
            </a:pPr>
            <a:r>
              <a:rPr lang="en-GB" sz="2000" b="1" dirty="0">
                <a:solidFill>
                  <a:schemeClr val="tx1"/>
                </a:solidFill>
                <a:ea typeface="+mn-lt"/>
                <a:cs typeface="+mn-lt"/>
              </a:rPr>
              <a:t>Environmental factors</a:t>
            </a:r>
          </a:p>
          <a:p>
            <a:pPr marL="0" indent="0">
              <a:buNone/>
            </a:pPr>
            <a:r>
              <a:rPr lang="en-GB" sz="2000" b="1" dirty="0">
                <a:solidFill>
                  <a:schemeClr val="tx1"/>
                </a:solidFill>
                <a:ea typeface="+mn-lt"/>
                <a:cs typeface="+mn-lt"/>
              </a:rPr>
              <a:t>Legal factors</a:t>
            </a:r>
            <a:endParaRPr lang="en-GB" b="1" dirty="0">
              <a:solidFill>
                <a:schemeClr val="tx1"/>
              </a:solidFill>
            </a:endParaRPr>
          </a:p>
        </p:txBody>
      </p:sp>
    </p:spTree>
    <p:extLst>
      <p:ext uri="{BB962C8B-B14F-4D97-AF65-F5344CB8AC3E}">
        <p14:creationId xmlns:p14="http://schemas.microsoft.com/office/powerpoint/2010/main" val="4173029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3D2A2D5-0303-489B-B823-826C8EE8F62A}"/>
              </a:ext>
            </a:extLst>
          </p:cNvPr>
          <p:cNvSpPr>
            <a:spLocks noGrp="1"/>
          </p:cNvSpPr>
          <p:nvPr>
            <p:ph type="title"/>
          </p:nvPr>
        </p:nvSpPr>
        <p:spPr>
          <a:xfrm>
            <a:off x="640977" y="-157363"/>
            <a:ext cx="8996082" cy="2229349"/>
          </a:xfrm>
        </p:spPr>
        <p:txBody>
          <a:bodyPr>
            <a:normAutofit/>
          </a:bodyPr>
          <a:lstStyle/>
          <a:p>
            <a:r>
              <a:rPr lang="en-GB" sz="2400" b="0" dirty="0">
                <a:solidFill>
                  <a:schemeClr val="tx1"/>
                </a:solidFill>
                <a:ea typeface="+mj-lt"/>
                <a:cs typeface="+mj-lt"/>
              </a:rPr>
              <a:t>Alternative solutions to the complex problem with an aim of choosing the most appropriate solution among these alternatives.</a:t>
            </a:r>
            <a:endParaRPr lang="en-US" sz="2400" dirty="0">
              <a:solidFill>
                <a:schemeClr val="tx1"/>
              </a:solidFill>
            </a:endParaRPr>
          </a:p>
        </p:txBody>
      </p:sp>
      <p:sp>
        <p:nvSpPr>
          <p:cNvPr id="3" name="Content Placeholder 2">
            <a:extLst>
              <a:ext uri="{FF2B5EF4-FFF2-40B4-BE49-F238E27FC236}">
                <a16:creationId xmlns:a16="http://schemas.microsoft.com/office/drawing/2014/main" id="{007D2836-6A00-45DF-B122-78C767880542}"/>
              </a:ext>
            </a:extLst>
          </p:cNvPr>
          <p:cNvSpPr>
            <a:spLocks noGrp="1"/>
          </p:cNvSpPr>
          <p:nvPr>
            <p:ph idx="1"/>
          </p:nvPr>
        </p:nvSpPr>
        <p:spPr>
          <a:xfrm>
            <a:off x="359632" y="2778921"/>
            <a:ext cx="9156883" cy="3728613"/>
          </a:xfrm>
        </p:spPr>
        <p:txBody>
          <a:bodyPr vert="horz" lIns="91440" tIns="45720" rIns="91440" bIns="45720" rtlCol="0" anchor="t">
            <a:normAutofit/>
          </a:bodyPr>
          <a:lstStyle/>
          <a:p>
            <a:pPr marL="0" indent="0">
              <a:buNone/>
            </a:pPr>
            <a:r>
              <a:rPr lang="en-GB" sz="1800" b="1" dirty="0">
                <a:solidFill>
                  <a:schemeClr val="tx1"/>
                </a:solidFill>
                <a:ea typeface="+mn-lt"/>
                <a:cs typeface="+mn-lt"/>
              </a:rPr>
              <a:t> Job rotation</a:t>
            </a:r>
            <a:endParaRPr lang="en-GB" sz="1800" b="1" dirty="0">
              <a:solidFill>
                <a:schemeClr val="tx1"/>
              </a:solidFill>
            </a:endParaRPr>
          </a:p>
          <a:p>
            <a:pPr marL="0" indent="0">
              <a:buNone/>
            </a:pPr>
            <a:r>
              <a:rPr lang="en-GB" sz="1800" b="1" dirty="0">
                <a:solidFill>
                  <a:schemeClr val="tx1"/>
                </a:solidFill>
                <a:ea typeface="+mn-lt"/>
                <a:cs typeface="+mn-lt"/>
              </a:rPr>
              <a:t> Job enlargement: knowledge enlargement, task enlargement</a:t>
            </a:r>
            <a:endParaRPr lang="en-GB" b="1">
              <a:solidFill>
                <a:schemeClr val="tx1"/>
              </a:solidFill>
            </a:endParaRPr>
          </a:p>
          <a:p>
            <a:pPr marL="0" indent="0">
              <a:buNone/>
            </a:pPr>
            <a:r>
              <a:rPr lang="en-GB" sz="1800" b="1" dirty="0">
                <a:solidFill>
                  <a:schemeClr val="tx1"/>
                </a:solidFill>
                <a:ea typeface="+mn-lt"/>
                <a:cs typeface="+mn-lt"/>
              </a:rPr>
              <a:t> Job enrichment, add complexity to the task to make it challenging</a:t>
            </a:r>
            <a:endParaRPr lang="en-GB" dirty="0">
              <a:solidFill>
                <a:schemeClr val="tx1"/>
              </a:solidFill>
            </a:endParaRPr>
          </a:p>
          <a:p>
            <a:pPr>
              <a:buNone/>
            </a:pPr>
            <a:r>
              <a:rPr lang="en-GB" sz="1800" b="1" dirty="0">
                <a:solidFill>
                  <a:schemeClr val="tx1"/>
                </a:solidFill>
              </a:rPr>
              <a:t>Organization development</a:t>
            </a:r>
          </a:p>
          <a:p>
            <a:pPr>
              <a:buNone/>
            </a:pPr>
            <a:r>
              <a:rPr lang="en-GB" sz="1800" b="1" dirty="0">
                <a:solidFill>
                  <a:schemeClr val="tx1"/>
                </a:solidFill>
              </a:rPr>
              <a:t>Appraisal program</a:t>
            </a:r>
          </a:p>
          <a:p>
            <a:pPr>
              <a:buNone/>
            </a:pPr>
            <a:r>
              <a:rPr lang="en-GB" sz="1800" b="1" dirty="0">
                <a:solidFill>
                  <a:schemeClr val="tx1"/>
                </a:solidFill>
              </a:rPr>
              <a:t>Promotions and career development</a:t>
            </a:r>
          </a:p>
          <a:p>
            <a:pPr>
              <a:buNone/>
            </a:pPr>
            <a:r>
              <a:rPr lang="en-GB" sz="1800" b="1" dirty="0">
                <a:solidFill>
                  <a:schemeClr val="tx1"/>
                </a:solidFill>
              </a:rPr>
              <a:t>Improvement programs of employee satisfaction</a:t>
            </a:r>
          </a:p>
          <a:p>
            <a:pPr>
              <a:buNone/>
            </a:pPr>
            <a:endParaRPr lang="en-GB" sz="1800" b="1" dirty="0">
              <a:solidFill>
                <a:schemeClr val="tx1"/>
              </a:solidFill>
            </a:endParaRPr>
          </a:p>
          <a:p>
            <a:pPr>
              <a:buNone/>
            </a:pPr>
            <a:endParaRPr lang="en-GB" sz="1800" b="1" dirty="0">
              <a:solidFill>
                <a:srgbClr val="000000"/>
              </a:solidFill>
            </a:endParaRPr>
          </a:p>
          <a:p>
            <a:pPr>
              <a:buNone/>
            </a:pPr>
            <a:endParaRPr lang="en-GB" sz="1800" b="1" dirty="0">
              <a:solidFill>
                <a:srgbClr val="000000"/>
              </a:solidFill>
            </a:endParaRPr>
          </a:p>
          <a:p>
            <a:pPr marL="0" indent="0">
              <a:buNone/>
            </a:pPr>
            <a:endParaRPr lang="en-GB" sz="1800" b="1" dirty="0">
              <a:solidFill>
                <a:srgbClr val="000000"/>
              </a:solidFill>
            </a:endParaRPr>
          </a:p>
          <a:p>
            <a:pPr marL="0" indent="0">
              <a:buNone/>
            </a:pPr>
            <a:endParaRPr lang="en-GB" sz="1800" b="1" dirty="0">
              <a:solidFill>
                <a:srgbClr val="000000"/>
              </a:solidFill>
            </a:endParaRPr>
          </a:p>
          <a:p>
            <a:endParaRPr lang="en-GB" sz="1800" dirty="0">
              <a:solidFill>
                <a:schemeClr val="tx2"/>
              </a:solidFill>
            </a:endParaRP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2">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51794661"/>
      </p:ext>
    </p:extLst>
  </p:cSld>
  <p:clrMapOvr>
    <a:masterClrMapping/>
  </p:clrMapOvr>
</p:sld>
</file>

<file path=ppt/theme/theme1.xml><?xml version="1.0" encoding="utf-8"?>
<a:theme xmlns:a="http://schemas.openxmlformats.org/drawingml/2006/main" name="Blockprint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BlockprintVTI</vt:lpstr>
      <vt:lpstr>The complex problem of ‘Job dissatisfaction’ faced by UK employees</vt:lpstr>
      <vt:lpstr>A discussion on the nature and impact  of the complex problem on the overall performance of organisations.</vt:lpstr>
      <vt:lpstr>A research-informed  cause-and-effect analysis  of the complex problem</vt:lpstr>
      <vt:lpstr>A PESTLE analysis of the macro-environmental factors contributing to the complex problem.</vt:lpstr>
      <vt:lpstr>Alternative solutions to the complex problem with an aim of choosing the most appropriate solution among these alternatives.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98</cp:revision>
  <dcterms:created xsi:type="dcterms:W3CDTF">2021-07-02T08:49:49Z</dcterms:created>
  <dcterms:modified xsi:type="dcterms:W3CDTF">2021-07-02T09:22:46Z</dcterms:modified>
</cp:coreProperties>
</file>