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6" autoAdjust="0"/>
    <p:restoredTop sz="94660"/>
  </p:normalViewPr>
  <p:slideViewPr>
    <p:cSldViewPr snapToGrid="0">
      <p:cViewPr varScale="1">
        <p:scale>
          <a:sx n="89" d="100"/>
          <a:sy n="89" d="100"/>
        </p:scale>
        <p:origin x="46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1D40B85-A2AA-437A-A6EE-763B56AB59A5}" type="datetimeFigureOut">
              <a:rPr lang="zh-CN" altLang="en-US" smtClean="0"/>
              <a:t>2019/4/25</a:t>
            </a:fld>
            <a:endParaRPr lang="zh-CN" alt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zh-CN" alt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6013CBE-6FE9-4893-A6D7-72C3A5D2F0BA}" type="slidenum">
              <a:rPr lang="zh-CN" altLang="en-US" smtClean="0"/>
              <a:t>‹#›</a:t>
            </a:fld>
            <a:endParaRPr lang="zh-CN" alt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1023417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2761273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1D40B85-A2AA-437A-A6EE-763B56AB59A5}" type="datetimeFigureOut">
              <a:rPr lang="zh-CN" altLang="en-US" smtClean="0"/>
              <a:t>2019/4/25</a:t>
            </a:fld>
            <a:endParaRPr lang="zh-CN" alt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zh-CN" alt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6013CBE-6FE9-4893-A6D7-72C3A5D2F0BA}" type="slidenum">
              <a:rPr lang="zh-CN" altLang="en-US" smtClean="0"/>
              <a:t>‹#›</a:t>
            </a:fld>
            <a:endParaRPr lang="zh-CN" alt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7765592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zh-CN" altLang="en-US"/>
              <a:t>单击此处编辑母版标题样式</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2545128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3872319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2905851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3681868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zh-CN" altLang="en-US"/>
              <a:t>单击此处编辑母版标题样式</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1D40B85-A2AA-437A-A6EE-763B56AB59A5}" type="datetimeFigureOut">
              <a:rPr lang="zh-CN" altLang="en-US" smtClean="0"/>
              <a:t>2019/4/25</a:t>
            </a:fld>
            <a:endParaRPr lang="zh-CN" alt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zh-CN" alt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6013CBE-6FE9-4893-A6D7-72C3A5D2F0BA}" type="slidenum">
              <a:rPr lang="zh-CN" altLang="en-US" smtClean="0"/>
              <a:t>‹#›</a:t>
            </a:fld>
            <a:endParaRPr lang="zh-CN" alt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2191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1D40B85-A2AA-437A-A6EE-763B56AB59A5}" type="datetimeFigureOut">
              <a:rPr lang="zh-CN" altLang="en-US" smtClean="0"/>
              <a:t>2019/4/25</a:t>
            </a:fld>
            <a:endParaRPr lang="zh-CN" alt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zh-CN" alt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6013CBE-6FE9-4893-A6D7-72C3A5D2F0BA}" type="slidenum">
              <a:rPr lang="zh-CN" altLang="en-US" smtClean="0"/>
              <a:t>‹#›</a:t>
            </a:fld>
            <a:endParaRPr lang="zh-CN" alt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20467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2955516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1D40B85-A2AA-437A-A6EE-763B56AB59A5}"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6013CBE-6FE9-4893-A6D7-72C3A5D2F0BA}" type="slidenum">
              <a:rPr lang="zh-CN" altLang="en-US" smtClean="0"/>
              <a:t>‹#›</a:t>
            </a:fld>
            <a:endParaRPr lang="zh-CN" altLang="en-US"/>
          </a:p>
        </p:txBody>
      </p:sp>
    </p:spTree>
    <p:extLst>
      <p:ext uri="{BB962C8B-B14F-4D97-AF65-F5344CB8AC3E}">
        <p14:creationId xmlns:p14="http://schemas.microsoft.com/office/powerpoint/2010/main" val="3911917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1D40B85-A2AA-437A-A6EE-763B56AB59A5}" type="datetimeFigureOut">
              <a:rPr lang="zh-CN" altLang="en-US" smtClean="0"/>
              <a:t>2019/4/25</a:t>
            </a:fld>
            <a:endParaRPr lang="zh-CN" alt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zh-CN" alt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6013CBE-6FE9-4893-A6D7-72C3A5D2F0BA}" type="slidenum">
              <a:rPr lang="zh-CN" altLang="en-US" smtClean="0"/>
              <a:t>‹#›</a:t>
            </a:fld>
            <a:endParaRPr lang="zh-CN" alt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439109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18DB7944-BADB-4A1A-B8B6-7D6274A8DCFE}"/>
              </a:ext>
            </a:extLst>
          </p:cNvPr>
          <p:cNvSpPr>
            <a:spLocks noGrp="1"/>
          </p:cNvSpPr>
          <p:nvPr>
            <p:ph type="ctrTitle"/>
          </p:nvPr>
        </p:nvSpPr>
        <p:spPr>
          <a:xfrm>
            <a:off x="6746628" y="1783959"/>
            <a:ext cx="4645250" cy="2889114"/>
          </a:xfrm>
        </p:spPr>
        <p:txBody>
          <a:bodyPr anchor="b">
            <a:normAutofit/>
          </a:bodyPr>
          <a:lstStyle/>
          <a:p>
            <a:pPr algn="l"/>
            <a:endParaRPr lang="zh-CN" altLang="en-US">
              <a:solidFill>
                <a:schemeClr val="bg1"/>
              </a:solidFill>
            </a:endParaRPr>
          </a:p>
        </p:txBody>
      </p:sp>
      <p:sp>
        <p:nvSpPr>
          <p:cNvPr id="3" name="副标题 2">
            <a:extLst>
              <a:ext uri="{FF2B5EF4-FFF2-40B4-BE49-F238E27FC236}">
                <a16:creationId xmlns:a16="http://schemas.microsoft.com/office/drawing/2014/main" xmlns="" id="{01EE4F17-5999-49A1-B1EE-9054EE885050}"/>
              </a:ext>
            </a:extLst>
          </p:cNvPr>
          <p:cNvSpPr>
            <a:spLocks noGrp="1"/>
          </p:cNvSpPr>
          <p:nvPr>
            <p:ph type="subTitle" idx="1"/>
          </p:nvPr>
        </p:nvSpPr>
        <p:spPr>
          <a:xfrm>
            <a:off x="6746627" y="4750893"/>
            <a:ext cx="4645250" cy="1147863"/>
          </a:xfrm>
        </p:spPr>
        <p:txBody>
          <a:bodyPr anchor="t">
            <a:normAutofit/>
          </a:bodyPr>
          <a:lstStyle/>
          <a:p>
            <a:pPr algn="l"/>
            <a:r>
              <a:rPr lang="en-US" altLang="zh-CN" sz="2000" b="1">
                <a:solidFill>
                  <a:schemeClr val="bg1"/>
                </a:solidFill>
              </a:rPr>
              <a:t> </a:t>
            </a:r>
          </a:p>
          <a:p>
            <a:pPr algn="l"/>
            <a:endParaRPr lang="en-US" altLang="zh-CN" sz="2000" b="1">
              <a:solidFill>
                <a:schemeClr val="bg1"/>
              </a:solidFill>
            </a:endParaRPr>
          </a:p>
          <a:p>
            <a:pPr algn="l"/>
            <a:endParaRPr lang="en-US" altLang="zh-CN" sz="2000" b="1">
              <a:solidFill>
                <a:schemeClr val="bg1"/>
              </a:solidFill>
            </a:endParaRPr>
          </a:p>
          <a:p>
            <a:pPr algn="l"/>
            <a:endParaRPr lang="zh-CN" altLang="en-US" sz="2000">
              <a:solidFill>
                <a:schemeClr val="bg1"/>
              </a:solidFill>
            </a:endParaRPr>
          </a:p>
        </p:txBody>
      </p:sp>
      <p:pic>
        <p:nvPicPr>
          <p:cNvPr id="6" name="图片 5">
            <a:extLst>
              <a:ext uri="{FF2B5EF4-FFF2-40B4-BE49-F238E27FC236}">
                <a16:creationId xmlns:a16="http://schemas.microsoft.com/office/drawing/2014/main" xmlns="" id="{CC2D118D-C679-4AF6-9A0E-C80F469E4660}"/>
              </a:ext>
            </a:extLst>
          </p:cNvPr>
          <p:cNvPicPr>
            <a:picLocks noChangeAspect="1"/>
          </p:cNvPicPr>
          <p:nvPr/>
        </p:nvPicPr>
        <p:blipFill>
          <a:blip r:embed="rId2"/>
          <a:stretch>
            <a:fillRect/>
          </a:stretch>
        </p:blipFill>
        <p:spPr>
          <a:xfrm>
            <a:off x="361594" y="0"/>
            <a:ext cx="11468812" cy="6858000"/>
          </a:xfrm>
          <a:prstGeom prst="rect">
            <a:avLst/>
          </a:prstGeom>
        </p:spPr>
      </p:pic>
    </p:spTree>
    <p:extLst>
      <p:ext uri="{BB962C8B-B14F-4D97-AF65-F5344CB8AC3E}">
        <p14:creationId xmlns:p14="http://schemas.microsoft.com/office/powerpoint/2010/main" val="1373292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C3685678-4327-42F5-B9A6-BF6E88FD2C8C}"/>
              </a:ext>
            </a:extLst>
          </p:cNvPr>
          <p:cNvSpPr>
            <a:spLocks noGrp="1"/>
          </p:cNvSpPr>
          <p:nvPr>
            <p:ph type="title"/>
          </p:nvPr>
        </p:nvSpPr>
        <p:spPr/>
        <p:txBody>
          <a:bodyPr/>
          <a:lstStyle/>
          <a:p>
            <a:r>
              <a:rPr lang="en-US" altLang="zh-CN" dirty="0">
                <a:latin typeface="Abadi" panose="020B0604020202020204" pitchFamily="34" charset="0"/>
              </a:rPr>
              <a:t>Recognizing participant interests</a:t>
            </a:r>
            <a:endParaRPr lang="zh-CN" altLang="en-US" dirty="0">
              <a:latin typeface="Abadi" panose="020B0604020202020204" pitchFamily="34" charset="0"/>
            </a:endParaRPr>
          </a:p>
        </p:txBody>
      </p:sp>
      <p:sp>
        <p:nvSpPr>
          <p:cNvPr id="3" name="内容占位符 2">
            <a:extLst>
              <a:ext uri="{FF2B5EF4-FFF2-40B4-BE49-F238E27FC236}">
                <a16:creationId xmlns:a16="http://schemas.microsoft.com/office/drawing/2014/main" xmlns="" id="{758910EF-63ED-4874-86B2-C2C4766F2B6C}"/>
              </a:ext>
            </a:extLst>
          </p:cNvPr>
          <p:cNvSpPr>
            <a:spLocks noGrp="1"/>
          </p:cNvSpPr>
          <p:nvPr>
            <p:ph idx="1"/>
          </p:nvPr>
        </p:nvSpPr>
        <p:spPr/>
        <p:txBody>
          <a:bodyPr>
            <a:normAutofit lnSpcReduction="10000"/>
          </a:bodyPr>
          <a:lstStyle/>
          <a:p>
            <a:r>
              <a:rPr lang="en-US" altLang="zh-CN" sz="3200" dirty="0"/>
              <a:t>It includes the interests of different individuals and groups. There are all kinds : interests in data, theoretical interests , conflicts of interest… </a:t>
            </a:r>
          </a:p>
          <a:p>
            <a:endParaRPr lang="en-US" altLang="zh-CN" sz="3200" dirty="0"/>
          </a:p>
          <a:p>
            <a:endParaRPr lang="en-US" altLang="zh-CN" sz="3200" dirty="0"/>
          </a:p>
          <a:p>
            <a:r>
              <a:rPr lang="en-US" altLang="zh-CN" sz="3200" dirty="0"/>
              <a:t>it related to Protecting Research Participants Privacy Interests and Confidentiality of Data.</a:t>
            </a:r>
          </a:p>
          <a:p>
            <a:endParaRPr lang="en-US" altLang="zh-CN" sz="3200" dirty="0"/>
          </a:p>
          <a:p>
            <a:endParaRPr lang="en-US" altLang="zh-CN" sz="3200" dirty="0"/>
          </a:p>
          <a:p>
            <a:endParaRPr lang="en-US" altLang="zh-CN" sz="3200" dirty="0"/>
          </a:p>
          <a:p>
            <a:endParaRPr lang="zh-CN" altLang="en-US" sz="3200" dirty="0"/>
          </a:p>
        </p:txBody>
      </p:sp>
    </p:spTree>
    <p:extLst>
      <p:ext uri="{BB962C8B-B14F-4D97-AF65-F5344CB8AC3E}">
        <p14:creationId xmlns:p14="http://schemas.microsoft.com/office/powerpoint/2010/main" val="1994973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38A72CCD-9F3E-44BA-9BDF-4C1373B4184B}"/>
              </a:ext>
            </a:extLst>
          </p:cNvPr>
          <p:cNvSpPr>
            <a:spLocks noGrp="1"/>
          </p:cNvSpPr>
          <p:nvPr>
            <p:ph type="title"/>
          </p:nvPr>
        </p:nvSpPr>
        <p:spPr/>
        <p:txBody>
          <a:bodyPr/>
          <a:lstStyle/>
          <a:p>
            <a:r>
              <a:rPr lang="en-US" altLang="zh-CN" dirty="0"/>
              <a:t>How to protect participant interests and privacy</a:t>
            </a:r>
            <a:endParaRPr lang="zh-CN" altLang="en-US" dirty="0"/>
          </a:p>
        </p:txBody>
      </p:sp>
      <p:sp>
        <p:nvSpPr>
          <p:cNvPr id="3" name="内容占位符 2">
            <a:extLst>
              <a:ext uri="{FF2B5EF4-FFF2-40B4-BE49-F238E27FC236}">
                <a16:creationId xmlns:a16="http://schemas.microsoft.com/office/drawing/2014/main" xmlns="" id="{4F88CA63-8DEB-4381-BAB7-473EC3DDDB27}"/>
              </a:ext>
            </a:extLst>
          </p:cNvPr>
          <p:cNvSpPr>
            <a:spLocks noGrp="1"/>
          </p:cNvSpPr>
          <p:nvPr>
            <p:ph idx="1"/>
          </p:nvPr>
        </p:nvSpPr>
        <p:spPr>
          <a:xfrm>
            <a:off x="1181686" y="2285999"/>
            <a:ext cx="11010314" cy="4325815"/>
          </a:xfrm>
        </p:spPr>
        <p:txBody>
          <a:bodyPr>
            <a:normAutofit/>
          </a:bodyPr>
          <a:lstStyle/>
          <a:p>
            <a:r>
              <a:rPr lang="en-US" altLang="zh-CN" sz="2800" dirty="0"/>
              <a:t>The </a:t>
            </a:r>
            <a:r>
              <a:rPr lang="en-US" altLang="zh-CN" sz="2800" dirty="0">
                <a:solidFill>
                  <a:srgbClr val="FF0000"/>
                </a:solidFill>
              </a:rPr>
              <a:t>research setting</a:t>
            </a:r>
            <a:r>
              <a:rPr lang="en-US" altLang="zh-CN" sz="2800" dirty="0"/>
              <a:t>...</a:t>
            </a:r>
          </a:p>
          <a:p>
            <a:r>
              <a:rPr lang="en-US" altLang="zh-CN" sz="2800" dirty="0">
                <a:solidFill>
                  <a:srgbClr val="FF0000"/>
                </a:solidFill>
              </a:rPr>
              <a:t>Participant population</a:t>
            </a:r>
          </a:p>
          <a:p>
            <a:r>
              <a:rPr lang="en-US" altLang="zh-CN" sz="2800" dirty="0"/>
              <a:t>The </a:t>
            </a:r>
            <a:r>
              <a:rPr lang="en-US" altLang="zh-CN" sz="2800" dirty="0">
                <a:solidFill>
                  <a:srgbClr val="FF0000"/>
                </a:solidFill>
              </a:rPr>
              <a:t>manner </a:t>
            </a:r>
            <a:r>
              <a:rPr lang="en-US" altLang="zh-CN" sz="2800" dirty="0"/>
              <a:t>in which participants will be approached and enrolled.</a:t>
            </a:r>
          </a:p>
          <a:p>
            <a:r>
              <a:rPr lang="en-US" altLang="zh-CN" sz="2800" dirty="0">
                <a:solidFill>
                  <a:srgbClr val="FF0000"/>
                </a:solidFill>
              </a:rPr>
              <a:t>Inclusion of any individuals</a:t>
            </a:r>
            <a:r>
              <a:rPr lang="en-US" altLang="zh-CN" sz="2800" dirty="0"/>
              <a:t> about whom the primary participants will provide information </a:t>
            </a:r>
          </a:p>
          <a:p>
            <a:r>
              <a:rPr lang="en-US" altLang="zh-CN" sz="2800" dirty="0"/>
              <a:t>Whether the information collected is the </a:t>
            </a:r>
            <a:r>
              <a:rPr lang="en-US" altLang="zh-CN" sz="2800" dirty="0">
                <a:solidFill>
                  <a:srgbClr val="FF0000"/>
                </a:solidFill>
              </a:rPr>
              <a:t>minimum necessary</a:t>
            </a:r>
          </a:p>
          <a:p>
            <a:r>
              <a:rPr lang="en-US" altLang="zh-CN" sz="2800" dirty="0"/>
              <a:t>Whether a participant may be </a:t>
            </a:r>
            <a:r>
              <a:rPr lang="en-US" altLang="zh-CN" sz="2800" dirty="0">
                <a:solidFill>
                  <a:srgbClr val="FF0000"/>
                </a:solidFill>
              </a:rPr>
              <a:t>indirectly identified</a:t>
            </a:r>
            <a:r>
              <a:rPr lang="en-US" altLang="zh-CN" sz="2800" dirty="0"/>
              <a:t> because of small sample size.</a:t>
            </a:r>
          </a:p>
          <a:p>
            <a:endParaRPr lang="zh-CN" altLang="en-US" sz="2800" dirty="0"/>
          </a:p>
        </p:txBody>
      </p:sp>
    </p:spTree>
    <p:extLst>
      <p:ext uri="{BB962C8B-B14F-4D97-AF65-F5344CB8AC3E}">
        <p14:creationId xmlns:p14="http://schemas.microsoft.com/office/powerpoint/2010/main" val="1544813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0259BE27-7313-424B-97E2-944CCABEA7BF}"/>
              </a:ext>
            </a:extLst>
          </p:cNvPr>
          <p:cNvSpPr>
            <a:spLocks noGrp="1"/>
          </p:cNvSpPr>
          <p:nvPr>
            <p:ph type="title"/>
          </p:nvPr>
        </p:nvSpPr>
        <p:spPr/>
        <p:txBody>
          <a:bodyPr/>
          <a:lstStyle/>
          <a:p>
            <a:r>
              <a:rPr lang="en-US" altLang="zh-CN" dirty="0"/>
              <a:t>History</a:t>
            </a:r>
            <a:endParaRPr lang="zh-CN" altLang="en-US" dirty="0"/>
          </a:p>
        </p:txBody>
      </p:sp>
      <p:sp>
        <p:nvSpPr>
          <p:cNvPr id="3" name="内容占位符 2">
            <a:extLst>
              <a:ext uri="{FF2B5EF4-FFF2-40B4-BE49-F238E27FC236}">
                <a16:creationId xmlns:a16="http://schemas.microsoft.com/office/drawing/2014/main" xmlns="" id="{605FD184-A603-49EF-86AF-56E5D719A4CE}"/>
              </a:ext>
            </a:extLst>
          </p:cNvPr>
          <p:cNvSpPr>
            <a:spLocks noGrp="1"/>
          </p:cNvSpPr>
          <p:nvPr>
            <p:ph idx="1"/>
          </p:nvPr>
        </p:nvSpPr>
        <p:spPr>
          <a:xfrm>
            <a:off x="1371600" y="1575583"/>
            <a:ext cx="9601200" cy="5190977"/>
          </a:xfrm>
        </p:spPr>
        <p:txBody>
          <a:bodyPr>
            <a:noAutofit/>
          </a:bodyPr>
          <a:lstStyle/>
          <a:p>
            <a:r>
              <a:rPr lang="en-US" altLang="zh-CN" sz="2800" dirty="0"/>
              <a:t>First published in 1964, the Declaration of Helsinki makes clear that the “well-being of the human subject should take precedence over the </a:t>
            </a:r>
            <a:r>
              <a:rPr lang="en-US" altLang="zh-CN" sz="2800" b="1" dirty="0">
                <a:solidFill>
                  <a:srgbClr val="FF0000"/>
                </a:solidFill>
              </a:rPr>
              <a:t>interests </a:t>
            </a:r>
            <a:r>
              <a:rPr lang="en-US" altLang="zh-CN" sz="2800" dirty="0"/>
              <a:t>of science and society.”</a:t>
            </a:r>
          </a:p>
          <a:p>
            <a:r>
              <a:rPr lang="en-US" altLang="zh-CN" sz="2800" dirty="0"/>
              <a:t>the US Department of Health and Human Services3 created the Belmont Report, The Belmont Report: Ethical Principles &amp; Guidelines for the Protection of Human Subjects of Research (1979) pinpoints three fundamental ethical principles that must be followed:</a:t>
            </a:r>
          </a:p>
          <a:p>
            <a:r>
              <a:rPr lang="en-US" altLang="zh-CN" sz="2800" dirty="0"/>
              <a:t>1. Respect for Persons </a:t>
            </a:r>
          </a:p>
          <a:p>
            <a:r>
              <a:rPr lang="en-US" altLang="zh-CN" sz="2800" b="1" dirty="0">
                <a:solidFill>
                  <a:srgbClr val="FF0000"/>
                </a:solidFill>
              </a:rPr>
              <a:t>2. Beneficence </a:t>
            </a:r>
          </a:p>
          <a:p>
            <a:r>
              <a:rPr lang="en-US" altLang="zh-CN" sz="2800" dirty="0"/>
              <a:t>3. Justice</a:t>
            </a:r>
          </a:p>
          <a:p>
            <a:endParaRPr lang="zh-CN" altLang="en-US" sz="2800" dirty="0"/>
          </a:p>
        </p:txBody>
      </p:sp>
    </p:spTree>
    <p:extLst>
      <p:ext uri="{BB962C8B-B14F-4D97-AF65-F5344CB8AC3E}">
        <p14:creationId xmlns:p14="http://schemas.microsoft.com/office/powerpoint/2010/main" val="3591850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066322-114A-46BB-B8B4-4333ECB50A20}"/>
              </a:ext>
            </a:extLst>
          </p:cNvPr>
          <p:cNvSpPr>
            <a:spLocks noGrp="1"/>
          </p:cNvSpPr>
          <p:nvPr>
            <p:ph type="ctrTitle"/>
          </p:nvPr>
        </p:nvSpPr>
        <p:spPr>
          <a:xfrm>
            <a:off x="1976046" y="1258958"/>
            <a:ext cx="8647853" cy="1944756"/>
          </a:xfrm>
        </p:spPr>
        <p:txBody>
          <a:bodyPr>
            <a:normAutofit fontScale="90000"/>
          </a:bodyPr>
          <a:lstStyle/>
          <a:p>
            <a:r>
              <a:rPr lang="en-GB" b="1" dirty="0"/>
              <a:t>Beneficence</a:t>
            </a:r>
            <a:r>
              <a:rPr lang="en-GB" dirty="0"/>
              <a:t/>
            </a:r>
            <a:br>
              <a:rPr lang="en-GB" dirty="0"/>
            </a:br>
            <a:endParaRPr lang="en-GB" dirty="0"/>
          </a:p>
        </p:txBody>
      </p:sp>
      <p:sp>
        <p:nvSpPr>
          <p:cNvPr id="3" name="Subtitle 2">
            <a:extLst>
              <a:ext uri="{FF2B5EF4-FFF2-40B4-BE49-F238E27FC236}">
                <a16:creationId xmlns:a16="http://schemas.microsoft.com/office/drawing/2014/main" xmlns="" id="{3E3967D1-E7E9-49D2-A1F0-289DCC2F8D93}"/>
              </a:ext>
            </a:extLst>
          </p:cNvPr>
          <p:cNvSpPr>
            <a:spLocks noGrp="1"/>
          </p:cNvSpPr>
          <p:nvPr>
            <p:ph type="subTitle" idx="1"/>
          </p:nvPr>
        </p:nvSpPr>
        <p:spPr>
          <a:xfrm>
            <a:off x="1568101" y="3172062"/>
            <a:ext cx="9055798" cy="2079413"/>
          </a:xfrm>
        </p:spPr>
        <p:txBody>
          <a:bodyPr>
            <a:normAutofit fontScale="92500" lnSpcReduction="20000"/>
          </a:bodyPr>
          <a:lstStyle/>
          <a:p>
            <a:pPr algn="just"/>
            <a:r>
              <a:rPr lang="en-GB" sz="2800" dirty="0">
                <a:solidFill>
                  <a:schemeClr val="tx1"/>
                </a:solidFill>
                <a:latin typeface="Abadi" panose="020B0604020104020204" pitchFamily="34" charset="0"/>
              </a:rPr>
              <a:t>Definition: </a:t>
            </a:r>
            <a:r>
              <a:rPr lang="en-GB" sz="2800" dirty="0">
                <a:latin typeface="Abadi" panose="020B0604020104020204" pitchFamily="34" charset="0"/>
              </a:rPr>
              <a:t>Beneficence is a concept in research ethics which states that </a:t>
            </a:r>
            <a:r>
              <a:rPr lang="en-GB" sz="2800" u="sng" dirty="0">
                <a:latin typeface="Abadi" panose="020B0604020104020204" pitchFamily="34" charset="0"/>
              </a:rPr>
              <a:t>researchers should have the welfare of the research participant </a:t>
            </a:r>
            <a:r>
              <a:rPr lang="en-GB" sz="2800" dirty="0">
                <a:latin typeface="Abadi" panose="020B0604020104020204" pitchFamily="34" charset="0"/>
              </a:rPr>
              <a:t>as a </a:t>
            </a:r>
            <a:r>
              <a:rPr lang="en-GB" sz="2800" dirty="0">
                <a:solidFill>
                  <a:srgbClr val="FF0000"/>
                </a:solidFill>
                <a:latin typeface="Abadi" panose="020B0604020104020204" pitchFamily="34" charset="0"/>
              </a:rPr>
              <a:t>goal </a:t>
            </a:r>
            <a:r>
              <a:rPr lang="en-GB" sz="2800" dirty="0">
                <a:latin typeface="Abadi" panose="020B0604020104020204" pitchFamily="34" charset="0"/>
              </a:rPr>
              <a:t>of any research study. The </a:t>
            </a:r>
            <a:r>
              <a:rPr lang="en-GB" sz="2800" u="sng" dirty="0">
                <a:latin typeface="Abadi" panose="020B0604020104020204" pitchFamily="34" charset="0"/>
              </a:rPr>
              <a:t>antonym</a:t>
            </a:r>
            <a:r>
              <a:rPr lang="en-GB" sz="2800" dirty="0">
                <a:latin typeface="Abadi" panose="020B0604020104020204" pitchFamily="34" charset="0"/>
              </a:rPr>
              <a:t> of this term, </a:t>
            </a:r>
            <a:r>
              <a:rPr lang="en-GB" sz="2800" u="sng" dirty="0">
                <a:latin typeface="Abadi" panose="020B0604020104020204" pitchFamily="34" charset="0"/>
              </a:rPr>
              <a:t>maleficence, </a:t>
            </a:r>
            <a:r>
              <a:rPr lang="en-GB" sz="2800" dirty="0">
                <a:latin typeface="Abadi" panose="020B0604020104020204" pitchFamily="34" charset="0"/>
              </a:rPr>
              <a:t>describes a practice which </a:t>
            </a:r>
            <a:r>
              <a:rPr lang="en-GB" sz="2800" dirty="0">
                <a:solidFill>
                  <a:schemeClr val="tx1"/>
                </a:solidFill>
                <a:latin typeface="Abadi" panose="020B0604020104020204" pitchFamily="34" charset="0"/>
              </a:rPr>
              <a:t>opposes </a:t>
            </a:r>
            <a:r>
              <a:rPr lang="en-GB" sz="2800" dirty="0">
                <a:latin typeface="Abadi" panose="020B0604020104020204" pitchFamily="34" charset="0"/>
              </a:rPr>
              <a:t>the welfare of any research participant.</a:t>
            </a:r>
          </a:p>
        </p:txBody>
      </p:sp>
    </p:spTree>
    <p:extLst>
      <p:ext uri="{BB962C8B-B14F-4D97-AF65-F5344CB8AC3E}">
        <p14:creationId xmlns:p14="http://schemas.microsoft.com/office/powerpoint/2010/main" val="1894273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18E34583-9DA7-4631-A0F5-F0C11947EE0B}"/>
              </a:ext>
            </a:extLst>
          </p:cNvPr>
          <p:cNvSpPr/>
          <p:nvPr/>
        </p:nvSpPr>
        <p:spPr>
          <a:xfrm>
            <a:off x="861815" y="2898641"/>
            <a:ext cx="10561559" cy="2554545"/>
          </a:xfrm>
          <a:prstGeom prst="rect">
            <a:avLst/>
          </a:prstGeom>
        </p:spPr>
        <p:txBody>
          <a:bodyPr wrap="square">
            <a:spAutoFit/>
          </a:bodyPr>
          <a:lstStyle/>
          <a:p>
            <a:r>
              <a:rPr lang="en-GB" sz="3200" dirty="0">
                <a:latin typeface="Arial Narrow" panose="020B0606020202030204" pitchFamily="34" charset="0"/>
                <a:cs typeface="Times New Roman" panose="02020603050405020304" pitchFamily="18" charset="0"/>
              </a:rPr>
              <a:t>Exceptional beneficence is commonly categorized as supererogatory, a term meaning paying or performing beyond what is obligatory or doing more than is required. </a:t>
            </a:r>
            <a:r>
              <a:rPr lang="en-GB" sz="3200" u="sng" dirty="0">
                <a:latin typeface="Arial Narrow" panose="020B0606020202030204" pitchFamily="34" charset="0"/>
                <a:cs typeface="Times New Roman" panose="02020603050405020304" pitchFamily="18" charset="0"/>
              </a:rPr>
              <a:t>For example</a:t>
            </a:r>
            <a:r>
              <a:rPr lang="en-GB" sz="3200" dirty="0">
                <a:latin typeface="Arial Narrow" panose="020B0606020202030204" pitchFamily="34" charset="0"/>
                <a:cs typeface="Times New Roman" panose="02020603050405020304" pitchFamily="18" charset="0"/>
              </a:rPr>
              <a:t>: thinking of the wellbeing of the participant </a:t>
            </a:r>
            <a:r>
              <a:rPr lang="en-GB" sz="3200" dirty="0">
                <a:solidFill>
                  <a:srgbClr val="FF0000"/>
                </a:solidFill>
                <a:latin typeface="Arial Narrow" panose="020B0606020202030204" pitchFamily="34" charset="0"/>
                <a:cs typeface="Times New Roman" panose="02020603050405020304" pitchFamily="18" charset="0"/>
              </a:rPr>
              <a:t>too much </a:t>
            </a:r>
            <a:r>
              <a:rPr lang="en-GB" sz="3200" dirty="0">
                <a:latin typeface="Arial Narrow" panose="020B0606020202030204" pitchFamily="34" charset="0"/>
                <a:cs typeface="Times New Roman" panose="02020603050405020304" pitchFamily="18" charset="0"/>
              </a:rPr>
              <a:t>might end up affecting the researcher’s own research. </a:t>
            </a:r>
          </a:p>
        </p:txBody>
      </p:sp>
      <p:sp>
        <p:nvSpPr>
          <p:cNvPr id="7" name="Rectangle 6">
            <a:extLst>
              <a:ext uri="{FF2B5EF4-FFF2-40B4-BE49-F238E27FC236}">
                <a16:creationId xmlns:a16="http://schemas.microsoft.com/office/drawing/2014/main" xmlns="" id="{17DC7F58-E2D5-45A9-B0BB-60BC871FA32F}"/>
              </a:ext>
            </a:extLst>
          </p:cNvPr>
          <p:cNvSpPr/>
          <p:nvPr/>
        </p:nvSpPr>
        <p:spPr>
          <a:xfrm>
            <a:off x="861815" y="1031058"/>
            <a:ext cx="10468370" cy="1651029"/>
          </a:xfrm>
          <a:prstGeom prst="rect">
            <a:avLst/>
          </a:prstGeom>
        </p:spPr>
        <p:txBody>
          <a:bodyPr wrap="square">
            <a:spAutoFit/>
          </a:bodyPr>
          <a:lstStyle/>
          <a:p>
            <a:pPr algn="just">
              <a:lnSpc>
                <a:spcPct val="107000"/>
              </a:lnSpc>
              <a:spcAft>
                <a:spcPts val="800"/>
              </a:spcAft>
            </a:pPr>
            <a:r>
              <a:rPr lang="en-GB" sz="3200" dirty="0">
                <a:latin typeface="Arial Narrow" panose="020B0606020202030204" pitchFamily="34" charset="0"/>
                <a:ea typeface="Calibri" panose="020F0502020204030204" pitchFamily="34" charset="0"/>
                <a:cs typeface="Times New Roman" panose="02020603050405020304" pitchFamily="18" charset="0"/>
              </a:rPr>
              <a:t>Beneficence refers to actions or rules </a:t>
            </a:r>
            <a:r>
              <a:rPr lang="en-GB" sz="3200" dirty="0">
                <a:solidFill>
                  <a:srgbClr val="FF0000"/>
                </a:solidFill>
                <a:latin typeface="Arial Narrow" panose="020B0606020202030204" pitchFamily="34" charset="0"/>
                <a:ea typeface="Calibri" panose="020F0502020204030204" pitchFamily="34" charset="0"/>
                <a:cs typeface="Times New Roman" panose="02020603050405020304" pitchFamily="18" charset="0"/>
              </a:rPr>
              <a:t>aimed </a:t>
            </a:r>
            <a:r>
              <a:rPr lang="en-GB" sz="3200" u="sng" dirty="0">
                <a:solidFill>
                  <a:srgbClr val="FF0000"/>
                </a:solidFill>
                <a:latin typeface="Arial Narrow" panose="020B0606020202030204" pitchFamily="34" charset="0"/>
                <a:ea typeface="Calibri" panose="020F0502020204030204" pitchFamily="34" charset="0"/>
                <a:cs typeface="Times New Roman" panose="02020603050405020304" pitchFamily="18" charset="0"/>
              </a:rPr>
              <a:t>at </a:t>
            </a:r>
            <a:r>
              <a:rPr lang="en-GB" sz="3200" u="sng" dirty="0">
                <a:latin typeface="Arial Narrow" panose="020B0606020202030204" pitchFamily="34" charset="0"/>
                <a:ea typeface="Calibri" panose="020F0502020204030204" pitchFamily="34" charset="0"/>
                <a:cs typeface="Times New Roman" panose="02020603050405020304" pitchFamily="18" charset="0"/>
              </a:rPr>
              <a:t>benefiting others</a:t>
            </a:r>
            <a:r>
              <a:rPr lang="en-GB" sz="3200" dirty="0">
                <a:latin typeface="Arial Narrow" panose="020B0606020202030204" pitchFamily="34" charset="0"/>
                <a:ea typeface="Calibri" panose="020F0502020204030204" pitchFamily="34" charset="0"/>
                <a:cs typeface="Times New Roman" panose="02020603050405020304" pitchFamily="18" charset="0"/>
              </a:rPr>
              <a:t>. In research perspective, beneficence refers to the well-being of the participant.   </a:t>
            </a:r>
            <a:endParaRPr lang="en-GB" sz="3200" dirty="0">
              <a:effectLst/>
              <a:latin typeface="Arial Narrow" panose="020B0606020202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3028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0423EC-948C-4315-A398-14E743E898B3}"/>
              </a:ext>
            </a:extLst>
          </p:cNvPr>
          <p:cNvSpPr>
            <a:spLocks noGrp="1"/>
          </p:cNvSpPr>
          <p:nvPr>
            <p:ph type="ctrTitle"/>
          </p:nvPr>
        </p:nvSpPr>
        <p:spPr>
          <a:xfrm>
            <a:off x="1051560" y="1998133"/>
            <a:ext cx="9966960" cy="2469898"/>
          </a:xfrm>
        </p:spPr>
        <p:txBody>
          <a:bodyPr/>
          <a:lstStyle/>
          <a:p>
            <a:r>
              <a:rPr lang="en-GB" sz="3200" b="1" u="sng" dirty="0">
                <a:latin typeface="Abadi" panose="020B0604020104020204" pitchFamily="34" charset="0"/>
              </a:rPr>
              <a:t>Implications</a:t>
            </a:r>
            <a:r>
              <a:rPr lang="en-GB" sz="3200" b="1" dirty="0">
                <a:latin typeface="Abadi" panose="020B0604020104020204" pitchFamily="34" charset="0"/>
              </a:rPr>
              <a:t/>
            </a:r>
            <a:br>
              <a:rPr lang="en-GB" sz="3200" b="1" dirty="0">
                <a:latin typeface="Abadi" panose="020B0604020104020204" pitchFamily="34" charset="0"/>
              </a:rPr>
            </a:br>
            <a:r>
              <a:rPr lang="en-GB" sz="3200" b="1" dirty="0">
                <a:latin typeface="Abadi" panose="020B0604020104020204" pitchFamily="34" charset="0"/>
              </a:rPr>
              <a:t/>
            </a:r>
            <a:br>
              <a:rPr lang="en-GB" sz="3200" b="1" dirty="0">
                <a:latin typeface="Abadi" panose="020B0604020104020204" pitchFamily="34" charset="0"/>
              </a:rPr>
            </a:br>
            <a:r>
              <a:rPr lang="en-GB" sz="3200" b="1" dirty="0">
                <a:latin typeface="Abadi" panose="020B0604020104020204" pitchFamily="34" charset="0"/>
              </a:rPr>
              <a:t>Is Beneficent Action Obligatory or Merely a Moral Ideal</a:t>
            </a:r>
            <a:r>
              <a:rPr lang="en-GB" sz="4000" b="1" dirty="0">
                <a:latin typeface="Abadi" panose="020B0604020104020204" pitchFamily="34" charset="0"/>
              </a:rPr>
              <a:t>?</a:t>
            </a:r>
            <a:r>
              <a:rPr lang="en-GB" dirty="0">
                <a:latin typeface="Abadi" panose="020B0604020104020204" pitchFamily="34" charset="0"/>
              </a:rPr>
              <a:t/>
            </a:r>
            <a:br>
              <a:rPr lang="en-GB" dirty="0">
                <a:latin typeface="Abadi" panose="020B0604020104020204" pitchFamily="34" charset="0"/>
              </a:rPr>
            </a:br>
            <a:endParaRPr lang="en-GB" dirty="0">
              <a:latin typeface="Abadi" panose="020B0604020104020204" pitchFamily="34" charset="0"/>
            </a:endParaRPr>
          </a:p>
        </p:txBody>
      </p:sp>
    </p:spTree>
    <p:extLst>
      <p:ext uri="{BB962C8B-B14F-4D97-AF65-F5344CB8AC3E}">
        <p14:creationId xmlns:p14="http://schemas.microsoft.com/office/powerpoint/2010/main" val="162807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68F58942-F0CD-4A19-9712-33C1B46CF66B}"/>
              </a:ext>
            </a:extLst>
          </p:cNvPr>
          <p:cNvSpPr/>
          <p:nvPr/>
        </p:nvSpPr>
        <p:spPr>
          <a:xfrm>
            <a:off x="795129" y="617236"/>
            <a:ext cx="10956603" cy="2704908"/>
          </a:xfrm>
          <a:prstGeom prst="rect">
            <a:avLst/>
          </a:prstGeom>
        </p:spPr>
        <p:txBody>
          <a:bodyPr wrap="square">
            <a:spAutoFit/>
          </a:bodyPr>
          <a:lstStyle/>
          <a:p>
            <a:pPr algn="just">
              <a:lnSpc>
                <a:spcPct val="107000"/>
              </a:lnSpc>
              <a:spcAft>
                <a:spcPts val="800"/>
              </a:spcAft>
            </a:pPr>
            <a:r>
              <a:rPr lang="en-GB" sz="3200" dirty="0">
                <a:latin typeface="Arial Narrow" panose="020B0606020202030204" pitchFamily="34" charset="0"/>
                <a:cs typeface="Times New Roman" panose="02020603050405020304" pitchFamily="18" charset="0"/>
              </a:rPr>
              <a:t>Deep disagreements have emerged in moral theory regarding how much is demanded by obligations of beneficence. Some ethical theories insist not only that there are obligations of beneficence, but that these obligations sometimes demand severe sacrifice and extreme generosity in the moral life. </a:t>
            </a:r>
          </a:p>
        </p:txBody>
      </p:sp>
      <p:sp>
        <p:nvSpPr>
          <p:cNvPr id="3" name="Rectangle 2">
            <a:extLst>
              <a:ext uri="{FF2B5EF4-FFF2-40B4-BE49-F238E27FC236}">
                <a16:creationId xmlns:a16="http://schemas.microsoft.com/office/drawing/2014/main" xmlns="" id="{D792CFC5-81E8-4E17-8DD9-426BEF070C1E}"/>
              </a:ext>
            </a:extLst>
          </p:cNvPr>
          <p:cNvSpPr/>
          <p:nvPr/>
        </p:nvSpPr>
        <p:spPr>
          <a:xfrm>
            <a:off x="795129" y="3178388"/>
            <a:ext cx="10956604" cy="2686826"/>
          </a:xfrm>
          <a:prstGeom prst="rect">
            <a:avLst/>
          </a:prstGeom>
        </p:spPr>
        <p:txBody>
          <a:bodyPr wrap="square">
            <a:spAutoFit/>
          </a:bodyPr>
          <a:lstStyle/>
          <a:p>
            <a:pPr algn="just">
              <a:lnSpc>
                <a:spcPct val="107000"/>
              </a:lnSpc>
              <a:spcAft>
                <a:spcPts val="800"/>
              </a:spcAft>
            </a:pPr>
            <a:r>
              <a:rPr lang="en-GB" sz="3200" dirty="0">
                <a:latin typeface="Arial Narrow" panose="020B0606020202030204" pitchFamily="34" charset="0"/>
                <a:cs typeface="Times New Roman" panose="02020603050405020304" pitchFamily="18" charset="0"/>
              </a:rPr>
              <a:t>By contrast, some moral philosophers have claimed that we have no general obligations of beneficence. We have only duties of beneficence. These philosophers hold that beneficent action is virtuous and a commendable moral ideal, but not an obligation, and thus that persons are not morally deficient if they fail to act beneficently. </a:t>
            </a:r>
          </a:p>
        </p:txBody>
      </p:sp>
    </p:spTree>
    <p:extLst>
      <p:ext uri="{BB962C8B-B14F-4D97-AF65-F5344CB8AC3E}">
        <p14:creationId xmlns:p14="http://schemas.microsoft.com/office/powerpoint/2010/main" val="2825083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0E4420FA-2265-4C42-AF0C-9F78B8073CBD}"/>
              </a:ext>
            </a:extLst>
          </p:cNvPr>
          <p:cNvSpPr>
            <a:spLocks noGrp="1"/>
          </p:cNvSpPr>
          <p:nvPr>
            <p:ph type="title"/>
          </p:nvPr>
        </p:nvSpPr>
        <p:spPr/>
        <p:txBody>
          <a:bodyPr/>
          <a:lstStyle/>
          <a:p>
            <a:endParaRPr lang="zh-CN" altLang="en-US"/>
          </a:p>
        </p:txBody>
      </p:sp>
      <p:pic>
        <p:nvPicPr>
          <p:cNvPr id="5" name="内容占位符 4">
            <a:extLst>
              <a:ext uri="{FF2B5EF4-FFF2-40B4-BE49-F238E27FC236}">
                <a16:creationId xmlns:a16="http://schemas.microsoft.com/office/drawing/2014/main" xmlns="" id="{B9B23B6A-6943-4A7B-A5EE-B2C3D9AF405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5715" y="239152"/>
            <a:ext cx="10907590" cy="6377150"/>
          </a:xfrm>
        </p:spPr>
      </p:pic>
    </p:spTree>
    <p:extLst>
      <p:ext uri="{BB962C8B-B14F-4D97-AF65-F5344CB8AC3E}">
        <p14:creationId xmlns:p14="http://schemas.microsoft.com/office/powerpoint/2010/main" val="135485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14EF3F86-8EEC-41F1-AB5F-700669F07FFD}"/>
              </a:ext>
            </a:extLst>
          </p:cNvPr>
          <p:cNvSpPr>
            <a:spLocks noGrp="1"/>
          </p:cNvSpPr>
          <p:nvPr>
            <p:ph type="title"/>
          </p:nvPr>
        </p:nvSpPr>
        <p:spPr/>
        <p:txBody>
          <a:bodyPr/>
          <a:lstStyle/>
          <a:p>
            <a:endParaRPr lang="zh-CN" altLang="en-US"/>
          </a:p>
        </p:txBody>
      </p:sp>
      <p:sp>
        <p:nvSpPr>
          <p:cNvPr id="3" name="内容占位符 2">
            <a:extLst>
              <a:ext uri="{FF2B5EF4-FFF2-40B4-BE49-F238E27FC236}">
                <a16:creationId xmlns:a16="http://schemas.microsoft.com/office/drawing/2014/main" xmlns="" id="{29D7D368-8441-4CD7-A737-A4B78A34EC30}"/>
              </a:ext>
            </a:extLst>
          </p:cNvPr>
          <p:cNvSpPr>
            <a:spLocks noGrp="1"/>
          </p:cNvSpPr>
          <p:nvPr>
            <p:ph idx="1"/>
          </p:nvPr>
        </p:nvSpPr>
        <p:spPr/>
        <p:txBody>
          <a:bodyPr/>
          <a:lstStyle/>
          <a:p>
            <a:endParaRPr lang="zh-CN" altLang="en-US"/>
          </a:p>
        </p:txBody>
      </p:sp>
      <p:pic>
        <p:nvPicPr>
          <p:cNvPr id="4" name="图片 3">
            <a:extLst>
              <a:ext uri="{FF2B5EF4-FFF2-40B4-BE49-F238E27FC236}">
                <a16:creationId xmlns:a16="http://schemas.microsoft.com/office/drawing/2014/main" xmlns="" id="{6F354C3E-124C-4D33-91B3-2C4E85D81214}"/>
              </a:ext>
            </a:extLst>
          </p:cNvPr>
          <p:cNvPicPr>
            <a:picLocks noChangeAspect="1"/>
          </p:cNvPicPr>
          <p:nvPr/>
        </p:nvPicPr>
        <p:blipFill>
          <a:blip r:embed="rId2"/>
          <a:stretch>
            <a:fillRect/>
          </a:stretch>
        </p:blipFill>
        <p:spPr>
          <a:xfrm>
            <a:off x="32801" y="0"/>
            <a:ext cx="12126397" cy="6858000"/>
          </a:xfrm>
          <a:prstGeom prst="rect">
            <a:avLst/>
          </a:prstGeom>
        </p:spPr>
      </p:pic>
    </p:spTree>
    <p:extLst>
      <p:ext uri="{BB962C8B-B14F-4D97-AF65-F5344CB8AC3E}">
        <p14:creationId xmlns:p14="http://schemas.microsoft.com/office/powerpoint/2010/main" val="196607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3A048186-A893-4EC2-A402-17CCC42701EB}"/>
              </a:ext>
            </a:extLst>
          </p:cNvPr>
          <p:cNvSpPr>
            <a:spLocks noGrp="1"/>
          </p:cNvSpPr>
          <p:nvPr>
            <p:ph type="title"/>
          </p:nvPr>
        </p:nvSpPr>
        <p:spPr/>
        <p:txBody>
          <a:bodyPr/>
          <a:lstStyle/>
          <a:p>
            <a:endParaRPr lang="zh-CN" altLang="en-US"/>
          </a:p>
        </p:txBody>
      </p:sp>
      <p:sp>
        <p:nvSpPr>
          <p:cNvPr id="3" name="内容占位符 2">
            <a:extLst>
              <a:ext uri="{FF2B5EF4-FFF2-40B4-BE49-F238E27FC236}">
                <a16:creationId xmlns:a16="http://schemas.microsoft.com/office/drawing/2014/main" xmlns="" id="{BB185DB9-7F4B-44F5-972F-830FC59F4959}"/>
              </a:ext>
            </a:extLst>
          </p:cNvPr>
          <p:cNvSpPr>
            <a:spLocks noGrp="1"/>
          </p:cNvSpPr>
          <p:nvPr>
            <p:ph idx="1"/>
          </p:nvPr>
        </p:nvSpPr>
        <p:spPr/>
        <p:txBody>
          <a:bodyPr/>
          <a:lstStyle/>
          <a:p>
            <a:endParaRPr lang="zh-CN" altLang="en-US"/>
          </a:p>
        </p:txBody>
      </p:sp>
      <p:pic>
        <p:nvPicPr>
          <p:cNvPr id="4" name="图片 3">
            <a:extLst>
              <a:ext uri="{FF2B5EF4-FFF2-40B4-BE49-F238E27FC236}">
                <a16:creationId xmlns:a16="http://schemas.microsoft.com/office/drawing/2014/main" xmlns="" id="{E8DEDC1D-A7CC-490A-B29E-DD97C419F3C4}"/>
              </a:ext>
            </a:extLst>
          </p:cNvPr>
          <p:cNvPicPr>
            <a:picLocks noChangeAspect="1"/>
          </p:cNvPicPr>
          <p:nvPr/>
        </p:nvPicPr>
        <p:blipFill>
          <a:blip r:embed="rId2"/>
          <a:stretch>
            <a:fillRect/>
          </a:stretch>
        </p:blipFill>
        <p:spPr>
          <a:xfrm>
            <a:off x="7620" y="0"/>
            <a:ext cx="12176760" cy="6858000"/>
          </a:xfrm>
          <a:prstGeom prst="rect">
            <a:avLst/>
          </a:prstGeom>
        </p:spPr>
      </p:pic>
    </p:spTree>
    <p:extLst>
      <p:ext uri="{BB962C8B-B14F-4D97-AF65-F5344CB8AC3E}">
        <p14:creationId xmlns:p14="http://schemas.microsoft.com/office/powerpoint/2010/main" val="1609760835"/>
      </p:ext>
    </p:extLst>
  </p:cSld>
  <p:clrMapOvr>
    <a:masterClrMapping/>
  </p:clrMapOvr>
</p:sld>
</file>

<file path=ppt/theme/theme1.xml><?xml version="1.0" encoding="utf-8"?>
<a:theme xmlns:a="http://schemas.openxmlformats.org/drawingml/2006/main" name="剪切">
  <a:themeElements>
    <a:clrScheme name="剪切">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剪切">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剪切">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TM10001105[[fn=裁剪]]</Template>
  <TotalTime>40</TotalTime>
  <Words>368</Words>
  <Application>Microsoft Office PowerPoint</Application>
  <PresentationFormat>Widescreen</PresentationFormat>
  <Paragraphs>29</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Abadi</vt:lpstr>
      <vt:lpstr>Arial Narrow</vt:lpstr>
      <vt:lpstr>Calibri</vt:lpstr>
      <vt:lpstr>Franklin Gothic Book</vt:lpstr>
      <vt:lpstr>华文楷体</vt:lpstr>
      <vt:lpstr>Times New Roman</vt:lpstr>
      <vt:lpstr>剪切</vt:lpstr>
      <vt:lpstr>PowerPoint Presentation</vt:lpstr>
      <vt:lpstr>Recognizing participant interests</vt:lpstr>
      <vt:lpstr>How to protect participant interests and privacy</vt:lpstr>
      <vt:lpstr>History</vt:lpstr>
      <vt:lpstr>Beneficence </vt:lpstr>
      <vt:lpstr>PowerPoint Presentation</vt:lpstr>
      <vt:lpstr>Implications  Is Beneficent Action Obligatory or Merely a Moral Ideal?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ThinkPad</dc:creator>
  <cp:lastModifiedBy>Jill Venus</cp:lastModifiedBy>
  <cp:revision>7</cp:revision>
  <dcterms:created xsi:type="dcterms:W3CDTF">2019-04-16T11:48:20Z</dcterms:created>
  <dcterms:modified xsi:type="dcterms:W3CDTF">2019-04-25T08:46:54Z</dcterms:modified>
</cp:coreProperties>
</file>